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handoutMasterIdLst>
    <p:handoutMasterId r:id="rId25"/>
  </p:handoutMasterIdLst>
  <p:sldIdLst>
    <p:sldId id="290" r:id="rId3"/>
    <p:sldId id="291" r:id="rId4"/>
    <p:sldId id="306" r:id="rId5"/>
    <p:sldId id="307" r:id="rId6"/>
    <p:sldId id="309" r:id="rId7"/>
    <p:sldId id="319" r:id="rId8"/>
    <p:sldId id="321" r:id="rId9"/>
    <p:sldId id="308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12" r:id="rId18"/>
    <p:sldId id="313" r:id="rId19"/>
    <p:sldId id="314" r:id="rId20"/>
    <p:sldId id="315" r:id="rId21"/>
    <p:sldId id="316" r:id="rId22"/>
    <p:sldId id="318" r:id="rId23"/>
  </p:sldIdLst>
  <p:sldSz cx="12192000" cy="6858000"/>
  <p:notesSz cx="9939338" cy="68072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9" autoAdjust="0"/>
    <p:restoredTop sz="92966" autoAdjust="0"/>
  </p:normalViewPr>
  <p:slideViewPr>
    <p:cSldViewPr snapToGrid="0">
      <p:cViewPr varScale="1">
        <p:scale>
          <a:sx n="117" d="100"/>
          <a:sy n="117" d="100"/>
        </p:scale>
        <p:origin x="6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86A47-FB9E-4A65-B5B2-1CF66BB48D32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96C05-8911-49EB-8F75-A52EC890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1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6CBDF-CF45-47C4-A14E-456771B8D551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11175"/>
            <a:ext cx="4538662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3E060-ABEC-4F6B-B7EE-3E7D20D67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3E060-ABEC-4F6B-B7EE-3E7D20D675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4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3E060-ABEC-4F6B-B7EE-3E7D20D6753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1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71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39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29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11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258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81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24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141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99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9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1" y="585474"/>
            <a:ext cx="6899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모델구조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srgbClr val="794B1D"/>
                </a:solidFill>
              </a:rPr>
              <a:t>Multiple Linear Regression Model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00" y="1753780"/>
            <a:ext cx="4078072" cy="158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3ADA1C66-36D3-4440-991E-8EFBC259A921}"/>
              </a:ext>
            </a:extLst>
          </p:cNvPr>
          <p:cNvSpPr/>
          <p:nvPr/>
        </p:nvSpPr>
        <p:spPr>
          <a:xfrm>
            <a:off x="4765272" y="2714539"/>
            <a:ext cx="2325687" cy="2325687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A47F697-0561-4729-B5F2-E484DB627907}"/>
              </a:ext>
            </a:extLst>
          </p:cNvPr>
          <p:cNvSpPr/>
          <p:nvPr/>
        </p:nvSpPr>
        <p:spPr>
          <a:xfrm>
            <a:off x="5318518" y="3262594"/>
            <a:ext cx="1229579" cy="1229579"/>
          </a:xfrm>
          <a:prstGeom prst="ellipse">
            <a:avLst/>
          </a:prstGeom>
          <a:solidFill>
            <a:srgbClr val="EED4B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OBP</a:t>
            </a:r>
          </a:p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출루율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842EE75-9B99-4353-B4D5-AAC2EEF1746B}"/>
              </a:ext>
            </a:extLst>
          </p:cNvPr>
          <p:cNvSpPr/>
          <p:nvPr/>
        </p:nvSpPr>
        <p:spPr>
          <a:xfrm>
            <a:off x="4550656" y="2499922"/>
            <a:ext cx="2754922" cy="2754922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6F54ADB-3EDD-481F-A09D-C8345BBB7C86}"/>
              </a:ext>
            </a:extLst>
          </p:cNvPr>
          <p:cNvGrpSpPr/>
          <p:nvPr/>
        </p:nvGrpSpPr>
        <p:grpSpPr>
          <a:xfrm>
            <a:off x="6554392" y="4492173"/>
            <a:ext cx="948227" cy="948227"/>
            <a:chOff x="6777281" y="4096543"/>
            <a:chExt cx="1154723" cy="115472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98DFE08-6884-4E20-A932-B2782EA624FA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2FE6E61-3C70-4715-8300-7B2B8440F7EA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3056E32-F549-4409-A96E-6FDBF6C65A9B}"/>
              </a:ext>
            </a:extLst>
          </p:cNvPr>
          <p:cNvGrpSpPr/>
          <p:nvPr/>
        </p:nvGrpSpPr>
        <p:grpSpPr>
          <a:xfrm>
            <a:off x="4367570" y="4492173"/>
            <a:ext cx="948227" cy="948227"/>
            <a:chOff x="6777281" y="4096543"/>
            <a:chExt cx="1154723" cy="115472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2484CF8-CE1F-40D6-90CB-65239AD076B9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13B1238-46AB-4EFA-8443-41FF478DCD90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829E8BC-C296-4B35-99F8-EC5CD2FA2569}"/>
              </a:ext>
            </a:extLst>
          </p:cNvPr>
          <p:cNvGrpSpPr/>
          <p:nvPr/>
        </p:nvGrpSpPr>
        <p:grpSpPr>
          <a:xfrm>
            <a:off x="5454003" y="2025808"/>
            <a:ext cx="948227" cy="948227"/>
            <a:chOff x="6777281" y="4096543"/>
            <a:chExt cx="1154723" cy="115472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62B495D-3A62-4519-BEC0-6961652D09A6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151EA1B-C363-400E-9E02-1D2F7301386C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D9FBB33-AB8E-4096-8045-A886DAA34170}"/>
              </a:ext>
            </a:extLst>
          </p:cNvPr>
          <p:cNvCxnSpPr>
            <a:stCxn id="38" idx="0"/>
            <a:endCxn id="47" idx="4"/>
          </p:cNvCxnSpPr>
          <p:nvPr/>
        </p:nvCxnSpPr>
        <p:spPr>
          <a:xfrm flipH="1" flipV="1">
            <a:off x="5928117" y="2974035"/>
            <a:ext cx="5191" cy="288559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E7AEAEC-D437-4D18-8AC3-4086E2BF52A9}"/>
              </a:ext>
            </a:extLst>
          </p:cNvPr>
          <p:cNvCxnSpPr>
            <a:stCxn id="44" idx="7"/>
            <a:endCxn id="38" idx="3"/>
          </p:cNvCxnSpPr>
          <p:nvPr/>
        </p:nvCxnSpPr>
        <p:spPr>
          <a:xfrm flipV="1">
            <a:off x="5176932" y="4312105"/>
            <a:ext cx="321654" cy="31893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99C369B-8786-4CB0-9093-D78D9552B892}"/>
              </a:ext>
            </a:extLst>
          </p:cNvPr>
          <p:cNvCxnSpPr>
            <a:stCxn id="41" idx="1"/>
            <a:endCxn id="38" idx="5"/>
          </p:cNvCxnSpPr>
          <p:nvPr/>
        </p:nvCxnSpPr>
        <p:spPr>
          <a:xfrm flipH="1" flipV="1">
            <a:off x="6368029" y="4312105"/>
            <a:ext cx="325228" cy="31893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7CBB33-D866-4384-8110-E43868D3644A}"/>
              </a:ext>
            </a:extLst>
          </p:cNvPr>
          <p:cNvSpPr/>
          <p:nvPr/>
        </p:nvSpPr>
        <p:spPr>
          <a:xfrm>
            <a:off x="7700558" y="4453073"/>
            <a:ext cx="259301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First Strike%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초구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스트라이크 비율</a:t>
            </a: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9DCA600-491D-4C3D-AF7F-DBB2134EE036}"/>
              </a:ext>
            </a:extLst>
          </p:cNvPr>
          <p:cNvSpPr/>
          <p:nvPr/>
        </p:nvSpPr>
        <p:spPr>
          <a:xfrm>
            <a:off x="1397892" y="4514826"/>
            <a:ext cx="259301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Whiff%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헛스윙 비율</a:t>
            </a: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A0B41B-F8DC-4B3F-8233-9D04B0FE7E34}"/>
              </a:ext>
            </a:extLst>
          </p:cNvPr>
          <p:cNvSpPr/>
          <p:nvPr/>
        </p:nvSpPr>
        <p:spPr>
          <a:xfrm>
            <a:off x="7700558" y="2038057"/>
            <a:ext cx="33784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Barrel%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타구속도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98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마일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약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157km/h)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이상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98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마일 기준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26~30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도의 발사각도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5" name="Picture 8" descr="C:\Users\sports2i\Downloads\baseb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96" y="2188711"/>
            <a:ext cx="591939" cy="59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9" descr="C:\Users\sports2i\Downloads\baseball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24" y="4653859"/>
            <a:ext cx="652317" cy="6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 descr="C:\Users\sports2i\Downloads\catch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46" y="4585187"/>
            <a:ext cx="728887" cy="7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57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Model Summary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032749"/>
              </p:ext>
            </p:extLst>
          </p:nvPr>
        </p:nvGraphicFramePr>
        <p:xfrm>
          <a:off x="890575" y="1495840"/>
          <a:ext cx="5665500" cy="4328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563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Lower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Fit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Upper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Intercept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45.1239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48.7795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52.4351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Barrel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0.4455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0.5195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0.5934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Whiff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-0.3373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-0.2895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-0.2416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FirstStrike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-0.2645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-0.2026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-0.1406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121" y="1433714"/>
            <a:ext cx="4857324" cy="399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32319" y="5500869"/>
            <a:ext cx="348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R-squared = 0.3492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Model Summary</a:t>
            </a:r>
          </a:p>
        </p:txBody>
      </p:sp>
      <p:sp>
        <p:nvSpPr>
          <p:cNvPr id="4" name="AutoShape 2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4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77" y="1337488"/>
            <a:ext cx="6598393" cy="4741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7348450" y="1337488"/>
            <a:ext cx="3752077" cy="1361688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Kolmogorov-Smirnov Test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D = 0.019111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P-value = 0.9582</a:t>
            </a:r>
          </a:p>
        </p:txBody>
      </p:sp>
    </p:spTree>
    <p:extLst>
      <p:ext uri="{BB962C8B-B14F-4D97-AF65-F5344CB8AC3E}">
        <p14:creationId xmlns:p14="http://schemas.microsoft.com/office/powerpoint/2010/main" val="119751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Model Summary</a:t>
            </a:r>
          </a:p>
        </p:txBody>
      </p:sp>
      <p:sp>
        <p:nvSpPr>
          <p:cNvPr id="4" name="AutoShape 2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4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015465" y="1173980"/>
            <a:ext cx="3752077" cy="1361688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600" b="1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Breusch</a:t>
            </a: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-Pagan Test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BP = 7.016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P-value = 0.07139</a:t>
            </a:r>
          </a:p>
        </p:txBody>
      </p:sp>
      <p:sp>
        <p:nvSpPr>
          <p:cNvPr id="3" name="AutoShape 2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3810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78" y="959185"/>
            <a:ext cx="6873510" cy="502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>
          <a:xfrm>
            <a:off x="2697022" y="916209"/>
            <a:ext cx="2556622" cy="796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688710" y="5270374"/>
            <a:ext cx="2556622" cy="39810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3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Model Summary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956368"/>
              </p:ext>
            </p:extLst>
          </p:nvPr>
        </p:nvGraphicFramePr>
        <p:xfrm>
          <a:off x="938082" y="1099231"/>
          <a:ext cx="10417436" cy="497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3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</a:t>
                      </a:r>
                      <a:r>
                        <a:rPr lang="ko-KR" altLang="en-US" dirty="0" err="1"/>
                        <a:t>출루율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Lower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Upper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브라이스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하퍼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31.2165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36.58173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41.9468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조이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보토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30.9858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36.3478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41.7099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미겔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카브레라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30.5913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35.99486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41.3059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브랜든 </a:t>
                      </a:r>
                      <a:r>
                        <a:rPr lang="ko-KR" altLang="en-US" dirty="0" err="1"/>
                        <a:t>니모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26.3322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31.6910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37.0499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루그네드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오도어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30.4007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35.7642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41.1278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크리스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데이비스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26.9254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32.2984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37.6713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13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Cross Validation (</a:t>
            </a:r>
            <a:r>
              <a:rPr lang="ko-KR" altLang="en-US" sz="2400" b="1" i="1" kern="0" dirty="0">
                <a:solidFill>
                  <a:srgbClr val="794B1D"/>
                </a:solidFill>
              </a:rPr>
              <a:t>교차 검증</a:t>
            </a:r>
            <a:r>
              <a:rPr lang="en-US" altLang="ko-KR" sz="2400" b="1" i="1" kern="0" dirty="0">
                <a:solidFill>
                  <a:srgbClr val="794B1D"/>
                </a:solidFill>
              </a:rPr>
              <a:t>)</a:t>
            </a:r>
          </a:p>
        </p:txBody>
      </p:sp>
      <p:sp>
        <p:nvSpPr>
          <p:cNvPr id="4" name="AutoShape 2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4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42" name="Picture 2" descr="Cross-validation (statistics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49" y="1176032"/>
            <a:ext cx="9937701" cy="490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52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Cross Validation (</a:t>
            </a:r>
            <a:r>
              <a:rPr lang="ko-KR" altLang="en-US" sz="2400" b="1" i="1" kern="0" dirty="0">
                <a:solidFill>
                  <a:srgbClr val="794B1D"/>
                </a:solidFill>
              </a:rPr>
              <a:t>교차 검증</a:t>
            </a:r>
            <a:r>
              <a:rPr lang="en-US" altLang="ko-KR" sz="2400" b="1" i="1" kern="0" dirty="0">
                <a:solidFill>
                  <a:srgbClr val="794B1D"/>
                </a:solidFill>
              </a:rPr>
              <a:t>)</a:t>
            </a:r>
          </a:p>
        </p:txBody>
      </p:sp>
      <p:sp>
        <p:nvSpPr>
          <p:cNvPr id="4" name="AutoShape 2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4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47818"/>
              </p:ext>
            </p:extLst>
          </p:nvPr>
        </p:nvGraphicFramePr>
        <p:xfrm>
          <a:off x="1060220" y="1247081"/>
          <a:ext cx="10173160" cy="188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3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2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Bias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RPMSE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Coverage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Width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-0.008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2.7352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0.9458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10.7288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86046"/>
              </p:ext>
            </p:extLst>
          </p:nvPr>
        </p:nvGraphicFramePr>
        <p:xfrm>
          <a:off x="7643802" y="3895223"/>
          <a:ext cx="3664208" cy="2183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9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9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출루율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Lower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Upper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조이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보토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45.9%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30.9858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36.3478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41.7099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추신수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37.6%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29.5805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34.9375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40.2944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7681513" y="2829464"/>
            <a:ext cx="996661" cy="103517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9454551" y="2911414"/>
            <a:ext cx="226542" cy="95322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9633085" y="2911415"/>
            <a:ext cx="1257455" cy="95321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18" y="3429000"/>
            <a:ext cx="5889784" cy="287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8751388" y="1979997"/>
            <a:ext cx="2556622" cy="8494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Scatterplot Matrix(KBO) </a:t>
            </a:r>
          </a:p>
        </p:txBody>
      </p:sp>
      <p:sp>
        <p:nvSpPr>
          <p:cNvPr id="3" name="AutoShape 2" descr="Baseball Savant: Trending MLB Players, Statcast and Visualizations |  baseballsavant.com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AutoShape 5" descr="http://127.0.0.1:47130/graphics/plot_zoom_png?width=1920&amp;height=1017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8921" y="719937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prstClr val="black"/>
                </a:solidFill>
              </a:rPr>
              <a:t>출루율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203172" y="719936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prstClr val="black"/>
                </a:solidFill>
              </a:rPr>
              <a:t>배럴</a:t>
            </a:r>
            <a:r>
              <a:rPr lang="en-US" altLang="ko-KR" sz="1200" b="1" dirty="0">
                <a:solidFill>
                  <a:prstClr val="black"/>
                </a:solidFill>
              </a:rPr>
              <a:t>%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457110" y="753222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prstClr val="black"/>
                </a:solidFill>
              </a:rPr>
              <a:t>헛스윙</a:t>
            </a:r>
            <a:r>
              <a:rPr lang="en-US" altLang="ko-KR" sz="1200" b="1" dirty="0">
                <a:solidFill>
                  <a:prstClr val="black"/>
                </a:solidFill>
              </a:rPr>
              <a:t>%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60363" y="753221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prstClr val="black"/>
                </a:solidFill>
              </a:rPr>
              <a:t>초구</a:t>
            </a:r>
            <a:r>
              <a:rPr lang="en-US" altLang="ko-KR" sz="1200" b="1" dirty="0">
                <a:solidFill>
                  <a:prstClr val="black"/>
                </a:solidFill>
              </a:rPr>
              <a:t>S%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1063504" y="1563453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prstClr val="black"/>
                </a:solidFill>
              </a:rPr>
              <a:t>출루율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063504" y="5251422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prstClr val="black"/>
                </a:solidFill>
              </a:rPr>
              <a:t>배럴</a:t>
            </a:r>
            <a:r>
              <a:rPr lang="en-US" altLang="ko-KR" sz="1200" b="1" dirty="0">
                <a:solidFill>
                  <a:prstClr val="black"/>
                </a:solidFill>
              </a:rPr>
              <a:t>%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1063503" y="2817504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prstClr val="black"/>
                </a:solidFill>
              </a:rPr>
              <a:t>헛스윙</a:t>
            </a:r>
            <a:r>
              <a:rPr lang="en-US" altLang="ko-KR" sz="1200" b="1" dirty="0">
                <a:solidFill>
                  <a:prstClr val="black"/>
                </a:solidFill>
              </a:rPr>
              <a:t>%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063502" y="4044679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prstClr val="black"/>
                </a:solidFill>
              </a:rPr>
              <a:t>초구</a:t>
            </a:r>
            <a:r>
              <a:rPr lang="en-US" altLang="ko-KR" sz="1200" b="1" dirty="0">
                <a:solidFill>
                  <a:prstClr val="black"/>
                </a:solidFill>
              </a:rPr>
              <a:t>S%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7" name="AutoShape 2" descr="http://127.0.0.1:14972/graphics/plot_zoom_png?width=928&amp;height=900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6" y="1030221"/>
            <a:ext cx="10163548" cy="504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39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Model Summary (KBO)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10931"/>
              </p:ext>
            </p:extLst>
          </p:nvPr>
        </p:nvGraphicFramePr>
        <p:xfrm>
          <a:off x="890575" y="1495840"/>
          <a:ext cx="5665500" cy="4328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563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Lower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Fit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Upper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Intercept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40.5709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54.1881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67.8052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Barrel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0.2525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0.4712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-0.1791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Whiff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-0.5059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-0.3425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-0.0213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FirstStrike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-0.5323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-0.2768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0.6898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32319" y="5500869"/>
            <a:ext cx="348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R-squared = 0.463</a:t>
            </a:r>
          </a:p>
        </p:txBody>
      </p:sp>
      <p:sp>
        <p:nvSpPr>
          <p:cNvPr id="6" name="AutoShape 2" descr="http://127.0.0.1:14972/graphics/plot_zoom_png?width=928&amp;height=900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://127.0.0.1:14972/graphics/plot_zoom_png?width=928&amp;height=900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98" y="1276769"/>
            <a:ext cx="4438402" cy="4304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9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Model Summary (KBO)</a:t>
            </a:r>
          </a:p>
        </p:txBody>
      </p:sp>
      <p:sp>
        <p:nvSpPr>
          <p:cNvPr id="4" name="AutoShape 2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4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348450" y="1337488"/>
            <a:ext cx="3752077" cy="1361688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Kolmogorov-Smirnov Test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D = 0.096267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P-value = 0.6524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77" y="959185"/>
            <a:ext cx="5726123" cy="520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808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Model Summary (KBO)</a:t>
            </a:r>
          </a:p>
        </p:txBody>
      </p:sp>
      <p:sp>
        <p:nvSpPr>
          <p:cNvPr id="4" name="AutoShape 2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4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015465" y="1173980"/>
            <a:ext cx="3752077" cy="1361688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600" b="1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Breusch</a:t>
            </a: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-Pagan Test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BP = 8.165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P-value = 0.04272</a:t>
            </a:r>
          </a:p>
        </p:txBody>
      </p:sp>
      <p:sp>
        <p:nvSpPr>
          <p:cNvPr id="3" name="AutoShape 2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3810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AutoShape 2" descr="http://127.0.0.1:14972/graphics/plot_zoom_png?width=928&amp;height=900"/>
          <p:cNvSpPr>
            <a:spLocks noChangeAspect="1" noChangeArrowheads="1"/>
          </p:cNvSpPr>
          <p:nvPr/>
        </p:nvSpPr>
        <p:spPr bwMode="auto">
          <a:xfrm>
            <a:off x="5334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76" y="959184"/>
            <a:ext cx="6272223" cy="537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56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C:\Users\sports2i\Downloads\is-approximately-equal-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885" y="1663469"/>
            <a:ext cx="454457" cy="45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ports2i\Downloads\arrow-pointing-to-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230" y="1670095"/>
            <a:ext cx="381027" cy="38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99" y="1417390"/>
            <a:ext cx="1951403" cy="1033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17390"/>
            <a:ext cx="1614515" cy="114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99" y="2604813"/>
            <a:ext cx="1951403" cy="15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727171"/>
            <a:ext cx="1614515" cy="117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t="30024" r="53522" b="26852"/>
          <a:stretch/>
        </p:blipFill>
        <p:spPr bwMode="auto">
          <a:xfrm>
            <a:off x="900399" y="4304448"/>
            <a:ext cx="3762116" cy="1864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23333"/>
              </p:ext>
            </p:extLst>
          </p:nvPr>
        </p:nvGraphicFramePr>
        <p:xfrm>
          <a:off x="5865824" y="4304446"/>
          <a:ext cx="5364936" cy="1969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Bias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RPMSE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Coverage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Width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3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%</a:t>
                      </a:r>
                      <a:endParaRPr lang="ko-KR" alt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-0.008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2.7352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0.9458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10.7288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67416" y="1683801"/>
            <a:ext cx="1391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배럴 </a:t>
            </a:r>
            <a:r>
              <a:rPr lang="en-US" altLang="ko-KR" sz="2000" b="1" dirty="0"/>
              <a:t>1%</a:t>
            </a:r>
            <a:endParaRPr lang="ko-KR" alt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122787" y="1690642"/>
            <a:ext cx="1746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OBP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0.52%</a:t>
            </a:r>
            <a:endParaRPr lang="ko-KR" altLang="en-US" sz="2000" b="1" dirty="0"/>
          </a:p>
        </p:txBody>
      </p:sp>
      <p:pic>
        <p:nvPicPr>
          <p:cNvPr id="43" name="Picture 3" descr="C:\Users\sports2i\Downloads\arrow-pointing-to-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440" y="1677355"/>
            <a:ext cx="381027" cy="38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sports2i\Downloads\is-approximately-equal-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145" y="2498027"/>
            <a:ext cx="454457" cy="45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sports2i\Downloads\arrow-pointing-to-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90" y="2504653"/>
            <a:ext cx="381027" cy="38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713424" y="2518359"/>
            <a:ext cx="1531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헛스윙 </a:t>
            </a:r>
            <a:r>
              <a:rPr lang="en-US" altLang="ko-KR" sz="2000" b="1" dirty="0"/>
              <a:t>1%</a:t>
            </a:r>
            <a:endParaRPr lang="ko-KR" altLang="en-US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130047" y="2525200"/>
            <a:ext cx="1746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OBP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0.29%</a:t>
            </a:r>
            <a:endParaRPr lang="ko-KR" altLang="en-US" sz="2000" b="1" dirty="0"/>
          </a:p>
        </p:txBody>
      </p:sp>
      <p:pic>
        <p:nvPicPr>
          <p:cNvPr id="48" name="Picture 3" descr="C:\Users\sports2i\Downloads\arrow-pointing-to-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6700" y="2511913"/>
            <a:ext cx="381027" cy="38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sports2i\Downloads\is-approximately-equal-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631" y="3426923"/>
            <a:ext cx="454457" cy="45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sports2i\Downloads\arrow-pointing-to-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76" y="3433549"/>
            <a:ext cx="381027" cy="38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829536" y="3447255"/>
            <a:ext cx="1391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초구</a:t>
            </a:r>
            <a:r>
              <a:rPr lang="en-US" altLang="ko-KR" sz="2000" b="1" dirty="0"/>
              <a:t>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1%</a:t>
            </a:r>
            <a:endParaRPr lang="ko-KR" alt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115533" y="3454096"/>
            <a:ext cx="1746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OBP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0.20%</a:t>
            </a:r>
            <a:endParaRPr lang="ko-KR" altLang="en-US" sz="2000" b="1" dirty="0"/>
          </a:p>
        </p:txBody>
      </p:sp>
      <p:pic>
        <p:nvPicPr>
          <p:cNvPr id="53" name="Picture 3" descr="C:\Users\sports2i\Downloads\arrow-pointing-to-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32186" y="3440809"/>
            <a:ext cx="381027" cy="38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599075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요약</a:t>
            </a:r>
            <a:endParaRPr lang="en-US" altLang="ko-KR" sz="2400" b="1" i="1" kern="0" dirty="0">
              <a:solidFill>
                <a:srgbClr val="794B1D"/>
              </a:solidFill>
            </a:endParaRPr>
          </a:p>
        </p:txBody>
      </p:sp>
      <p:pic>
        <p:nvPicPr>
          <p:cNvPr id="55" name="Picture 3" descr="C:\Users\sports2i\Downloads\arrow-pointing-to-up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1850" y="4972763"/>
            <a:ext cx="527491" cy="52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이등변 삼각형 2"/>
          <p:cNvSpPr/>
          <p:nvPr/>
        </p:nvSpPr>
        <p:spPr>
          <a:xfrm>
            <a:off x="2326105" y="1417390"/>
            <a:ext cx="451127" cy="443218"/>
          </a:xfrm>
          <a:prstGeom prst="triangl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Picture 11" descr="C:\Users\sports2i\Downloads\pngwing.com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21" y="2749861"/>
            <a:ext cx="611014" cy="5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1" descr="C:\Users\sports2i\Downloads\pngwing.com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449" y="1452567"/>
            <a:ext cx="611014" cy="5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1" descr="C:\Users\sports2i\Downloads\pngwing.com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365" y="2725255"/>
            <a:ext cx="611014" cy="5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8988996" y="4922554"/>
            <a:ext cx="348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R-squared = 0.3492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576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Model Summary (KBO)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33219"/>
              </p:ext>
            </p:extLst>
          </p:nvPr>
        </p:nvGraphicFramePr>
        <p:xfrm>
          <a:off x="938082" y="1099231"/>
          <a:ext cx="9848092" cy="497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8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1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</a:t>
                      </a:r>
                      <a:r>
                        <a:rPr lang="ko-KR" altLang="en-US" dirty="0" err="1"/>
                        <a:t>출루율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강백호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33.3086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38.0739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42.8391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박민우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31.8239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36.6399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41.4559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양의지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35.5386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40.4080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45.2773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최재훈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31.6147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36.3437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41.0727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김성현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31.0114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35.8638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40.7162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이원석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32.3237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37.3698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424159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142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Cross Validation (</a:t>
            </a:r>
            <a:r>
              <a:rPr lang="ko-KR" altLang="en-US" sz="2400" b="1" i="1" kern="0" dirty="0">
                <a:solidFill>
                  <a:srgbClr val="794B1D"/>
                </a:solidFill>
              </a:rPr>
              <a:t>교차 검증 </a:t>
            </a:r>
            <a:r>
              <a:rPr lang="en-US" altLang="ko-KR" sz="2400" b="1" i="1" kern="0" dirty="0">
                <a:solidFill>
                  <a:srgbClr val="794B1D"/>
                </a:solidFill>
              </a:rPr>
              <a:t>/ KBO)</a:t>
            </a:r>
          </a:p>
        </p:txBody>
      </p:sp>
      <p:sp>
        <p:nvSpPr>
          <p:cNvPr id="4" name="AutoShape 2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4" descr="http://127.0.0.1:47130/graphics/plot_zoom_png?width=1066&amp;height=766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5590"/>
              </p:ext>
            </p:extLst>
          </p:nvPr>
        </p:nvGraphicFramePr>
        <p:xfrm>
          <a:off x="1060220" y="1247081"/>
          <a:ext cx="10173160" cy="188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3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2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Bias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RPMSE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Coverage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Width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-0.0555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2.3502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0.9658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9.7475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73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29226"/>
              </p:ext>
            </p:extLst>
          </p:nvPr>
        </p:nvGraphicFramePr>
        <p:xfrm>
          <a:off x="882688" y="1370729"/>
          <a:ext cx="10417436" cy="497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3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</a:t>
                      </a:r>
                      <a:r>
                        <a:rPr lang="ko-KR" altLang="en-US" dirty="0" err="1"/>
                        <a:t>출루율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Lower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Upper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브라이스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하퍼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31.2165%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36.58173%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41.9468%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조이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보토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45.9%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30.9858%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36.3478%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41.7099%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미겔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카브레라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30.5913%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35.99486%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41.3059%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브랜든 </a:t>
                      </a:r>
                      <a:r>
                        <a:rPr lang="ko-KR" altLang="en-US" dirty="0" err="1"/>
                        <a:t>니모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40.4%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26.3322%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31.6910%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37.0499%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루그네드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오도어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28.2%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30.4007%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35.7642%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41.1278%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1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크리스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데이비스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26.9254%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32.2984%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37.6713%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599075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요약</a:t>
            </a:r>
            <a:endParaRPr lang="en-US" altLang="ko-KR" sz="2400" b="1" i="1" kern="0" dirty="0">
              <a:solidFill>
                <a:srgbClr val="794B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8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40261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KBO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타격 데이터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33876"/>
              </p:ext>
            </p:extLst>
          </p:nvPr>
        </p:nvGraphicFramePr>
        <p:xfrm>
          <a:off x="804352" y="1205281"/>
          <a:ext cx="3887500" cy="189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헛스윙</a:t>
                      </a:r>
                      <a:r>
                        <a:rPr lang="en-US" altLang="ko-KR" sz="1600" dirty="0"/>
                        <a:t>%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초구스트</a:t>
                      </a:r>
                      <a:r>
                        <a:rPr lang="en-US" altLang="ko-KR" sz="1600" dirty="0"/>
                        <a:t>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강백호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22.0916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51.0297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황재균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17.8614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56.399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33399"/>
              </p:ext>
            </p:extLst>
          </p:nvPr>
        </p:nvGraphicFramePr>
        <p:xfrm>
          <a:off x="835242" y="3732613"/>
          <a:ext cx="4834448" cy="2009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타구속도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타구각도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타격결과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로맥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179.02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24.9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홈런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손아섭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136.45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32.5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플라이볼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0" name="Picture 2" descr="C:\Users\sports2i\Downloads\turn-right-arrow-with-broken-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65684" y="2564368"/>
            <a:ext cx="495769" cy="4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sports2i\Downloads\turn-right-arrow-with-broken-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4771801" y="1205280"/>
            <a:ext cx="495769" cy="4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835301" y="1878079"/>
            <a:ext cx="771074" cy="45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55</a:t>
            </a:r>
            <a:r>
              <a:rPr lang="ko-KR" altLang="en-US" b="1" dirty="0"/>
              <a:t>명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21280" y="4546600"/>
            <a:ext cx="98432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18111</a:t>
            </a:r>
            <a:r>
              <a:rPr lang="ko-KR" altLang="en-US" sz="1600" b="1" dirty="0"/>
              <a:t>개</a:t>
            </a:r>
          </a:p>
        </p:txBody>
      </p:sp>
      <p:pic>
        <p:nvPicPr>
          <p:cNvPr id="38" name="Picture 2" descr="C:\Users\sports2i\Downloads\turn-right-arrow-with-broken-l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5645428" y="3732613"/>
            <a:ext cx="629162" cy="62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sports2i\Downloads\turn-right-arrow-with-broken-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21280" y="5211927"/>
            <a:ext cx="553310" cy="55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88664"/>
              </p:ext>
            </p:extLst>
          </p:nvPr>
        </p:nvGraphicFramePr>
        <p:xfrm>
          <a:off x="6832600" y="3757643"/>
          <a:ext cx="2880230" cy="2000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루타수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안타여부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2" name="Picture 4" descr="C:\Users\sports2i\Downloads\ang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040" y="2301292"/>
            <a:ext cx="1021920" cy="10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33882" y="2382725"/>
            <a:ext cx="187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26°- ~ 29°+</a:t>
            </a:r>
          </a:p>
          <a:p>
            <a:r>
              <a:rPr lang="en-US" altLang="ko-KR" b="1" dirty="0"/>
              <a:t>147km</a:t>
            </a:r>
            <a:r>
              <a:rPr lang="ko-KR" altLang="en-US" b="1" dirty="0"/>
              <a:t>↑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27424"/>
              </p:ext>
            </p:extLst>
          </p:nvPr>
        </p:nvGraphicFramePr>
        <p:xfrm>
          <a:off x="5645428" y="1216225"/>
          <a:ext cx="1352272" cy="1869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KBO </a:t>
                      </a:r>
                      <a:r>
                        <a:rPr lang="ko-KR" altLang="en-US" sz="1600" b="1" dirty="0"/>
                        <a:t>배럴</a:t>
                      </a:r>
                      <a:r>
                        <a:rPr lang="en-US" altLang="ko-KR" sz="1600" b="1" dirty="0"/>
                        <a:t>%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11.8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7.29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3" name="Picture 5" descr="C:\Users\sports2i\Downloads\curve-thin-up-arr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8140" flipH="1">
            <a:off x="10480045" y="3494626"/>
            <a:ext cx="928806" cy="9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ports2i\Downloads\righ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51967">
            <a:off x="7646005" y="1833333"/>
            <a:ext cx="1124412" cy="112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9732837" y="4685099"/>
            <a:ext cx="169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장타율</a:t>
            </a:r>
            <a:r>
              <a:rPr lang="ko-KR" altLang="en-US" b="1" dirty="0"/>
              <a:t> </a:t>
            </a:r>
            <a:r>
              <a:rPr lang="en-US" altLang="ko-KR" b="1" dirty="0"/>
              <a:t>1.5</a:t>
            </a:r>
            <a:r>
              <a:rPr lang="ko-KR" altLang="en-US" b="1" dirty="0"/>
              <a:t>↑</a:t>
            </a:r>
            <a:endParaRPr lang="en-US" altLang="ko-KR" b="1" dirty="0"/>
          </a:p>
          <a:p>
            <a:r>
              <a:rPr lang="ko-KR" altLang="en-US" b="1" dirty="0"/>
              <a:t>타율 </a:t>
            </a:r>
            <a:r>
              <a:rPr lang="en-US" altLang="ko-KR" b="1" dirty="0"/>
              <a:t>0.5</a:t>
            </a:r>
            <a:r>
              <a:rPr lang="ko-KR" altLang="en-US" b="1" dirty="0"/>
              <a:t>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69651" y="1231748"/>
            <a:ext cx="17249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MLB </a:t>
            </a:r>
            <a:r>
              <a:rPr lang="en-US" altLang="ko-KR" b="1" dirty="0" err="1"/>
              <a:t>vs</a:t>
            </a:r>
            <a:r>
              <a:rPr lang="en-US" altLang="ko-KR" b="1" dirty="0"/>
              <a:t> KBO</a:t>
            </a:r>
          </a:p>
          <a:p>
            <a:pPr algn="ctr"/>
            <a:r>
              <a:rPr lang="en-US" altLang="ko-KR" b="1" dirty="0"/>
              <a:t>8.5% &gt; 6.2%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0878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5" grpId="0"/>
      <p:bldP spid="41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C:\Users\sports2i\Downloads\is-approximately-equal-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885" y="1663469"/>
            <a:ext cx="454457" cy="45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ports2i\Downloads\arrow-pointing-to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230" y="1670095"/>
            <a:ext cx="381027" cy="38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67416" y="1683801"/>
            <a:ext cx="1391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배럴 </a:t>
            </a:r>
            <a:r>
              <a:rPr lang="en-US" altLang="ko-KR" sz="2000" b="1" dirty="0"/>
              <a:t>1%</a:t>
            </a:r>
            <a:endParaRPr lang="ko-KR" alt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122787" y="1690642"/>
            <a:ext cx="1746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OBP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0.47%</a:t>
            </a:r>
            <a:endParaRPr lang="ko-KR" altLang="en-US" sz="2000" b="1" dirty="0"/>
          </a:p>
        </p:txBody>
      </p:sp>
      <p:pic>
        <p:nvPicPr>
          <p:cNvPr id="43" name="Picture 3" descr="C:\Users\sports2i\Downloads\arrow-pointing-to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440" y="1677355"/>
            <a:ext cx="381027" cy="38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sports2i\Downloads\is-approximately-equal-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145" y="2498027"/>
            <a:ext cx="454457" cy="45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sports2i\Downloads\arrow-pointing-to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90" y="2504653"/>
            <a:ext cx="381027" cy="38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713424" y="2518359"/>
            <a:ext cx="1531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헛스윙 </a:t>
            </a:r>
            <a:r>
              <a:rPr lang="en-US" altLang="ko-KR" sz="2000" b="1" dirty="0"/>
              <a:t>1%</a:t>
            </a:r>
            <a:endParaRPr lang="ko-KR" altLang="en-US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130047" y="2525200"/>
            <a:ext cx="1746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OBP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0.34%</a:t>
            </a:r>
            <a:endParaRPr lang="ko-KR" altLang="en-US" sz="2000" b="1" dirty="0"/>
          </a:p>
        </p:txBody>
      </p:sp>
      <p:pic>
        <p:nvPicPr>
          <p:cNvPr id="48" name="Picture 3" descr="C:\Users\sports2i\Downloads\arrow-pointing-to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46700" y="2511913"/>
            <a:ext cx="381027" cy="38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sports2i\Downloads\is-approximately-equal-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631" y="3426923"/>
            <a:ext cx="454457" cy="45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sports2i\Downloads\arrow-pointing-to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76" y="3433549"/>
            <a:ext cx="381027" cy="38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829536" y="3447255"/>
            <a:ext cx="1391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초구</a:t>
            </a:r>
            <a:r>
              <a:rPr lang="en-US" altLang="ko-KR" sz="2000" b="1" dirty="0"/>
              <a:t>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1%</a:t>
            </a:r>
            <a:endParaRPr lang="ko-KR" alt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115533" y="3454096"/>
            <a:ext cx="1746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OBP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0.28%</a:t>
            </a:r>
            <a:endParaRPr lang="ko-KR" altLang="en-US" sz="2000" b="1" dirty="0"/>
          </a:p>
        </p:txBody>
      </p:sp>
      <p:pic>
        <p:nvPicPr>
          <p:cNvPr id="53" name="Picture 3" descr="C:\Users\sports2i\Downloads\arrow-pointing-to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532186" y="3440809"/>
            <a:ext cx="381027" cy="38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599075"/>
            <a:ext cx="6899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KBO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 요약</a:t>
            </a:r>
            <a:endParaRPr lang="en-US" altLang="ko-KR" sz="2400" b="1" i="1" kern="0" dirty="0">
              <a:solidFill>
                <a:srgbClr val="794B1D"/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036648"/>
              </p:ext>
            </p:extLst>
          </p:nvPr>
        </p:nvGraphicFramePr>
        <p:xfrm>
          <a:off x="5829536" y="4251689"/>
          <a:ext cx="5364936" cy="1969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Bias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RPMSE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Coverage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Width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3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%</a:t>
                      </a:r>
                      <a:endParaRPr lang="ko-KR" alt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0.011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2.358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0.965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9.746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AutoShape 2" descr="http://127.0.0.1:14972/graphics/plot_zoom_png?width=1920&amp;height=1017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http://127.0.0.1:14972/graphics/plot_zoom_png?width=1920&amp;height=1017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99" y="1503472"/>
            <a:ext cx="2070872" cy="147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73" y="1533633"/>
            <a:ext cx="2032122" cy="140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8" descr="http://127.0.0.1:14972/graphics/plot_zoom_png?width=928&amp;height=900"/>
          <p:cNvSpPr>
            <a:spLocks noChangeAspect="1" noChangeArrowheads="1"/>
          </p:cNvSpPr>
          <p:nvPr/>
        </p:nvSpPr>
        <p:spPr bwMode="auto">
          <a:xfrm>
            <a:off x="3810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8" y="3330914"/>
            <a:ext cx="2083144" cy="202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71" y="3313752"/>
            <a:ext cx="2001031" cy="1940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C:\Users\sports2i\Downloads\clos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04" y="3313752"/>
            <a:ext cx="567628" cy="56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sports2i\Downloads\clos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876" y="3363496"/>
            <a:ext cx="567628" cy="56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1" descr="C:\Users\sports2i\Downloads\pngwing.com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876" y="1557656"/>
            <a:ext cx="611014" cy="5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이등변 삼각형 57"/>
          <p:cNvSpPr/>
          <p:nvPr/>
        </p:nvSpPr>
        <p:spPr>
          <a:xfrm>
            <a:off x="2491205" y="1518990"/>
            <a:ext cx="451127" cy="443218"/>
          </a:xfrm>
          <a:prstGeom prst="triangl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24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KBO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적용 시 문제점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1834"/>
              </p:ext>
            </p:extLst>
          </p:nvPr>
        </p:nvGraphicFramePr>
        <p:xfrm>
          <a:off x="1016000" y="2094834"/>
          <a:ext cx="56642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KBO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Vs.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MLB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연혁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&lt;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144(NL),</a:t>
                      </a:r>
                      <a:r>
                        <a:rPr lang="en-US" altLang="ko-KR" b="1" baseline="0" dirty="0"/>
                        <a:t> 119(AL)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팀의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&lt;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경기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144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&lt;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162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규정타석 타자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55 (2019)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&lt;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135 (2019)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00399" y="1575832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※ </a:t>
            </a:r>
            <a:r>
              <a:rPr lang="ko-KR" altLang="en-US" sz="2000" b="1" dirty="0"/>
              <a:t>리그 규모 차이 </a:t>
            </a:r>
            <a:r>
              <a:rPr lang="en-US" altLang="ko-KR" sz="2000" b="1" dirty="0"/>
              <a:t>※</a:t>
            </a:r>
            <a:endParaRPr lang="ko-KR" altLang="en-US" sz="2000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194524"/>
              </p:ext>
            </p:extLst>
          </p:nvPr>
        </p:nvGraphicFramePr>
        <p:xfrm>
          <a:off x="885117" y="4731354"/>
          <a:ext cx="4114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투수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2011 ~ 2016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2012 ~ 2016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2013 ~ 2016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82688" y="4217432"/>
            <a:ext cx="507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※ </a:t>
            </a:r>
            <a:r>
              <a:rPr lang="ko-KR" altLang="en-US" sz="2000" b="1" dirty="0"/>
              <a:t>연속 활동 기간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규정타석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이닝</a:t>
            </a:r>
            <a:r>
              <a:rPr lang="en-US" altLang="ko-KR" sz="2000" b="1" dirty="0"/>
              <a:t>)※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56450" y="2118787"/>
            <a:ext cx="3975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2000" b="1" dirty="0"/>
              <a:t>부상</a:t>
            </a:r>
            <a:endParaRPr lang="en-US" altLang="ko-KR" sz="2000" b="1" dirty="0"/>
          </a:p>
          <a:p>
            <a:pPr marL="285750" indent="-285750">
              <a:buFont typeface="Wingdings" pitchFamily="2" charset="2"/>
              <a:buChar char="Ø"/>
            </a:pPr>
            <a:endParaRPr lang="en-US" altLang="ko-KR" sz="20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2000" b="1" dirty="0"/>
              <a:t>외국인 선수</a:t>
            </a:r>
            <a:endParaRPr lang="en-US" altLang="ko-KR" sz="2000" b="1" dirty="0"/>
          </a:p>
          <a:p>
            <a:pPr marL="285750" indent="-285750">
              <a:buFont typeface="Wingdings" pitchFamily="2" charset="2"/>
              <a:buChar char="Ø"/>
            </a:pPr>
            <a:endParaRPr lang="en-US" altLang="ko-KR" sz="20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2000" b="1" dirty="0"/>
              <a:t>병역</a:t>
            </a:r>
            <a:endParaRPr lang="en-US" altLang="ko-KR" sz="2000" b="1" dirty="0"/>
          </a:p>
          <a:p>
            <a:pPr marL="285750" indent="-285750">
              <a:buFont typeface="Wingdings" pitchFamily="2" charset="2"/>
              <a:buChar char="Ø"/>
            </a:pPr>
            <a:endParaRPr lang="en-US" altLang="ko-KR" sz="20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2000" b="1" dirty="0"/>
              <a:t>해외 진출 </a:t>
            </a:r>
            <a:r>
              <a:rPr lang="en-US" altLang="ko-KR" sz="2000" b="1" dirty="0"/>
              <a:t>/ 2</a:t>
            </a:r>
            <a:r>
              <a:rPr lang="ko-KR" altLang="en-US" sz="2000" b="1" dirty="0"/>
              <a:t>군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성적변환</a:t>
            </a:r>
            <a:r>
              <a:rPr lang="en-US" altLang="ko-KR" sz="2000" b="1" dirty="0"/>
              <a:t>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20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2000" b="1" u="sng" dirty="0"/>
              <a:t>Reputation(</a:t>
            </a:r>
            <a:r>
              <a:rPr lang="ko-KR" altLang="en-US" sz="2000" b="1" u="sng" dirty="0"/>
              <a:t>평판</a:t>
            </a:r>
            <a:r>
              <a:rPr lang="en-US" altLang="ko-KR" sz="2000" b="1" u="sng" dirty="0"/>
              <a:t>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2000" b="1" u="sng" dirty="0"/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2000" b="1" u="sng" dirty="0"/>
              <a:t>수요</a:t>
            </a:r>
            <a:endParaRPr lang="en-US" altLang="ko-KR" sz="2000" b="1" u="sng" dirty="0"/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4314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049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장기적 목표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82688" y="1375777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성적변환 솔루션</a:t>
            </a:r>
            <a:r>
              <a:rPr lang="en-US" altLang="ko-KR" sz="2000" b="1" dirty="0"/>
              <a:t>]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13987" y="4207170"/>
            <a:ext cx="2858801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KBO 2</a:t>
            </a:r>
            <a:r>
              <a:rPr lang="ko-KR" altLang="en-US" sz="20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군 성적</a:t>
            </a:r>
          </a:p>
        </p:txBody>
      </p:sp>
      <p:pic>
        <p:nvPicPr>
          <p:cNvPr id="36" name="Picture 3" descr="C:\Users\sports2i\Downloads\arrow-pointing-to-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26763" y="4248195"/>
            <a:ext cx="825524" cy="8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6755787" y="4207170"/>
            <a:ext cx="2858801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KBO 1</a:t>
            </a:r>
            <a:r>
              <a:rPr lang="ko-KR" altLang="en-US" sz="20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군 성적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496276" y="5464043"/>
            <a:ext cx="2858801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20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해외리그 성적</a:t>
            </a:r>
          </a:p>
        </p:txBody>
      </p:sp>
      <p:pic>
        <p:nvPicPr>
          <p:cNvPr id="44" name="Picture 3" descr="C:\Users\sports2i\Downloads\arrow-pointing-to-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26813" y="5505068"/>
            <a:ext cx="825524" cy="8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모서리가 둥근 직사각형 45"/>
          <p:cNvSpPr/>
          <p:nvPr/>
        </p:nvSpPr>
        <p:spPr>
          <a:xfrm>
            <a:off x="6755787" y="5464043"/>
            <a:ext cx="2858801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KBO 1</a:t>
            </a:r>
            <a:r>
              <a:rPr lang="ko-KR" altLang="en-US" sz="20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군 성적</a:t>
            </a:r>
          </a:p>
        </p:txBody>
      </p:sp>
      <p:pic>
        <p:nvPicPr>
          <p:cNvPr id="12290" name="Picture 2" descr="NPB to MLB Sta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27" y="1775887"/>
            <a:ext cx="9886950" cy="223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92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049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장기적 목표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82688" y="1375777"/>
            <a:ext cx="7232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사업영역 확대</a:t>
            </a:r>
            <a:r>
              <a:rPr lang="en-US" altLang="ko-KR" sz="2000" b="1" dirty="0"/>
              <a:t>]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8" t="10294" r="24814" b="3350"/>
          <a:stretch/>
        </p:blipFill>
        <p:spPr bwMode="auto">
          <a:xfrm>
            <a:off x="1028700" y="1879600"/>
            <a:ext cx="4762500" cy="4165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88100" y="1879600"/>
            <a:ext cx="4305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b="1" dirty="0"/>
              <a:t>더 다양한 정보 제공 가능 </a:t>
            </a:r>
            <a:r>
              <a:rPr lang="en-US" altLang="ko-KR" b="1" dirty="0"/>
              <a:t>(HTS </a:t>
            </a:r>
            <a:r>
              <a:rPr lang="ko-KR" altLang="en-US" b="1" dirty="0"/>
              <a:t>활용</a:t>
            </a:r>
            <a:r>
              <a:rPr lang="en-US" altLang="ko-KR" b="1" dirty="0"/>
              <a:t>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b="1" dirty="0"/>
              <a:t>다양한 야구분석 장려</a:t>
            </a:r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b="1" dirty="0"/>
              <a:t>야구 기록실 지분 확보</a:t>
            </a:r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b="1" dirty="0"/>
              <a:t>데이터 </a:t>
            </a:r>
            <a:r>
              <a:rPr lang="ko-KR" altLang="en-US" b="1" dirty="0" err="1"/>
              <a:t>선순환</a:t>
            </a:r>
            <a:r>
              <a:rPr lang="ko-KR" altLang="en-US" b="1" dirty="0"/>
              <a:t> 구조 만들기</a:t>
            </a:r>
          </a:p>
        </p:txBody>
      </p:sp>
    </p:spTree>
    <p:extLst>
      <p:ext uri="{BB962C8B-B14F-4D97-AF65-F5344CB8AC3E}">
        <p14:creationId xmlns:p14="http://schemas.microsoft.com/office/powerpoint/2010/main" val="370878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9336D89-52F4-43AE-9A70-087697D0D805}"/>
                </a:ext>
              </a:extLst>
            </p:cNvPr>
            <p:cNvSpPr/>
            <p:nvPr/>
          </p:nvSpPr>
          <p:spPr>
            <a:xfrm>
              <a:off x="295564" y="205508"/>
              <a:ext cx="11702472" cy="6446982"/>
            </a:xfrm>
            <a:prstGeom prst="roundRect">
              <a:avLst>
                <a:gd name="adj" fmla="val 2900"/>
              </a:avLst>
            </a:prstGeom>
            <a:noFill/>
            <a:ln w="76200" cmpd="dbl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B635F8-3EFD-4E62-8503-FD88FA8AE793}"/>
                </a:ext>
              </a:extLst>
            </p:cNvPr>
            <p:cNvSpPr/>
            <p:nvPr/>
          </p:nvSpPr>
          <p:spPr>
            <a:xfrm rot="5400000">
              <a:off x="193992" y="262600"/>
              <a:ext cx="516247" cy="876923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6B1CCF0-D8CA-415E-8EF4-8EFEAB23395D}"/>
                </a:ext>
              </a:extLst>
            </p:cNvPr>
            <p:cNvSpPr/>
            <p:nvPr/>
          </p:nvSpPr>
          <p:spPr>
            <a:xfrm rot="16200000" flipH="1">
              <a:off x="11485884" y="5646162"/>
              <a:ext cx="509193" cy="864940"/>
            </a:xfrm>
            <a:custGeom>
              <a:avLst/>
              <a:gdLst>
                <a:gd name="connsiteX0" fmla="*/ 854778 w 1025734"/>
                <a:gd name="connsiteY0" fmla="*/ 0 h 1742363"/>
                <a:gd name="connsiteX1" fmla="*/ 1025734 w 1025734"/>
                <a:gd name="connsiteY1" fmla="*/ 170956 h 1742363"/>
                <a:gd name="connsiteX2" fmla="*/ 1025733 w 1025734"/>
                <a:gd name="connsiteY2" fmla="*/ 1095911 h 1742363"/>
                <a:gd name="connsiteX3" fmla="*/ 1025733 w 1025734"/>
                <a:gd name="connsiteY3" fmla="*/ 1742363 h 1742363"/>
                <a:gd name="connsiteX4" fmla="*/ 0 w 1025734"/>
                <a:gd name="connsiteY4" fmla="*/ 1742363 h 1742363"/>
                <a:gd name="connsiteX5" fmla="*/ 0 w 1025734"/>
                <a:gd name="connsiteY5" fmla="*/ 1395951 h 1742363"/>
                <a:gd name="connsiteX6" fmla="*/ 0 w 1025734"/>
                <a:gd name="connsiteY6" fmla="*/ 519124 h 1742363"/>
                <a:gd name="connsiteX7" fmla="*/ 0 w 1025734"/>
                <a:gd name="connsiteY7" fmla="*/ 470997 h 1742363"/>
                <a:gd name="connsiteX8" fmla="*/ 170956 w 1025734"/>
                <a:gd name="connsiteY8" fmla="*/ 300041 h 1742363"/>
                <a:gd name="connsiteX9" fmla="*/ 341912 w 1025734"/>
                <a:gd name="connsiteY9" fmla="*/ 470997 h 1742363"/>
                <a:gd name="connsiteX10" fmla="*/ 341912 w 1025734"/>
                <a:gd name="connsiteY10" fmla="*/ 904942 h 1742363"/>
                <a:gd name="connsiteX11" fmla="*/ 355346 w 1025734"/>
                <a:gd name="connsiteY11" fmla="*/ 971483 h 1742363"/>
                <a:gd name="connsiteX12" fmla="*/ 512867 w 1025734"/>
                <a:gd name="connsiteY12" fmla="*/ 1075895 h 1742363"/>
                <a:gd name="connsiteX13" fmla="*/ 512866 w 1025734"/>
                <a:gd name="connsiteY13" fmla="*/ 1075896 h 1742363"/>
                <a:gd name="connsiteX14" fmla="*/ 683822 w 1025734"/>
                <a:gd name="connsiteY14" fmla="*/ 904940 h 1742363"/>
                <a:gd name="connsiteX15" fmla="*/ 683822 w 1025734"/>
                <a:gd name="connsiteY15" fmla="*/ 170956 h 1742363"/>
                <a:gd name="connsiteX16" fmla="*/ 854778 w 1025734"/>
                <a:gd name="connsiteY16" fmla="*/ 0 h 17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5734" h="1742363">
                  <a:moveTo>
                    <a:pt x="854778" y="0"/>
                  </a:moveTo>
                  <a:cubicBezTo>
                    <a:pt x="949194" y="0"/>
                    <a:pt x="1025734" y="76540"/>
                    <a:pt x="1025734" y="170956"/>
                  </a:cubicBezTo>
                  <a:cubicBezTo>
                    <a:pt x="1025734" y="479274"/>
                    <a:pt x="1025733" y="787593"/>
                    <a:pt x="1025733" y="1095911"/>
                  </a:cubicBezTo>
                  <a:lnTo>
                    <a:pt x="1025733" y="1742363"/>
                  </a:lnTo>
                  <a:lnTo>
                    <a:pt x="0" y="1742363"/>
                  </a:lnTo>
                  <a:lnTo>
                    <a:pt x="0" y="1395951"/>
                  </a:lnTo>
                  <a:lnTo>
                    <a:pt x="0" y="519124"/>
                  </a:lnTo>
                  <a:lnTo>
                    <a:pt x="0" y="470997"/>
                  </a:lnTo>
                  <a:cubicBezTo>
                    <a:pt x="0" y="376581"/>
                    <a:pt x="76540" y="300041"/>
                    <a:pt x="170956" y="300041"/>
                  </a:cubicBezTo>
                  <a:cubicBezTo>
                    <a:pt x="265372" y="300041"/>
                    <a:pt x="341912" y="376581"/>
                    <a:pt x="341912" y="470997"/>
                  </a:cubicBezTo>
                  <a:lnTo>
                    <a:pt x="341912" y="904942"/>
                  </a:lnTo>
                  <a:lnTo>
                    <a:pt x="355346" y="971483"/>
                  </a:lnTo>
                  <a:cubicBezTo>
                    <a:pt x="381299" y="1032841"/>
                    <a:pt x="442055" y="1075895"/>
                    <a:pt x="512867" y="1075895"/>
                  </a:cubicBezTo>
                  <a:lnTo>
                    <a:pt x="512866" y="1075896"/>
                  </a:lnTo>
                  <a:cubicBezTo>
                    <a:pt x="607282" y="1075896"/>
                    <a:pt x="683822" y="999356"/>
                    <a:pt x="683822" y="904940"/>
                  </a:cubicBezTo>
                  <a:lnTo>
                    <a:pt x="683822" y="170956"/>
                  </a:lnTo>
                  <a:cubicBezTo>
                    <a:pt x="683822" y="76540"/>
                    <a:pt x="760362" y="0"/>
                    <a:pt x="85477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794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86561ED6-3D15-44A4-8ED6-332E2726B87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1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1299F3-C905-4EE3-8A40-3A864318837C}"/>
              </a:ext>
            </a:extLst>
          </p:cNvPr>
          <p:cNvSpPr/>
          <p:nvPr/>
        </p:nvSpPr>
        <p:spPr>
          <a:xfrm>
            <a:off x="2697022" y="250739"/>
            <a:ext cx="689955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794B1D"/>
                </a:solidFill>
              </a:rPr>
              <a:t>Scatterplot Matrix </a:t>
            </a:r>
          </a:p>
        </p:txBody>
      </p:sp>
      <p:sp>
        <p:nvSpPr>
          <p:cNvPr id="3" name="AutoShape 2" descr="Baseball Savant: Trending MLB Players, Statcast and Visualizations |  baseballsavant.com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AutoShape 5" descr="http://127.0.0.1:47130/graphics/plot_zoom_png?width=1920&amp;height=1017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97" y="959185"/>
            <a:ext cx="9998805" cy="529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98921" y="719937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prstClr val="black"/>
                </a:solidFill>
              </a:rPr>
              <a:t>출루율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458586" y="713039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prstClr val="black"/>
                </a:solidFill>
              </a:rPr>
              <a:t>배럴</a:t>
            </a:r>
            <a:r>
              <a:rPr lang="en-US" altLang="ko-KR" sz="1200" b="1" dirty="0">
                <a:solidFill>
                  <a:prstClr val="black"/>
                </a:solidFill>
              </a:rPr>
              <a:t>%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82810" y="733837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prstClr val="black"/>
                </a:solidFill>
              </a:rPr>
              <a:t>헛스윙</a:t>
            </a:r>
            <a:r>
              <a:rPr lang="en-US" altLang="ko-KR" sz="1200" b="1" dirty="0">
                <a:solidFill>
                  <a:prstClr val="black"/>
                </a:solidFill>
              </a:rPr>
              <a:t>%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349563" y="721147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prstClr val="black"/>
                </a:solidFill>
              </a:rPr>
              <a:t>초구</a:t>
            </a:r>
            <a:r>
              <a:rPr lang="en-US" altLang="ko-KR" sz="1200" b="1" dirty="0">
                <a:solidFill>
                  <a:prstClr val="black"/>
                </a:solidFill>
              </a:rPr>
              <a:t>S%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1063504" y="1563453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prstClr val="black"/>
                </a:solidFill>
              </a:rPr>
              <a:t>출루율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095401" y="2828728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prstClr val="black"/>
                </a:solidFill>
              </a:rPr>
              <a:t>배럴</a:t>
            </a:r>
            <a:r>
              <a:rPr lang="en-US" altLang="ko-KR" sz="1200" b="1" dirty="0">
                <a:solidFill>
                  <a:prstClr val="black"/>
                </a:solidFill>
              </a:rPr>
              <a:t>%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1063504" y="4062104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prstClr val="black"/>
                </a:solidFill>
              </a:rPr>
              <a:t>헛스윙</a:t>
            </a:r>
            <a:r>
              <a:rPr lang="en-US" altLang="ko-KR" sz="1200" b="1" dirty="0">
                <a:solidFill>
                  <a:prstClr val="black"/>
                </a:solidFill>
              </a:rPr>
              <a:t>%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095400" y="5327379"/>
            <a:ext cx="78680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prstClr val="black"/>
                </a:solidFill>
              </a:rPr>
              <a:t>초구</a:t>
            </a:r>
            <a:r>
              <a:rPr lang="en-US" altLang="ko-KR" sz="1200" b="1" dirty="0">
                <a:solidFill>
                  <a:prstClr val="black"/>
                </a:solidFill>
              </a:rPr>
              <a:t>S%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878057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716</Words>
  <Application>Microsoft Macintosh PowerPoint</Application>
  <PresentationFormat>와이드스크린</PresentationFormat>
  <Paragraphs>424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야놀자 야체 B</vt:lpstr>
      <vt:lpstr>맑은 고딕</vt:lpstr>
      <vt:lpstr>Arial</vt:lpstr>
      <vt:lpstr>Wingdings</vt:lpstr>
      <vt:lpstr>10_Office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Office User</cp:lastModifiedBy>
  <cp:revision>104</cp:revision>
  <cp:lastPrinted>2020-11-05T09:41:01Z</cp:lastPrinted>
  <dcterms:created xsi:type="dcterms:W3CDTF">2020-08-17T03:45:59Z</dcterms:created>
  <dcterms:modified xsi:type="dcterms:W3CDTF">2022-11-08T05:38:09Z</dcterms:modified>
</cp:coreProperties>
</file>