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naheim"/>
      <p:regular r:id="rId16"/>
    </p:embeddedFont>
    <p:embeddedFont>
      <p:font typeface="Barlow Condensed ExtraBold"/>
      <p:bold r:id="rId17"/>
      <p:boldItalic r:id="rId18"/>
    </p:embeddedFont>
    <p:embeddedFont>
      <p:font typeface="Overpass Mono"/>
      <p:regular r:id="rId19"/>
      <p:bold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bold.fntdata"/><Relationship Id="rId11" Type="http://schemas.openxmlformats.org/officeDocument/2006/relationships/slide" Target="slides/slide5.xml"/><Relationship Id="rId22" Type="http://schemas.openxmlformats.org/officeDocument/2006/relationships/font" Target="fonts/Barlow-bold.fntdata"/><Relationship Id="rId10" Type="http://schemas.openxmlformats.org/officeDocument/2006/relationships/slide" Target="slides/slide4.xml"/><Relationship Id="rId21" Type="http://schemas.openxmlformats.org/officeDocument/2006/relationships/font" Target="fonts/Barlow-regular.fntdata"/><Relationship Id="rId13" Type="http://schemas.openxmlformats.org/officeDocument/2006/relationships/slide" Target="slides/slide7.xml"/><Relationship Id="rId24" Type="http://schemas.openxmlformats.org/officeDocument/2006/relationships/font" Target="fonts/Barlow-boldItalic.fntdata"/><Relationship Id="rId12" Type="http://schemas.openxmlformats.org/officeDocument/2006/relationships/slide" Target="slides/slide6.xml"/><Relationship Id="rId23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BarlowCondensedExtraBold-bold.fntdata"/><Relationship Id="rId16" Type="http://schemas.openxmlformats.org/officeDocument/2006/relationships/font" Target="fonts/Anaheim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verpassMon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Condensed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2e1a2e7d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2e1a2e7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32e1a2e7d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32e1a2e7d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32e1a2e7d5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32e1a2e7d5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2e1a2e7d5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2e1a2e7d5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2e1a2e7d5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2e1a2e7d5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32e1a2e7d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32e1a2e7d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32e1a2e8a0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32e1a2e8a0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2e1a2e8a0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2e1a2e8a0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EXERCÍCIO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MÓDULO 8</a:t>
            </a:r>
            <a:endParaRPr sz="8000"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Listas e Composição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4871725" y="3060463"/>
            <a:ext cx="2205300" cy="10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Compondo componentes em Arrays</a:t>
            </a:r>
            <a:endParaRPr/>
          </a:p>
        </p:txBody>
      </p:sp>
      <p:sp>
        <p:nvSpPr>
          <p:cNvPr id="658" name="Google Shape;658;p50"/>
          <p:cNvSpPr txBox="1"/>
          <p:nvPr>
            <p:ph idx="3" type="title"/>
          </p:nvPr>
        </p:nvSpPr>
        <p:spPr>
          <a:xfrm>
            <a:off x="2066975" y="1589825"/>
            <a:ext cx="19575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React e Arrays</a:t>
            </a:r>
            <a:endParaRPr/>
          </a:p>
        </p:txBody>
      </p:sp>
      <p:sp>
        <p:nvSpPr>
          <p:cNvPr id="659" name="Google Shape;659;p50"/>
          <p:cNvSpPr txBox="1"/>
          <p:nvPr>
            <p:ph idx="5" type="title"/>
          </p:nvPr>
        </p:nvSpPr>
        <p:spPr>
          <a:xfrm>
            <a:off x="4995625" y="1427825"/>
            <a:ext cx="1957500" cy="11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Elementos e suas keys</a:t>
            </a:r>
            <a:endParaRPr/>
          </a:p>
        </p:txBody>
      </p:sp>
      <p:sp>
        <p:nvSpPr>
          <p:cNvPr id="660" name="Google Shape;660;p50"/>
          <p:cNvSpPr txBox="1"/>
          <p:nvPr>
            <p:ph idx="9" type="title"/>
          </p:nvPr>
        </p:nvSpPr>
        <p:spPr>
          <a:xfrm>
            <a:off x="2066975" y="3126275"/>
            <a:ext cx="1957500" cy="8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Possíveis</a:t>
            </a:r>
            <a:r>
              <a:rPr lang="pt-PT"/>
              <a:t> problemas</a:t>
            </a:r>
            <a:endParaRPr/>
          </a:p>
        </p:txBody>
      </p:sp>
      <p:sp>
        <p:nvSpPr>
          <p:cNvPr id="661" name="Google Shape;661;p5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MÓDULO APRENDEMOS: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/>
          <p:nvPr>
            <p:ph idx="1" type="body"/>
          </p:nvPr>
        </p:nvSpPr>
        <p:spPr>
          <a:xfrm>
            <a:off x="4579525" y="24644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Uso básico do </a:t>
            </a:r>
            <a:r>
              <a:rPr b="1" i="1" lang="pt-PT">
                <a:highlight>
                  <a:schemeClr val="lt2"/>
                </a:highlight>
              </a:rPr>
              <a:t>map()</a:t>
            </a:r>
            <a:r>
              <a:rPr lang="pt-PT"/>
              <a:t> com JSX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 à </a:t>
            </a:r>
            <a:r>
              <a:rPr b="1" i="1" lang="pt-PT">
                <a:highlight>
                  <a:schemeClr val="accent6"/>
                </a:highlight>
              </a:rPr>
              <a:t>keys</a:t>
            </a:r>
            <a:endParaRPr b="1" i="1">
              <a:highlight>
                <a:schemeClr val="accent6"/>
              </a:highlight>
            </a:endParaRPr>
          </a:p>
        </p:txBody>
      </p:sp>
      <p:sp>
        <p:nvSpPr>
          <p:cNvPr id="667" name="Google Shape;667;p51"/>
          <p:cNvSpPr txBox="1"/>
          <p:nvPr>
            <p:ph type="title"/>
          </p:nvPr>
        </p:nvSpPr>
        <p:spPr>
          <a:xfrm>
            <a:off x="3272498" y="1791000"/>
            <a:ext cx="5270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React e Arrays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2"/>
          <p:cNvSpPr txBox="1"/>
          <p:nvPr>
            <p:ph idx="4294967295" type="body"/>
          </p:nvPr>
        </p:nvSpPr>
        <p:spPr>
          <a:xfrm>
            <a:off x="617125" y="2368119"/>
            <a:ext cx="39327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Demonstração de como devemos usar a Prop especial </a:t>
            </a:r>
            <a:r>
              <a:rPr b="1" i="1" lang="pt-PT" sz="1600">
                <a:highlight>
                  <a:schemeClr val="lt2"/>
                </a:highlight>
              </a:rPr>
              <a:t>key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Únicas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Não usar o </a:t>
            </a:r>
            <a:r>
              <a:rPr b="1" i="1" lang="pt-PT" sz="1600">
                <a:highlight>
                  <a:schemeClr val="lt2"/>
                </a:highlight>
              </a:rPr>
              <a:t>index</a:t>
            </a:r>
            <a:endParaRPr b="1" i="1" sz="1600">
              <a:highlight>
                <a:schemeClr val="lt2"/>
              </a:highlight>
            </a:endParaRPr>
          </a:p>
        </p:txBody>
      </p:sp>
      <p:sp>
        <p:nvSpPr>
          <p:cNvPr id="673" name="Google Shape;673;p52"/>
          <p:cNvSpPr txBox="1"/>
          <p:nvPr>
            <p:ph idx="4294967295" type="title"/>
          </p:nvPr>
        </p:nvSpPr>
        <p:spPr>
          <a:xfrm>
            <a:off x="601825" y="1446225"/>
            <a:ext cx="3963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Elementos e suas </a:t>
            </a:r>
            <a:r>
              <a:rPr i="1" lang="pt-PT">
                <a:solidFill>
                  <a:schemeClr val="dk2"/>
                </a:solidFill>
              </a:rPr>
              <a:t>keys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Criando e chamando componentes em </a:t>
            </a:r>
            <a:r>
              <a:rPr lang="pt-PT"/>
              <a:t>métodos</a:t>
            </a:r>
            <a:r>
              <a:rPr lang="pt-PT"/>
              <a:t> dos </a:t>
            </a:r>
            <a:r>
              <a:rPr b="1" i="1" lang="pt-PT"/>
              <a:t>Arrays</a:t>
            </a:r>
            <a:endParaRPr b="1"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Enviar todas as propriedades de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objeto via </a:t>
            </a:r>
            <a:r>
              <a:rPr b="1" i="1" lang="pt-PT"/>
              <a:t>Props</a:t>
            </a:r>
            <a:endParaRPr b="1" i="1"/>
          </a:p>
        </p:txBody>
      </p:sp>
      <p:sp>
        <p:nvSpPr>
          <p:cNvPr id="679" name="Google Shape;679;p53"/>
          <p:cNvSpPr txBox="1"/>
          <p:nvPr>
            <p:ph type="title"/>
          </p:nvPr>
        </p:nvSpPr>
        <p:spPr>
          <a:xfrm>
            <a:off x="3398625" y="1303775"/>
            <a:ext cx="519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Compondo componentes em Arrays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4"/>
          <p:cNvSpPr txBox="1"/>
          <p:nvPr>
            <p:ph idx="4294967295" type="body"/>
          </p:nvPr>
        </p:nvSpPr>
        <p:spPr>
          <a:xfrm>
            <a:off x="617125" y="25406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600"/>
              <a:t>Demonstração de como um mal uso ou falta da </a:t>
            </a:r>
            <a:r>
              <a:rPr i="1" lang="pt-PT" sz="1600"/>
              <a:t>Prop</a:t>
            </a:r>
            <a:r>
              <a:rPr lang="pt-PT" sz="1600"/>
              <a:t> especial </a:t>
            </a:r>
            <a:r>
              <a:rPr b="1" i="1" lang="pt-PT" sz="1600">
                <a:highlight>
                  <a:schemeClr val="lt2"/>
                </a:highlight>
              </a:rPr>
              <a:t>key</a:t>
            </a:r>
            <a:r>
              <a:rPr lang="pt-PT" sz="1600"/>
              <a:t> pode acabar com a funcionalidade da aplicação</a:t>
            </a:r>
            <a:endParaRPr sz="1600"/>
          </a:p>
        </p:txBody>
      </p:sp>
      <p:sp>
        <p:nvSpPr>
          <p:cNvPr id="685" name="Google Shape;685;p54"/>
          <p:cNvSpPr txBox="1"/>
          <p:nvPr>
            <p:ph idx="4294967295" type="title"/>
          </p:nvPr>
        </p:nvSpPr>
        <p:spPr>
          <a:xfrm>
            <a:off x="617125" y="1520775"/>
            <a:ext cx="418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chemeClr val="dk2"/>
                </a:solidFill>
              </a:rPr>
              <a:t>Possíveis problemas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</a:t>
            </a:r>
            <a:endParaRPr/>
          </a:p>
        </p:txBody>
      </p:sp>
      <p:sp>
        <p:nvSpPr>
          <p:cNvPr id="691" name="Google Shape;691;p55"/>
          <p:cNvSpPr txBox="1"/>
          <p:nvPr>
            <p:ph idx="1" type="subTitle"/>
          </p:nvPr>
        </p:nvSpPr>
        <p:spPr>
          <a:xfrm flipH="1">
            <a:off x="1456650" y="914300"/>
            <a:ext cx="59853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Criar um formulário e ao lado uma lista com as respostas que foram enviadas pelo formulário. O formulário deve ser limpo e a resposta deve ser </a:t>
            </a:r>
            <a:r>
              <a:rPr lang="pt-PT"/>
              <a:t>incluída</a:t>
            </a:r>
            <a:r>
              <a:rPr lang="pt-PT"/>
              <a:t> após o envio do formulário. Deve ter um botão para </a:t>
            </a:r>
            <a:r>
              <a:rPr b="1" lang="pt-PT"/>
              <a:t>excluir</a:t>
            </a:r>
            <a:r>
              <a:rPr lang="pt-PT"/>
              <a:t> o elemento e outro para </a:t>
            </a:r>
            <a:r>
              <a:rPr b="1" lang="pt-PT"/>
              <a:t>ver detalhes</a:t>
            </a:r>
            <a:r>
              <a:rPr lang="pt-PT"/>
              <a:t> que deverá abrir um </a:t>
            </a:r>
            <a:r>
              <a:rPr i="1" lang="pt-PT"/>
              <a:t>modal</a:t>
            </a:r>
            <a:r>
              <a:rPr lang="pt-PT"/>
              <a:t> com os detalhes do registro.</a:t>
            </a:r>
            <a:endParaRPr/>
          </a:p>
        </p:txBody>
      </p:sp>
      <p:pic>
        <p:nvPicPr>
          <p:cNvPr id="692" name="Google Shape;692;p55"/>
          <p:cNvPicPr preferRelativeResize="0"/>
          <p:nvPr/>
        </p:nvPicPr>
        <p:blipFill rotWithShape="1">
          <a:blip r:embed="rId3">
            <a:alphaModFix/>
          </a:blip>
          <a:srcRect b="7755" l="0" r="0" t="7755"/>
          <a:stretch/>
        </p:blipFill>
        <p:spPr>
          <a:xfrm>
            <a:off x="4782650" y="2689849"/>
            <a:ext cx="4361348" cy="2453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55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694" name="Google Shape;694;p55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5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5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5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5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5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5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5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5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5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5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5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5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5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5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5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5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5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5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5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5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5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5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5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55"/>
          <p:cNvSpPr txBox="1"/>
          <p:nvPr>
            <p:ph idx="1" type="subTitle"/>
          </p:nvPr>
        </p:nvSpPr>
        <p:spPr>
          <a:xfrm flipH="1">
            <a:off x="1456500" y="2652251"/>
            <a:ext cx="31155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Você </a:t>
            </a:r>
            <a:r>
              <a:rPr b="1" lang="pt-PT" sz="1200"/>
              <a:t>PODE</a:t>
            </a:r>
            <a:r>
              <a:rPr lang="pt-PT" sz="1200"/>
              <a:t> utilizar a mesma base de código do </a:t>
            </a:r>
            <a:r>
              <a:rPr lang="pt-PT" sz="1200"/>
              <a:t>exercício</a:t>
            </a:r>
            <a:r>
              <a:rPr lang="pt-PT" sz="1200"/>
              <a:t> do </a:t>
            </a:r>
            <a:r>
              <a:rPr lang="pt-PT" sz="1200"/>
              <a:t>Módulo</a:t>
            </a:r>
            <a:r>
              <a:rPr lang="pt-PT" sz="1200"/>
              <a:t> de </a:t>
            </a:r>
            <a:r>
              <a:rPr b="1" lang="pt-PT" sz="1200"/>
              <a:t>Formulários e Componentes Controlados.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Atenção com as </a:t>
            </a:r>
            <a:r>
              <a:rPr b="1" i="1" lang="pt-PT" sz="1200"/>
              <a:t>keys</a:t>
            </a:r>
            <a:r>
              <a:rPr lang="pt-PT" sz="1200"/>
              <a:t> pois elas podem dar grandes problemas no funcionamento da aplicação.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Ordenar por: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Criação Ascendente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Criação Descendente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</a:t>
            </a:r>
            <a:endParaRPr/>
          </a:p>
        </p:txBody>
      </p:sp>
      <p:sp>
        <p:nvSpPr>
          <p:cNvPr id="727" name="Google Shape;727;p56"/>
          <p:cNvSpPr txBox="1"/>
          <p:nvPr>
            <p:ph idx="4294967295" type="subTitle"/>
          </p:nvPr>
        </p:nvSpPr>
        <p:spPr>
          <a:xfrm flipH="1">
            <a:off x="756595" y="1792669"/>
            <a:ext cx="38703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Animar a abertura do modal de detalhes 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Utilizar corretamente a Prop </a:t>
            </a:r>
            <a:r>
              <a:rPr b="1" i="1" lang="pt-PT" sz="1200"/>
              <a:t>key</a:t>
            </a:r>
            <a:endParaRPr b="1" i="1"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Inserir itens de acordo com a ordenação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 ordenação funciona de forma crescente, decrescente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 modal mostra detalhes do elemento da lista correto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 exclusão deleta o elemento da lista correto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8" name="Google Shape;728;p56"/>
          <p:cNvSpPr txBox="1"/>
          <p:nvPr>
            <p:ph idx="4294967295" type="subTitle"/>
          </p:nvPr>
        </p:nvSpPr>
        <p:spPr>
          <a:xfrm flipH="1">
            <a:off x="4556250" y="3561450"/>
            <a:ext cx="38703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/>
              <a:t>  0	           .25	          .5  	      .75	                 1.0</a:t>
            </a:r>
            <a:endParaRPr sz="800"/>
          </a:p>
        </p:txBody>
      </p:sp>
      <p:grpSp>
        <p:nvGrpSpPr>
          <p:cNvPr id="729" name="Google Shape;729;p5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730" name="Google Shape;730;p56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6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6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6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6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5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736" name="Google Shape;736;p56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6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0" name="Google Shape;740;p56" title="Chart"/>
          <p:cNvPicPr preferRelativeResize="0"/>
          <p:nvPr/>
        </p:nvPicPr>
        <p:blipFill rotWithShape="1">
          <a:blip r:embed="rId3">
            <a:alphaModFix/>
          </a:blip>
          <a:srcRect b="22230" l="22215" r="0" t="3717"/>
          <a:stretch/>
        </p:blipFill>
        <p:spPr>
          <a:xfrm>
            <a:off x="4682875" y="1741398"/>
            <a:ext cx="3469450" cy="18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/>
              <a:t>OBRIGADO!</a:t>
            </a:r>
            <a:endParaRPr sz="4500"/>
          </a:p>
        </p:txBody>
      </p:sp>
      <p:pic>
        <p:nvPicPr>
          <p:cNvPr id="746" name="Google Shape;74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21" y="3882151"/>
            <a:ext cx="2606043" cy="9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