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naheim"/>
      <p:regular r:id="rId18"/>
    </p:embeddedFont>
    <p:embeddedFont>
      <p:font typeface="Barlow Condensed ExtraBold"/>
      <p:bold r:id="rId19"/>
      <p:boldItalic r:id="rId20"/>
    </p:embeddedFont>
    <p:embeddedFont>
      <p:font typeface="Overpass Mono"/>
      <p:regular r:id="rId21"/>
      <p:bold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ExtraBold-boldItalic.fntdata"/><Relationship Id="rId22" Type="http://schemas.openxmlformats.org/officeDocument/2006/relationships/font" Target="fonts/OverpassMono-bold.fntdata"/><Relationship Id="rId21" Type="http://schemas.openxmlformats.org/officeDocument/2006/relationships/font" Target="fonts/OverpassMono-regular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BarlowCondensedExtraBold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32e1a2e8a0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32e1a2e8a0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2e1a2e8a0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2e1a2e8a0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2e1a2e7d5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2e1a2e7d5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32e1a2e7d5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32e1a2e7d5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32e1a2e7d5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32e1a2e7d5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32e1a2e7d5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32e1a2e7d5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32e1a2e7d5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32e1a2e7d5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32e1a2e8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32e1a2e8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43ef363c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43ef363c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32e1a2e7d5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32e1a2e7d5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8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24" name="Google Shape;424;p32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10" name="Google Shape;510;p3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3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6" name="Google Shape;526;p3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2" name="Google Shape;532;p40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40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4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4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07" name="Google Shape;60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1" name="Google Shape;611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3" name="Google Shape;613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5" name="Google Shape;615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6" name="Google Shape;626;p47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8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8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8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EXERCÍCIO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MÓDULO 7</a:t>
            </a:r>
            <a:endParaRPr sz="8000"/>
          </a:p>
        </p:txBody>
      </p:sp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Formulários</a:t>
            </a:r>
            <a:r>
              <a:rPr lang="pt-PT">
                <a:solidFill>
                  <a:schemeClr val="dk2"/>
                </a:solidFill>
              </a:rPr>
              <a:t> e Componentes Controlados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AVALIAÇÃO</a:t>
            </a:r>
            <a:endParaRPr/>
          </a:p>
        </p:txBody>
      </p:sp>
      <p:sp>
        <p:nvSpPr>
          <p:cNvPr id="741" name="Google Shape;741;p58"/>
          <p:cNvSpPr txBox="1"/>
          <p:nvPr>
            <p:ph idx="4294967295" type="subTitle"/>
          </p:nvPr>
        </p:nvSpPr>
        <p:spPr>
          <a:xfrm flipH="1">
            <a:off x="756595" y="1716469"/>
            <a:ext cx="38703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Enviar o </a:t>
            </a:r>
            <a:r>
              <a:rPr lang="pt-PT" sz="1200"/>
              <a:t>formulário</a:t>
            </a:r>
            <a:r>
              <a:rPr lang="pt-PT" sz="1200"/>
              <a:t> não recarrega a página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Guardar em </a:t>
            </a:r>
            <a:r>
              <a:rPr i="1" lang="pt-PT" sz="1200"/>
              <a:t>states</a:t>
            </a:r>
            <a:r>
              <a:rPr lang="pt-PT" sz="1200"/>
              <a:t> </a:t>
            </a:r>
            <a:r>
              <a:rPr lang="pt-PT" sz="1200"/>
              <a:t>os dados do formulário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Agrupar e reutilizar métodos repetitivos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Criar componentes controlados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Customizar validações e erros do formulário 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Criar um componente de contexto para a resposta</a:t>
            </a:r>
            <a:endParaRPr sz="1200"/>
          </a:p>
        </p:txBody>
      </p:sp>
      <p:sp>
        <p:nvSpPr>
          <p:cNvPr id="742" name="Google Shape;742;p58"/>
          <p:cNvSpPr txBox="1"/>
          <p:nvPr>
            <p:ph idx="4294967295" type="subTitle"/>
          </p:nvPr>
        </p:nvSpPr>
        <p:spPr>
          <a:xfrm flipH="1">
            <a:off x="4556250" y="3561450"/>
            <a:ext cx="38703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800"/>
              <a:t>  0	           .25	          .5  	      .75	                 1.0</a:t>
            </a:r>
            <a:endParaRPr sz="800"/>
          </a:p>
        </p:txBody>
      </p:sp>
      <p:grpSp>
        <p:nvGrpSpPr>
          <p:cNvPr id="743" name="Google Shape;743;p58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744" name="Google Shape;744;p58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8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8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8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58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750" name="Google Shape;750;p58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8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4" name="Google Shape;754;p58" title="Chart"/>
          <p:cNvPicPr preferRelativeResize="0"/>
          <p:nvPr/>
        </p:nvPicPr>
        <p:blipFill rotWithShape="1">
          <a:blip r:embed="rId3">
            <a:alphaModFix/>
          </a:blip>
          <a:srcRect b="21680" l="22215" r="0" t="3715"/>
          <a:stretch/>
        </p:blipFill>
        <p:spPr>
          <a:xfrm>
            <a:off x="4682875" y="1665198"/>
            <a:ext cx="3469450" cy="188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9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/>
              <a:t>OBRIGADO!</a:t>
            </a:r>
            <a:endParaRPr sz="4500"/>
          </a:p>
        </p:txBody>
      </p:sp>
      <p:pic>
        <p:nvPicPr>
          <p:cNvPr id="760" name="Google Shape;76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21" y="3882151"/>
            <a:ext cx="2606043" cy="94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type="title"/>
          </p:nvPr>
        </p:nvSpPr>
        <p:spPr>
          <a:xfrm>
            <a:off x="6385850" y="1595950"/>
            <a:ext cx="21588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Controlados</a:t>
            </a:r>
            <a:endParaRPr/>
          </a:p>
        </p:txBody>
      </p:sp>
      <p:sp>
        <p:nvSpPr>
          <p:cNvPr id="658" name="Google Shape;658;p50"/>
          <p:cNvSpPr txBox="1"/>
          <p:nvPr>
            <p:ph idx="3" type="title"/>
          </p:nvPr>
        </p:nvSpPr>
        <p:spPr>
          <a:xfrm>
            <a:off x="804350" y="1595950"/>
            <a:ext cx="21123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Formulários</a:t>
            </a:r>
            <a:r>
              <a:rPr lang="pt-PT"/>
              <a:t> em React</a:t>
            </a:r>
            <a:endParaRPr/>
          </a:p>
        </p:txBody>
      </p:sp>
      <p:sp>
        <p:nvSpPr>
          <p:cNvPr id="659" name="Google Shape;659;p50"/>
          <p:cNvSpPr txBox="1"/>
          <p:nvPr>
            <p:ph idx="5" type="title"/>
          </p:nvPr>
        </p:nvSpPr>
        <p:spPr>
          <a:xfrm>
            <a:off x="3595100" y="1595950"/>
            <a:ext cx="21123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Manipulação</a:t>
            </a:r>
            <a:r>
              <a:rPr lang="pt-PT"/>
              <a:t> de Eventos</a:t>
            </a:r>
            <a:endParaRPr/>
          </a:p>
        </p:txBody>
      </p:sp>
      <p:sp>
        <p:nvSpPr>
          <p:cNvPr id="660" name="Google Shape;660;p50"/>
          <p:cNvSpPr txBox="1"/>
          <p:nvPr>
            <p:ph idx="9" type="title"/>
          </p:nvPr>
        </p:nvSpPr>
        <p:spPr>
          <a:xfrm>
            <a:off x="611400" y="3123100"/>
            <a:ext cx="1957500" cy="7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Validações</a:t>
            </a:r>
            <a:r>
              <a:rPr lang="pt-PT"/>
              <a:t> e Erros</a:t>
            </a:r>
            <a:endParaRPr/>
          </a:p>
        </p:txBody>
      </p:sp>
      <p:sp>
        <p:nvSpPr>
          <p:cNvPr id="661" name="Google Shape;661;p50"/>
          <p:cNvSpPr txBox="1"/>
          <p:nvPr>
            <p:ph idx="14" type="title"/>
          </p:nvPr>
        </p:nvSpPr>
        <p:spPr>
          <a:xfrm>
            <a:off x="3400325" y="3020600"/>
            <a:ext cx="2287200" cy="11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NÃO Controlados</a:t>
            </a:r>
            <a:endParaRPr/>
          </a:p>
        </p:txBody>
      </p:sp>
      <p:sp>
        <p:nvSpPr>
          <p:cNvPr id="662" name="Google Shape;662;p50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MÓDULO APRENDEMOS: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0"/>
          <p:cNvSpPr txBox="1"/>
          <p:nvPr>
            <p:ph idx="5" type="title"/>
          </p:nvPr>
        </p:nvSpPr>
        <p:spPr>
          <a:xfrm>
            <a:off x="6518950" y="3096550"/>
            <a:ext cx="21123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Manipulando o DOM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1"/>
          <p:cNvSpPr txBox="1"/>
          <p:nvPr>
            <p:ph idx="1" type="body"/>
          </p:nvPr>
        </p:nvSpPr>
        <p:spPr>
          <a:xfrm>
            <a:off x="4579525" y="26930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Flexibilidade</a:t>
            </a:r>
            <a:r>
              <a:rPr lang="pt-PT"/>
              <a:t> em lidar com os campos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Facilidade</a:t>
            </a:r>
            <a:r>
              <a:rPr lang="pt-PT"/>
              <a:t> em lidar com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fases do </a:t>
            </a:r>
            <a:r>
              <a:rPr lang="pt-PT"/>
              <a:t>formulário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1"/>
          <p:cNvSpPr txBox="1"/>
          <p:nvPr>
            <p:ph type="title"/>
          </p:nvPr>
        </p:nvSpPr>
        <p:spPr>
          <a:xfrm>
            <a:off x="3272498" y="1638600"/>
            <a:ext cx="5270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Formulários</a:t>
            </a:r>
            <a:r>
              <a:rPr lang="pt-PT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React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2"/>
          <p:cNvSpPr txBox="1"/>
          <p:nvPr>
            <p:ph idx="4294967295" type="body"/>
          </p:nvPr>
        </p:nvSpPr>
        <p:spPr>
          <a:xfrm>
            <a:off x="617125" y="2596719"/>
            <a:ext cx="39327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Como criar e atrelar eventos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600">
                <a:highlight>
                  <a:schemeClr val="lt2"/>
                </a:highlight>
              </a:rPr>
              <a:t>onChange</a:t>
            </a:r>
            <a:endParaRPr b="1" i="1" sz="160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600">
                <a:highlight>
                  <a:schemeClr val="lt2"/>
                </a:highlight>
              </a:rPr>
              <a:t>onClick</a:t>
            </a:r>
            <a:endParaRPr b="1" i="1" sz="1600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PT" sz="1600">
                <a:highlight>
                  <a:schemeClr val="lt2"/>
                </a:highlight>
              </a:rPr>
              <a:t>onSubmit</a:t>
            </a:r>
            <a:endParaRPr b="1" i="1" sz="1600">
              <a:highlight>
                <a:schemeClr val="lt2"/>
              </a:highlight>
            </a:endParaRPr>
          </a:p>
        </p:txBody>
      </p:sp>
      <p:sp>
        <p:nvSpPr>
          <p:cNvPr id="675" name="Google Shape;675;p52"/>
          <p:cNvSpPr txBox="1"/>
          <p:nvPr>
            <p:ph idx="4294967295" type="title"/>
          </p:nvPr>
        </p:nvSpPr>
        <p:spPr>
          <a:xfrm>
            <a:off x="601825" y="1531750"/>
            <a:ext cx="39633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Manipulação</a:t>
            </a:r>
            <a:r>
              <a:rPr lang="pt-PT">
                <a:solidFill>
                  <a:schemeClr val="dk2"/>
                </a:solidFill>
              </a:rPr>
              <a:t> de Eventos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3"/>
          <p:cNvSpPr txBox="1"/>
          <p:nvPr>
            <p:ph idx="1" type="body"/>
          </p:nvPr>
        </p:nvSpPr>
        <p:spPr>
          <a:xfrm>
            <a:off x="4579525" y="26168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Triângulo</a:t>
            </a:r>
            <a:r>
              <a:rPr lang="pt-PT"/>
              <a:t> de Manipulação de Dados:</a:t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PT"/>
              <a:t>estado</a:t>
            </a:r>
            <a:endParaRPr b="1"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PT"/>
              <a:t>função</a:t>
            </a:r>
            <a:r>
              <a:rPr lang="pt-PT"/>
              <a:t> que altera o </a:t>
            </a:r>
            <a:r>
              <a:rPr b="1" lang="pt-PT"/>
              <a:t>estado</a:t>
            </a:r>
            <a:endParaRPr b="1"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PT"/>
              <a:t>elemento</a:t>
            </a:r>
            <a:r>
              <a:rPr lang="pt-PT"/>
              <a:t> que recebe e exibe o </a:t>
            </a:r>
            <a:r>
              <a:rPr b="1" lang="pt-PT"/>
              <a:t>estado</a:t>
            </a:r>
            <a:endParaRPr b="1"/>
          </a:p>
        </p:txBody>
      </p:sp>
      <p:sp>
        <p:nvSpPr>
          <p:cNvPr id="681" name="Google Shape;681;p53"/>
          <p:cNvSpPr txBox="1"/>
          <p:nvPr>
            <p:ph type="title"/>
          </p:nvPr>
        </p:nvSpPr>
        <p:spPr>
          <a:xfrm>
            <a:off x="3854049" y="1500475"/>
            <a:ext cx="4716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Controlados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4"/>
          <p:cNvSpPr txBox="1"/>
          <p:nvPr>
            <p:ph idx="4294967295" type="body"/>
          </p:nvPr>
        </p:nvSpPr>
        <p:spPr>
          <a:xfrm>
            <a:off x="617125" y="26168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Duas implementações: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Nativamente pelo 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 sz="1600"/>
              <a:t>Customizado com React e </a:t>
            </a:r>
            <a:r>
              <a:rPr i="1" lang="pt-PT" sz="1600"/>
              <a:t>States</a:t>
            </a:r>
            <a:endParaRPr i="1" sz="1600"/>
          </a:p>
        </p:txBody>
      </p:sp>
      <p:sp>
        <p:nvSpPr>
          <p:cNvPr id="687" name="Google Shape;687;p54"/>
          <p:cNvSpPr txBox="1"/>
          <p:nvPr>
            <p:ph idx="4294967295" type="title"/>
          </p:nvPr>
        </p:nvSpPr>
        <p:spPr>
          <a:xfrm>
            <a:off x="654400" y="1537775"/>
            <a:ext cx="418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chemeClr val="dk2"/>
                </a:solidFill>
              </a:rPr>
              <a:t>Validações e Erro</a:t>
            </a:r>
            <a:r>
              <a:rPr lang="pt-PT" sz="3000">
                <a:solidFill>
                  <a:schemeClr val="dk2"/>
                </a:solidFill>
              </a:rPr>
              <a:t>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5"/>
          <p:cNvSpPr txBox="1"/>
          <p:nvPr>
            <p:ph idx="1" type="body"/>
          </p:nvPr>
        </p:nvSpPr>
        <p:spPr>
          <a:xfrm>
            <a:off x="4579525" y="26930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Alternativa mais recomendada ao </a:t>
            </a:r>
            <a:r>
              <a:rPr b="1" lang="pt-PT"/>
              <a:t>não</a:t>
            </a:r>
            <a:r>
              <a:rPr lang="pt-PT"/>
              <a:t> utilizar </a:t>
            </a:r>
            <a:r>
              <a:rPr b="1" lang="pt-PT"/>
              <a:t>Componentes Controlados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Utiliza </a:t>
            </a:r>
            <a:r>
              <a:rPr i="1" lang="pt-PT"/>
              <a:t>Refs</a:t>
            </a:r>
            <a:r>
              <a:rPr lang="pt-PT"/>
              <a:t> para obter o valor dos campos</a:t>
            </a:r>
            <a:endParaRPr/>
          </a:p>
        </p:txBody>
      </p:sp>
      <p:sp>
        <p:nvSpPr>
          <p:cNvPr id="693" name="Google Shape;693;p55"/>
          <p:cNvSpPr txBox="1"/>
          <p:nvPr>
            <p:ph type="title"/>
          </p:nvPr>
        </p:nvSpPr>
        <p:spPr>
          <a:xfrm>
            <a:off x="3854074" y="1643575"/>
            <a:ext cx="4716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NÃO Controlados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6"/>
          <p:cNvSpPr txBox="1"/>
          <p:nvPr>
            <p:ph idx="1" type="body"/>
          </p:nvPr>
        </p:nvSpPr>
        <p:spPr>
          <a:xfrm>
            <a:off x="4579525" y="25406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Uso de </a:t>
            </a:r>
            <a:r>
              <a:rPr b="1" i="1" lang="pt-PT">
                <a:highlight>
                  <a:schemeClr val="lt2"/>
                </a:highlight>
              </a:rPr>
              <a:t>Refs</a:t>
            </a:r>
            <a:r>
              <a:rPr lang="pt-PT"/>
              <a:t> e como podemos obter elementos do HTML </a:t>
            </a:r>
            <a:r>
              <a:rPr b="1" lang="pt-PT"/>
              <a:t>declarativamente</a:t>
            </a:r>
            <a:r>
              <a:rPr lang="pt-PT"/>
              <a:t> pelo </a:t>
            </a:r>
            <a:r>
              <a:rPr b="1" lang="pt-PT"/>
              <a:t>React</a:t>
            </a:r>
            <a:r>
              <a:rPr lang="pt-PT"/>
              <a:t>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highlight>
                <a:schemeClr val="lt2"/>
              </a:highlight>
            </a:endParaRPr>
          </a:p>
        </p:txBody>
      </p:sp>
      <p:sp>
        <p:nvSpPr>
          <p:cNvPr id="699" name="Google Shape;699;p56"/>
          <p:cNvSpPr txBox="1"/>
          <p:nvPr>
            <p:ph type="title"/>
          </p:nvPr>
        </p:nvSpPr>
        <p:spPr>
          <a:xfrm>
            <a:off x="3854074" y="1948375"/>
            <a:ext cx="4716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Manipulando o DOM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</a:t>
            </a:r>
            <a:endParaRPr/>
          </a:p>
        </p:txBody>
      </p:sp>
      <p:sp>
        <p:nvSpPr>
          <p:cNvPr id="705" name="Google Shape;705;p57"/>
          <p:cNvSpPr txBox="1"/>
          <p:nvPr>
            <p:ph idx="1" type="subTitle"/>
          </p:nvPr>
        </p:nvSpPr>
        <p:spPr>
          <a:xfrm flipH="1">
            <a:off x="1456650" y="838100"/>
            <a:ext cx="5985300" cy="15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Criar um formulário e ao lado a resposta que fo</a:t>
            </a:r>
            <a:r>
              <a:rPr lang="pt-PT"/>
              <a:t>i</a:t>
            </a:r>
            <a:r>
              <a:rPr lang="pt-PT"/>
              <a:t> enviada pelo formulário (apenas uma). O formulário deve ser limpado após o envio e a resposta deve ser atualizada apenas se for enviado um novo formulário.</a:t>
            </a:r>
            <a:endParaRPr/>
          </a:p>
        </p:txBody>
      </p:sp>
      <p:pic>
        <p:nvPicPr>
          <p:cNvPr id="706" name="Google Shape;706;p57"/>
          <p:cNvPicPr preferRelativeResize="0"/>
          <p:nvPr/>
        </p:nvPicPr>
        <p:blipFill rotWithShape="1">
          <a:blip r:embed="rId3">
            <a:alphaModFix/>
          </a:blip>
          <a:srcRect b="7755" l="0" r="0" t="7755"/>
          <a:stretch/>
        </p:blipFill>
        <p:spPr>
          <a:xfrm>
            <a:off x="4782650" y="2689849"/>
            <a:ext cx="4361348" cy="2453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7" name="Google Shape;707;p57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708" name="Google Shape;708;p57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7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7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7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7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7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7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7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7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7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7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7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7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7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7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7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7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7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7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7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7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57"/>
          <p:cNvSpPr txBox="1"/>
          <p:nvPr>
            <p:ph idx="1" type="subTitle"/>
          </p:nvPr>
        </p:nvSpPr>
        <p:spPr>
          <a:xfrm flipH="1">
            <a:off x="1456500" y="2271251"/>
            <a:ext cx="31155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Campos Obrigatórios</a:t>
            </a:r>
            <a:endParaRPr sz="1200"/>
          </a:p>
          <a:p>
            <a: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nome: text</a:t>
            </a:r>
            <a:endParaRPr sz="1200"/>
          </a:p>
          <a:p>
            <a: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idade: number</a:t>
            </a:r>
            <a:endParaRPr sz="1200"/>
          </a:p>
          <a:p>
            <a: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gênero: radio</a:t>
            </a:r>
            <a:endParaRPr sz="1200"/>
          </a:p>
          <a:p>
            <a:pPr indent="-304800" lvl="0" marL="457200" rtl="0" algn="l">
              <a:spcBef>
                <a:spcPts val="500"/>
              </a:spcBef>
              <a:spcAft>
                <a:spcPts val="0"/>
              </a:spcAft>
              <a:buSzPts val="1200"/>
              <a:buChar char="●"/>
            </a:pPr>
            <a:r>
              <a:rPr lang="pt-PT" sz="1200"/>
              <a:t>Campos opcionais (exemplos):</a:t>
            </a:r>
            <a:endParaRPr sz="1200"/>
          </a:p>
          <a:p>
            <a: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estado civil</a:t>
            </a:r>
            <a:endParaRPr sz="1200"/>
          </a:p>
          <a:p>
            <a: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tipo de documento (dinâmico)</a:t>
            </a:r>
            <a:endParaRPr sz="1200"/>
          </a:p>
          <a:p>
            <a:pPr indent="-304800" lvl="1" marL="914400" rtl="0" algn="l">
              <a:spcBef>
                <a:spcPts val="500"/>
              </a:spcBef>
              <a:spcAft>
                <a:spcPts val="0"/>
              </a:spcAft>
              <a:buSzPts val="1200"/>
              <a:buChar char="○"/>
            </a:pPr>
            <a:r>
              <a:rPr lang="pt-PT" sz="1200"/>
              <a:t>CPF ou CNPJ (dinâmico)</a:t>
            </a:r>
            <a:endParaRPr sz="12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