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Barlow Condensed ExtraBold" panose="020F0502020204030204" pitchFamily="34" charset="0"/>
      <p:bold r:id="rId20"/>
      <p:italic r:id="rId21"/>
      <p:boldItalic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Overpass Mono" panose="020B0009030203020204" pitchFamily="49" charset="77"/>
      <p:regular r:id="rId25"/>
      <p:bold r:id="rId26"/>
    </p:embeddedFont>
    <p:embeddedFont>
      <p:font typeface="Raleway SemiBold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F0302020204030204" pitchFamily="34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2e1a2e8a0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32e1a2e8a0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2e1a2e8a0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2e1a2e8a0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32e1a2e7d5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32e1a2e7d5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2e1a2e7d5_0_1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32e1a2e7d5_0_1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2e1a2e7d5_0_1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32e1a2e7d5_0_1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2e1a2e7d5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32e1a2e7d5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2e1a2e8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2e1a2e8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43ef363c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43ef363c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2e1a2e7d5_0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32e1a2e7d5_0_2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8" name="Google Shape;408;p28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30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24" name="Google Shape;424;p32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3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33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3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38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38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09" name="Google Shape;509;p38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10" name="Google Shape;510;p38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38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3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40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1" name="Google Shape;531;p40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4" name="Google Shape;534;p40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6" name="Google Shape;536;p40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40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41" name="Google Shape;541;p41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2" name="Google Shape;562;p4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4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4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03" name="Google Shape;603;p44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4" name="Google Shape;604;p44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07" name="Google Shape;607;p4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46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1" name="Google Shape;611;p46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6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3" name="Google Shape;613;p46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46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5" name="Google Shape;615;p46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46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7" name="Google Shape;617;p46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46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9" name="Google Shape;619;p46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46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1" name="Google Shape;621;p46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48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48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48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7</a:t>
            </a:r>
            <a:endParaRPr sz="8000"/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Formulários e Componentes Controlados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41" name="Google Shape;741;p58"/>
          <p:cNvSpPr txBox="1">
            <a:spLocks noGrp="1"/>
          </p:cNvSpPr>
          <p:nvPr>
            <p:ph type="subTitle" idx="4294967295"/>
          </p:nvPr>
        </p:nvSpPr>
        <p:spPr>
          <a:xfrm flipH="1">
            <a:off x="756595" y="1716469"/>
            <a:ext cx="38703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Enviar o formulário não recarrega a página</a:t>
            </a:r>
            <a:endParaRPr sz="120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Guardar em </a:t>
            </a:r>
            <a:r>
              <a:rPr lang="pt-PT" sz="1200" i="1"/>
              <a:t>states</a:t>
            </a:r>
            <a:r>
              <a:rPr lang="pt-PT" sz="1200"/>
              <a:t> os dados do formulário</a:t>
            </a:r>
            <a:endParaRPr sz="120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Agrupar e reutilizar métodos repetitivos</a:t>
            </a:r>
            <a:endParaRPr sz="120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Criar componentes controlados</a:t>
            </a:r>
            <a:endParaRPr sz="120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Customizar validações e erros do formulário </a:t>
            </a:r>
            <a:endParaRPr sz="120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Criar um componente de contexto para a resposta</a:t>
            </a:r>
            <a:endParaRPr sz="1200"/>
          </a:p>
        </p:txBody>
      </p:sp>
      <p:sp>
        <p:nvSpPr>
          <p:cNvPr id="742" name="Google Shape;742;p58"/>
          <p:cNvSpPr txBox="1">
            <a:spLocks noGrp="1"/>
          </p:cNvSpPr>
          <p:nvPr>
            <p:ph type="subTitle" idx="4294967295"/>
          </p:nvPr>
        </p:nvSpPr>
        <p:spPr>
          <a:xfrm flipH="1">
            <a:off x="4556250" y="3561450"/>
            <a:ext cx="38703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.25	          .5  	      .75	                 1.0</a:t>
            </a:r>
            <a:endParaRPr sz="800"/>
          </a:p>
        </p:txBody>
      </p:sp>
      <p:grpSp>
        <p:nvGrpSpPr>
          <p:cNvPr id="743" name="Google Shape;743;p58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44" name="Google Shape;744;p58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8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50" name="Google Shape;750;p58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4" name="Google Shape;754;p58" title="Chart"/>
          <p:cNvPicPr preferRelativeResize="0"/>
          <p:nvPr/>
        </p:nvPicPr>
        <p:blipFill rotWithShape="1">
          <a:blip r:embed="rId3">
            <a:alphaModFix/>
          </a:blip>
          <a:srcRect l="22215" t="3715" b="21680"/>
          <a:stretch/>
        </p:blipFill>
        <p:spPr>
          <a:xfrm>
            <a:off x="4682875" y="1665198"/>
            <a:ext cx="3469450" cy="18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60" name="Google Shape;76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>
            <a:spLocks noGrp="1"/>
          </p:cNvSpPr>
          <p:nvPr>
            <p:ph type="title"/>
          </p:nvPr>
        </p:nvSpPr>
        <p:spPr>
          <a:xfrm>
            <a:off x="6385850" y="1595950"/>
            <a:ext cx="21588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Controlados</a:t>
            </a: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title" idx="3"/>
          </p:nvPr>
        </p:nvSpPr>
        <p:spPr>
          <a:xfrm>
            <a:off x="804350" y="1595950"/>
            <a:ext cx="21123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Formulários em React</a:t>
            </a:r>
            <a:endParaRPr/>
          </a:p>
        </p:txBody>
      </p:sp>
      <p:sp>
        <p:nvSpPr>
          <p:cNvPr id="659" name="Google Shape;659;p50"/>
          <p:cNvSpPr txBox="1">
            <a:spLocks noGrp="1"/>
          </p:cNvSpPr>
          <p:nvPr>
            <p:ph type="title" idx="5"/>
          </p:nvPr>
        </p:nvSpPr>
        <p:spPr>
          <a:xfrm>
            <a:off x="3595100" y="1595950"/>
            <a:ext cx="21123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Manipulação de Eventos</a:t>
            </a:r>
            <a:endParaRPr/>
          </a:p>
        </p:txBody>
      </p:sp>
      <p:sp>
        <p:nvSpPr>
          <p:cNvPr id="660" name="Google Shape;660;p50"/>
          <p:cNvSpPr txBox="1">
            <a:spLocks noGrp="1"/>
          </p:cNvSpPr>
          <p:nvPr>
            <p:ph type="title" idx="9"/>
          </p:nvPr>
        </p:nvSpPr>
        <p:spPr>
          <a:xfrm>
            <a:off x="611400" y="3123100"/>
            <a:ext cx="19575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Validações e Erros</a:t>
            </a:r>
            <a:endParaRPr/>
          </a:p>
        </p:txBody>
      </p:sp>
      <p:sp>
        <p:nvSpPr>
          <p:cNvPr id="661" name="Google Shape;661;p50"/>
          <p:cNvSpPr txBox="1">
            <a:spLocks noGrp="1"/>
          </p:cNvSpPr>
          <p:nvPr>
            <p:ph type="title" idx="14"/>
          </p:nvPr>
        </p:nvSpPr>
        <p:spPr>
          <a:xfrm>
            <a:off x="3400325" y="3020600"/>
            <a:ext cx="2287200" cy="11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NÃO Controlados</a:t>
            </a:r>
            <a:endParaRPr/>
          </a:p>
        </p:txBody>
      </p:sp>
      <p:sp>
        <p:nvSpPr>
          <p:cNvPr id="662" name="Google Shape;662;p50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0"/>
          <p:cNvSpPr txBox="1">
            <a:spLocks noGrp="1"/>
          </p:cNvSpPr>
          <p:nvPr>
            <p:ph type="title" idx="5"/>
          </p:nvPr>
        </p:nvSpPr>
        <p:spPr>
          <a:xfrm>
            <a:off x="6518950" y="3096550"/>
            <a:ext cx="21123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Manipulando o 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>
            <a:spLocks noGrp="1"/>
          </p:cNvSpPr>
          <p:nvPr>
            <p:ph type="body" idx="1"/>
          </p:nvPr>
        </p:nvSpPr>
        <p:spPr>
          <a:xfrm>
            <a:off x="4579525" y="26930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Flexibilidade</a:t>
            </a:r>
            <a:r>
              <a:rPr lang="pt-PT"/>
              <a:t> em lidar com os campos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Facilidade</a:t>
            </a:r>
            <a:r>
              <a:rPr lang="pt-PT"/>
              <a:t> em lidar com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fases do formulário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/>
          <p:cNvSpPr txBox="1">
            <a:spLocks noGrp="1"/>
          </p:cNvSpPr>
          <p:nvPr>
            <p:ph type="title"/>
          </p:nvPr>
        </p:nvSpPr>
        <p:spPr>
          <a:xfrm>
            <a:off x="3272498" y="1638600"/>
            <a:ext cx="5270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Formulários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React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"/>
          <p:cNvSpPr txBox="1">
            <a:spLocks noGrp="1"/>
          </p:cNvSpPr>
          <p:nvPr>
            <p:ph type="body" idx="4294967295"/>
          </p:nvPr>
        </p:nvSpPr>
        <p:spPr>
          <a:xfrm>
            <a:off x="617125" y="2596719"/>
            <a:ext cx="3932700" cy="23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Como criar e atrelar eventos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1">
                <a:highlight>
                  <a:schemeClr val="lt2"/>
                </a:highlight>
              </a:rPr>
              <a:t>onChange</a:t>
            </a:r>
            <a:endParaRPr sz="1600" b="1" i="1">
              <a:highlight>
                <a:schemeClr val="lt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1">
                <a:highlight>
                  <a:schemeClr val="lt2"/>
                </a:highlight>
              </a:rPr>
              <a:t>onClick</a:t>
            </a:r>
            <a:endParaRPr sz="1600" b="1" i="1">
              <a:highlight>
                <a:schemeClr val="lt2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1">
                <a:highlight>
                  <a:schemeClr val="lt2"/>
                </a:highlight>
              </a:rPr>
              <a:t>onSubmit</a:t>
            </a:r>
            <a:endParaRPr sz="1600" b="1" i="1">
              <a:highlight>
                <a:schemeClr val="lt2"/>
              </a:highlight>
            </a:endParaRPr>
          </a:p>
        </p:txBody>
      </p:sp>
      <p:sp>
        <p:nvSpPr>
          <p:cNvPr id="675" name="Google Shape;675;p52"/>
          <p:cNvSpPr txBox="1">
            <a:spLocks noGrp="1"/>
          </p:cNvSpPr>
          <p:nvPr>
            <p:ph type="title" idx="4294967295"/>
          </p:nvPr>
        </p:nvSpPr>
        <p:spPr>
          <a:xfrm>
            <a:off x="601825" y="1531750"/>
            <a:ext cx="39633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Manipulação de Eventos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"/>
          <p:cNvSpPr txBox="1">
            <a:spLocks noGrp="1"/>
          </p:cNvSpPr>
          <p:nvPr>
            <p:ph type="body" idx="1"/>
          </p:nvPr>
        </p:nvSpPr>
        <p:spPr>
          <a:xfrm>
            <a:off x="4579525" y="26168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Triângulo de Manipulação de Dados: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b="1"/>
              <a:t>estado</a:t>
            </a:r>
            <a:endParaRPr b="1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b="1"/>
              <a:t>função</a:t>
            </a:r>
            <a:r>
              <a:rPr lang="pt-PT"/>
              <a:t> que altera o </a:t>
            </a:r>
            <a:r>
              <a:rPr lang="pt-PT" b="1"/>
              <a:t>estado</a:t>
            </a:r>
            <a:endParaRPr b="1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b="1"/>
              <a:t>elemento</a:t>
            </a:r>
            <a:r>
              <a:rPr lang="pt-PT"/>
              <a:t> que recebe e exibe o </a:t>
            </a:r>
            <a:r>
              <a:rPr lang="pt-PT" b="1"/>
              <a:t>estado</a:t>
            </a:r>
            <a:endParaRPr b="1"/>
          </a:p>
        </p:txBody>
      </p:sp>
      <p:sp>
        <p:nvSpPr>
          <p:cNvPr id="681" name="Google Shape;681;p53"/>
          <p:cNvSpPr txBox="1">
            <a:spLocks noGrp="1"/>
          </p:cNvSpPr>
          <p:nvPr>
            <p:ph type="title"/>
          </p:nvPr>
        </p:nvSpPr>
        <p:spPr>
          <a:xfrm>
            <a:off x="3854049" y="1500475"/>
            <a:ext cx="4716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Controlados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4"/>
          <p:cNvSpPr txBox="1">
            <a:spLocks noGrp="1"/>
          </p:cNvSpPr>
          <p:nvPr>
            <p:ph type="body" idx="4294967295"/>
          </p:nvPr>
        </p:nvSpPr>
        <p:spPr>
          <a:xfrm>
            <a:off x="617125" y="26168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Duas implementações: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Nativamente pelo HTML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Customizado com React e </a:t>
            </a:r>
            <a:r>
              <a:rPr lang="pt-PT" sz="1600" i="1"/>
              <a:t>States</a:t>
            </a:r>
            <a:endParaRPr sz="1600" i="1"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 idx="4294967295"/>
          </p:nvPr>
        </p:nvSpPr>
        <p:spPr>
          <a:xfrm>
            <a:off x="654400" y="1537775"/>
            <a:ext cx="41844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Validações e Erros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5"/>
          <p:cNvSpPr txBox="1">
            <a:spLocks noGrp="1"/>
          </p:cNvSpPr>
          <p:nvPr>
            <p:ph type="body" idx="1"/>
          </p:nvPr>
        </p:nvSpPr>
        <p:spPr>
          <a:xfrm>
            <a:off x="4579525" y="26930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Alternativa mais recomendada ao </a:t>
            </a:r>
            <a:r>
              <a:rPr lang="pt-PT" b="1"/>
              <a:t>não</a:t>
            </a:r>
            <a:r>
              <a:rPr lang="pt-PT"/>
              <a:t> utilizar </a:t>
            </a:r>
            <a:r>
              <a:rPr lang="pt-PT" b="1"/>
              <a:t>Componentes Controlados</a:t>
            </a:r>
            <a:endParaRPr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Utiliza </a:t>
            </a:r>
            <a:r>
              <a:rPr lang="pt-PT" i="1"/>
              <a:t>Refs</a:t>
            </a:r>
            <a:r>
              <a:rPr lang="pt-PT"/>
              <a:t> para obter o valor dos campos</a:t>
            </a:r>
            <a:endParaRPr/>
          </a:p>
        </p:txBody>
      </p:sp>
      <p:sp>
        <p:nvSpPr>
          <p:cNvPr id="693" name="Google Shape;693;p55"/>
          <p:cNvSpPr txBox="1">
            <a:spLocks noGrp="1"/>
          </p:cNvSpPr>
          <p:nvPr>
            <p:ph type="title"/>
          </p:nvPr>
        </p:nvSpPr>
        <p:spPr>
          <a:xfrm>
            <a:off x="3854074" y="1643575"/>
            <a:ext cx="4716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NÃO Controlados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>
            <a:spLocks noGrp="1"/>
          </p:cNvSpPr>
          <p:nvPr>
            <p:ph type="body" idx="1"/>
          </p:nvPr>
        </p:nvSpPr>
        <p:spPr>
          <a:xfrm>
            <a:off x="4579525" y="25406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Uso de </a:t>
            </a:r>
            <a:r>
              <a:rPr lang="pt-PT" b="1" i="1">
                <a:highlight>
                  <a:schemeClr val="lt2"/>
                </a:highlight>
              </a:rPr>
              <a:t>Refs</a:t>
            </a:r>
            <a:r>
              <a:rPr lang="pt-PT"/>
              <a:t> e como podemos obter elementos do HTML </a:t>
            </a:r>
            <a:r>
              <a:rPr lang="pt-PT" b="1"/>
              <a:t>declarativamente</a:t>
            </a:r>
            <a:r>
              <a:rPr lang="pt-PT"/>
              <a:t> pelo </a:t>
            </a:r>
            <a:r>
              <a:rPr lang="pt-PT" b="1"/>
              <a:t>React</a:t>
            </a:r>
            <a:r>
              <a:rPr lang="pt-PT"/>
              <a:t>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highlight>
                <a:schemeClr val="lt2"/>
              </a:highlight>
            </a:endParaRPr>
          </a:p>
        </p:txBody>
      </p:sp>
      <p:sp>
        <p:nvSpPr>
          <p:cNvPr id="699" name="Google Shape;699;p56"/>
          <p:cNvSpPr txBox="1">
            <a:spLocks noGrp="1"/>
          </p:cNvSpPr>
          <p:nvPr>
            <p:ph type="title"/>
          </p:nvPr>
        </p:nvSpPr>
        <p:spPr>
          <a:xfrm>
            <a:off x="3854074" y="1948375"/>
            <a:ext cx="4716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Manipulando o DOM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705" name="Google Shape;705;p57"/>
          <p:cNvSpPr txBox="1">
            <a:spLocks noGrp="1"/>
          </p:cNvSpPr>
          <p:nvPr>
            <p:ph type="subTitle" idx="1"/>
          </p:nvPr>
        </p:nvSpPr>
        <p:spPr>
          <a:xfrm flipH="1">
            <a:off x="1456650" y="838100"/>
            <a:ext cx="59853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Criar um formulário e ao lado a resposta que foi enviada pelo formulário (apenas uma). O formulário deve ser limpado após o envio e a resposta deve ser atualizada apenas se for enviado um novo formulário.</a:t>
            </a:r>
            <a:endParaRPr dirty="0"/>
          </a:p>
        </p:txBody>
      </p:sp>
      <p:pic>
        <p:nvPicPr>
          <p:cNvPr id="706" name="Google Shape;706;p57"/>
          <p:cNvPicPr preferRelativeResize="0"/>
          <p:nvPr/>
        </p:nvPicPr>
        <p:blipFill rotWithShape="1">
          <a:blip r:embed="rId3">
            <a:alphaModFix/>
          </a:blip>
          <a:srcRect t="7755" b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p57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708" name="Google Shape;708;p57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57"/>
          <p:cNvSpPr txBox="1">
            <a:spLocks noGrp="1"/>
          </p:cNvSpPr>
          <p:nvPr>
            <p:ph type="subTitle" idx="1"/>
          </p:nvPr>
        </p:nvSpPr>
        <p:spPr>
          <a:xfrm flipH="1">
            <a:off x="1456500" y="2271251"/>
            <a:ext cx="3115500" cy="3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/>
              <a:t>Campos Obrigatórios</a:t>
            </a:r>
            <a:endParaRPr sz="1200" dirty="0"/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nome: </a:t>
            </a:r>
            <a:r>
              <a:rPr lang="pt-PT" sz="1200" dirty="0" err="1"/>
              <a:t>text</a:t>
            </a:r>
            <a:endParaRPr sz="1200" dirty="0"/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idade: </a:t>
            </a:r>
            <a:r>
              <a:rPr lang="pt-PT" sz="1200" dirty="0" err="1"/>
              <a:t>number</a:t>
            </a:r>
            <a:endParaRPr sz="1200" dirty="0"/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gênero: radio</a:t>
            </a:r>
            <a:endParaRPr sz="1200" dirty="0"/>
          </a:p>
          <a:p>
            <a:pPr marL="457200" lvl="0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pt-PT" sz="1200" dirty="0"/>
              <a:t>Campos opcionais (exemplos):</a:t>
            </a:r>
            <a:endParaRPr sz="1200" dirty="0"/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/>
              <a:t>estado civil</a:t>
            </a:r>
            <a:endParaRPr sz="1200" dirty="0"/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>
                <a:solidFill>
                  <a:schemeClr val="bg1"/>
                </a:solidFill>
              </a:rPr>
              <a:t>tipo de documento (dinâmico)</a:t>
            </a:r>
            <a:endParaRPr sz="1200" dirty="0">
              <a:solidFill>
                <a:schemeClr val="bg1"/>
              </a:solidFill>
            </a:endParaRPr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 dirty="0">
                <a:solidFill>
                  <a:schemeClr val="bg1"/>
                </a:solidFill>
              </a:rPr>
              <a:t>CPF ou CNPJ (dinâmico)</a:t>
            </a:r>
            <a:endParaRPr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Apresentação na tela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Barlow Condensed ExtraBold</vt:lpstr>
      <vt:lpstr>Overpass Mono</vt:lpstr>
      <vt:lpstr>Roboto Condensed Light</vt:lpstr>
      <vt:lpstr>Nunito Light</vt:lpstr>
      <vt:lpstr>Anaheim</vt:lpstr>
      <vt:lpstr>Roboto</vt:lpstr>
      <vt:lpstr>Arial</vt:lpstr>
      <vt:lpstr>Barlow</vt:lpstr>
      <vt:lpstr>Raleway SemiBold</vt:lpstr>
      <vt:lpstr>Programming Lesson by Slidesgo</vt:lpstr>
      <vt:lpstr>Programming Lesson by Slidesgo</vt:lpstr>
      <vt:lpstr>EXERCÍCIO MÓDULO 7</vt:lpstr>
      <vt:lpstr>Componentes Controlados</vt:lpstr>
      <vt:lpstr>Formulários  em React</vt:lpstr>
      <vt:lpstr>Manipulação de Eventos</vt:lpstr>
      <vt:lpstr>Componentes Controlados</vt:lpstr>
      <vt:lpstr>Validações e Erros</vt:lpstr>
      <vt:lpstr>Componentes NÃO Controlados</vt:lpstr>
      <vt:lpstr>Manipulando o DOM</vt:lpstr>
      <vt:lpstr>EXERCÍCIO</vt:lpstr>
      <vt:lpstr>AVALIAÇÃO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MÓDULO 7</dc:title>
  <cp:lastModifiedBy>Leticia Santos</cp:lastModifiedBy>
  <cp:revision>1</cp:revision>
  <dcterms:modified xsi:type="dcterms:W3CDTF">2023-10-31T12:36:17Z</dcterms:modified>
</cp:coreProperties>
</file>