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naheim"/>
      <p:regular r:id="rId17"/>
    </p:embeddedFont>
    <p:embeddedFont>
      <p:font typeface="Barlow Condensed ExtraBold"/>
      <p:bold r:id="rId18"/>
      <p:boldItalic r:id="rId19"/>
    </p:embeddedFont>
    <p:embeddedFont>
      <p:font typeface="Overpass Mono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passMono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verpassMono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aheim-regular.fntdata"/><Relationship Id="rId16" Type="http://schemas.openxmlformats.org/officeDocument/2006/relationships/slide" Target="slides/slide10.xml"/><Relationship Id="rId19" Type="http://schemas.openxmlformats.org/officeDocument/2006/relationships/font" Target="fonts/BarlowCondensedExtraBold-boldItalic.fntdata"/><Relationship Id="rId18" Type="http://schemas.openxmlformats.org/officeDocument/2006/relationships/font" Target="fonts/Barlow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2e1a2e8a0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2e1a2e8a0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32e1a2e7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32e1a2e7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2e1a2e7d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2e1a2e7d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2e1a2e7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2e1a2e7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2e1a2e7d5_0_1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2e1a2e7d5_0_1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2e1a2e7d5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2e1a2e7d5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32e1a2e8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32e1a2e8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32e1a2e7d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32e1a2e7d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2e1a2e8a0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2e1a2e8a0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1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EXERCÍCIO</a:t>
            </a:r>
            <a:endParaRPr sz="8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8000"/>
              <a:t>MÓDULO 4</a:t>
            </a:r>
            <a:endParaRPr sz="8000"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Componentes e Props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/>
              <a:t>OBRIGADO!</a:t>
            </a:r>
            <a:endParaRPr sz="4500"/>
          </a:p>
        </p:txBody>
      </p:sp>
      <p:pic>
        <p:nvPicPr>
          <p:cNvPr id="753" name="Google Shape;75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21" y="3882151"/>
            <a:ext cx="2606043" cy="94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6321300" y="1631400"/>
            <a:ext cx="21027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de função</a:t>
            </a:r>
            <a:endParaRPr/>
          </a:p>
        </p:txBody>
      </p:sp>
      <p:sp>
        <p:nvSpPr>
          <p:cNvPr id="658" name="Google Shape;658;p50"/>
          <p:cNvSpPr txBox="1"/>
          <p:nvPr>
            <p:ph idx="3" type="title"/>
          </p:nvPr>
        </p:nvSpPr>
        <p:spPr>
          <a:xfrm>
            <a:off x="720000" y="1443790"/>
            <a:ext cx="24753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Configurando seu ambiente React</a:t>
            </a:r>
            <a:endParaRPr/>
          </a:p>
        </p:txBody>
      </p:sp>
      <p:sp>
        <p:nvSpPr>
          <p:cNvPr id="659" name="Google Shape;659;p50"/>
          <p:cNvSpPr txBox="1"/>
          <p:nvPr>
            <p:ph idx="5" type="title"/>
          </p:nvPr>
        </p:nvSpPr>
        <p:spPr>
          <a:xfrm>
            <a:off x="3821850" y="1438287"/>
            <a:ext cx="19575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React REALMENTE funciona</a:t>
            </a:r>
            <a:endParaRPr/>
          </a:p>
        </p:txBody>
      </p:sp>
      <p:sp>
        <p:nvSpPr>
          <p:cNvPr id="660" name="Google Shape;660;p50"/>
          <p:cNvSpPr txBox="1"/>
          <p:nvPr>
            <p:ph idx="9" type="title"/>
          </p:nvPr>
        </p:nvSpPr>
        <p:spPr>
          <a:xfrm>
            <a:off x="1604725" y="3136655"/>
            <a:ext cx="25785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Composição de componentes</a:t>
            </a:r>
            <a:endParaRPr/>
          </a:p>
        </p:txBody>
      </p:sp>
      <p:sp>
        <p:nvSpPr>
          <p:cNvPr id="661" name="Google Shape;661;p50"/>
          <p:cNvSpPr txBox="1"/>
          <p:nvPr>
            <p:ph idx="14" type="title"/>
          </p:nvPr>
        </p:nvSpPr>
        <p:spPr>
          <a:xfrm>
            <a:off x="5127663" y="3146725"/>
            <a:ext cx="22872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de classe</a:t>
            </a:r>
            <a:endParaRPr/>
          </a:p>
        </p:txBody>
      </p:sp>
      <p:sp>
        <p:nvSpPr>
          <p:cNvPr id="662" name="Google Shape;662;p50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NESTE MÓDULO APRENDEMOS: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Instalar a CLI do </a:t>
            </a:r>
            <a:r>
              <a:rPr b="1" i="1" lang="pt-PT">
                <a:highlight>
                  <a:schemeClr val="lt2"/>
                </a:highlight>
              </a:rPr>
              <a:t>create-react-app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Comandos importantes da CLI:</a:t>
            </a:r>
            <a:endParaRPr b="1" i="1">
              <a:highlight>
                <a:schemeClr val="lt2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npm install create-react-app —global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create-react-app my-app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npm start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1"/>
          <p:cNvSpPr txBox="1"/>
          <p:nvPr>
            <p:ph type="title"/>
          </p:nvPr>
        </p:nvSpPr>
        <p:spPr>
          <a:xfrm>
            <a:off x="3241823" y="1351400"/>
            <a:ext cx="5270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Configurando seu ambiente React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idx="4294967295" type="body"/>
          </p:nvPr>
        </p:nvSpPr>
        <p:spPr>
          <a:xfrm>
            <a:off x="617125" y="2596719"/>
            <a:ext cx="39327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React é uma </a:t>
            </a:r>
            <a:r>
              <a:rPr b="1" lang="pt-PT" sz="1600"/>
              <a:t>biblioteca</a:t>
            </a:r>
            <a:r>
              <a:rPr lang="pt-PT" sz="1600"/>
              <a:t> do Facebook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DOM</a:t>
            </a:r>
            <a:r>
              <a:rPr lang="pt-PT" sz="1600"/>
              <a:t> e </a:t>
            </a:r>
            <a:r>
              <a:rPr b="1" lang="pt-PT" sz="1600"/>
              <a:t>Virtual DOM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600"/>
              <a:t>JSX </a:t>
            </a:r>
            <a:r>
              <a:rPr lang="pt-PT" sz="1600"/>
              <a:t>- Javascript Syntax Extension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Programação </a:t>
            </a:r>
            <a:r>
              <a:rPr b="1" lang="pt-PT" sz="1600"/>
              <a:t>Declarativa</a:t>
            </a:r>
            <a:endParaRPr b="1" sz="1600"/>
          </a:p>
        </p:txBody>
      </p:sp>
      <p:sp>
        <p:nvSpPr>
          <p:cNvPr id="674" name="Google Shape;674;p52"/>
          <p:cNvSpPr txBox="1"/>
          <p:nvPr>
            <p:ph idx="4294967295" type="title"/>
          </p:nvPr>
        </p:nvSpPr>
        <p:spPr>
          <a:xfrm>
            <a:off x="564550" y="1647525"/>
            <a:ext cx="47190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Como React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2"/>
                </a:solidFill>
              </a:rPr>
              <a:t>REALMENTE funciona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>
            <p:ph idx="1" type="body"/>
          </p:nvPr>
        </p:nvSpPr>
        <p:spPr>
          <a:xfrm>
            <a:off x="4579525" y="25406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São componentes mais simples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Podem ser criados tanto com </a:t>
            </a:r>
            <a:r>
              <a:rPr b="1" i="1" lang="pt-PT">
                <a:highlight>
                  <a:schemeClr val="accent3"/>
                </a:highlight>
              </a:rPr>
              <a:t>function</a:t>
            </a:r>
            <a:r>
              <a:rPr b="1" i="1" lang="pt-PT"/>
              <a:t> </a:t>
            </a:r>
            <a:r>
              <a:rPr lang="pt-PT"/>
              <a:t>quanto com </a:t>
            </a:r>
            <a:r>
              <a:rPr b="1" lang="pt-PT"/>
              <a:t>arrow functions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Os</a:t>
            </a:r>
            <a:r>
              <a:rPr lang="pt-PT"/>
              <a:t> dados que enviamos para os componentes são chamados de </a:t>
            </a:r>
            <a:r>
              <a:rPr b="1" lang="pt-PT"/>
              <a:t>Props</a:t>
            </a:r>
            <a:endParaRPr b="1"/>
          </a:p>
        </p:txBody>
      </p:sp>
      <p:sp>
        <p:nvSpPr>
          <p:cNvPr id="680" name="Google Shape;680;p53"/>
          <p:cNvSpPr txBox="1"/>
          <p:nvPr>
            <p:ph type="title"/>
          </p:nvPr>
        </p:nvSpPr>
        <p:spPr>
          <a:xfrm>
            <a:off x="3076975" y="1530075"/>
            <a:ext cx="5484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Componentes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Função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>
            <p:ph idx="4294967295" type="body"/>
          </p:nvPr>
        </p:nvSpPr>
        <p:spPr>
          <a:xfrm>
            <a:off x="617125" y="25406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Componentes bem mais complexos por </a:t>
            </a:r>
            <a:r>
              <a:rPr lang="pt-PT" sz="1600"/>
              <a:t>possuírem</a:t>
            </a:r>
            <a:r>
              <a:rPr lang="pt-PT" sz="1600"/>
              <a:t> </a:t>
            </a:r>
            <a:r>
              <a:rPr b="1" lang="pt-PT" sz="1600"/>
              <a:t>funcionalidades a mais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Para </a:t>
            </a:r>
            <a:r>
              <a:rPr lang="pt-PT" sz="1600"/>
              <a:t>acessar as </a:t>
            </a:r>
            <a:r>
              <a:rPr b="1" lang="pt-PT" sz="1600"/>
              <a:t>Props </a:t>
            </a:r>
            <a:r>
              <a:rPr lang="pt-PT" sz="1600"/>
              <a:t>devemos utilizar a expressão </a:t>
            </a:r>
            <a:r>
              <a:rPr b="1" i="1" lang="pt-PT" sz="1600">
                <a:highlight>
                  <a:schemeClr val="accent6"/>
                </a:highlight>
              </a:rPr>
              <a:t>this</a:t>
            </a:r>
            <a:endParaRPr b="1" i="1" sz="1600">
              <a:highlight>
                <a:schemeClr val="accent6"/>
              </a:highlight>
            </a:endParaRPr>
          </a:p>
        </p:txBody>
      </p:sp>
      <p:sp>
        <p:nvSpPr>
          <p:cNvPr id="686" name="Google Shape;686;p54"/>
          <p:cNvSpPr txBox="1"/>
          <p:nvPr>
            <p:ph idx="4294967295" type="title"/>
          </p:nvPr>
        </p:nvSpPr>
        <p:spPr>
          <a:xfrm>
            <a:off x="617125" y="1531725"/>
            <a:ext cx="41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>
                <a:solidFill>
                  <a:schemeClr val="dk2"/>
                </a:solidFill>
              </a:rPr>
              <a:t>Componentes de Classe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/>
          <p:nvPr>
            <p:ph idx="1" type="body"/>
          </p:nvPr>
        </p:nvSpPr>
        <p:spPr>
          <a:xfrm>
            <a:off x="4579525" y="26168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Primeiro assunto abordando </a:t>
            </a:r>
            <a:r>
              <a:rPr b="1" lang="pt-PT"/>
              <a:t>organização</a:t>
            </a:r>
            <a:r>
              <a:rPr lang="pt-PT"/>
              <a:t> dos componentes em React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Criamos componentes de </a:t>
            </a:r>
            <a:r>
              <a:rPr b="1" lang="pt-PT"/>
              <a:t>Contexto</a:t>
            </a:r>
            <a:r>
              <a:rPr lang="pt-PT"/>
              <a:t> e componentes </a:t>
            </a:r>
            <a:r>
              <a:rPr b="1" lang="pt-PT"/>
              <a:t>Utilitários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55"/>
          <p:cNvSpPr txBox="1"/>
          <p:nvPr>
            <p:ph type="title"/>
          </p:nvPr>
        </p:nvSpPr>
        <p:spPr>
          <a:xfrm>
            <a:off x="3844724" y="1569025"/>
            <a:ext cx="4716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Composição de componentes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EXERCÍCIO</a:t>
            </a:r>
            <a:endParaRPr/>
          </a:p>
        </p:txBody>
      </p:sp>
      <p:sp>
        <p:nvSpPr>
          <p:cNvPr id="698" name="Google Shape;698;p56"/>
          <p:cNvSpPr txBox="1"/>
          <p:nvPr>
            <p:ph idx="1" type="subTitle"/>
          </p:nvPr>
        </p:nvSpPr>
        <p:spPr>
          <a:xfrm flipH="1">
            <a:off x="1456650" y="838100"/>
            <a:ext cx="59853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Criar um </a:t>
            </a:r>
            <a:r>
              <a:rPr b="1" lang="pt-PT"/>
              <a:t>App React</a:t>
            </a:r>
            <a:r>
              <a:rPr lang="pt-PT"/>
              <a:t> que exiba a frase "Hello World!" em 10 formas diferentes </a:t>
            </a:r>
            <a:r>
              <a:rPr b="1" lang="pt-PT"/>
              <a:t>exibindo a data e hora</a:t>
            </a:r>
            <a:r>
              <a:rPr lang="pt-PT"/>
              <a:t> que foi exibida a frase. Tente criar formas novas do texto fugindo um pouco do que foi feito no primeiro módulo, e claro, use tudo que aprendeu em React!</a:t>
            </a:r>
            <a:endParaRPr/>
          </a:p>
        </p:txBody>
      </p:sp>
      <p:pic>
        <p:nvPicPr>
          <p:cNvPr id="699" name="Google Shape;699;p56"/>
          <p:cNvPicPr preferRelativeResize="0"/>
          <p:nvPr/>
        </p:nvPicPr>
        <p:blipFill rotWithShape="1">
          <a:blip r:embed="rId3">
            <a:alphaModFix/>
          </a:blip>
          <a:srcRect b="7755" l="0" r="0" t="7755"/>
          <a:stretch/>
        </p:blipFill>
        <p:spPr>
          <a:xfrm>
            <a:off x="4782650" y="2689849"/>
            <a:ext cx="4361348" cy="2453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56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701" name="Google Shape;701;p5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56"/>
          <p:cNvSpPr txBox="1"/>
          <p:nvPr>
            <p:ph idx="1" type="subTitle"/>
          </p:nvPr>
        </p:nvSpPr>
        <p:spPr>
          <a:xfrm flipH="1">
            <a:off x="1456500" y="2652251"/>
            <a:ext cx="31155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Você deve criar corretamente o app com o </a:t>
            </a:r>
            <a:r>
              <a:rPr b="1" i="1" lang="pt-PT" sz="1400"/>
              <a:t>create-react-app</a:t>
            </a:r>
            <a:endParaRPr i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Criar componentes e re</a:t>
            </a:r>
            <a:r>
              <a:rPr lang="pt-PT" sz="1400"/>
              <a:t>utilizá-los</a:t>
            </a:r>
            <a:r>
              <a:rPr lang="pt-PT" sz="1400"/>
              <a:t> com </a:t>
            </a:r>
            <a:r>
              <a:rPr b="1" i="1" lang="pt-PT" sz="1400"/>
              <a:t>props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 exibição da data e hora deve ser feita no formato "hh:mm:ss dd/MM/yyyy"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</a:t>
            </a:r>
            <a:endParaRPr/>
          </a:p>
        </p:txBody>
      </p:sp>
      <p:sp>
        <p:nvSpPr>
          <p:cNvPr id="734" name="Google Shape;734;p57"/>
          <p:cNvSpPr txBox="1"/>
          <p:nvPr>
            <p:ph idx="4294967295" type="subTitle"/>
          </p:nvPr>
        </p:nvSpPr>
        <p:spPr>
          <a:xfrm flipH="1">
            <a:off x="756595" y="1487869"/>
            <a:ext cx="38703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Organizou bem os commits e mensagens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Estilização responsiva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Criou corretamente o projeto com o create-react-app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Aplicar formas de texto diferentes com CSS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Aplicar formas de texto diferentes com Javascript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Aplicou o uso de componentes e props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Criou 10 formas diferentes de exibir o texto "Hello World"</a:t>
            </a:r>
            <a:endParaRPr sz="1200"/>
          </a:p>
          <a:p>
            <a:pPr indent="0" lvl="0" marL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Exibiu a data e hora no formato correto</a:t>
            </a:r>
            <a:endParaRPr sz="1200"/>
          </a:p>
        </p:txBody>
      </p:sp>
      <p:sp>
        <p:nvSpPr>
          <p:cNvPr id="735" name="Google Shape;735;p57"/>
          <p:cNvSpPr txBox="1"/>
          <p:nvPr>
            <p:ph idx="4294967295" type="subTitle"/>
          </p:nvPr>
        </p:nvSpPr>
        <p:spPr>
          <a:xfrm flipH="1">
            <a:off x="4632500" y="3942450"/>
            <a:ext cx="41274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800"/>
              <a:t>  0	               .25	                .5  	               .75                         1.0</a:t>
            </a:r>
            <a:endParaRPr sz="800"/>
          </a:p>
        </p:txBody>
      </p:sp>
      <p:grpSp>
        <p:nvGrpSpPr>
          <p:cNvPr id="736" name="Google Shape;736;p5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737" name="Google Shape;737;p57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5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743" name="Google Shape;743;p57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47" name="Google Shape;747;p57" title="Chart"/>
          <p:cNvPicPr preferRelativeResize="0"/>
          <p:nvPr/>
        </p:nvPicPr>
        <p:blipFill rotWithShape="1">
          <a:blip r:embed="rId3">
            <a:alphaModFix/>
          </a:blip>
          <a:srcRect b="9248" l="22348" r="0" t="2075"/>
          <a:stretch/>
        </p:blipFill>
        <p:spPr>
          <a:xfrm>
            <a:off x="4756025" y="1397930"/>
            <a:ext cx="3924924" cy="2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