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notesMasterIdLst>
    <p:notesMasterId r:id="rId33"/>
  </p:notesMasterIdLst>
  <p:sldIdLst>
    <p:sldId id="259" r:id="rId2"/>
    <p:sldId id="262" r:id="rId3"/>
    <p:sldId id="282" r:id="rId4"/>
    <p:sldId id="296" r:id="rId5"/>
    <p:sldId id="281" r:id="rId6"/>
    <p:sldId id="265" r:id="rId7"/>
    <p:sldId id="266" r:id="rId8"/>
    <p:sldId id="267" r:id="rId9"/>
    <p:sldId id="268" r:id="rId10"/>
    <p:sldId id="269" r:id="rId11"/>
    <p:sldId id="270" r:id="rId12"/>
    <p:sldId id="275" r:id="rId13"/>
    <p:sldId id="271" r:id="rId14"/>
    <p:sldId id="297" r:id="rId15"/>
    <p:sldId id="272" r:id="rId16"/>
    <p:sldId id="298" r:id="rId17"/>
    <p:sldId id="273" r:id="rId18"/>
    <p:sldId id="274" r:id="rId19"/>
    <p:sldId id="264" r:id="rId20"/>
    <p:sldId id="276" r:id="rId21"/>
    <p:sldId id="289" r:id="rId22"/>
    <p:sldId id="277" r:id="rId23"/>
    <p:sldId id="286" r:id="rId24"/>
    <p:sldId id="290" r:id="rId25"/>
    <p:sldId id="278" r:id="rId26"/>
    <p:sldId id="279" r:id="rId27"/>
    <p:sldId id="280" r:id="rId28"/>
    <p:sldId id="291" r:id="rId29"/>
    <p:sldId id="292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63962AA-FADF-49ED-8A29-B11A2F4AA347}">
          <p14:sldIdLst>
            <p14:sldId id="259"/>
            <p14:sldId id="262"/>
            <p14:sldId id="282"/>
            <p14:sldId id="296"/>
            <p14:sldId id="281"/>
            <p14:sldId id="265"/>
            <p14:sldId id="266"/>
            <p14:sldId id="267"/>
            <p14:sldId id="268"/>
            <p14:sldId id="269"/>
            <p14:sldId id="270"/>
            <p14:sldId id="275"/>
            <p14:sldId id="271"/>
            <p14:sldId id="297"/>
            <p14:sldId id="272"/>
            <p14:sldId id="298"/>
            <p14:sldId id="273"/>
            <p14:sldId id="274"/>
            <p14:sldId id="264"/>
            <p14:sldId id="276"/>
            <p14:sldId id="289"/>
            <p14:sldId id="277"/>
            <p14:sldId id="286"/>
            <p14:sldId id="290"/>
            <p14:sldId id="278"/>
            <p14:sldId id="279"/>
            <p14:sldId id="280"/>
            <p14:sldId id="291"/>
            <p14:sldId id="292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6600"/>
    <a:srgbClr val="FF99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87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0257D-15B6-44AA-95F7-5CB86220DB2E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9525B-71B2-4A52-868E-ECAB369D9D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9525B-71B2-4A52-868E-ECAB369D9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417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814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CD6C84-61E4-43DE-BB9B-8942D02AE026}" type="datetimeFigureOut">
              <a:rPr lang="en-US" smtClean="0"/>
              <a:t>09/20/2023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803B299-74C3-46DC-84F3-A079E4AE8B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0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ss-project" TargetMode="External"/><Relationship Id="rId2" Type="http://schemas.openxmlformats.org/officeDocument/2006/relationships/hyperlink" Target="https://ldss-project.github.io/doc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dss-project.github.io/swagger-apis/chess-game-service/latest/async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dss-project/chess-game-service" TargetMode="External"/><Relationship Id="rId3" Type="http://schemas.openxmlformats.org/officeDocument/2006/relationships/hyperlink" Target="https://github.com/ldss-project/hexarc" TargetMode="External"/><Relationship Id="rId7" Type="http://schemas.openxmlformats.org/officeDocument/2006/relationships/hyperlink" Target="https://github.com/ldss-project/statistics-service" TargetMode="External"/><Relationship Id="rId2" Type="http://schemas.openxmlformats.org/officeDocument/2006/relationships/hyperlink" Target="https://github.com/ldss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dss-project/authentication-service" TargetMode="External"/><Relationship Id="rId11" Type="http://schemas.openxmlformats.org/officeDocument/2006/relationships/hyperlink" Target="https://github.com/ldss-project/swagger-apis" TargetMode="External"/><Relationship Id="rId5" Type="http://schemas.openxmlformats.org/officeDocument/2006/relationships/hyperlink" Target="https://github.com/ldss-project/scala3-project-template" TargetMode="External"/><Relationship Id="rId10" Type="http://schemas.openxmlformats.org/officeDocument/2006/relationships/hyperlink" Target="https://github.com/ldss-project/docs" TargetMode="External"/><Relationship Id="rId4" Type="http://schemas.openxmlformats.org/officeDocument/2006/relationships/hyperlink" Target="https://github.com/ldss-project/wartremover-gradle-plugin" TargetMode="External"/><Relationship Id="rId9" Type="http://schemas.openxmlformats.org/officeDocument/2006/relationships/hyperlink" Target="https://github.com/ldss-project/fronten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hrim/PPS-22-che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A60B4-CB60-A5D6-44EA-9430429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859" y="946073"/>
            <a:ext cx="8409414" cy="179144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 err="1">
                <a:solidFill>
                  <a:schemeClr val="tx2"/>
                </a:solidFill>
              </a:rPr>
              <a:t>ChessGame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Web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6719A-D5D9-FCF0-E6CA-1D61D0AF555A}"/>
              </a:ext>
            </a:extLst>
          </p:cNvPr>
          <p:cNvSpPr txBox="1"/>
          <p:nvPr/>
        </p:nvSpPr>
        <p:spPr>
          <a:xfrm>
            <a:off x="1876053" y="2836245"/>
            <a:ext cx="7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Progetto per il Corso di </a:t>
            </a:r>
            <a:r>
              <a:rPr lang="en-US" dirty="0" err="1"/>
              <a:t>Laboratorio</a:t>
            </a:r>
            <a:r>
              <a:rPr lang="en-US" dirty="0"/>
              <a:t> di </a:t>
            </a:r>
            <a:r>
              <a:rPr lang="en-US" dirty="0" err="1"/>
              <a:t>Sistemi</a:t>
            </a:r>
            <a:r>
              <a:rPr lang="en-US" dirty="0"/>
              <a:t> Software 2022-2023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F2B6A-3248-8786-2DF8-C57B210E1244}"/>
              </a:ext>
            </a:extLst>
          </p:cNvPr>
          <p:cNvSpPr txBox="1"/>
          <p:nvPr/>
        </p:nvSpPr>
        <p:spPr>
          <a:xfrm>
            <a:off x="1864178" y="3683587"/>
            <a:ext cx="3588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Jahrim Gabriele Cesario</a:t>
            </a:r>
          </a:p>
          <a:p>
            <a:r>
              <a:rPr lang="en-US" sz="1600" dirty="0"/>
              <a:t>jahrim.cesario2@studio.unibo.it</a:t>
            </a:r>
          </a:p>
          <a:p>
            <a:r>
              <a:rPr lang="en-US" sz="1600" i="1" dirty="0"/>
              <a:t>Madina </a:t>
            </a:r>
            <a:r>
              <a:rPr lang="en-US" sz="1600" i="1" dirty="0" err="1"/>
              <a:t>Kentpayeva</a:t>
            </a:r>
            <a:endParaRPr lang="en-US" sz="1600" i="1" dirty="0"/>
          </a:p>
          <a:p>
            <a:r>
              <a:rPr lang="en-US" sz="1600" dirty="0"/>
              <a:t>madina.kentpayeva@studio.unibo.it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77DA7-541A-C69D-6D37-3475B1AF73F7}"/>
              </a:ext>
            </a:extLst>
          </p:cNvPr>
          <p:cNvSpPr txBox="1"/>
          <p:nvPr/>
        </p:nvSpPr>
        <p:spPr>
          <a:xfrm>
            <a:off x="1819859" y="5388707"/>
            <a:ext cx="641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Documentazione</a:t>
            </a:r>
            <a:r>
              <a:rPr lang="en-US" sz="1400" dirty="0"/>
              <a:t>: </a:t>
            </a:r>
            <a:r>
              <a:rPr lang="en-US" sz="1400" b="0" i="0" dirty="0">
                <a:solidFill>
                  <a:srgbClr val="526069"/>
                </a:solidFill>
                <a:effectLst/>
                <a:latin typeface="Inter"/>
              </a:rPr>
              <a:t> </a:t>
            </a:r>
            <a:r>
              <a:rPr lang="en-US" sz="1400" b="0" i="0" u="none" strike="noStrike" dirty="0">
                <a:solidFill>
                  <a:srgbClr val="0051F9"/>
                </a:solidFill>
                <a:effectLst/>
                <a:hlinkClick r:id="rId2"/>
              </a:rPr>
              <a:t>https://ldss-project.github.io/docs</a:t>
            </a:r>
            <a:endParaRPr lang="en-US" sz="1400" dirty="0"/>
          </a:p>
          <a:p>
            <a:r>
              <a:rPr lang="en-US" sz="1400" dirty="0"/>
              <a:t>Repository: </a:t>
            </a:r>
            <a:r>
              <a:rPr lang="en-US" sz="1400" b="0" i="0" u="none" strike="noStrike" dirty="0">
                <a:solidFill>
                  <a:srgbClr val="0051F9"/>
                </a:solidFill>
                <a:effectLst/>
                <a:hlinkClick r:id="rId3"/>
              </a:rPr>
              <a:t>https://github.com/ldss-project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871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Context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Di seguito, si riporta la </a:t>
            </a:r>
            <a:r>
              <a:rPr lang="it-IT" sz="2000" b="1" dirty="0" err="1"/>
              <a:t>Context</a:t>
            </a:r>
            <a:r>
              <a:rPr lang="it-IT" sz="2000" b="1" dirty="0"/>
              <a:t> </a:t>
            </a:r>
            <a:r>
              <a:rPr lang="it-IT" sz="2000" b="1" dirty="0" err="1"/>
              <a:t>Map</a:t>
            </a:r>
            <a:r>
              <a:rPr lang="it-IT" sz="2000" dirty="0"/>
              <a:t> utilizzata per rappresentare i </a:t>
            </a:r>
            <a:r>
              <a:rPr lang="it-IT" sz="2000" dirty="0" err="1"/>
              <a:t>Bounded</a:t>
            </a:r>
            <a:r>
              <a:rPr lang="en-US" sz="2000" dirty="0"/>
              <a:t> Context e le loro </a:t>
            </a:r>
            <a:r>
              <a:rPr lang="en-US" sz="2000" dirty="0" err="1"/>
              <a:t>dipendenze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5" name="Immagine 4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FED69710-6310-8AA9-905B-D64D9536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22" y="2560320"/>
            <a:ext cx="7947860" cy="36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Architettura</a:t>
            </a:r>
            <a:r>
              <a:rPr lang="en-US" dirty="0">
                <a:solidFill>
                  <a:schemeClr val="tx2"/>
                </a:solidFill>
              </a:rPr>
              <a:t> del </a:t>
            </a:r>
            <a:r>
              <a:rPr lang="en-US" dirty="0" err="1">
                <a:solidFill>
                  <a:schemeClr val="tx2"/>
                </a:solidFill>
              </a:rPr>
              <a:t>sistema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Per realizzare il sistema, è stata adottata un’</a:t>
            </a:r>
            <a:r>
              <a:rPr lang="it-IT" sz="2000" b="1" dirty="0"/>
              <a:t>Architettura a Microservizi</a:t>
            </a:r>
            <a:r>
              <a:rPr lang="it-IT" sz="2000" dirty="0"/>
              <a:t>,</a:t>
            </a:r>
            <a:r>
              <a:rPr lang="en-US" sz="2000" dirty="0"/>
              <a:t> dove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servizio</a:t>
            </a:r>
            <a:r>
              <a:rPr lang="en-US" sz="2000" dirty="0"/>
              <a:t> </a:t>
            </a:r>
            <a:r>
              <a:rPr lang="en-US" sz="2000" dirty="0" err="1"/>
              <a:t>racchiude</a:t>
            </a:r>
            <a:r>
              <a:rPr lang="en-US" sz="2000" dirty="0"/>
              <a:t> uno o </a:t>
            </a:r>
            <a:r>
              <a:rPr lang="en-US" sz="2000" dirty="0" err="1"/>
              <a:t>più</a:t>
            </a:r>
            <a:r>
              <a:rPr lang="en-US" sz="2000" dirty="0"/>
              <a:t> Bounded Context, come </a:t>
            </a:r>
            <a:r>
              <a:rPr lang="en-US" sz="2000" dirty="0" err="1"/>
              <a:t>mostrato</a:t>
            </a:r>
            <a:r>
              <a:rPr lang="en-US" sz="2000" dirty="0"/>
              <a:t> in </a:t>
            </a:r>
            <a:r>
              <a:rPr lang="en-US" sz="2000" dirty="0" err="1"/>
              <a:t>figura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5" name="Immagine 4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731CA144-8EBD-518E-B9C5-3AF30F88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69" y="2800531"/>
            <a:ext cx="5657166" cy="33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HexArc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bIns="91440">
            <a:normAutofit/>
          </a:bodyPr>
          <a:lstStyle/>
          <a:p>
            <a:pPr marL="0" indent="0" algn="just">
              <a:buNone/>
            </a:pPr>
            <a:r>
              <a:rPr lang="it-IT" sz="2000" i="1" dirty="0"/>
              <a:t>Per aderire alle buone pratiche della </a:t>
            </a:r>
            <a:r>
              <a:rPr lang="it-IT" sz="2000" i="1" dirty="0" err="1"/>
              <a:t>Clean</a:t>
            </a:r>
            <a:r>
              <a:rPr lang="it-IT" sz="2000" i="1" dirty="0"/>
              <a:t> Architecture</a:t>
            </a:r>
            <a:r>
              <a:rPr lang="it-IT" sz="2000" dirty="0"/>
              <a:t>, è stata realizzata una libreria apposita per Scala3, chiamata </a:t>
            </a:r>
            <a:r>
              <a:rPr lang="it-IT" sz="2000" b="1" dirty="0" err="1"/>
              <a:t>HexArc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Semplificando</a:t>
            </a:r>
            <a:r>
              <a:rPr lang="en-US" sz="2000" dirty="0"/>
              <a:t>, </a:t>
            </a:r>
            <a:r>
              <a:rPr lang="en-US" sz="2000" dirty="0" err="1"/>
              <a:t>HexArc</a:t>
            </a:r>
            <a:r>
              <a:rPr lang="en-US" sz="2000" dirty="0"/>
              <a:t> </a:t>
            </a:r>
            <a:r>
              <a:rPr lang="en-US" sz="2000" dirty="0" err="1"/>
              <a:t>permette</a:t>
            </a:r>
            <a:r>
              <a:rPr lang="en-US" sz="2000" dirty="0"/>
              <a:t> di </a:t>
            </a:r>
            <a:r>
              <a:rPr lang="en-US" sz="2000" dirty="0" err="1"/>
              <a:t>definire</a:t>
            </a:r>
            <a:r>
              <a:rPr lang="en-US" sz="2000" dirty="0"/>
              <a:t> un </a:t>
            </a:r>
            <a:r>
              <a:rPr lang="en-US" sz="2000" dirty="0" err="1"/>
              <a:t>servizio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:</a:t>
            </a:r>
            <a:endParaRPr lang="it-IT" sz="2000" dirty="0"/>
          </a:p>
          <a:p>
            <a:pPr>
              <a:spcBef>
                <a:spcPts val="200"/>
              </a:spcBef>
            </a:pPr>
            <a:r>
              <a:rPr lang="it-IT" sz="2000" b="1" dirty="0"/>
              <a:t>Ports:</a:t>
            </a:r>
            <a:r>
              <a:rPr lang="it-IT" sz="2000" dirty="0"/>
              <a:t> espongono un caso d’uso del servizio;</a:t>
            </a:r>
          </a:p>
          <a:p>
            <a:pPr>
              <a:spcBef>
                <a:spcPts val="200"/>
              </a:spcBef>
            </a:pPr>
            <a:r>
              <a:rPr lang="it-IT" sz="2000" b="1" dirty="0" err="1"/>
              <a:t>Adapters</a:t>
            </a:r>
            <a:r>
              <a:rPr lang="it-IT" sz="2000" b="1" dirty="0"/>
              <a:t>:</a:t>
            </a:r>
            <a:r>
              <a:rPr lang="it-IT" sz="2000" dirty="0"/>
              <a:t> abilitano una specifica tecnologia per comunicare con il servizio.</a:t>
            </a:r>
            <a:endParaRPr lang="en-US" sz="2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BC5CA4-37BF-6988-9907-8E4BF7F0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476121"/>
            <a:ext cx="8595360" cy="8947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B96E41-DB69-31F7-72A8-204F7477D1AD}"/>
              </a:ext>
            </a:extLst>
          </p:cNvPr>
          <p:cNvSpPr txBox="1"/>
          <p:nvPr/>
        </p:nvSpPr>
        <p:spPr>
          <a:xfrm>
            <a:off x="1261872" y="5461981"/>
            <a:ext cx="859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Sopra, uno schema che rappresenta la comunicazione tra un utente e un servizio, come previsto da </a:t>
            </a:r>
            <a:r>
              <a:rPr lang="it-IT" sz="1200" dirty="0" err="1"/>
              <a:t>HexArc</a:t>
            </a:r>
            <a:r>
              <a:rPr lang="it-IT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126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Authentication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L’</a:t>
            </a:r>
            <a:r>
              <a:rPr lang="en-US" sz="2000" b="1" dirty="0" err="1"/>
              <a:t>Authentication</a:t>
            </a:r>
            <a:r>
              <a:rPr lang="en-US" sz="2000" b="1" dirty="0"/>
              <a:t> Service</a:t>
            </a:r>
            <a:r>
              <a:rPr lang="en-US" sz="2000" dirty="0"/>
              <a:t> è un </a:t>
            </a:r>
            <a:r>
              <a:rPr lang="en-US" sz="2000" dirty="0" err="1"/>
              <a:t>servizio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occupa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registrazione</a:t>
            </a:r>
            <a:r>
              <a:rPr lang="en-US" sz="2000" dirty="0"/>
              <a:t> e </a:t>
            </a:r>
            <a:r>
              <a:rPr lang="en-US" sz="2000" dirty="0" err="1"/>
              <a:t>dell’autenticazione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di un </a:t>
            </a:r>
            <a:r>
              <a:rPr lang="en-US" sz="2000" dirty="0" err="1"/>
              <a:t>sistema</a:t>
            </a:r>
            <a:r>
              <a:rPr lang="en-US" sz="2000" dirty="0"/>
              <a:t>.</a:t>
            </a:r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EE1CC6DF-2409-12F2-76B0-E63080755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31" y="2908570"/>
            <a:ext cx="4826900" cy="327156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400A18-61CF-6308-CC33-8F7E8D4F940C}"/>
              </a:ext>
            </a:extLst>
          </p:cNvPr>
          <p:cNvSpPr txBox="1"/>
          <p:nvPr/>
        </p:nvSpPr>
        <p:spPr>
          <a:xfrm>
            <a:off x="1261872" y="4221187"/>
            <a:ext cx="348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il contratto </a:t>
            </a:r>
            <a:r>
              <a:rPr lang="it-IT" sz="1200" b="1" dirty="0"/>
              <a:t>REST</a:t>
            </a:r>
            <a:r>
              <a:rPr lang="it-IT" sz="1200" dirty="0"/>
              <a:t> esposto dall’Authentication Service, realizzato tramite</a:t>
            </a:r>
          </a:p>
          <a:p>
            <a:r>
              <a:rPr lang="it-IT" sz="1200" b="1" dirty="0" err="1"/>
              <a:t>OpenAPI</a:t>
            </a:r>
            <a:r>
              <a:rPr lang="it-IT" sz="1200" dirty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5206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Authentication Service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L’</a:t>
            </a:r>
            <a:r>
              <a:rPr lang="en-US" sz="2000" b="1" dirty="0" err="1"/>
              <a:t>Authentication</a:t>
            </a:r>
            <a:r>
              <a:rPr lang="en-US" sz="2000" b="1" dirty="0"/>
              <a:t> Service Storage</a:t>
            </a:r>
            <a:r>
              <a:rPr lang="en-US" sz="2000" dirty="0"/>
              <a:t> è un </a:t>
            </a:r>
            <a:r>
              <a:rPr lang="en-US" sz="2000" dirty="0" err="1"/>
              <a:t>servizio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gestisce</a:t>
            </a:r>
            <a:r>
              <a:rPr lang="en-US" sz="2000" dirty="0"/>
              <a:t> la </a:t>
            </a:r>
            <a:r>
              <a:rPr lang="en-US" sz="2000" dirty="0" err="1"/>
              <a:t>persistenza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di un </a:t>
            </a:r>
            <a:r>
              <a:rPr lang="en-US" sz="2000" dirty="0" err="1"/>
              <a:t>sistema</a:t>
            </a:r>
            <a:r>
              <a:rPr lang="en-US" sz="2000" dirty="0"/>
              <a:t>.</a:t>
            </a:r>
          </a:p>
        </p:txBody>
      </p:sp>
      <p:pic>
        <p:nvPicPr>
          <p:cNvPr id="7" name="Immagine 6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25E86F13-8EE9-B45F-6FC2-31D81EA59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8982" r="4974" b="6462"/>
          <a:stretch/>
        </p:blipFill>
        <p:spPr>
          <a:xfrm>
            <a:off x="1422725" y="3203902"/>
            <a:ext cx="8273654" cy="167222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B683D5-CC76-B5B5-EFF1-1110793199BB}"/>
              </a:ext>
            </a:extLst>
          </p:cNvPr>
          <p:cNvSpPr txBox="1"/>
          <p:nvPr/>
        </p:nvSpPr>
        <p:spPr>
          <a:xfrm>
            <a:off x="1422723" y="4944869"/>
            <a:ext cx="84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Sopra, un esempio che mostra come viene rappresentato un utente all’interno dell’Authentication Service Storage.</a:t>
            </a:r>
          </a:p>
          <a:p>
            <a:pPr algn="ctr"/>
            <a:r>
              <a:rPr lang="it-IT" sz="1200" dirty="0"/>
              <a:t>L’esempio riportato consiste in un documento BSON all’interno di un database </a:t>
            </a:r>
            <a:r>
              <a:rPr lang="it-IT" sz="1200" dirty="0" err="1"/>
              <a:t>NoSQL</a:t>
            </a:r>
            <a:r>
              <a:rPr lang="it-IT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090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Statistics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Lo </a:t>
            </a:r>
            <a:r>
              <a:rPr lang="en-US" sz="2000" b="1" dirty="0"/>
              <a:t>Statistics Service</a:t>
            </a:r>
            <a:r>
              <a:rPr lang="en-US" sz="2000" dirty="0"/>
              <a:t> è un </a:t>
            </a:r>
            <a:r>
              <a:rPr lang="en-US" sz="2000" dirty="0" err="1"/>
              <a:t>servizio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occupa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punteggi</a:t>
            </a:r>
            <a:r>
              <a:rPr lang="en-US" sz="2000" dirty="0"/>
              <a:t> e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classifica</a:t>
            </a:r>
            <a:r>
              <a:rPr lang="en-US" sz="2000" dirty="0"/>
              <a:t> </a:t>
            </a:r>
            <a:r>
              <a:rPr lang="en-US" sz="2000" dirty="0" err="1"/>
              <a:t>globale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di un </a:t>
            </a:r>
            <a:r>
              <a:rPr lang="en-US" sz="2000" dirty="0" err="1"/>
              <a:t>sistema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F180D9-4779-2660-4F52-4959B5DBCE8F}"/>
              </a:ext>
            </a:extLst>
          </p:cNvPr>
          <p:cNvSpPr txBox="1"/>
          <p:nvPr/>
        </p:nvSpPr>
        <p:spPr>
          <a:xfrm>
            <a:off x="1261872" y="4313326"/>
            <a:ext cx="357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il contratto </a:t>
            </a:r>
            <a:r>
              <a:rPr lang="it-IT" sz="1200" b="1" dirty="0"/>
              <a:t>REST</a:t>
            </a:r>
            <a:r>
              <a:rPr lang="it-IT" sz="1200" dirty="0"/>
              <a:t> esposto dallo </a:t>
            </a:r>
            <a:r>
              <a:rPr lang="it-IT" sz="1200" dirty="0" err="1"/>
              <a:t>Statistics</a:t>
            </a:r>
            <a:r>
              <a:rPr lang="it-IT" sz="1200" dirty="0"/>
              <a:t> Service.</a:t>
            </a:r>
            <a:endParaRPr lang="en-US" sz="1200" b="1" dirty="0"/>
          </a:p>
        </p:txBody>
      </p:sp>
      <p:pic>
        <p:nvPicPr>
          <p:cNvPr id="9" name="Immagine 8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8630D92-E3DF-BE30-254B-B469CC2F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47" y="2908181"/>
            <a:ext cx="4833085" cy="32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Statistics Service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Lo </a:t>
            </a:r>
            <a:r>
              <a:rPr lang="en-US" sz="2000" b="1" dirty="0"/>
              <a:t>Statistics Service Storage</a:t>
            </a:r>
            <a:r>
              <a:rPr lang="en-US" sz="2000" dirty="0"/>
              <a:t> è un </a:t>
            </a:r>
            <a:r>
              <a:rPr lang="en-US" sz="2000" dirty="0" err="1"/>
              <a:t>servizio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gestisce</a:t>
            </a:r>
            <a:r>
              <a:rPr lang="en-US" sz="2000" dirty="0"/>
              <a:t> la </a:t>
            </a:r>
            <a:r>
              <a:rPr lang="en-US" sz="2000" dirty="0" err="1"/>
              <a:t>persistenza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statistiche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di un </a:t>
            </a:r>
            <a:r>
              <a:rPr lang="en-US" sz="2000" dirty="0" err="1"/>
              <a:t>sistema</a:t>
            </a:r>
            <a:r>
              <a:rPr lang="en-US" sz="2000" dirty="0"/>
              <a:t>.</a:t>
            </a:r>
          </a:p>
        </p:txBody>
      </p:sp>
      <p:pic>
        <p:nvPicPr>
          <p:cNvPr id="7" name="Immagine 6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43D52C0B-5BA1-4684-3D99-AB5E8F4AE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25" y="2771892"/>
            <a:ext cx="8273654" cy="26861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2B45A7-D06C-82D6-8CD1-7AF076761659}"/>
              </a:ext>
            </a:extLst>
          </p:cNvPr>
          <p:cNvSpPr txBox="1"/>
          <p:nvPr/>
        </p:nvSpPr>
        <p:spPr>
          <a:xfrm>
            <a:off x="1422725" y="5458031"/>
            <a:ext cx="84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Sopra, un esempio che mostra come vengono rappresentate le statistiche di un utente all’interno dello </a:t>
            </a:r>
            <a:r>
              <a:rPr lang="it-IT" sz="1200" dirty="0" err="1"/>
              <a:t>Statistics</a:t>
            </a:r>
            <a:r>
              <a:rPr lang="it-IT" sz="1200" dirty="0"/>
              <a:t> Service Storage. L’esempio riportato consiste in un documento BSON all’interno di un database </a:t>
            </a:r>
            <a:r>
              <a:rPr lang="it-IT" sz="1200" dirty="0" err="1"/>
              <a:t>NoSQL</a:t>
            </a:r>
            <a:r>
              <a:rPr lang="it-IT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471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Chess Game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Il </a:t>
            </a:r>
            <a:r>
              <a:rPr lang="it-IT" sz="2000" b="1" dirty="0" err="1"/>
              <a:t>Chess</a:t>
            </a:r>
            <a:r>
              <a:rPr lang="it-IT" sz="2000" b="1" dirty="0"/>
              <a:t> Game Service</a:t>
            </a:r>
            <a:r>
              <a:rPr lang="it-IT" sz="2000" dirty="0"/>
              <a:t> è un servizio che gestisce la configurazione, la partecipazione, l’esecuzione e la terminazione di partite di scacchi.</a:t>
            </a:r>
            <a:endParaRPr lang="en-US" sz="2000" dirty="0"/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10D11D87-4465-7D92-599D-92ED4B70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32" y="3061625"/>
            <a:ext cx="4826900" cy="25121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53DF38-E91F-B991-38FA-CE1657F80258}"/>
              </a:ext>
            </a:extLst>
          </p:cNvPr>
          <p:cNvSpPr txBox="1"/>
          <p:nvPr/>
        </p:nvSpPr>
        <p:spPr>
          <a:xfrm>
            <a:off x="1261872" y="3717520"/>
            <a:ext cx="329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il contratto </a:t>
            </a:r>
            <a:r>
              <a:rPr lang="it-IT" sz="1200" b="1" dirty="0"/>
              <a:t>REST</a:t>
            </a:r>
            <a:r>
              <a:rPr lang="it-IT" sz="1200" dirty="0"/>
              <a:t> esposto dallo </a:t>
            </a:r>
            <a:r>
              <a:rPr lang="it-IT" sz="1200" dirty="0" err="1"/>
              <a:t>Chess</a:t>
            </a:r>
            <a:r>
              <a:rPr lang="it-IT" sz="1200" dirty="0"/>
              <a:t> Game Service per accedere alla funzionalità di creazione e di partecipazione a una partita. Per le altre funzionalità, è stato esposto un contratto </a:t>
            </a:r>
            <a:r>
              <a:rPr lang="it-IT" sz="1200" b="1" dirty="0" err="1"/>
              <a:t>Websocket</a:t>
            </a:r>
            <a:r>
              <a:rPr lang="it-IT" sz="1200" dirty="0"/>
              <a:t>, realizzato</a:t>
            </a:r>
            <a:r>
              <a:rPr lang="en-US" sz="1200" dirty="0"/>
              <a:t> </a:t>
            </a:r>
            <a:r>
              <a:rPr lang="en-US" sz="1200" dirty="0" err="1"/>
              <a:t>tramite</a:t>
            </a:r>
            <a:r>
              <a:rPr lang="en-US" sz="1200" dirty="0"/>
              <a:t> </a:t>
            </a:r>
            <a:r>
              <a:rPr lang="en-US" sz="1200" b="1" dirty="0" err="1"/>
              <a:t>AsyncAPI</a:t>
            </a:r>
            <a:r>
              <a:rPr lang="en-US" sz="1200" dirty="0"/>
              <a:t> (</a:t>
            </a:r>
            <a:r>
              <a:rPr lang="en-US" sz="1200" dirty="0">
                <a:hlinkClick r:id="rId3"/>
              </a:rPr>
              <a:t>link</a:t>
            </a:r>
            <a:r>
              <a:rPr lang="en-US" sz="1200" dirty="0"/>
              <a:t>).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78579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000" dirty="0"/>
              <a:t>Il </a:t>
            </a:r>
            <a:r>
              <a:rPr lang="it-IT" sz="2000" b="1" dirty="0" err="1"/>
              <a:t>Frontend</a:t>
            </a:r>
            <a:r>
              <a:rPr lang="it-IT" sz="2000" dirty="0"/>
              <a:t> è il servizio che si occupa della presentazione all’utente delle funzionalità del sistema.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7" name="Immagine 6" descr="Immagine che contiene schermata, quadrato, scacchi&#10;&#10;Descrizione generata automaticamente">
            <a:extLst>
              <a:ext uri="{FF2B5EF4-FFF2-40B4-BE49-F238E27FC236}">
                <a16:creationId xmlns:a16="http://schemas.microsoft.com/office/drawing/2014/main" id="{1B32B6B8-5269-D005-7517-3213BEBBB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82" y="2667000"/>
            <a:ext cx="6588739" cy="316739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6008A8-6D75-7066-A046-93DEE4F19F60}"/>
              </a:ext>
            </a:extLst>
          </p:cNvPr>
          <p:cNvSpPr txBox="1"/>
          <p:nvPr/>
        </p:nvSpPr>
        <p:spPr>
          <a:xfrm>
            <a:off x="2456688" y="5903138"/>
            <a:ext cx="620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Sopra, la schermata del </a:t>
            </a:r>
            <a:r>
              <a:rPr lang="it-IT" sz="1200" dirty="0" err="1"/>
              <a:t>Frontend</a:t>
            </a:r>
            <a:r>
              <a:rPr lang="it-IT" sz="1200" dirty="0"/>
              <a:t> che mostra lo stato di una partita appena avviata.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5754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0B4-CB60-A5D6-44EA-9430429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9671" cy="68579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>
                <a:solidFill>
                  <a:schemeClr val="tx2"/>
                </a:solidFill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260273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0B4-CB60-A5D6-44EA-9430429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9671" cy="68579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 err="1">
                <a:solidFill>
                  <a:schemeClr val="tx2"/>
                </a:solidFill>
              </a:rPr>
              <a:t>Introduzione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GitHub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 moduli del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stati</a:t>
            </a:r>
            <a:r>
              <a:rPr lang="en-US" sz="2000" dirty="0"/>
              <a:t> </a:t>
            </a:r>
            <a:r>
              <a:rPr lang="en-US" sz="2000" dirty="0" err="1"/>
              <a:t>realizzati</a:t>
            </a:r>
            <a:r>
              <a:rPr lang="en-US" sz="2000" dirty="0"/>
              <a:t> in </a:t>
            </a:r>
            <a:r>
              <a:rPr lang="en-US" sz="2000" b="1" dirty="0"/>
              <a:t>repository</a:t>
            </a:r>
            <a:r>
              <a:rPr lang="en-US" sz="2000" dirty="0"/>
              <a:t> </a:t>
            </a:r>
            <a:r>
              <a:rPr lang="en-US" sz="2000" dirty="0" err="1"/>
              <a:t>separati</a:t>
            </a:r>
            <a:r>
              <a:rPr lang="en-US" sz="2000" dirty="0"/>
              <a:t>, </a:t>
            </a:r>
            <a:r>
              <a:rPr lang="en-US" sz="2000" dirty="0" err="1"/>
              <a:t>raggruppati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di </a:t>
            </a:r>
            <a:r>
              <a:rPr lang="en-US" sz="2000" dirty="0" err="1"/>
              <a:t>un’unica</a:t>
            </a:r>
            <a:r>
              <a:rPr lang="en-US" sz="2000" dirty="0"/>
              <a:t> </a:t>
            </a:r>
            <a:r>
              <a:rPr lang="en-US" sz="2000" b="1" dirty="0"/>
              <a:t>GitHub </a:t>
            </a:r>
            <a:r>
              <a:rPr lang="it-IT" sz="2000" b="1" dirty="0"/>
              <a:t>Organization</a:t>
            </a:r>
            <a:r>
              <a:rPr lang="en-US" sz="2000" dirty="0"/>
              <a:t>, </a:t>
            </a:r>
            <a:r>
              <a:rPr lang="en-US" sz="2000" dirty="0" err="1"/>
              <a:t>allo</a:t>
            </a:r>
            <a:r>
              <a:rPr lang="en-US" sz="2000" dirty="0"/>
              <a:t> </a:t>
            </a:r>
            <a:r>
              <a:rPr lang="en-US" sz="2000" dirty="0" err="1"/>
              <a:t>scopo</a:t>
            </a:r>
            <a:r>
              <a:rPr lang="en-US" sz="2000" dirty="0"/>
              <a:t> di </a:t>
            </a:r>
            <a:r>
              <a:rPr lang="en-US" sz="2000" i="1" dirty="0" err="1"/>
              <a:t>creare</a:t>
            </a:r>
            <a:r>
              <a:rPr lang="en-US" sz="2000" i="1" dirty="0"/>
              <a:t> uno </a:t>
            </a:r>
            <a:r>
              <a:rPr lang="en-US" sz="2000" i="1" dirty="0" err="1"/>
              <a:t>spazio</a:t>
            </a:r>
            <a:r>
              <a:rPr lang="en-US" sz="2000" i="1" dirty="0"/>
              <a:t> di </a:t>
            </a:r>
            <a:r>
              <a:rPr lang="en-US" sz="2000" i="1" dirty="0" err="1"/>
              <a:t>lavoro</a:t>
            </a:r>
            <a:r>
              <a:rPr lang="en-US" sz="2000" i="1" dirty="0"/>
              <a:t> </a:t>
            </a:r>
            <a:r>
              <a:rPr lang="en-US" sz="2000" i="1" dirty="0" err="1"/>
              <a:t>specifico</a:t>
            </a:r>
            <a:r>
              <a:rPr lang="en-US" sz="2000" i="1" dirty="0"/>
              <a:t> per il </a:t>
            </a:r>
            <a:r>
              <a:rPr lang="en-US" sz="2000" i="1" dirty="0" err="1"/>
              <a:t>progetto</a:t>
            </a:r>
            <a:r>
              <a:rPr lang="en-US" sz="2000" dirty="0"/>
              <a:t> e di </a:t>
            </a:r>
            <a:r>
              <a:rPr lang="en-US" sz="2000" i="1" dirty="0" err="1"/>
              <a:t>condividere</a:t>
            </a:r>
            <a:r>
              <a:rPr lang="en-US" sz="2000" i="1" dirty="0"/>
              <a:t> </a:t>
            </a:r>
            <a:r>
              <a:rPr lang="en-US" sz="2000" i="1" dirty="0" err="1"/>
              <a:t>impostazioni</a:t>
            </a:r>
            <a:r>
              <a:rPr lang="en-US" sz="2000" i="1" dirty="0"/>
              <a:t> e </a:t>
            </a:r>
            <a:r>
              <a:rPr lang="en-US" sz="2000" i="1" dirty="0" err="1"/>
              <a:t>segreti</a:t>
            </a:r>
            <a:r>
              <a:rPr lang="en-US" sz="2000" i="1" dirty="0"/>
              <a:t> </a:t>
            </a:r>
            <a:r>
              <a:rPr lang="en-US" sz="2000" i="1" dirty="0" err="1"/>
              <a:t>tra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repository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5E6E35-80F8-281D-455F-79EB4649F086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200"/>
              </a:spcBef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8A3D05-6E21-501B-5828-E7AA49E5817A}"/>
              </a:ext>
            </a:extLst>
          </p:cNvPr>
          <p:cNvSpPr txBox="1">
            <a:spLocks/>
          </p:cNvSpPr>
          <p:nvPr/>
        </p:nvSpPr>
        <p:spPr>
          <a:xfrm>
            <a:off x="4168140" y="3537521"/>
            <a:ext cx="3087624" cy="2642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00"/>
              </a:spcBef>
            </a:pPr>
            <a:r>
              <a:rPr lang="en-US" sz="1400" dirty="0">
                <a:hlinkClick r:id="rId2"/>
              </a:rPr>
              <a:t>ldss-project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3"/>
              </a:rPr>
              <a:t>hexarc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4"/>
              </a:rPr>
              <a:t>wartremover-</a:t>
            </a:r>
            <a:r>
              <a:rPr lang="en-US" sz="1400" dirty="0" err="1">
                <a:hlinkClick r:id="rId4"/>
              </a:rPr>
              <a:t>gradle</a:t>
            </a:r>
            <a:r>
              <a:rPr lang="en-US" sz="1400" dirty="0">
                <a:hlinkClick r:id="rId4"/>
              </a:rPr>
              <a:t>-plugin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5"/>
              </a:rPr>
              <a:t>scala3-project-template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6"/>
              </a:rPr>
              <a:t>authentication-service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7"/>
              </a:rPr>
              <a:t>statistics-service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8"/>
              </a:rPr>
              <a:t>chess-game-service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9"/>
              </a:rPr>
              <a:t>frontend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10"/>
              </a:rPr>
              <a:t>docs</a:t>
            </a:r>
            <a:endParaRPr lang="en-US" sz="1400" dirty="0"/>
          </a:p>
          <a:p>
            <a:pPr lvl="1" algn="just">
              <a:spcBef>
                <a:spcPts val="200"/>
              </a:spcBef>
            </a:pPr>
            <a:r>
              <a:rPr lang="en-US" sz="1400" dirty="0">
                <a:hlinkClick r:id="rId11"/>
              </a:rPr>
              <a:t>swagger-</a:t>
            </a:r>
            <a:r>
              <a:rPr lang="en-US" sz="1400" dirty="0" err="1">
                <a:hlinkClick r:id="rId11"/>
              </a:rPr>
              <a:t>apis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65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DVCS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Simplified Git Flow</a:t>
            </a:r>
            <a:endParaRPr lang="en-US" dirty="0">
              <a:solidFill>
                <a:srgbClr val="CC3300"/>
              </a:solidFill>
            </a:endParaRPr>
          </a:p>
          <a:p>
            <a:pPr lvl="1" algn="just"/>
            <a:r>
              <a:rPr lang="en-US" dirty="0" err="1"/>
              <a:t>Suddivisione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compiti</a:t>
            </a:r>
            <a:r>
              <a:rPr lang="en-US" dirty="0"/>
              <a:t>: </a:t>
            </a:r>
            <a:r>
              <a:rPr lang="en-US" b="1" dirty="0"/>
              <a:t>uno </a:t>
            </a:r>
            <a:r>
              <a:rPr lang="en-US" b="1" dirty="0" err="1"/>
              <a:t>sviluppatore</a:t>
            </a:r>
            <a:r>
              <a:rPr lang="en-US" b="1" dirty="0"/>
              <a:t> per repository</a:t>
            </a:r>
            <a:endParaRPr lang="en-US" dirty="0"/>
          </a:p>
          <a:p>
            <a:pPr lvl="1" algn="just"/>
            <a:r>
              <a:rPr lang="en-US" dirty="0"/>
              <a:t>Branch </a:t>
            </a:r>
            <a:r>
              <a:rPr lang="en-US" b="1" dirty="0"/>
              <a:t>develop</a:t>
            </a:r>
            <a:r>
              <a:rPr lang="en-US" dirty="0"/>
              <a:t> e </a:t>
            </a:r>
            <a:r>
              <a:rPr lang="en-US" b="1" dirty="0"/>
              <a:t>release</a:t>
            </a:r>
            <a:r>
              <a:rPr lang="en-US" dirty="0"/>
              <a:t> </a:t>
            </a:r>
            <a:r>
              <a:rPr lang="en-US" dirty="0" err="1"/>
              <a:t>collassati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branch </a:t>
            </a:r>
            <a:r>
              <a:rPr lang="en-US" b="1" dirty="0"/>
              <a:t>master</a:t>
            </a:r>
          </a:p>
          <a:p>
            <a:pPr lvl="1" algn="just"/>
            <a:r>
              <a:rPr lang="en-US" dirty="0"/>
              <a:t>Branch </a:t>
            </a:r>
            <a:r>
              <a:rPr lang="en-US" b="1" dirty="0"/>
              <a:t>feature</a:t>
            </a:r>
            <a:r>
              <a:rPr lang="en-US" dirty="0"/>
              <a:t> e </a:t>
            </a:r>
            <a:r>
              <a:rPr lang="en-US" b="1" dirty="0"/>
              <a:t>fix</a:t>
            </a:r>
            <a:r>
              <a:rPr lang="en-US" dirty="0"/>
              <a:t> </a:t>
            </a:r>
            <a:r>
              <a:rPr lang="en-US" dirty="0" err="1"/>
              <a:t>aggiornano</a:t>
            </a:r>
            <a:r>
              <a:rPr lang="en-US" dirty="0"/>
              <a:t> il master</a:t>
            </a:r>
          </a:p>
          <a:p>
            <a:pPr lvl="1" algn="just"/>
            <a:r>
              <a:rPr lang="en-US" b="1" dirty="0"/>
              <a:t>Rebase policy</a:t>
            </a:r>
          </a:p>
          <a:p>
            <a:pPr marL="274320" lvl="1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Conventional Commit</a:t>
            </a:r>
            <a:endParaRPr lang="en-US" dirty="0">
              <a:solidFill>
                <a:srgbClr val="CC3300"/>
              </a:solidFill>
            </a:endParaRPr>
          </a:p>
          <a:p>
            <a:pPr lvl="1" algn="just"/>
            <a:r>
              <a:rPr lang="en-US" b="1" dirty="0"/>
              <a:t>Commit Types</a:t>
            </a:r>
            <a:r>
              <a:rPr lang="en-US" dirty="0"/>
              <a:t>: feat, fix, docs, build, ci, test, chore, style, pages, components…</a:t>
            </a:r>
          </a:p>
          <a:p>
            <a:pPr lvl="1" algn="just"/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commit indica un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diverso</a:t>
            </a:r>
            <a:r>
              <a:rPr lang="en-US" dirty="0"/>
              <a:t> di </a:t>
            </a:r>
            <a:r>
              <a:rPr lang="en-US" dirty="0" err="1"/>
              <a:t>cambiamento</a:t>
            </a:r>
            <a:r>
              <a:rPr lang="en-US" dirty="0"/>
              <a:t> del software</a:t>
            </a:r>
          </a:p>
          <a:p>
            <a:pPr marL="274320" lvl="1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Versioning</a:t>
            </a:r>
            <a:endParaRPr lang="en-US" dirty="0">
              <a:solidFill>
                <a:srgbClr val="CC3300"/>
              </a:solidFill>
            </a:endParaRPr>
          </a:p>
          <a:p>
            <a:pPr lvl="1" algn="just"/>
            <a:r>
              <a:rPr lang="en-US" b="1" dirty="0"/>
              <a:t>Semantic Versioning</a:t>
            </a:r>
            <a:r>
              <a:rPr lang="en-US" dirty="0"/>
              <a:t>: la </a:t>
            </a:r>
            <a:r>
              <a:rPr lang="en-US" dirty="0" err="1"/>
              <a:t>versione</a:t>
            </a:r>
            <a:r>
              <a:rPr lang="en-US" dirty="0"/>
              <a:t> del software </a:t>
            </a:r>
            <a:r>
              <a:rPr lang="en-US" dirty="0" err="1"/>
              <a:t>riflette</a:t>
            </a:r>
            <a:r>
              <a:rPr lang="en-US" dirty="0"/>
              <a:t> il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effettivo</a:t>
            </a:r>
            <a:r>
              <a:rPr lang="en-US" dirty="0"/>
              <a:t> </a:t>
            </a:r>
            <a:r>
              <a:rPr lang="en-US" dirty="0" err="1"/>
              <a:t>cambiamento</a:t>
            </a:r>
            <a:endParaRPr lang="en-US" dirty="0"/>
          </a:p>
          <a:p>
            <a:pPr lvl="1" algn="just"/>
            <a:r>
              <a:rPr lang="en-US" b="1" dirty="0"/>
              <a:t>Semantic Release</a:t>
            </a:r>
            <a:r>
              <a:rPr lang="en-US" dirty="0"/>
              <a:t>: la </a:t>
            </a:r>
            <a:r>
              <a:rPr lang="en-US" dirty="0" err="1"/>
              <a:t>versione</a:t>
            </a:r>
            <a:r>
              <a:rPr lang="en-US" dirty="0"/>
              <a:t> del software </a:t>
            </a:r>
            <a:r>
              <a:rPr lang="en-US" dirty="0" err="1"/>
              <a:t>riflette</a:t>
            </a:r>
            <a:r>
              <a:rPr lang="en-US" dirty="0"/>
              <a:t>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storia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commit</a:t>
            </a:r>
          </a:p>
          <a:p>
            <a:pPr lvl="1" algn="just"/>
            <a:r>
              <a:rPr lang="en-US" dirty="0"/>
              <a:t>Release </a:t>
            </a:r>
            <a:r>
              <a:rPr lang="en-US" dirty="0" err="1"/>
              <a:t>sul</a:t>
            </a:r>
            <a:r>
              <a:rPr lang="en-US" dirty="0"/>
              <a:t> branch </a:t>
            </a:r>
            <a:r>
              <a:rPr lang="en-US" b="1" dirty="0"/>
              <a:t>master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da </a:t>
            </a:r>
            <a:r>
              <a:rPr lang="en-US" b="1" dirty="0"/>
              <a:t>0.1.0</a:t>
            </a:r>
          </a:p>
        </p:txBody>
      </p:sp>
    </p:spTree>
    <p:extLst>
      <p:ext uri="{BB962C8B-B14F-4D97-AF65-F5344CB8AC3E}">
        <p14:creationId xmlns:p14="http://schemas.microsoft.com/office/powerpoint/2010/main" val="290236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Build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Build Automation Tools</a:t>
            </a:r>
          </a:p>
          <a:p>
            <a:pPr lvl="1" algn="just"/>
            <a:r>
              <a:rPr lang="en-US" b="1" dirty="0"/>
              <a:t>Gradle</a:t>
            </a:r>
            <a:r>
              <a:rPr lang="en-US" dirty="0"/>
              <a:t>: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b="1" dirty="0"/>
              <a:t>Scala3</a:t>
            </a:r>
            <a:endParaRPr lang="en-US" dirty="0"/>
          </a:p>
          <a:p>
            <a:pPr lvl="1" algn="just"/>
            <a:r>
              <a:rPr lang="en-US" b="1" dirty="0" err="1"/>
              <a:t>npm</a:t>
            </a:r>
            <a:r>
              <a:rPr lang="en-US" dirty="0"/>
              <a:t>: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b="1" dirty="0" err="1"/>
              <a:t>Javascript</a:t>
            </a:r>
            <a:r>
              <a:rPr lang="en-US" dirty="0"/>
              <a:t>/</a:t>
            </a:r>
            <a:r>
              <a:rPr lang="en-US" b="1" dirty="0"/>
              <a:t>Typescript</a:t>
            </a:r>
          </a:p>
          <a:p>
            <a:pPr marL="274320" lvl="1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Dependency Management</a:t>
            </a:r>
          </a:p>
          <a:p>
            <a:pPr lvl="1" algn="just"/>
            <a:r>
              <a:rPr lang="en-US" b="1" dirty="0"/>
              <a:t>Gradle Catalog</a:t>
            </a:r>
            <a:r>
              <a:rPr lang="en-US" dirty="0"/>
              <a:t>: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b="1" dirty="0"/>
              <a:t>Gradle</a:t>
            </a:r>
            <a:endParaRPr lang="en-US" dirty="0"/>
          </a:p>
          <a:p>
            <a:pPr lvl="1" algn="just"/>
            <a:r>
              <a:rPr lang="en-US" b="1" dirty="0" err="1"/>
              <a:t>package.json</a:t>
            </a:r>
            <a:r>
              <a:rPr lang="en-US" dirty="0"/>
              <a:t>: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b="1" dirty="0" err="1"/>
              <a:t>npm</a:t>
            </a:r>
            <a:endParaRPr lang="en-US" b="1" dirty="0"/>
          </a:p>
          <a:p>
            <a:pPr lvl="1" algn="just">
              <a:lnSpc>
                <a:spcPct val="110000"/>
              </a:lnSpc>
            </a:pPr>
            <a:r>
              <a:rPr lang="en-US" b="1" dirty="0"/>
              <a:t>Renovate</a:t>
            </a:r>
            <a:r>
              <a:rPr lang="en-US" dirty="0"/>
              <a:t>: per </a:t>
            </a:r>
            <a:r>
              <a:rPr lang="en-US" dirty="0" err="1"/>
              <a:t>ricevere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pull request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dipedenza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rilasciata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Quality Assurance</a:t>
            </a:r>
          </a:p>
          <a:p>
            <a:pPr lvl="1" algn="just"/>
            <a:r>
              <a:rPr lang="en-US" b="1" dirty="0"/>
              <a:t>Linting Tools</a:t>
            </a:r>
            <a:r>
              <a:rPr lang="en-US" dirty="0"/>
              <a:t>: </a:t>
            </a:r>
            <a:r>
              <a:rPr lang="en-US" dirty="0" err="1"/>
              <a:t>WartRemover</a:t>
            </a:r>
            <a:r>
              <a:rPr lang="en-US" dirty="0"/>
              <a:t>, </a:t>
            </a:r>
            <a:r>
              <a:rPr lang="en-US" dirty="0" err="1"/>
              <a:t>Ktlint</a:t>
            </a:r>
            <a:r>
              <a:rPr lang="en-US" dirty="0"/>
              <a:t>, </a:t>
            </a:r>
            <a:r>
              <a:rPr lang="en-US" dirty="0" err="1"/>
              <a:t>ESlint</a:t>
            </a:r>
            <a:r>
              <a:rPr lang="en-US" dirty="0"/>
              <a:t>…</a:t>
            </a:r>
          </a:p>
          <a:p>
            <a:pPr lvl="1" algn="just"/>
            <a:r>
              <a:rPr lang="en-US" b="1" dirty="0"/>
              <a:t>Static Code Analysis: </a:t>
            </a:r>
            <a:r>
              <a:rPr lang="en-US" dirty="0" err="1"/>
              <a:t>WartRemover</a:t>
            </a:r>
            <a:r>
              <a:rPr lang="en-US" dirty="0"/>
              <a:t>, </a:t>
            </a:r>
            <a:r>
              <a:rPr lang="en-US" dirty="0" err="1"/>
              <a:t>Detekt</a:t>
            </a:r>
            <a:r>
              <a:rPr lang="en-US" dirty="0"/>
              <a:t>…</a:t>
            </a:r>
            <a:endParaRPr lang="en-US" b="1" dirty="0"/>
          </a:p>
          <a:p>
            <a:pPr lvl="1" algn="just"/>
            <a:r>
              <a:rPr lang="en-US" b="1" dirty="0"/>
              <a:t>Code Formatter: </a:t>
            </a:r>
            <a:r>
              <a:rPr lang="en-US" dirty="0"/>
              <a:t>Scala Formatter, </a:t>
            </a:r>
            <a:r>
              <a:rPr lang="en-US" dirty="0" err="1"/>
              <a:t>Ktlint</a:t>
            </a:r>
            <a:r>
              <a:rPr lang="en-US" dirty="0"/>
              <a:t>, Prettier…</a:t>
            </a:r>
            <a:endParaRPr lang="en-US" b="1" dirty="0"/>
          </a:p>
          <a:p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53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WartRemover</a:t>
            </a:r>
            <a:r>
              <a:rPr lang="en-US" dirty="0">
                <a:solidFill>
                  <a:schemeClr val="tx2"/>
                </a:solidFill>
              </a:rPr>
              <a:t> Gradle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Per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progetto</a:t>
            </a:r>
            <a:r>
              <a:rPr lang="en-US" sz="2000" dirty="0"/>
              <a:t> </a:t>
            </a:r>
            <a:r>
              <a:rPr lang="it-IT" sz="2000" dirty="0"/>
              <a:t>è stato realizzato un plugin </a:t>
            </a:r>
            <a:r>
              <a:rPr lang="it-IT" sz="2000" b="1" dirty="0" err="1"/>
              <a:t>Gradle</a:t>
            </a:r>
            <a:r>
              <a:rPr lang="it-IT" sz="2000" dirty="0"/>
              <a:t> per configurare </a:t>
            </a:r>
            <a:r>
              <a:rPr lang="it-IT" sz="2000" b="1" dirty="0" err="1"/>
              <a:t>WartRemover</a:t>
            </a:r>
            <a:r>
              <a:rPr lang="it-IT" sz="2000" dirty="0"/>
              <a:t> su dei progetti </a:t>
            </a:r>
            <a:r>
              <a:rPr lang="it-IT" sz="2000" b="1" dirty="0"/>
              <a:t>Scala3 + </a:t>
            </a:r>
            <a:r>
              <a:rPr lang="it-IT" sz="2000" b="1" dirty="0" err="1"/>
              <a:t>Gradle</a:t>
            </a:r>
            <a:r>
              <a:rPr lang="it-IT" sz="2000" dirty="0"/>
              <a:t>.</a:t>
            </a:r>
            <a:endParaRPr lang="en-US" sz="2000" dirty="0"/>
          </a:p>
        </p:txBody>
      </p:sp>
      <p:pic>
        <p:nvPicPr>
          <p:cNvPr id="6" name="Immagine 5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FD398DE5-B780-2E2F-06E1-DBC28E492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2719964"/>
            <a:ext cx="2361057" cy="346017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AB05A9-30A7-9B06-4835-DC9B7098E054}"/>
              </a:ext>
            </a:extLst>
          </p:cNvPr>
          <p:cNvSpPr txBox="1"/>
          <p:nvPr/>
        </p:nvSpPr>
        <p:spPr>
          <a:xfrm>
            <a:off x="2830449" y="4034552"/>
            <a:ext cx="272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un esempio di file di configurazione in formato </a:t>
            </a:r>
            <a:r>
              <a:rPr lang="it-IT" sz="1200" b="1" dirty="0"/>
              <a:t>HOCON</a:t>
            </a:r>
            <a:r>
              <a:rPr lang="it-IT" sz="1200" dirty="0"/>
              <a:t> per indicare a </a:t>
            </a:r>
            <a:r>
              <a:rPr lang="it-IT" sz="1200" dirty="0" err="1"/>
              <a:t>WartRemover</a:t>
            </a:r>
            <a:r>
              <a:rPr lang="it-IT" sz="1200" dirty="0"/>
              <a:t> come deve trattare ogni possibile </a:t>
            </a:r>
            <a:r>
              <a:rPr lang="it-IT" sz="1200" b="1" dirty="0" err="1"/>
              <a:t>wart</a:t>
            </a:r>
            <a:r>
              <a:rPr lang="it-IT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51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Artifacts</a:t>
            </a:r>
          </a:p>
          <a:p>
            <a:pPr lvl="1" algn="just"/>
            <a:r>
              <a:rPr lang="en-US" b="1" dirty="0"/>
              <a:t>Jars</a:t>
            </a:r>
            <a:r>
              <a:rPr lang="en-US" dirty="0"/>
              <a:t>: </a:t>
            </a:r>
            <a:r>
              <a:rPr lang="en-US" dirty="0" err="1"/>
              <a:t>sorgenti</a:t>
            </a:r>
            <a:r>
              <a:rPr lang="en-US" dirty="0"/>
              <a:t>, </a:t>
            </a:r>
            <a:r>
              <a:rPr lang="en-US" dirty="0" err="1"/>
              <a:t>documentazione</a:t>
            </a:r>
            <a:r>
              <a:rPr lang="en-US" dirty="0"/>
              <a:t> ed </a:t>
            </a:r>
            <a:r>
              <a:rPr lang="en-US" dirty="0" err="1"/>
              <a:t>eseguibili</a:t>
            </a:r>
            <a:r>
              <a:rPr lang="en-US" dirty="0"/>
              <a:t> di </a:t>
            </a:r>
            <a:r>
              <a:rPr lang="en-US" dirty="0" err="1"/>
              <a:t>ogni</a:t>
            </a:r>
            <a:r>
              <a:rPr lang="en-US" dirty="0"/>
              <a:t> modulo</a:t>
            </a:r>
          </a:p>
          <a:p>
            <a:pPr lvl="1" algn="just"/>
            <a:r>
              <a:rPr lang="en-US" b="1" dirty="0"/>
              <a:t>Plugin Gradle</a:t>
            </a:r>
            <a:r>
              <a:rPr lang="en-US" dirty="0"/>
              <a:t>: wartremover-</a:t>
            </a:r>
            <a:r>
              <a:rPr lang="en-US" dirty="0" err="1"/>
              <a:t>gradle</a:t>
            </a:r>
            <a:r>
              <a:rPr lang="en-US" dirty="0"/>
              <a:t>-plugin…</a:t>
            </a:r>
          </a:p>
          <a:p>
            <a:pPr lvl="1" algn="just"/>
            <a:r>
              <a:rPr lang="en-US" b="1" dirty="0"/>
              <a:t>Docker Images</a:t>
            </a:r>
            <a:r>
              <a:rPr lang="en-US" dirty="0"/>
              <a:t>: </a:t>
            </a:r>
            <a:r>
              <a:rPr lang="en-US" dirty="0" err="1"/>
              <a:t>eseguibili</a:t>
            </a:r>
            <a:r>
              <a:rPr lang="en-US" dirty="0"/>
              <a:t> di </a:t>
            </a:r>
            <a:r>
              <a:rPr lang="en-US" dirty="0" err="1"/>
              <a:t>ogni</a:t>
            </a:r>
            <a:r>
              <a:rPr lang="en-US" dirty="0"/>
              <a:t> modulo</a:t>
            </a:r>
          </a:p>
          <a:p>
            <a:pPr marL="274320" lvl="1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Publication Tools</a:t>
            </a:r>
          </a:p>
          <a:p>
            <a:pPr lvl="1" algn="just"/>
            <a:r>
              <a:rPr lang="en-US" b="1" dirty="0"/>
              <a:t>publish-on-central</a:t>
            </a:r>
            <a:r>
              <a:rPr lang="en-US" dirty="0"/>
              <a:t>: per </a:t>
            </a:r>
            <a:r>
              <a:rPr lang="en-US" dirty="0" err="1"/>
              <a:t>configurare</a:t>
            </a:r>
            <a:r>
              <a:rPr lang="en-US" dirty="0"/>
              <a:t> la </a:t>
            </a:r>
            <a:r>
              <a:rPr lang="en-US" dirty="0" err="1"/>
              <a:t>pubblicazione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b="1" dirty="0"/>
              <a:t>Maven Central</a:t>
            </a:r>
          </a:p>
          <a:p>
            <a:pPr lvl="1" algn="just">
              <a:lnSpc>
                <a:spcPct val="100000"/>
              </a:lnSpc>
            </a:pPr>
            <a:r>
              <a:rPr lang="en-US" b="1" dirty="0" err="1"/>
              <a:t>gradle</a:t>
            </a:r>
            <a:r>
              <a:rPr lang="en-US" b="1" dirty="0"/>
              <a:t>-publishing-plugin</a:t>
            </a:r>
            <a:r>
              <a:rPr lang="en-US" dirty="0"/>
              <a:t>: per </a:t>
            </a:r>
            <a:r>
              <a:rPr lang="en-US" dirty="0" err="1"/>
              <a:t>configurare</a:t>
            </a:r>
            <a:r>
              <a:rPr lang="en-US" dirty="0"/>
              <a:t> la </a:t>
            </a:r>
            <a:r>
              <a:rPr lang="en-US" dirty="0" err="1"/>
              <a:t>pubblicazione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b="1" dirty="0"/>
              <a:t>Maven Central</a:t>
            </a:r>
            <a:r>
              <a:rPr lang="en-US" dirty="0"/>
              <a:t> e </a:t>
            </a:r>
            <a:r>
              <a:rPr lang="en-US" b="1" dirty="0"/>
              <a:t>Gradle Plugin Portal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git-sensitive-semantic-versioning</a:t>
            </a:r>
            <a:r>
              <a:rPr lang="en-US" dirty="0"/>
              <a:t>: per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artefatti</a:t>
            </a:r>
            <a:r>
              <a:rPr lang="en-US" dirty="0"/>
              <a:t> </a:t>
            </a:r>
            <a:r>
              <a:rPr lang="en-US" dirty="0" err="1"/>
              <a:t>generati</a:t>
            </a:r>
            <a:endParaRPr lang="en-US" dirty="0"/>
          </a:p>
          <a:p>
            <a:pPr lvl="1" algn="just"/>
            <a:r>
              <a:rPr lang="en-US" b="1" dirty="0"/>
              <a:t>signing</a:t>
            </a:r>
            <a:r>
              <a:rPr lang="en-US" dirty="0"/>
              <a:t>: per </a:t>
            </a:r>
            <a:r>
              <a:rPr lang="en-US" dirty="0" err="1"/>
              <a:t>firmare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jar </a:t>
            </a:r>
            <a:r>
              <a:rPr lang="en-US" dirty="0" err="1"/>
              <a:t>generati</a:t>
            </a:r>
            <a:endParaRPr lang="en-US" dirty="0"/>
          </a:p>
          <a:p>
            <a:pPr lvl="1" algn="just"/>
            <a:r>
              <a:rPr lang="en-US" b="1" dirty="0"/>
              <a:t>semantic-release</a:t>
            </a:r>
            <a:r>
              <a:rPr lang="en-US" dirty="0"/>
              <a:t>: per </a:t>
            </a:r>
            <a:r>
              <a:rPr lang="en-US" dirty="0" err="1"/>
              <a:t>eseguire</a:t>
            </a:r>
            <a:r>
              <a:rPr lang="en-US" dirty="0"/>
              <a:t> la </a:t>
            </a:r>
            <a:r>
              <a:rPr lang="en-US" dirty="0" err="1"/>
              <a:t>pubblicazione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043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Come </a:t>
            </a:r>
            <a:r>
              <a:rPr lang="en-US" dirty="0" err="1"/>
              <a:t>strumento</a:t>
            </a:r>
            <a:r>
              <a:rPr lang="en-US" dirty="0"/>
              <a:t> di Continuous Integration,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</a:t>
            </a:r>
            <a:r>
              <a:rPr lang="en-US" b="1" dirty="0"/>
              <a:t>GitHub Actions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Continuous Testing</a:t>
            </a:r>
          </a:p>
          <a:p>
            <a:pPr lvl="1"/>
            <a:r>
              <a:rPr lang="en-US" b="1" dirty="0"/>
              <a:t>Testing</a:t>
            </a:r>
            <a:r>
              <a:rPr lang="en-US" dirty="0"/>
              <a:t>: </a:t>
            </a:r>
            <a:r>
              <a:rPr lang="en-US" b="1" dirty="0" err="1"/>
              <a:t>npm</a:t>
            </a:r>
            <a:r>
              <a:rPr lang="en-US" b="1" dirty="0"/>
              <a:t> + </a:t>
            </a:r>
            <a:r>
              <a:rPr lang="en-US" b="1" dirty="0" err="1"/>
              <a:t>Vitest</a:t>
            </a:r>
            <a:r>
              <a:rPr lang="en-US" dirty="0"/>
              <a:t> per </a:t>
            </a:r>
            <a:r>
              <a:rPr lang="en-US" b="1" dirty="0"/>
              <a:t>Vue</a:t>
            </a:r>
            <a:r>
              <a:rPr lang="en-US" dirty="0"/>
              <a:t>, </a:t>
            </a:r>
            <a:r>
              <a:rPr lang="en-US" b="1" dirty="0"/>
              <a:t>Gradle + JUnit</a:t>
            </a:r>
            <a:r>
              <a:rPr lang="en-US" dirty="0"/>
              <a:t> per </a:t>
            </a:r>
            <a:r>
              <a:rPr lang="en-US" b="1" dirty="0"/>
              <a:t>Scala3</a:t>
            </a:r>
          </a:p>
          <a:p>
            <a:pPr lvl="1"/>
            <a:r>
              <a:rPr lang="en-US" b="1" dirty="0"/>
              <a:t>Build Matrix</a:t>
            </a:r>
            <a:r>
              <a:rPr lang="en-US" dirty="0"/>
              <a:t>: per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macchine</a:t>
            </a:r>
            <a:r>
              <a:rPr lang="en-US" dirty="0"/>
              <a:t> configurate </a:t>
            </a:r>
            <a:r>
              <a:rPr lang="en-US" dirty="0" err="1"/>
              <a:t>diversamente</a:t>
            </a:r>
            <a:endParaRPr lang="en-US" b="1" dirty="0"/>
          </a:p>
          <a:p>
            <a:pPr lvl="1"/>
            <a:r>
              <a:rPr lang="en-US" b="1" dirty="0"/>
              <a:t>Branch Protection</a:t>
            </a:r>
            <a:r>
              <a:rPr lang="en-US" dirty="0"/>
              <a:t>: per </a:t>
            </a:r>
            <a:r>
              <a:rPr lang="en-US" dirty="0" err="1"/>
              <a:t>richiedere</a:t>
            </a:r>
            <a:r>
              <a:rPr lang="en-US" dirty="0"/>
              <a:t> il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test prima </a:t>
            </a:r>
            <a:r>
              <a:rPr lang="en-US" dirty="0" err="1"/>
              <a:t>dell’eventuale</a:t>
            </a:r>
            <a:r>
              <a:rPr lang="en-US" dirty="0"/>
              <a:t> release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Continuous Delivery</a:t>
            </a:r>
          </a:p>
          <a:p>
            <a:pPr lvl="1" algn="just"/>
            <a:r>
              <a:rPr lang="en-US" b="1" dirty="0" err="1">
                <a:solidFill>
                  <a:schemeClr val="tx1"/>
                </a:solidFill>
              </a:rPr>
              <a:t>SemanticRelease</a:t>
            </a:r>
            <a:r>
              <a:rPr lang="en-US" b="1" dirty="0">
                <a:solidFill>
                  <a:schemeClr val="tx1"/>
                </a:solidFill>
              </a:rPr>
              <a:t> Plugins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2" algn="just"/>
            <a:r>
              <a:rPr lang="en-US" b="1" dirty="0"/>
              <a:t>@semantic-release/github</a:t>
            </a:r>
            <a:r>
              <a:rPr lang="en-US" dirty="0"/>
              <a:t>: per </a:t>
            </a:r>
            <a:r>
              <a:rPr lang="en-US" b="1" dirty="0"/>
              <a:t>GitHub</a:t>
            </a:r>
          </a:p>
          <a:p>
            <a:pPr lvl="2" algn="just">
              <a:lnSpc>
                <a:spcPct val="100000"/>
              </a:lnSpc>
            </a:pPr>
            <a:r>
              <a:rPr lang="en-US" b="1" dirty="0"/>
              <a:t>@semantic-release/exec</a:t>
            </a:r>
            <a:r>
              <a:rPr lang="en-US" dirty="0"/>
              <a:t>: per </a:t>
            </a:r>
            <a:r>
              <a:rPr lang="en-US" b="1" dirty="0"/>
              <a:t>Maven Central</a:t>
            </a:r>
            <a:r>
              <a:rPr lang="en-US" dirty="0"/>
              <a:t> e </a:t>
            </a:r>
            <a:r>
              <a:rPr lang="en-US" b="1" dirty="0"/>
              <a:t>Gradle Plugin Portal</a:t>
            </a:r>
          </a:p>
          <a:p>
            <a:pPr lvl="2" algn="just">
              <a:lnSpc>
                <a:spcPct val="100000"/>
              </a:lnSpc>
            </a:pPr>
            <a:r>
              <a:rPr lang="en-US" b="1" dirty="0"/>
              <a:t>@codedependant/semantic-release-docker</a:t>
            </a:r>
            <a:r>
              <a:rPr lang="en-US" dirty="0"/>
              <a:t>: per </a:t>
            </a:r>
            <a:r>
              <a:rPr lang="en-US" b="1" dirty="0" err="1"/>
              <a:t>DockerHub</a:t>
            </a:r>
            <a:endParaRPr lang="en-US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Continuous Documentation Delivery</a:t>
            </a:r>
          </a:p>
          <a:p>
            <a:pPr lvl="1" algn="just"/>
            <a:r>
              <a:rPr lang="en-US" b="1" dirty="0"/>
              <a:t>GitHub Pages</a:t>
            </a:r>
            <a:r>
              <a:rPr lang="en-US" dirty="0"/>
              <a:t>: </a:t>
            </a:r>
            <a:r>
              <a:rPr lang="en-US" dirty="0" err="1"/>
              <a:t>attraverso</a:t>
            </a:r>
            <a:r>
              <a:rPr lang="en-US" dirty="0"/>
              <a:t> un workflow pre-</a:t>
            </a:r>
            <a:r>
              <a:rPr lang="en-US" dirty="0" err="1"/>
              <a:t>configurato</a:t>
            </a:r>
            <a:r>
              <a:rPr lang="en-US" dirty="0"/>
              <a:t> da </a:t>
            </a:r>
            <a:r>
              <a:rPr lang="en-US" b="1" dirty="0"/>
              <a:t>just-the-docs</a:t>
            </a:r>
          </a:p>
          <a:p>
            <a:pPr algn="just">
              <a:lnSpc>
                <a:spcPct val="1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406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Single-Component Deployment</a:t>
            </a:r>
          </a:p>
          <a:p>
            <a:pPr lvl="1"/>
            <a:r>
              <a:rPr lang="en-US" b="1" dirty="0"/>
              <a:t>Executable Jars</a:t>
            </a:r>
            <a:r>
              <a:rPr lang="en-US" dirty="0"/>
              <a:t>: </a:t>
            </a:r>
            <a:r>
              <a:rPr lang="en-US" dirty="0" err="1"/>
              <a:t>configurabili</a:t>
            </a:r>
            <a:r>
              <a:rPr lang="en-US" dirty="0"/>
              <a:t>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endParaRPr lang="en-US" b="1" dirty="0"/>
          </a:p>
          <a:p>
            <a:pPr lvl="1"/>
            <a:r>
              <a:rPr lang="en-US" b="1" dirty="0"/>
              <a:t>Docker Images</a:t>
            </a:r>
            <a:r>
              <a:rPr lang="en-US" dirty="0"/>
              <a:t>: </a:t>
            </a:r>
            <a:r>
              <a:rPr lang="en-US" dirty="0" err="1"/>
              <a:t>configurabili</a:t>
            </a:r>
            <a:r>
              <a:rPr lang="en-US" dirty="0"/>
              <a:t>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Full-System Deployment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Docker Compose File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configurabile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variabili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d’ambiente</a:t>
            </a:r>
            <a:endParaRPr lang="en-US" dirty="0">
              <a:solidFill>
                <a:schemeClr val="tx1"/>
              </a:solidFill>
            </a:endParaRPr>
          </a:p>
          <a:p>
            <a:pPr marL="274320" lvl="1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Support Tools (optional)</a:t>
            </a:r>
          </a:p>
          <a:p>
            <a:pPr lvl="1" algn="just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MongoDB Atlas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utilizzato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istanziare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dei</a:t>
            </a:r>
            <a:r>
              <a:rPr lang="en-US" dirty="0">
                <a:solidFill>
                  <a:schemeClr val="tx1"/>
                </a:solidFill>
              </a:rPr>
              <a:t> database MongoDB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cloud per la </a:t>
            </a:r>
            <a:r>
              <a:rPr lang="en-US" dirty="0" err="1">
                <a:solidFill>
                  <a:schemeClr val="tx1"/>
                </a:solidFill>
              </a:rPr>
              <a:t>persistenza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dati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19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License</a:t>
            </a:r>
          </a:p>
          <a:p>
            <a:pPr lvl="1"/>
            <a:r>
              <a:rPr lang="en-US" b="1" dirty="0"/>
              <a:t>MIT</a:t>
            </a:r>
            <a:r>
              <a:rPr lang="en-US" dirty="0"/>
              <a:t>: software </a:t>
            </a:r>
            <a:r>
              <a:rPr lang="en-US" b="1" dirty="0"/>
              <a:t>libero</a:t>
            </a:r>
            <a:r>
              <a:rPr lang="en-US" dirty="0"/>
              <a:t> e </a:t>
            </a:r>
            <a:r>
              <a:rPr lang="en-US" b="1" dirty="0"/>
              <a:t>open-source</a:t>
            </a:r>
          </a:p>
          <a:p>
            <a:pPr lvl="1"/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License Headers</a:t>
            </a:r>
          </a:p>
          <a:p>
            <a:pPr lvl="1" algn="just"/>
            <a:r>
              <a:rPr lang="en-US" b="1" dirty="0"/>
              <a:t>spotless</a:t>
            </a:r>
            <a:r>
              <a:rPr lang="en-US" dirty="0"/>
              <a:t>: plugin </a:t>
            </a:r>
            <a:r>
              <a:rPr lang="en-US" b="1" dirty="0"/>
              <a:t>Gradle</a:t>
            </a:r>
            <a:r>
              <a:rPr lang="en-US" dirty="0"/>
              <a:t>,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b="1" dirty="0"/>
              <a:t>Scala3</a:t>
            </a:r>
            <a:endParaRPr lang="en-US" b="1" dirty="0">
              <a:solidFill>
                <a:srgbClr val="CC3300"/>
              </a:solidFill>
            </a:endParaRPr>
          </a:p>
          <a:p>
            <a:pPr lvl="1"/>
            <a:r>
              <a:rPr lang="en-US" b="1" dirty="0" err="1"/>
              <a:t>licensesnip</a:t>
            </a:r>
            <a:r>
              <a:rPr lang="en-US" dirty="0"/>
              <a:t>: script </a:t>
            </a:r>
            <a:r>
              <a:rPr lang="en-US" b="1" dirty="0"/>
              <a:t>Rust</a:t>
            </a:r>
            <a:r>
              <a:rPr lang="en-US" dirty="0"/>
              <a:t>,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b="1" dirty="0" err="1"/>
              <a:t>Javascript</a:t>
            </a:r>
            <a:r>
              <a:rPr lang="en-US" dirty="0"/>
              <a:t>/</a:t>
            </a:r>
            <a:r>
              <a:rPr lang="en-US" b="1" dirty="0"/>
              <a:t>Typescript</a:t>
            </a:r>
          </a:p>
          <a:p>
            <a:pPr lvl="1"/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C3300"/>
                </a:solidFill>
              </a:rPr>
              <a:t>License Validation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Fossa</a:t>
            </a:r>
            <a:r>
              <a:rPr lang="en-US" dirty="0">
                <a:solidFill>
                  <a:schemeClr val="tx1"/>
                </a:solidFill>
              </a:rPr>
              <a:t>: per </a:t>
            </a:r>
            <a:r>
              <a:rPr lang="en-US" dirty="0" err="1">
                <a:solidFill>
                  <a:schemeClr val="tx1"/>
                </a:solidFill>
              </a:rPr>
              <a:t>monitorare</a:t>
            </a:r>
            <a:r>
              <a:rPr lang="en-US" dirty="0">
                <a:solidFill>
                  <a:schemeClr val="tx1"/>
                </a:solidFill>
              </a:rPr>
              <a:t> la propria </a:t>
            </a:r>
            <a:r>
              <a:rPr lang="en-US" dirty="0" err="1">
                <a:solidFill>
                  <a:schemeClr val="tx1"/>
                </a:solidFill>
              </a:rPr>
              <a:t>licenza</a:t>
            </a:r>
            <a:r>
              <a:rPr lang="en-US" dirty="0">
                <a:solidFill>
                  <a:schemeClr val="tx1"/>
                </a:solidFill>
              </a:rPr>
              <a:t> software, </a:t>
            </a:r>
            <a:r>
              <a:rPr lang="en-US" dirty="0" err="1">
                <a:solidFill>
                  <a:schemeClr val="tx1"/>
                </a:solidFill>
              </a:rPr>
              <a:t>verificando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compatibile</a:t>
            </a:r>
            <a:r>
              <a:rPr lang="en-US" dirty="0">
                <a:solidFill>
                  <a:schemeClr val="tx1"/>
                </a:solidFill>
              </a:rPr>
              <a:t> con le </a:t>
            </a:r>
            <a:r>
              <a:rPr lang="en-US" dirty="0" err="1">
                <a:solidFill>
                  <a:schemeClr val="tx1"/>
                </a:solidFill>
              </a:rPr>
              <a:t>licenze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dipendenze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progetto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9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0B4-CB60-A5D6-44EA-9430429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9671" cy="68579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>
                <a:solidFill>
                  <a:schemeClr val="tx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92324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0B4-CB60-A5D6-44EA-9430429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9671" cy="68579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9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Problema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Questo progetto consiste nella realizzazione di un </a:t>
            </a:r>
            <a:r>
              <a:rPr lang="it-IT" sz="2000" b="1" dirty="0"/>
              <a:t>applicazione web</a:t>
            </a:r>
            <a:r>
              <a:rPr lang="it-IT" sz="2000" dirty="0"/>
              <a:t> che permetta a </a:t>
            </a:r>
            <a:r>
              <a:rPr lang="it-IT" sz="2000" b="1" dirty="0"/>
              <a:t>diversi utenti</a:t>
            </a:r>
            <a:r>
              <a:rPr lang="it-IT" sz="2000" dirty="0"/>
              <a:t> di </a:t>
            </a:r>
            <a:r>
              <a:rPr lang="it-IT" sz="2000" b="1" dirty="0"/>
              <a:t>giocare online a scacchi</a:t>
            </a:r>
            <a:r>
              <a:rPr lang="it-IT" sz="2000" dirty="0"/>
              <a:t>, partendo da un </a:t>
            </a:r>
            <a:r>
              <a:rPr lang="it-IT" sz="2000" b="1" dirty="0"/>
              <a:t>engine degli scacchi</a:t>
            </a:r>
            <a:r>
              <a:rPr lang="it-IT" sz="2000" dirty="0"/>
              <a:t> già realizzato in passato.</a:t>
            </a:r>
          </a:p>
        </p:txBody>
      </p:sp>
      <p:pic>
        <p:nvPicPr>
          <p:cNvPr id="5" name="Immagine 4" descr="Immagine che contiene testo, schermata, quadrato&#10;&#10;Descrizione generata automaticamente">
            <a:extLst>
              <a:ext uri="{FF2B5EF4-FFF2-40B4-BE49-F238E27FC236}">
                <a16:creationId xmlns:a16="http://schemas.microsoft.com/office/drawing/2014/main" id="{4D5E179E-E281-8E4A-5420-D89BF50A6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71800"/>
            <a:ext cx="4083343" cy="320833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415913-BD17-D1A9-5A69-3C17CB4E12A6}"/>
              </a:ext>
            </a:extLst>
          </p:cNvPr>
          <p:cNvSpPr txBox="1"/>
          <p:nvPr/>
        </p:nvSpPr>
        <p:spPr>
          <a:xfrm>
            <a:off x="1403057" y="4352686"/>
            <a:ext cx="408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l’applicazione </a:t>
            </a:r>
            <a:r>
              <a:rPr lang="it-IT" sz="1200" dirty="0" err="1"/>
              <a:t>hotseat</a:t>
            </a:r>
            <a:r>
              <a:rPr lang="it-IT" sz="1200" dirty="0"/>
              <a:t> realizzata per il corso di Paradigmi di Programmazione e Sviluppo</a:t>
            </a:r>
          </a:p>
          <a:p>
            <a:r>
              <a:rPr lang="it-IT" sz="1200" dirty="0"/>
              <a:t>(</a:t>
            </a:r>
            <a:r>
              <a:rPr lang="it-IT" sz="1200" dirty="0">
                <a:hlinkClick r:id="rId3"/>
              </a:rPr>
              <a:t>https://github.com/</a:t>
            </a:r>
            <a:r>
              <a:rPr lang="it-IT" sz="1200" dirty="0" err="1">
                <a:hlinkClick r:id="rId3"/>
              </a:rPr>
              <a:t>jahrim</a:t>
            </a:r>
            <a:r>
              <a:rPr lang="it-IT" sz="1200" dirty="0">
                <a:hlinkClick r:id="rId3"/>
              </a:rPr>
              <a:t>/PPS-22-chess</a:t>
            </a:r>
            <a:r>
              <a:rPr lang="it-IT" sz="1200" dirty="0"/>
              <a:t>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536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0B4-CB60-A5D6-44EA-9430429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9671" cy="68579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 err="1">
                <a:solidFill>
                  <a:schemeClr val="tx2"/>
                </a:solidFill>
              </a:rPr>
              <a:t>Grazie</a:t>
            </a:r>
            <a:r>
              <a:rPr lang="en-US" sz="6000" dirty="0">
                <a:solidFill>
                  <a:schemeClr val="tx2"/>
                </a:solidFill>
              </a:rPr>
              <a:t> per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 err="1">
                <a:solidFill>
                  <a:schemeClr val="tx2"/>
                </a:solidFill>
              </a:rPr>
              <a:t>l’attenzione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0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0B4-CB60-A5D6-44EA-9430429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9671" cy="68579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>
                <a:solidFill>
                  <a:schemeClr val="tx2"/>
                </a:solidFill>
              </a:rPr>
              <a:t>Fine.</a:t>
            </a:r>
          </a:p>
        </p:txBody>
      </p:sp>
    </p:spTree>
    <p:extLst>
      <p:ext uri="{BB962C8B-B14F-4D97-AF65-F5344CB8AC3E}">
        <p14:creationId xmlns:p14="http://schemas.microsoft.com/office/powerpoint/2010/main" val="10879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Requisiti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massima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000" b="1" dirty="0"/>
              <a:t>Creare</a:t>
            </a:r>
            <a:r>
              <a:rPr lang="it-IT" sz="2000" dirty="0"/>
              <a:t> e </a:t>
            </a:r>
            <a:r>
              <a:rPr lang="it-IT" sz="2000" b="1" dirty="0"/>
              <a:t>participare</a:t>
            </a:r>
            <a:r>
              <a:rPr lang="it-IT" sz="2000" dirty="0"/>
              <a:t> a partite di scacchi </a:t>
            </a:r>
            <a:r>
              <a:rPr lang="it-IT" sz="2000" b="1" dirty="0"/>
              <a:t>pubbliche</a:t>
            </a:r>
            <a:r>
              <a:rPr lang="it-IT" sz="2000" dirty="0"/>
              <a:t> o </a:t>
            </a:r>
            <a:r>
              <a:rPr lang="it-IT" sz="2000" b="1" dirty="0"/>
              <a:t>private</a:t>
            </a:r>
            <a:r>
              <a:rPr lang="it-IT" sz="2000" dirty="0"/>
              <a:t>, gestendone l’</a:t>
            </a:r>
            <a:r>
              <a:rPr lang="it-IT" sz="2000" b="1" dirty="0"/>
              <a:t>esecuzione</a:t>
            </a:r>
          </a:p>
          <a:p>
            <a:pPr algn="just"/>
            <a:r>
              <a:rPr lang="it-IT" sz="2000" b="1" dirty="0"/>
              <a:t>Registrarsi</a:t>
            </a:r>
            <a:r>
              <a:rPr lang="it-IT" sz="2000" dirty="0"/>
              <a:t> e </a:t>
            </a:r>
            <a:r>
              <a:rPr lang="it-IT" sz="2000" b="1" dirty="0"/>
              <a:t>autenticarsi</a:t>
            </a:r>
            <a:r>
              <a:rPr lang="it-IT" sz="2000" dirty="0"/>
              <a:t> all’applicazione</a:t>
            </a:r>
          </a:p>
          <a:p>
            <a:pPr algn="just"/>
            <a:r>
              <a:rPr lang="it-IT" sz="2000" dirty="0"/>
              <a:t>Gestire il </a:t>
            </a:r>
            <a:r>
              <a:rPr lang="it-IT" sz="2000" b="1" dirty="0"/>
              <a:t>profilo</a:t>
            </a:r>
            <a:r>
              <a:rPr lang="it-IT" sz="2000" dirty="0"/>
              <a:t> degli utenti</a:t>
            </a:r>
          </a:p>
          <a:p>
            <a:pPr algn="just"/>
            <a:r>
              <a:rPr lang="it-IT" sz="2000" dirty="0"/>
              <a:t>Visualizzare le proprie </a:t>
            </a:r>
            <a:r>
              <a:rPr lang="it-IT" sz="2000" b="1" dirty="0"/>
              <a:t>statistiche</a:t>
            </a:r>
            <a:r>
              <a:rPr lang="it-IT" sz="2000" dirty="0"/>
              <a:t> </a:t>
            </a:r>
          </a:p>
          <a:p>
            <a:pPr algn="just"/>
            <a:r>
              <a:rPr lang="it-IT" sz="2000" dirty="0"/>
              <a:t>Visualizzare la </a:t>
            </a:r>
            <a:r>
              <a:rPr lang="it-IT" sz="2000" b="1" dirty="0"/>
              <a:t>classifica globale</a:t>
            </a:r>
            <a:r>
              <a:rPr lang="it-IT" sz="2000" dirty="0"/>
              <a:t> dei giocatori</a:t>
            </a:r>
          </a:p>
        </p:txBody>
      </p:sp>
    </p:spTree>
    <p:extLst>
      <p:ext uri="{BB962C8B-B14F-4D97-AF65-F5344CB8AC3E}">
        <p14:creationId xmlns:p14="http://schemas.microsoft.com/office/powerpoint/2010/main" val="11642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0B4-CB60-A5D6-44EA-9430429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9671" cy="68579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>
                <a:solidFill>
                  <a:schemeClr val="tx2"/>
                </a:solidFill>
              </a:rPr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116571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Domain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i="1" dirty="0"/>
              <a:t>Per raccogliere conoscenza sul dominio del problema</a:t>
            </a:r>
            <a:r>
              <a:rPr lang="it-IT" sz="2000" dirty="0"/>
              <a:t>, gli sviluppatori si sono calati nelle parti di </a:t>
            </a:r>
            <a:r>
              <a:rPr lang="it-IT" sz="2000" b="1" dirty="0"/>
              <a:t>Domain Expert</a:t>
            </a:r>
            <a:r>
              <a:rPr lang="it-IT" sz="2000" dirty="0"/>
              <a:t>, eseguendo del </a:t>
            </a:r>
            <a:r>
              <a:rPr lang="it-IT" sz="2000" b="1" dirty="0"/>
              <a:t>Brainstorming </a:t>
            </a:r>
            <a:r>
              <a:rPr lang="it-IT" sz="2000" dirty="0"/>
              <a:t>per definire delle </a:t>
            </a:r>
            <a:r>
              <a:rPr lang="it-IT" sz="2000" b="1" dirty="0"/>
              <a:t>storie</a:t>
            </a:r>
            <a:r>
              <a:rPr lang="it-IT" sz="2000" dirty="0"/>
              <a:t> che descrivessero i </a:t>
            </a:r>
            <a:r>
              <a:rPr lang="it-IT" sz="2000" b="1" dirty="0"/>
              <a:t>processi</a:t>
            </a:r>
            <a:r>
              <a:rPr lang="it-IT" sz="2000" dirty="0"/>
              <a:t> delineati dai requisiti, i </a:t>
            </a:r>
            <a:r>
              <a:rPr lang="it-IT" sz="2000" b="1" dirty="0"/>
              <a:t>concetti</a:t>
            </a:r>
            <a:r>
              <a:rPr lang="it-IT" sz="2000" dirty="0"/>
              <a:t> del dominio e le loro </a:t>
            </a:r>
            <a:r>
              <a:rPr lang="it-IT" sz="2000" b="1" dirty="0"/>
              <a:t>relazioni</a:t>
            </a:r>
            <a:r>
              <a:rPr lang="it-IT" sz="2000" dirty="0"/>
              <a:t>.</a:t>
            </a:r>
            <a:endParaRPr lang="it-IT" sz="2000" i="1" dirty="0"/>
          </a:p>
        </p:txBody>
      </p:sp>
      <p:pic>
        <p:nvPicPr>
          <p:cNvPr id="7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015471E-214F-8B91-3CF0-DF8CE642F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9260" r="11639" b="3738"/>
          <a:stretch/>
        </p:blipFill>
        <p:spPr>
          <a:xfrm>
            <a:off x="5212194" y="3108960"/>
            <a:ext cx="4600698" cy="307117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397E46-2DD4-0F0B-A922-F8A048404D3D}"/>
              </a:ext>
            </a:extLst>
          </p:cNvPr>
          <p:cNvSpPr txBox="1"/>
          <p:nvPr/>
        </p:nvSpPr>
        <p:spPr>
          <a:xfrm>
            <a:off x="1261872" y="4271090"/>
            <a:ext cx="408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la storia che descrive il processo di creazione di una partita di scacchi.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597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Domain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i="1" dirty="0"/>
              <a:t>Per delineare delle aree di conoscenza più facilmente controllabili</a:t>
            </a:r>
            <a:r>
              <a:rPr lang="it-IT" sz="2000" dirty="0"/>
              <a:t>, il dominio del problema è stato suddiviso in </a:t>
            </a:r>
            <a:r>
              <a:rPr lang="it-IT" sz="2000" b="1" dirty="0"/>
              <a:t>sottodomini</a:t>
            </a:r>
            <a:r>
              <a:rPr lang="it-IT" sz="2000" dirty="0"/>
              <a:t> più semplici, classificati per </a:t>
            </a:r>
            <a:r>
              <a:rPr lang="it-IT" sz="2000" b="1" dirty="0"/>
              <a:t>complessità</a:t>
            </a:r>
            <a:r>
              <a:rPr lang="it-IT" sz="2000" dirty="0"/>
              <a:t> e </a:t>
            </a:r>
            <a:r>
              <a:rPr lang="it-IT" sz="2000" b="1" dirty="0"/>
              <a:t>business </a:t>
            </a:r>
            <a:r>
              <a:rPr lang="it-IT" sz="2000" b="1" dirty="0" err="1"/>
              <a:t>value</a:t>
            </a:r>
            <a:r>
              <a:rPr lang="it-IT" sz="2000" dirty="0"/>
              <a:t>.</a:t>
            </a:r>
            <a:endParaRPr lang="en-US" sz="2000" i="1" dirty="0"/>
          </a:p>
        </p:txBody>
      </p:sp>
      <p:pic>
        <p:nvPicPr>
          <p:cNvPr id="7" name="Immagine 6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3B8B316A-3525-E0F1-BC5F-D8555148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30" y="2972883"/>
            <a:ext cx="4742649" cy="31260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0FB77B-B692-C993-E2DF-F16163010CFF}"/>
              </a:ext>
            </a:extLst>
          </p:cNvPr>
          <p:cNvSpPr txBox="1"/>
          <p:nvPr/>
        </p:nvSpPr>
        <p:spPr>
          <a:xfrm>
            <a:off x="1261872" y="4305071"/>
            <a:ext cx="352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il </a:t>
            </a:r>
            <a:r>
              <a:rPr lang="it-IT" sz="1200" b="1" dirty="0"/>
              <a:t>Domain Chart</a:t>
            </a:r>
            <a:r>
              <a:rPr lang="it-IT" sz="1200" dirty="0"/>
              <a:t> dei sottodomini del problema.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710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Ubiquitous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i="1" dirty="0"/>
              <a:t>Per formalizzare la conoscenza acquisita e facilitare la comunicazione nel team</a:t>
            </a:r>
            <a:r>
              <a:rPr lang="en-US" sz="2000" i="1" dirty="0"/>
              <a:t> del </a:t>
            </a:r>
            <a:r>
              <a:rPr lang="en-US" sz="2000" i="1" dirty="0" err="1"/>
              <a:t>progetto</a:t>
            </a:r>
            <a:r>
              <a:rPr lang="en-US" sz="2000" dirty="0"/>
              <a:t>, ci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accordati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</a:t>
            </a:r>
            <a:r>
              <a:rPr lang="en-US" sz="2000" dirty="0" err="1"/>
              <a:t>significato</a:t>
            </a:r>
            <a:r>
              <a:rPr lang="en-US" sz="2000" dirty="0"/>
              <a:t> </a:t>
            </a:r>
            <a:r>
              <a:rPr lang="en-US" sz="2000" dirty="0" err="1"/>
              <a:t>specifico</a:t>
            </a:r>
            <a:r>
              <a:rPr lang="en-US" sz="2000" dirty="0"/>
              <a:t> di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concetto</a:t>
            </a:r>
            <a:r>
              <a:rPr lang="en-US" sz="2000" dirty="0"/>
              <a:t> del </a:t>
            </a:r>
            <a:r>
              <a:rPr lang="en-US" sz="2000" dirty="0" err="1"/>
              <a:t>dominio</a:t>
            </a:r>
            <a:r>
              <a:rPr lang="en-US" sz="2000" dirty="0"/>
              <a:t>, </a:t>
            </a:r>
            <a:r>
              <a:rPr lang="en-US" sz="2000" dirty="0" err="1"/>
              <a:t>definendo</a:t>
            </a:r>
            <a:r>
              <a:rPr lang="en-US" sz="2000" dirty="0"/>
              <a:t> uno </a:t>
            </a:r>
            <a:r>
              <a:rPr lang="en-US" sz="2000" b="1" dirty="0"/>
              <a:t>Ubiquitous Language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5" name="Immagine 4" descr="Immagine che contiene testo, schermata, Carattere, cerchio&#10;&#10;Descrizione generata automaticamente">
            <a:extLst>
              <a:ext uri="{FF2B5EF4-FFF2-40B4-BE49-F238E27FC236}">
                <a16:creationId xmlns:a16="http://schemas.microsoft.com/office/drawing/2014/main" id="{ECBB468F-8A5B-F97A-0E1A-1071190B7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" t="1390" r="934" b="1495"/>
          <a:stretch/>
        </p:blipFill>
        <p:spPr>
          <a:xfrm>
            <a:off x="3144702" y="2914649"/>
            <a:ext cx="6712530" cy="326548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D5AAAA-B2FD-4E7A-E45B-9E8F0277F910}"/>
              </a:ext>
            </a:extLst>
          </p:cNvPr>
          <p:cNvSpPr txBox="1"/>
          <p:nvPr/>
        </p:nvSpPr>
        <p:spPr>
          <a:xfrm>
            <a:off x="1258688" y="4211654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i termini del dominio raggruppati per similarità.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362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160-9E56-ED2C-C989-0EAC9D4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Bounded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9677-16E7-6320-24C1-40FEF996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i="1" dirty="0"/>
              <a:t>Per giustificare il sistema alla luce dei sottodomini individuati</a:t>
            </a:r>
            <a:r>
              <a:rPr lang="it-IT" sz="2000" dirty="0"/>
              <a:t>, si è deciso di scomporlo in </a:t>
            </a:r>
            <a:r>
              <a:rPr lang="it-IT" sz="2000" b="1" dirty="0" err="1"/>
              <a:t>Bounded</a:t>
            </a:r>
            <a:r>
              <a:rPr lang="it-IT" sz="2000" b="1" dirty="0"/>
              <a:t> </a:t>
            </a:r>
            <a:r>
              <a:rPr lang="it-IT" sz="2000" b="1" dirty="0" err="1"/>
              <a:t>Contexts</a:t>
            </a:r>
            <a:r>
              <a:rPr lang="it-IT" sz="2000" dirty="0"/>
              <a:t>, individuando i moduli del sistema sulla base delle aree di conoscenza che gestiscono.</a:t>
            </a:r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F708920-F58E-D238-C23D-8D3DCA070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1660" r="1988" b="2018"/>
          <a:stretch/>
        </p:blipFill>
        <p:spPr>
          <a:xfrm>
            <a:off x="3497344" y="2985927"/>
            <a:ext cx="6359888" cy="293026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3A3215-B236-62F2-98F0-84DDD44F615D}"/>
              </a:ext>
            </a:extLst>
          </p:cNvPr>
          <p:cNvSpPr txBox="1"/>
          <p:nvPr/>
        </p:nvSpPr>
        <p:spPr>
          <a:xfrm>
            <a:off x="1261872" y="3666227"/>
            <a:ext cx="1773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Sulla destra, il </a:t>
            </a:r>
            <a:r>
              <a:rPr lang="it-IT" sz="1200" b="1" dirty="0" err="1"/>
              <a:t>Bounded</a:t>
            </a:r>
            <a:r>
              <a:rPr lang="it-IT" sz="1200" b="1" dirty="0"/>
              <a:t> </a:t>
            </a:r>
            <a:r>
              <a:rPr lang="it-IT" sz="1200" b="1" dirty="0" err="1"/>
              <a:t>Context</a:t>
            </a:r>
            <a:r>
              <a:rPr lang="it-IT" sz="1200" b="1" dirty="0"/>
              <a:t> Canvas</a:t>
            </a:r>
            <a:r>
              <a:rPr lang="it-IT" sz="1200" dirty="0"/>
              <a:t> utilizzato per descrivere il </a:t>
            </a:r>
            <a:r>
              <a:rPr lang="it-IT" sz="1200" dirty="0" err="1"/>
              <a:t>Bounded</a:t>
            </a:r>
            <a:r>
              <a:rPr lang="it-IT" sz="1200" dirty="0"/>
              <a:t> </a:t>
            </a:r>
            <a:r>
              <a:rPr lang="it-IT" sz="1200" dirty="0" err="1"/>
              <a:t>Context</a:t>
            </a:r>
            <a:r>
              <a:rPr lang="it-IT" sz="1200" dirty="0"/>
              <a:t> che gestisce la registrazione e l’autenticazione nel sistema.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23221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1324</Words>
  <Application>Microsoft Office PowerPoint</Application>
  <PresentationFormat>Widescreen</PresentationFormat>
  <Paragraphs>156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Schoolbook</vt:lpstr>
      <vt:lpstr>Inter</vt:lpstr>
      <vt:lpstr>Wingdings</vt:lpstr>
      <vt:lpstr>Wingdings 2</vt:lpstr>
      <vt:lpstr>View</vt:lpstr>
      <vt:lpstr>ChessGame Web Application</vt:lpstr>
      <vt:lpstr>Introduzione</vt:lpstr>
      <vt:lpstr>Problema</vt:lpstr>
      <vt:lpstr>Requisiti di massima</vt:lpstr>
      <vt:lpstr>Domain Driven Design</vt:lpstr>
      <vt:lpstr>Domain Storytelling</vt:lpstr>
      <vt:lpstr>Domain Analysis</vt:lpstr>
      <vt:lpstr>Ubiquitous Language</vt:lpstr>
      <vt:lpstr>Bounded Contexts</vt:lpstr>
      <vt:lpstr>Context Map</vt:lpstr>
      <vt:lpstr>Architettura del sistema</vt:lpstr>
      <vt:lpstr>HexArc</vt:lpstr>
      <vt:lpstr>Authentication Service</vt:lpstr>
      <vt:lpstr>Authentication Service Storage</vt:lpstr>
      <vt:lpstr>Statistics Service</vt:lpstr>
      <vt:lpstr>Statistics Service Storage</vt:lpstr>
      <vt:lpstr>Chess Game Service</vt:lpstr>
      <vt:lpstr>Frontend</vt:lpstr>
      <vt:lpstr>DevOps</vt:lpstr>
      <vt:lpstr>GitHub Organization</vt:lpstr>
      <vt:lpstr>DVCS Workflow</vt:lpstr>
      <vt:lpstr>Build Automation</vt:lpstr>
      <vt:lpstr>WartRemover Gradle Plugin</vt:lpstr>
      <vt:lpstr>Publication</vt:lpstr>
      <vt:lpstr>Continuous Integration</vt:lpstr>
      <vt:lpstr>Deployment</vt:lpstr>
      <vt:lpstr>Licensing</vt:lpstr>
      <vt:lpstr>Demo</vt:lpstr>
      <vt:lpstr>Presentazione standard di PowerPoint</vt:lpstr>
      <vt:lpstr>Grazie per l’attenzione</vt:lpstr>
      <vt:lpstr>Fine.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ChessGame Web Application</dc:title>
  <dc:creator>Jahrim Gabriele Cesario</dc:creator>
  <cp:lastModifiedBy>Jahrim Gabriele Cesario</cp:lastModifiedBy>
  <cp:revision>7</cp:revision>
  <dcterms:created xsi:type="dcterms:W3CDTF">2023-09-20T07:31:16Z</dcterms:created>
  <dcterms:modified xsi:type="dcterms:W3CDTF">2023-09-20T18:48:27Z</dcterms:modified>
</cp:coreProperties>
</file>