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3" r:id="rId4"/>
    <p:sldId id="264" r:id="rId5"/>
    <p:sldId id="265" r:id="rId6"/>
    <p:sldId id="276" r:id="rId7"/>
    <p:sldId id="259" r:id="rId8"/>
    <p:sldId id="266" r:id="rId9"/>
    <p:sldId id="267" r:id="rId10"/>
    <p:sldId id="260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61" r:id="rId22"/>
    <p:sldId id="280" r:id="rId23"/>
    <p:sldId id="279" r:id="rId24"/>
    <p:sldId id="28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24D2B8-2AA3-469C-AFF0-FAB9AB4F5D49}">
          <p14:sldIdLst>
            <p14:sldId id="256"/>
          </p14:sldIdLst>
        </p14:section>
        <p14:section name="Statement of Purpose" id="{A02DFA76-DDDA-4F68-80FA-DE5B256BD765}">
          <p14:sldIdLst>
            <p14:sldId id="258"/>
            <p14:sldId id="263"/>
            <p14:sldId id="264"/>
            <p14:sldId id="265"/>
            <p14:sldId id="276"/>
          </p14:sldIdLst>
        </p14:section>
        <p14:section name="Literature Review" id="{9CB1D0A8-732A-423A-9407-DA403296AFF4}">
          <p14:sldIdLst>
            <p14:sldId id="259"/>
            <p14:sldId id="266"/>
            <p14:sldId id="267"/>
          </p14:sldIdLst>
        </p14:section>
        <p14:section name="Methodology" id="{2D171013-6761-4D59-8FC5-1FCD1ABAF0EB}">
          <p14:sldIdLst>
            <p14:sldId id="260"/>
            <p14:sldId id="268"/>
            <p14:sldId id="270"/>
            <p14:sldId id="269"/>
            <p14:sldId id="271"/>
            <p14:sldId id="272"/>
          </p14:sldIdLst>
        </p14:section>
        <p14:section name="Simulation" id="{157073B2-5601-4945-9911-8A6FB3695852}">
          <p14:sldIdLst>
            <p14:sldId id="273"/>
            <p14:sldId id="274"/>
            <p14:sldId id="275"/>
            <p14:sldId id="277"/>
            <p14:sldId id="278"/>
          </p14:sldIdLst>
        </p14:section>
        <p14:section name="Results and Discussion" id="{ADAC7245-5CE2-430F-89A2-EA8E14445414}">
          <p14:sldIdLst>
            <p14:sldId id="261"/>
            <p14:sldId id="280"/>
            <p14:sldId id="279"/>
            <p14:sldId id="281"/>
          </p14:sldIdLst>
        </p14:section>
        <p14:section name="Future Work" id="{2E198F6F-FBFA-4AFE-88D5-A2281DBF46C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535B-5F2F-4388-8248-500B1F4C08AA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3FDD5-6A1C-4668-81CF-06B32ACE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4F4B-E40E-4A28-B849-9660AFBDC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3FAD-BBFF-4B71-8831-640A5D41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3980-B037-406A-9F88-DDDE4DF3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DB88-3359-4977-933F-E25F5460278C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033D-53BB-4023-9F0B-9FD6D946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DCC9-4A46-48C4-8A86-0242771C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9D2C-DDF5-411E-BAEA-A9440DD4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F38B9-13D9-4F93-9D03-0F957EDF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5C72-4377-4110-9877-E7FAFFE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D42-6420-4600-91B7-FF5CDB355999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0BC0-7C84-4B62-A1C5-FBCE9623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A748-FF79-4848-8760-BB1ACC8C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F7967-8E97-498E-891C-C53640D95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AFEE2-FA51-4B75-9784-B5B4A7DD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FC30-CD28-423A-A085-09A8E7F3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81E0-570F-4BD3-9C08-BBF873071D2A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F336-3C81-4B6F-92CE-DFFC9A9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1043-1A47-4864-BC18-FAEDDAFF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61F6-396A-47A0-A765-AC7A31B8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A1B6-F278-4562-A584-D77831BF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B2C7-439A-45F8-ACEA-993BFFEE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3A35-27B1-4946-9396-4283EE4E2143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A5FC-C787-46C9-A399-8B71AF58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8D15-7727-44BF-8CC6-2C0AD251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4C6-31BC-428B-9484-73514508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7D6F-2A95-4D18-81C3-0C28B66A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A8AD-C9B7-429F-8B7D-96F12B68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338-042A-432C-A361-C4B6826AA790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10A2-15DC-42A4-8B7D-C2E390F3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E9AB-5CAC-4068-B33D-AC33939C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13C-9C70-4B8F-BE06-CA187648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F1BB-FCF4-4DF0-9631-628CA1A1D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DF07E-7A55-4FA5-980A-E4FF01E5C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0983-2F7D-425F-88AA-EB30731C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95C3-294E-4B7C-9B31-C0CBBAFB2166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A6C8-5F24-441C-B17B-B1EC650F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ECC46-9808-4A73-AD12-24032086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0C4B-5CDB-43B4-AEBE-4EC2DE14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FFBCA-84BA-47BC-88CB-5DCDFBF1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85D80-916F-413F-B117-6A9E68CA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7D5D7-D8F2-4075-9028-7D7E8529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D3328-9444-464C-9B4E-8FD562ECE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45BDF-13D1-491F-9BFC-74911A7B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7FC7-8D43-4665-8D97-AB43DE62A610}" type="datetime1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CD49E-4E31-40A0-8362-90AA9B67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C8961-33C9-4601-A28B-F1ADD691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553E-56E8-4EF6-BF9C-343B894D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4CEBF-4F3B-449B-AF6A-2B350C75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346A-5041-446D-8279-132868B3600F}" type="datetime1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6500B-D690-41F5-968F-0FF68B60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B65AB-CC8F-4030-9DA2-22F90A2C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85BCA-6FC6-431B-A18C-105E28EB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FC-F084-4DCC-85BB-BD7312AC6D81}" type="datetime1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87E7F-03C7-4244-A562-AB744873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EADCA-FEB1-4BBC-9AB2-C1D2F507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1256-44EE-4C78-A0E4-B5B2EAE7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1F0C-BA46-45FB-954C-A5132764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5717A-50CF-4016-81ED-9CDDAC76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F1D89-1C57-4171-907A-F1FEA205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CCD2-352F-4B01-AE0B-84DC839C934F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A416-61E9-49E6-B66F-ED28BF0B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259A-E020-4490-A995-A834622D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D61-82BB-4920-AEC5-6D54177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8F1CD-ACEB-4082-83D6-47003D75B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8A6E2-A2E3-4AAF-9889-53651446E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ED824-F580-40EA-A0B3-E9719BA8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F572-C1AA-462A-858A-299B20B205E9}" type="datetime1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DC05-603F-4A6B-B5BC-AADFAE50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D078A-9BDB-4B1E-B21A-6AB2E6E8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A831B-BF8E-4611-B888-8EABD2BE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F4D56-E23B-45F5-BFF6-4D7D5EE3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D1E4-B900-4614-B921-CCD31EE2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262E-5FDC-407F-929F-93F6CDE93546}" type="datetime1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1146-AA80-4AA7-B85C-183D193B5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3EA6-3ACE-470C-B220-CBC01BA1F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F95-D740-40AE-8F82-4F72BD110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Evaluation of Apollo Powered Descent Guidance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4BEAA-E817-4529-B3DB-00D7796A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Lloyd David Stroll III</a:t>
            </a:r>
          </a:p>
        </p:txBody>
      </p:sp>
    </p:spTree>
    <p:extLst>
      <p:ext uri="{BB962C8B-B14F-4D97-AF65-F5344CB8AC3E}">
        <p14:creationId xmlns:p14="http://schemas.microsoft.com/office/powerpoint/2010/main" val="165764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08A5-0DB3-4B04-893D-40E27186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2978-67DC-4201-B080-379DFBEAA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E313-F691-4554-8638-F89519B2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32D60-2BAE-4CE1-BA54-CAF78E20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APDG Derivation	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284C969-9490-4FCE-A4BF-5F7493E20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875" y="3162300"/>
            <a:ext cx="5629275" cy="1419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90AD699E-DB5E-4876-A2DB-99FABD5D10C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4343400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Cherry derived E-Guidance and APDG, a version of E-Guidance, by framing powered descent as separate boundary value problems in each dimension. Vector boundary conditions in position and velocity for E-Guidance, and final attitude through thrust acceleration for APDG, form the constraints of the problem.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 attitude control helps ensure soft landing under practical mission conditions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Choosing the command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removes the non-linearities of the                            gravitational acceleration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Satisfying two final constraints given arbitrary initial condition requires two basis functions for the command. The addition of final attitude constraint requires a third basis function. Cherry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for simplicity.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90AD699E-DB5E-4876-A2DB-99FABD5D1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4343400"/>
              </a:xfrm>
              <a:blipFill>
                <a:blip r:embed="rId3"/>
                <a:stretch>
                  <a:fillRect l="-465" t="-1264" r="-10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DD67-920C-469D-ADAB-75F686FD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3A1948-8D50-4BC1-A052-3D414D62852E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1E7D5-70C1-4A2A-AE91-1EEAF00C8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850" y="4581525"/>
            <a:ext cx="1638300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0A959-4C09-415F-BBF2-CB7E74C1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118" y="5632450"/>
            <a:ext cx="2105025" cy="72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5B18C6-F7F5-484F-B6D6-7AD04D15FCD1}"/>
                  </a:ext>
                </a:extLst>
              </p:cNvPr>
              <p:cNvSpPr/>
              <p:nvPr/>
            </p:nvSpPr>
            <p:spPr>
              <a:xfrm>
                <a:off x="5766950" y="4973222"/>
                <a:ext cx="1545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5B18C6-F7F5-484F-B6D6-7AD04D15F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0" y="4973222"/>
                <a:ext cx="15452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B50B1-0A47-400F-8B87-E2827B2E4B2E}"/>
                  </a:ext>
                </a:extLst>
              </p:cNvPr>
              <p:cNvSpPr/>
              <p:nvPr/>
            </p:nvSpPr>
            <p:spPr>
              <a:xfrm>
                <a:off x="5766950" y="5842618"/>
                <a:ext cx="2188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B50B1-0A47-400F-8B87-E2827B2E4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0" y="5842618"/>
                <a:ext cx="2188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3E89BDC-B09E-464B-A186-95F26ADEC0E4}"/>
              </a:ext>
            </a:extLst>
          </p:cNvPr>
          <p:cNvSpPr txBox="1"/>
          <p:nvPr/>
        </p:nvSpPr>
        <p:spPr>
          <a:xfrm>
            <a:off x="5779468" y="46879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E-Guidance: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52AC9-E9D9-445E-91FB-0D384A378C15}"/>
              </a:ext>
            </a:extLst>
          </p:cNvPr>
          <p:cNvSpPr txBox="1"/>
          <p:nvPr/>
        </p:nvSpPr>
        <p:spPr>
          <a:xfrm>
            <a:off x="5779468" y="555738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APDG: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C68B6-84D5-46A0-A959-E37919F66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1994" y="0"/>
            <a:ext cx="4764941" cy="35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8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23C14E-3340-47B4-81EE-84B65AB3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E-Guidance and APDG Implementation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94B83-7731-48C3-88FB-3A42303B8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E-Guidance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A37D59-D43B-4C13-B779-FE293CCEE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650026" y="1681163"/>
            <a:ext cx="1705361" cy="823912"/>
          </a:xfrm>
        </p:spPr>
        <p:txBody>
          <a:bodyPr/>
          <a:lstStyle/>
          <a:p>
            <a:r>
              <a:rPr lang="en-US" dirty="0"/>
              <a:t>APDG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DFF45-E454-4500-9013-9D646DD2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A64A62-525F-4429-BFC1-4F1A139AC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405062"/>
            <a:ext cx="2505075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D823F7-2748-4CA6-9CAE-958F0467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10" y="3429000"/>
            <a:ext cx="3228975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AF92E5-3ED4-4F8B-BB1A-7663CCA9E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2862262"/>
            <a:ext cx="5829300" cy="1257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6B4231-42AE-4E75-8E65-96AE5FB8B2F5}"/>
              </a:ext>
            </a:extLst>
          </p:cNvPr>
          <p:cNvSpPr txBox="1"/>
          <p:nvPr/>
        </p:nvSpPr>
        <p:spPr>
          <a:xfrm>
            <a:off x="836612" y="5035580"/>
            <a:ext cx="4418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 matrix, the inverted matrix forming the linear system from the equations of motion, gives E-Guidance its name. Each axis of motion is solved independently, resulting in a total of 6 at each guidance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75BAE-D68E-4071-B592-EB36DAB4EA13}"/>
              </a:ext>
            </a:extLst>
          </p:cNvPr>
          <p:cNvSpPr txBox="1"/>
          <p:nvPr/>
        </p:nvSpPr>
        <p:spPr>
          <a:xfrm>
            <a:off x="6936421" y="5035580"/>
            <a:ext cx="4418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APDG forms a similar linear system in 3 unknowns per axis, resulting in the above 3 equations for a total of 9 at each guidance update.</a:t>
            </a:r>
          </a:p>
        </p:txBody>
      </p:sp>
    </p:spTree>
    <p:extLst>
      <p:ext uri="{BB962C8B-B14F-4D97-AF65-F5344CB8AC3E}">
        <p14:creationId xmlns:p14="http://schemas.microsoft.com/office/powerpoint/2010/main" val="6247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9DEE-321E-4D17-9357-E25479A3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E-Guidance as Optimal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63D243-40C4-48F9-B5A1-ACE56123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3359" y="2777786"/>
            <a:ext cx="3224860" cy="859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4AD620D-D301-4DF7-99EC-F19644CB47D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E-Guidance is not fuel optimal, but is the solution to an optimal control problem with a different performance index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index does penalize large thrust magnitudes and the solution has been shown to give good performance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Applying optimal control theory (maximizing the Hamiltonian H) results in a command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of the same form as E-Guidance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APDG may not minimize the same cost function but is shown to provide similar fuel performance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4AD620D-D301-4DF7-99EC-F19644CB4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2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EBE6-73EF-4DB9-AF6F-25CBF046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EE973-CBD7-4B62-84EA-0C608BADE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285" y="1871827"/>
            <a:ext cx="2036818" cy="859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59AFEF-7CCD-440D-A605-4263E7E007F1}"/>
              </a:ext>
            </a:extLst>
          </p:cNvPr>
          <p:cNvSpPr txBox="1"/>
          <p:nvPr/>
        </p:nvSpPr>
        <p:spPr>
          <a:xfrm>
            <a:off x="5372597" y="2116870"/>
            <a:ext cx="14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Fuel Optimal: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9ADC0-4850-4030-9399-6CC2DF7DDBDD}"/>
              </a:ext>
            </a:extLst>
          </p:cNvPr>
          <p:cNvSpPr txBox="1"/>
          <p:nvPr/>
        </p:nvSpPr>
        <p:spPr>
          <a:xfrm>
            <a:off x="5372597" y="302282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E-Guidance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13201D-440E-4C8F-8131-A5B93F7D4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97" y="3637203"/>
            <a:ext cx="3464019" cy="2375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6E37BF-CC5D-412B-8D45-CE2AEA4EC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103" y="3796506"/>
            <a:ext cx="1533525" cy="33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9F255B-BE6C-4AED-8C81-45708201A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2477" y="4240650"/>
            <a:ext cx="1628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B5C5FE-5F34-4DC3-9578-9D46F4F2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Time-to-go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A3E3714-C5AB-4276-B4AB-EB5855E6D04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E-matrix for APDG relies upon a time-to-go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</m:t>
                        </m:r>
                      </m:sub>
                    </m:sSub>
                  </m:oMath>
                </a14:m>
                <a:r>
                  <a:rPr lang="en-US" dirty="0"/>
                  <a:t> which is not addressed by the optimal control solution. The Apollo missions used an iterative method which had to allow for manual landing site </a:t>
                </a:r>
                <a:r>
                  <a:rPr lang="en-US" dirty="0" err="1"/>
                  <a:t>redesignation</a:t>
                </a:r>
                <a:r>
                  <a:rPr lang="en-US" dirty="0"/>
                  <a:t> and relied upon pre-mission planning.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𝑔𝑜</m:t>
                        </m:r>
                      </m:sub>
                    </m:sSub>
                  </m:oMath>
                </a14:m>
                <a:r>
                  <a:rPr lang="en-US" dirty="0"/>
                  <a:t> estimation methods could suffice, but since the focus of this thesis is the Adaptive PDI strategy the method used is based on performance and safety.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Citron, </a:t>
                </a:r>
                <a:r>
                  <a:rPr lang="en-US" dirty="0" err="1"/>
                  <a:t>Dunin</a:t>
                </a:r>
                <a:r>
                  <a:rPr lang="en-US" dirty="0"/>
                  <a:t>, and </a:t>
                </a:r>
                <a:r>
                  <a:rPr lang="en-US" dirty="0" err="1"/>
                  <a:t>Meissinger</a:t>
                </a:r>
                <a:r>
                  <a:rPr lang="en-US" dirty="0"/>
                  <a:t> developed the gravity turn guidance solution, wherein the thrust vector is always opposite the velocity and velocity is zeroed upon landing. This solution cannot ensure landing at a particular site, but its time-to-go might be considered a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𝑔𝑜</m:t>
                        </m:r>
                      </m:sub>
                    </m:sSub>
                  </m:oMath>
                </a14:m>
                <a:r>
                  <a:rPr lang="en-US" dirty="0"/>
                  <a:t> for a given mission. A safety margin of can added for vacuum conditions, but atmospheric conditions prove not to need adjustment even with specification of landing site.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A3E3714-C5AB-4276-B4AB-EB5855E6D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465" t="-1920" r="-155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AA791-65E6-4E8C-9F69-00D8FFEC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D73D3C-9096-4D39-91E2-85C49C2F0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04888"/>
            <a:ext cx="4560868" cy="4864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258D85-4A30-416D-8F51-37062F213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520" y="4435151"/>
            <a:ext cx="3424044" cy="6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F5379C1-B026-4F23-B0FB-651642E1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905359"/>
            <a:ext cx="6542117" cy="4890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4A9C2F-625C-4582-B125-60F81866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Adaptive Powered Descent Initiation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A8DA8-69FD-46F9-9264-EF900CD6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Few powered descent guidance formulations consider optimized engine ignition time, though most acknowledge the need for ignition criteria. These are typically predetermined altitudes, </a:t>
            </a:r>
            <a:r>
              <a:rPr lang="en-US" sz="1400" dirty="0" err="1">
                <a:solidFill>
                  <a:schemeClr val="bg1"/>
                </a:solidFill>
              </a:rPr>
              <a:t>groundranges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Adaptive PDI uses the gravity turn solution as a threshold value. When required thrust exceeds maximum available thrust, or when </a:t>
            </a:r>
            <a:r>
              <a:rPr lang="en-US" sz="1400" dirty="0" err="1">
                <a:solidFill>
                  <a:schemeClr val="bg1"/>
                </a:solidFill>
              </a:rPr>
              <a:t>groundrange</a:t>
            </a:r>
            <a:r>
              <a:rPr lang="en-US" sz="1400" dirty="0">
                <a:solidFill>
                  <a:schemeClr val="bg1"/>
                </a:solidFill>
              </a:rPr>
              <a:t> traveled by a gravity turn exceeds ground distance to the landing site, the engine is ignited.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These criteria are shown to be robust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53DC-B249-4F99-8793-B6330AE4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3A1948-8D50-4BC1-A052-3D414D6285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67C404-376D-4BDF-90F8-963FB39FF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1261E38-3400-4027-A32D-C5818E0C6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92319-612C-457A-947E-F03EE80E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8A09-95E1-41DD-AD47-2B99A492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1" y="181597"/>
            <a:ext cx="201152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Simulation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C04CE-D278-4BEA-AF0C-931878D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17</a:t>
            </a:fld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A01B637-42DE-4D68-987B-9874823DB5A9}"/>
              </a:ext>
            </a:extLst>
          </p:cNvPr>
          <p:cNvSpPr/>
          <p:nvPr/>
        </p:nvSpPr>
        <p:spPr>
          <a:xfrm>
            <a:off x="5009666" y="710984"/>
            <a:ext cx="213951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Monte-Carlo: Disperse Conditions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F806380B-3A80-4908-940D-08C7E23BF591}"/>
              </a:ext>
            </a:extLst>
          </p:cNvPr>
          <p:cNvSpPr/>
          <p:nvPr/>
        </p:nvSpPr>
        <p:spPr>
          <a:xfrm>
            <a:off x="7253291" y="5875783"/>
            <a:ext cx="1065446" cy="3830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run data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17EE09E-897B-4630-9D7D-343E1C3E648D}"/>
              </a:ext>
            </a:extLst>
          </p:cNvPr>
          <p:cNvSpPr/>
          <p:nvPr/>
        </p:nvSpPr>
        <p:spPr>
          <a:xfrm>
            <a:off x="3160450" y="1690689"/>
            <a:ext cx="5823751" cy="366254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22703-832B-4013-B3B9-927D91AFC1F4}"/>
              </a:ext>
            </a:extLst>
          </p:cNvPr>
          <p:cNvSpPr txBox="1"/>
          <p:nvPr/>
        </p:nvSpPr>
        <p:spPr>
          <a:xfrm>
            <a:off x="3307673" y="2449709"/>
            <a:ext cx="138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03F31C6-CE80-434F-9835-68A06C4D1965}"/>
              </a:ext>
            </a:extLst>
          </p:cNvPr>
          <p:cNvSpPr/>
          <p:nvPr/>
        </p:nvSpPr>
        <p:spPr>
          <a:xfrm>
            <a:off x="5490464" y="2689144"/>
            <a:ext cx="1163721" cy="3721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Guidance Computer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5042078-B78D-4BA6-AFC5-C9A9C711677C}"/>
              </a:ext>
            </a:extLst>
          </p:cNvPr>
          <p:cNvSpPr/>
          <p:nvPr/>
        </p:nvSpPr>
        <p:spPr>
          <a:xfrm>
            <a:off x="5490464" y="2087162"/>
            <a:ext cx="1163721" cy="3721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Navigation Module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A8A9146-EA74-4016-868F-14782D4FE5A7}"/>
              </a:ext>
            </a:extLst>
          </p:cNvPr>
          <p:cNvSpPr/>
          <p:nvPr/>
        </p:nvSpPr>
        <p:spPr>
          <a:xfrm>
            <a:off x="5511550" y="3894174"/>
            <a:ext cx="1121550" cy="3721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Numerical Integration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45ACF6B-3566-421F-A62B-47FEB1A55D23}"/>
              </a:ext>
            </a:extLst>
          </p:cNvPr>
          <p:cNvSpPr/>
          <p:nvPr/>
        </p:nvSpPr>
        <p:spPr>
          <a:xfrm>
            <a:off x="5318902" y="4469090"/>
            <a:ext cx="1514389" cy="4681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Landed?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475D1A-87B5-45E3-99AD-6ED8DFF4D90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72326" y="1323632"/>
            <a:ext cx="7100" cy="36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98956E-DC85-4BDC-A7AF-88EB6535F4E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6072325" y="2459315"/>
            <a:ext cx="0" cy="2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3129FF-F3E3-4AA0-97AE-5E0506FD6B2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072325" y="4266327"/>
            <a:ext cx="3772" cy="20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7BDED3-C411-46D9-833E-BBA5EA7231DA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flipH="1">
            <a:off x="6072326" y="4937289"/>
            <a:ext cx="3771" cy="41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8C22774F-656B-4FD4-9055-A2F73E9913AB}"/>
              </a:ext>
            </a:extLst>
          </p:cNvPr>
          <p:cNvSpPr/>
          <p:nvPr/>
        </p:nvSpPr>
        <p:spPr>
          <a:xfrm>
            <a:off x="8728730" y="5875783"/>
            <a:ext cx="1065446" cy="3830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636AA807-AD49-495A-BFF0-59E9693E3C44}"/>
              </a:ext>
            </a:extLst>
          </p:cNvPr>
          <p:cNvSpPr/>
          <p:nvPr/>
        </p:nvSpPr>
        <p:spPr>
          <a:xfrm>
            <a:off x="5511550" y="3278126"/>
            <a:ext cx="1121550" cy="3721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Aerodynamic Model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B051B9-0491-4624-939B-2AEF3E9B65CA}"/>
              </a:ext>
            </a:extLst>
          </p:cNvPr>
          <p:cNvCxnSpPr>
            <a:cxnSpLocks/>
            <a:stCxn id="9" idx="2"/>
            <a:endCxn id="70" idx="0"/>
          </p:cNvCxnSpPr>
          <p:nvPr/>
        </p:nvCxnSpPr>
        <p:spPr>
          <a:xfrm>
            <a:off x="6072325" y="3061297"/>
            <a:ext cx="0" cy="21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254DA0-92F4-4DDF-BAC0-3AE21D9AECC9}"/>
              </a:ext>
            </a:extLst>
          </p:cNvPr>
          <p:cNvCxnSpPr>
            <a:cxnSpLocks/>
            <a:stCxn id="70" idx="2"/>
            <a:endCxn id="11" idx="0"/>
          </p:cNvCxnSpPr>
          <p:nvPr/>
        </p:nvCxnSpPr>
        <p:spPr>
          <a:xfrm>
            <a:off x="6072325" y="3650279"/>
            <a:ext cx="0" cy="24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22FF2D-CCAA-4583-95E4-B4EC55A4BA3E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856085" y="4703189"/>
            <a:ext cx="4628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A84BD7-8A05-4E0D-9C93-082D520B5285}"/>
              </a:ext>
            </a:extLst>
          </p:cNvPr>
          <p:cNvCxnSpPr/>
          <p:nvPr/>
        </p:nvCxnSpPr>
        <p:spPr>
          <a:xfrm flipV="1">
            <a:off x="4873841" y="1893451"/>
            <a:ext cx="0" cy="280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F0BB50F-04BE-4635-A7F9-D90D0D9F27E5}"/>
              </a:ext>
            </a:extLst>
          </p:cNvPr>
          <p:cNvCxnSpPr/>
          <p:nvPr/>
        </p:nvCxnSpPr>
        <p:spPr>
          <a:xfrm>
            <a:off x="4856085" y="1882066"/>
            <a:ext cx="1216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3356B00-83E5-4AA1-A621-095D28D1408D}"/>
              </a:ext>
            </a:extLst>
          </p:cNvPr>
          <p:cNvCxnSpPr>
            <a:endCxn id="10" idx="0"/>
          </p:cNvCxnSpPr>
          <p:nvPr/>
        </p:nvCxnSpPr>
        <p:spPr>
          <a:xfrm>
            <a:off x="6072324" y="1893451"/>
            <a:ext cx="1" cy="19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E33251F-8F5C-400F-8BC0-9E1D352C081C}"/>
              </a:ext>
            </a:extLst>
          </p:cNvPr>
          <p:cNvSpPr txBox="1"/>
          <p:nvPr/>
        </p:nvSpPr>
        <p:spPr>
          <a:xfrm>
            <a:off x="5563247" y="500155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7C7091-0616-4C28-AA44-1C73F87996BB}"/>
              </a:ext>
            </a:extLst>
          </p:cNvPr>
          <p:cNvSpPr txBox="1"/>
          <p:nvPr/>
        </p:nvSpPr>
        <p:spPr>
          <a:xfrm>
            <a:off x="4860791" y="438964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427AC1B4-C377-4825-91FE-E8E4DA6011F9}"/>
              </a:ext>
            </a:extLst>
          </p:cNvPr>
          <p:cNvSpPr/>
          <p:nvPr/>
        </p:nvSpPr>
        <p:spPr>
          <a:xfrm>
            <a:off x="5274309" y="5786947"/>
            <a:ext cx="1596030" cy="5485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Runs completed?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5366B9-E5AF-4814-AE18-AF9B7BB938FE}"/>
              </a:ext>
            </a:extLst>
          </p:cNvPr>
          <p:cNvSpPr txBox="1"/>
          <p:nvPr/>
        </p:nvSpPr>
        <p:spPr>
          <a:xfrm>
            <a:off x="6866454" y="569546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CBC8E4-FCD5-41B9-A215-E030F1FCD519}"/>
              </a:ext>
            </a:extLst>
          </p:cNvPr>
          <p:cNvSpPr txBox="1"/>
          <p:nvPr/>
        </p:nvSpPr>
        <p:spPr>
          <a:xfrm>
            <a:off x="4622829" y="570567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504DFDF-86B0-4940-8C32-1D5FD0411903}"/>
              </a:ext>
            </a:extLst>
          </p:cNvPr>
          <p:cNvCxnSpPr>
            <a:stCxn id="91" idx="3"/>
            <a:endCxn id="6" idx="2"/>
          </p:cNvCxnSpPr>
          <p:nvPr/>
        </p:nvCxnSpPr>
        <p:spPr>
          <a:xfrm>
            <a:off x="6870339" y="6061221"/>
            <a:ext cx="489497" cy="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6834EC-CBE7-4A0A-ABC7-CDBC936972A2}"/>
              </a:ext>
            </a:extLst>
          </p:cNvPr>
          <p:cNvCxnSpPr>
            <a:stCxn id="6" idx="5"/>
            <a:endCxn id="50" idx="1"/>
          </p:cNvCxnSpPr>
          <p:nvPr/>
        </p:nvCxnSpPr>
        <p:spPr>
          <a:xfrm>
            <a:off x="8212192" y="6067306"/>
            <a:ext cx="51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4ED786F-F7D9-4C1D-9C6C-B5B90EE9512C}"/>
              </a:ext>
            </a:extLst>
          </p:cNvPr>
          <p:cNvCxnSpPr>
            <a:stCxn id="91" idx="1"/>
          </p:cNvCxnSpPr>
          <p:nvPr/>
        </p:nvCxnSpPr>
        <p:spPr>
          <a:xfrm flipH="1">
            <a:off x="2725445" y="6061221"/>
            <a:ext cx="254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0B40405-A624-4B9C-B2B0-9686F6F5A0E6}"/>
              </a:ext>
            </a:extLst>
          </p:cNvPr>
          <p:cNvCxnSpPr>
            <a:cxnSpLocks/>
          </p:cNvCxnSpPr>
          <p:nvPr/>
        </p:nvCxnSpPr>
        <p:spPr>
          <a:xfrm>
            <a:off x="2725445" y="1323632"/>
            <a:ext cx="16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E51E399-1295-40AA-B79F-445C27C65DE4}"/>
              </a:ext>
            </a:extLst>
          </p:cNvPr>
          <p:cNvCxnSpPr/>
          <p:nvPr/>
        </p:nvCxnSpPr>
        <p:spPr>
          <a:xfrm flipV="1">
            <a:off x="2725445" y="1323632"/>
            <a:ext cx="0" cy="4737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73A59B5-4279-421B-8BEB-D9D2044D82ED}"/>
              </a:ext>
            </a:extLst>
          </p:cNvPr>
          <p:cNvCxnSpPr>
            <a:endCxn id="5" idx="1"/>
          </p:cNvCxnSpPr>
          <p:nvPr/>
        </p:nvCxnSpPr>
        <p:spPr>
          <a:xfrm flipV="1">
            <a:off x="4341181" y="1017308"/>
            <a:ext cx="668485" cy="3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3B2953A-F491-4ADF-B894-DBA46F41C520}"/>
              </a:ext>
            </a:extLst>
          </p:cNvPr>
          <p:cNvCxnSpPr>
            <a:stCxn id="7" idx="2"/>
            <a:endCxn id="91" idx="0"/>
          </p:cNvCxnSpPr>
          <p:nvPr/>
        </p:nvCxnSpPr>
        <p:spPr>
          <a:xfrm flipH="1">
            <a:off x="6072324" y="5353235"/>
            <a:ext cx="2" cy="4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1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sky, table&#10;&#10;Description generated with high confidence">
            <a:extLst>
              <a:ext uri="{FF2B5EF4-FFF2-40B4-BE49-F238E27FC236}">
                <a16:creationId xmlns:a16="http://schemas.microsoft.com/office/drawing/2014/main" id="{46DF2CA1-4224-4C9D-B75B-D8AF4DA66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9" b="72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AD4A700-241E-424D-92D2-8D41B05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Aerodynamic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8EBB14A-8A5B-4D2B-ADE4-C152C40E61C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94804" y="3045041"/>
                <a:ext cx="4523733" cy="2992371"/>
              </a:xfr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CobraMRV provided by </a:t>
                </a:r>
                <a:r>
                  <a:rPr lang="en-US" sz="1800" dirty="0" err="1"/>
                  <a:t>Cerimele</a:t>
                </a:r>
                <a:r>
                  <a:rPr lang="en-US" sz="1800" dirty="0"/>
                  <a:t> et al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“rigid, enclosed, elongated lifting body shape that provides a higher lift-to-drag ratio (L/D) than a typical entry capsule”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Designed for atmospheric entry and powered descent on Mars. Missions require 20 </a:t>
                </a:r>
                <a:r>
                  <a:rPr lang="en-US" sz="1800" dirty="0" err="1"/>
                  <a:t>tonnes</a:t>
                </a:r>
                <a:r>
                  <a:rPr lang="en-US" sz="1800" dirty="0"/>
                  <a:t> of cargo to the surface.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Vehicle mass at PDI is 58000 kg. Max thrust is 800 </a:t>
                </a:r>
                <a:r>
                  <a:rPr lang="en-US" sz="1800" dirty="0" err="1"/>
                  <a:t>kN</a:t>
                </a:r>
                <a:r>
                  <a:rPr lang="en-US" sz="1800" dirty="0"/>
                  <a:t>, and min is 200 </a:t>
                </a:r>
                <a:r>
                  <a:rPr lang="en-US" sz="1800" dirty="0" err="1"/>
                  <a:t>kN.</a:t>
                </a:r>
                <a:endParaRPr lang="en-US" sz="1800" dirty="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800" dirty="0"/>
                  <a:t> are empirical functions of Mach number and </a:t>
                </a:r>
                <a:r>
                  <a:rPr lang="en-US" sz="1800" dirty="0" err="1"/>
                  <a:t>AoA</a:t>
                </a:r>
                <a:r>
                  <a:rPr lang="en-US" sz="1800" dirty="0"/>
                  <a:t>. Reference area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=62.21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. 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Upon ignition, drag and lift are reduced by half due to effects of the exhaust plume.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Optimal </a:t>
                </a:r>
                <a:r>
                  <a:rPr lang="en-US" sz="1800" dirty="0" err="1"/>
                  <a:t>AoA</a:t>
                </a:r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55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1800" dirty="0"/>
                  <a:t>, which is held until ignition for Adaptive PDI.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8EBB14A-8A5B-4D2B-ADE4-C152C40E6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94804" y="3045041"/>
                <a:ext cx="4523733" cy="2992371"/>
              </a:xfrm>
              <a:blipFill>
                <a:blip r:embed="rId3"/>
                <a:stretch>
                  <a:fillRect t="-2245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975CD-F41C-4ADC-B135-BAC2A2CD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8203" y="1232300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83A1948-8D50-4BC1-A052-3D414D62852E}" type="slidenum">
              <a:rPr lang="en-US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4913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A9F95DF-F212-4628-A4F6-DA801AD5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Testing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401BC9-A950-4E4C-8A57-DDA8E5C8C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applied to initial conditions, navigation measurements, rocket parameters (initial mass, thrust bounds, exhaust velocity)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run is seeded for reproducibility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338A2-7A76-4C21-8019-63718861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165292-35C6-4AD3-9876-D0856DD5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932" y="987425"/>
            <a:ext cx="6175280" cy="32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6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C4BE-30A9-45A4-A8BF-15A5A627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DB26-7B37-422E-A44A-92F8A4E16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F0261-6A43-4560-AEF8-6C85D73D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FE7C2D7-A661-4478-8DF6-729B0B2D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864472"/>
            <a:ext cx="6542117" cy="4972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BC8AA-9757-4BCC-B2DA-2FB3D764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Conditions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4C1C-D28B-44FA-8984-7B044C28B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Initial trajectory modeled as small angle miss over landing site with overshoot.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Adaptive PDI is compared to predetermined conditions representing CobraMRV gliding at optimal AoA unpowered along initial trajectory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C5010-13E6-42B3-BFE2-DFACFDAF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3A1948-8D50-4BC1-A052-3D414D6285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10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8525-B8F2-462E-B323-D094C2F3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90C9B-17F4-4B25-955E-F948E1AA4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APDG is compared to E-Guidance. Adaptive PDI is examined vs. predetermined ignition times, with consideration of performance and safety.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336B-DF26-49FD-8F2D-4E939817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8BE7F5-D413-4575-B760-BF5D8B08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PDI Criteria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E38CD9-DAD7-45E2-B2D4-8CA10E581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Vacuum</a:t>
            </a:r>
          </a:p>
        </p:txBody>
      </p:sp>
      <p:pic>
        <p:nvPicPr>
          <p:cNvPr id="3" name="Content Placeholder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369C5AB-79B2-4B11-A67F-F7C7FE314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97" y="2505075"/>
            <a:ext cx="4938569" cy="368458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954881-C74D-4EDB-BC92-CB4453DB0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Atmosphere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0ABD4-2A86-478D-BF6F-0C36B120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50AF4-0BD0-4AF0-864D-5FA2184AD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2505075"/>
            <a:ext cx="5070402" cy="37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9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8BE7F5-D413-4575-B760-BF5D8B08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941887" cy="823913"/>
          </a:xfrm>
        </p:spPr>
        <p:txBody>
          <a:bodyPr/>
          <a:lstStyle/>
          <a:p>
            <a:r>
              <a:rPr lang="en-US" dirty="0"/>
              <a:t>E-Guidance vs. APDG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E38CD9-DAD7-45E2-B2D4-8CA10E581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176" y="1189038"/>
            <a:ext cx="2766796" cy="3091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Thrust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602811-E871-46B3-A2AC-379875D5C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6177" y="1498226"/>
            <a:ext cx="3923947" cy="290632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954881-C74D-4EDB-BC92-CB4453DB0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10124" y="1206501"/>
            <a:ext cx="3133725" cy="365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0ABD4-2A86-478D-BF6F-0C36B120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C7CF98-B469-43D3-85FC-B0645A5F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1634895"/>
            <a:ext cx="3682550" cy="2772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F37BE7-53E0-4A86-A271-69BE855A9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674" y="1552576"/>
            <a:ext cx="2973837" cy="4910135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D0BF86-A39A-4F46-83F5-38C3D607B6A3}"/>
              </a:ext>
            </a:extLst>
          </p:cNvPr>
          <p:cNvSpPr txBox="1">
            <a:spLocks/>
          </p:cNvSpPr>
          <p:nvPr/>
        </p:nvSpPr>
        <p:spPr>
          <a:xfrm>
            <a:off x="8610600" y="1243388"/>
            <a:ext cx="2766796" cy="309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47522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4B46-A4FB-43F7-BFD6-860487C3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vs. Atmosphere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F206-3492-41AD-BE1C-BFEB64ED6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Thrust Magnitude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4F77D9-6A7F-46ED-BD6C-2584FCDDD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8859" y="2505075"/>
            <a:ext cx="4919645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48D57-33C5-45FD-AE99-A2A81AD0C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Vehicle Mass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AE380B-438E-4947-86AE-3AB18C8C26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3090" y="2505075"/>
            <a:ext cx="4921408" cy="3684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BFEC-D195-4E12-8A78-CDF1F57E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43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E18E-2F7E-4062-B4E1-0B1A59E3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599A4-623D-4C8F-80C3-4BDDA15FF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C314C-9E9B-43BF-BB8B-81996365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person riding skis down a snow covered slope&#10;&#10;Description generated with high confidence">
            <a:extLst>
              <a:ext uri="{FF2B5EF4-FFF2-40B4-BE49-F238E27FC236}">
                <a16:creationId xmlns:a16="http://schemas.microsoft.com/office/drawing/2014/main" id="{462F820A-D1E0-42EB-96EB-87B067382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r="28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CC8F347-2D0E-4E56-B9A1-B6AED198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Powered Descent Guidance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4F8FF2-5F02-4B0B-BE98-57781FF9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Powered descent phase required for any mission in low or no atmosphere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Apollo Powered Descent Guidance (APDG) flown in vacuum only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Simple implementation makes APDG an easy testbed for Adaptive Powered Descent Initiation strategy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8DD3-2E84-41AD-8270-3D6E0012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83A1948-8D50-4BC1-A052-3D414D6285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608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885E20C-373C-46F4-8871-2DFA575B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D0F2D5-C470-41E7-8EA8-36D0212A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Adaptive Powered Descent Initiation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26E40-36D7-4E45-96EA-9003C7CE8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Most powered descent strategies rely upon time-to-go estimate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Predetermined ignition point is open-loop. Closed-loop strategy might provide better performance and safety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Adaptive PDI helps improve safety and performance automatically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84E6D-0938-4BBE-A994-9C5CFE96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39" y="6492865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83A1948-8D50-4BC1-A052-3D414D62852E}" type="slidenum">
              <a:rPr lang="en-US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717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ky, table&#10;&#10;Description generated with high confidence">
            <a:extLst>
              <a:ext uri="{FF2B5EF4-FFF2-40B4-BE49-F238E27FC236}">
                <a16:creationId xmlns:a16="http://schemas.microsoft.com/office/drawing/2014/main" id="{FEF8944F-0168-492B-804D-777ED1846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9" b="72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D0A483-C6D1-4243-9113-AD4720C7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Manned Mars Mission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53854-4523-40D2-BBFD-3EDA3CCE1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Manned Mars missions are the focus of current efforts in aerospace, including NASA, SpaceX, and others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Manned Mars missions have high payload mass and large propellant inefficiency penalty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Safety criticality for landing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Thin but significant atmosphere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Vehicle studied is </a:t>
            </a:r>
            <a:r>
              <a:rPr lang="en-US" sz="1800" dirty="0" err="1"/>
              <a:t>CobraMRV</a:t>
            </a:r>
            <a:r>
              <a:rPr lang="en-US" sz="1800" dirty="0"/>
              <a:t> (</a:t>
            </a:r>
            <a:r>
              <a:rPr lang="en-US" sz="1800" dirty="0" err="1"/>
              <a:t>Cerimele</a:t>
            </a:r>
            <a:r>
              <a:rPr lang="en-US" sz="1800" dirty="0"/>
              <a:t> et 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FABDA-8A39-456F-BA6A-6DCDB284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39" y="6492865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83A1948-8D50-4BC1-A052-3D414D62852E}" type="slidenum">
              <a:rPr lang="en-US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544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2DD06A-4616-43C8-B465-89B820C5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FEB0695-08FD-4C02-9465-D97D85975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Powered Descent and Landing for Manned Mars Mission</a:t>
                </a:r>
              </a:p>
              <a:p>
                <a:pPr lvl="1"/>
                <a:r>
                  <a:rPr lang="en-US" dirty="0"/>
                  <a:t>Powered descent takes over after successful de-orbiting and aerobraking maneuver, when vehicle is controllable in glide near landing site</a:t>
                </a:r>
              </a:p>
              <a:p>
                <a:pPr marL="0" indent="0">
                  <a:buNone/>
                </a:pPr>
                <a:r>
                  <a:rPr lang="en-US" dirty="0"/>
                  <a:t>Assumptions for formulation of guidance law</a:t>
                </a:r>
              </a:p>
              <a:p>
                <a:pPr lvl="1"/>
                <a:r>
                  <a:rPr lang="en-US" dirty="0"/>
                  <a:t>Atmospheric forces neglected</a:t>
                </a:r>
              </a:p>
              <a:p>
                <a:pPr lvl="1"/>
                <a:r>
                  <a:rPr lang="en-US" dirty="0"/>
                  <a:t>Rotation of planetary body accounted for by terminal conditions and guidance frame formulation</a:t>
                </a:r>
              </a:p>
              <a:p>
                <a:pPr lvl="1"/>
                <a:r>
                  <a:rPr lang="en-US" dirty="0"/>
                  <a:t>Vehicle’s engine is not vectored</a:t>
                </a:r>
              </a:p>
              <a:p>
                <a:pPr lvl="1"/>
                <a:r>
                  <a:rPr lang="en-US" dirty="0"/>
                  <a:t>Control system is perfect with zero lag</a:t>
                </a:r>
              </a:p>
              <a:p>
                <a:pPr lvl="1"/>
                <a:r>
                  <a:rPr lang="en-US" dirty="0"/>
                  <a:t>Nozzle exit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dirty="0"/>
                  <a:t> is a known constant</a:t>
                </a:r>
              </a:p>
              <a:p>
                <a:pPr lvl="1"/>
                <a:r>
                  <a:rPr lang="en-US" dirty="0"/>
                  <a:t>Thrust magnitude upper bound is known</a:t>
                </a:r>
              </a:p>
              <a:p>
                <a:pPr lvl="1"/>
                <a:r>
                  <a:rPr lang="en-US" dirty="0"/>
                  <a:t>State can be reliably measured at all times, including local gravitational acceleration</a:t>
                </a:r>
              </a:p>
              <a:p>
                <a:pPr lvl="1"/>
                <a:r>
                  <a:rPr lang="en-US" dirty="0"/>
                  <a:t>Thrust is throttleable between minimum and maximum values</a:t>
                </a:r>
              </a:p>
              <a:p>
                <a:pPr lvl="1"/>
                <a:r>
                  <a:rPr lang="en-US" dirty="0"/>
                  <a:t>Upon ignition, the throttle response is instantaneous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FEB0695-08FD-4C02-9465-D97D85975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58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0D515-5900-49EF-8232-215DB161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797E-A650-45E8-B0D4-258879A2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CCF0-15EB-4627-BEA9-4E831B6D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B7E8B-CADE-4C95-9E3A-AA867E53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661B99-067F-46C6-B091-A2F0BEDF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Apollo Powered Descent Guidance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A9370-4882-40FF-830B-8F5588DB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APDG developed by Cherry 1964 and studied extensively by many.</a:t>
            </a:r>
          </a:p>
          <a:p>
            <a:r>
              <a:rPr lang="en-US" dirty="0"/>
              <a:t>Studies include programming methods, landing site </a:t>
            </a:r>
            <a:r>
              <a:rPr lang="en-US" dirty="0" err="1"/>
              <a:t>redesignation</a:t>
            </a:r>
            <a:r>
              <a:rPr lang="en-US" dirty="0"/>
              <a:t> (</a:t>
            </a:r>
            <a:r>
              <a:rPr lang="en-US" dirty="0" err="1"/>
              <a:t>Ploen</a:t>
            </a:r>
            <a:r>
              <a:rPr lang="en-US" dirty="0"/>
              <a:t>, </a:t>
            </a:r>
            <a:r>
              <a:rPr lang="en-US" dirty="0" err="1"/>
              <a:t>Sostaric</a:t>
            </a:r>
            <a:r>
              <a:rPr lang="en-US" dirty="0"/>
              <a:t>), robustness (</a:t>
            </a:r>
            <a:r>
              <a:rPr lang="en-US" dirty="0" err="1"/>
              <a:t>Klumpp</a:t>
            </a:r>
            <a:r>
              <a:rPr lang="en-US" dirty="0"/>
              <a:t>), and fuel performance comparisons performed by many.</a:t>
            </a:r>
          </a:p>
          <a:p>
            <a:r>
              <a:rPr lang="en-US" dirty="0"/>
              <a:t>Fuel performance is not optimal, as demonstrated by D’Souza, </a:t>
            </a:r>
            <a:r>
              <a:rPr lang="en-US" dirty="0" err="1"/>
              <a:t>Najson</a:t>
            </a:r>
            <a:r>
              <a:rPr lang="en-US" dirty="0"/>
              <a:t>, Ross, Lu, and many others.</a:t>
            </a:r>
          </a:p>
          <a:p>
            <a:r>
              <a:rPr lang="en-US" dirty="0"/>
              <a:t>APDG has been flown in real Apollo missions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1C66F-8CF3-45DC-A4FE-CD0A3C6B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5E48-7E40-47A4-A96D-6A730148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Powered Descent Initiation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1295-C2BD-4728-99ED-E03C93EA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APDG and other powered descent guidance methods rely upon time-to-go estimates, which are often not optimized. D’Souza considered optimizing the time-to-go with a weighted function and realized a better fuel performance, but not completely optimal and did not address ignition timing. Others have explored similar avenues but have used predetermined ignition strategies.</a:t>
            </a:r>
          </a:p>
          <a:p>
            <a:r>
              <a:rPr lang="en-US" dirty="0" err="1"/>
              <a:t>Ceremele</a:t>
            </a:r>
            <a:r>
              <a:rPr lang="en-US" dirty="0"/>
              <a:t> et al, designers of the </a:t>
            </a:r>
            <a:r>
              <a:rPr lang="en-US" dirty="0" err="1"/>
              <a:t>CobraMRV</a:t>
            </a:r>
            <a:r>
              <a:rPr lang="en-US" dirty="0"/>
              <a:t>, recommend a strategy similar to the one presented here but do not explore it.</a:t>
            </a:r>
          </a:p>
          <a:p>
            <a:r>
              <a:rPr lang="en-US" dirty="0" err="1"/>
              <a:t>Meditch</a:t>
            </a:r>
            <a:r>
              <a:rPr lang="en-US" dirty="0"/>
              <a:t> showed in 1964 that fuel optimal thrust was “bang-bang” style for 1D descent. </a:t>
            </a:r>
            <a:r>
              <a:rPr lang="en-US" dirty="0" err="1"/>
              <a:t>Leitmann</a:t>
            </a:r>
            <a:r>
              <a:rPr lang="en-US" dirty="0"/>
              <a:t> 1959 showed the same for 2D using multiple switches, and Lu has shown that the same is true of 3D.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DAD1-ADB9-4296-A9EC-FE67CBF7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1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1213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An Evaluation of Apollo Powered Descent Guidance</vt:lpstr>
      <vt:lpstr>Statement of Purpose</vt:lpstr>
      <vt:lpstr>Powered Descent Guidance</vt:lpstr>
      <vt:lpstr>Adaptive Powered Descent Initiation</vt:lpstr>
      <vt:lpstr>Manned Mars Mission</vt:lpstr>
      <vt:lpstr>Problem Statement</vt:lpstr>
      <vt:lpstr>Literature Review</vt:lpstr>
      <vt:lpstr>Apollo Powered Descent Guidance</vt:lpstr>
      <vt:lpstr>Adaptive Powered Descent Initiation</vt:lpstr>
      <vt:lpstr>Methodology</vt:lpstr>
      <vt:lpstr>APDG Derivation </vt:lpstr>
      <vt:lpstr>E-Guidance and APDG Implementation</vt:lpstr>
      <vt:lpstr>E-Guidance as Optimal Control</vt:lpstr>
      <vt:lpstr>Time-to-go</vt:lpstr>
      <vt:lpstr>Adaptive Powered Descent Initiation</vt:lpstr>
      <vt:lpstr>Simulation</vt:lpstr>
      <vt:lpstr>Simulation Architecture</vt:lpstr>
      <vt:lpstr>Aerodynamic Model</vt:lpstr>
      <vt:lpstr>Monte Carlo Testing</vt:lpstr>
      <vt:lpstr>Initial Conditions</vt:lpstr>
      <vt:lpstr>Results and Discussion</vt:lpstr>
      <vt:lpstr>Adaptive PDI Criteria</vt:lpstr>
      <vt:lpstr>E-Guidance vs. APDG</vt:lpstr>
      <vt:lpstr>Vacuum vs. Atmosphere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Apollo Powered Descent Guidance</dc:title>
  <dc:creator>Lloyd Strohl</dc:creator>
  <cp:lastModifiedBy>Lloyd Strohl</cp:lastModifiedBy>
  <cp:revision>28</cp:revision>
  <dcterms:created xsi:type="dcterms:W3CDTF">2018-03-17T16:23:37Z</dcterms:created>
  <dcterms:modified xsi:type="dcterms:W3CDTF">2018-03-18T17:56:17Z</dcterms:modified>
</cp:coreProperties>
</file>