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08" r:id="rId2"/>
    <p:sldId id="25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CC"/>
    <a:srgbClr val="3333FF"/>
    <a:srgbClr val="006600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7" autoAdjust="0"/>
    <p:restoredTop sz="94660"/>
  </p:normalViewPr>
  <p:slideViewPr>
    <p:cSldViewPr>
      <p:cViewPr varScale="1">
        <p:scale>
          <a:sx n="82" d="100"/>
          <a:sy n="82" d="100"/>
        </p:scale>
        <p:origin x="72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1982" y="-5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024718-19C3-4B0A-B05C-06274390CC23}" type="datetimeFigureOut">
              <a:rPr lang="en-US"/>
              <a:pPr>
                <a:defRPr/>
              </a:pPr>
              <a:t>3/12/2017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691E499-79D0-45A0-A32E-B6EAFBF717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4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8F46C-D0AA-4A05-8C2D-8F0FC9A58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59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7246" y="631033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565CB-EA6A-47CF-AD2E-8F73A5BD08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0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7246" y="631033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9A985-6DDD-44A4-BC8B-8D3059FFA8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84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27246" y="631033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6C5B-FA84-47E1-ACB2-57720ECDF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94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30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7246" y="631033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33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7246" y="631033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1CC3A-92C3-41D7-8F4B-1987AD8B34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70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27246" y="631033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2528-035D-494B-A399-ECA53D1E5F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57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7246" y="631033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6E317-3884-4915-BFE2-57F03CBD88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2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7246" y="631033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ACBBD-2A6C-433F-8367-F438EFDE0F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24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16000" y="61722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1722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279F8-7A34-4D83-BA39-A2D958EA95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79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27246" y="631033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9BF27-263F-45CB-A609-4FEAF120F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65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27246" y="631033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A354B-AE9E-45F3-BEAE-6329A3B9D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61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B5CBDD14-BC15-4254-B754-E3502BE7F8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/>
          </a:p>
        </p:txBody>
      </p:sp>
      <p:grpSp>
        <p:nvGrpSpPr>
          <p:cNvPr id="1032" name="Group 14"/>
          <p:cNvGrpSpPr>
            <a:grpSpLocks/>
          </p:cNvGrpSpPr>
          <p:nvPr userDrawn="1"/>
        </p:nvGrpSpPr>
        <p:grpSpPr bwMode="auto">
          <a:xfrm>
            <a:off x="0" y="6095999"/>
            <a:ext cx="9118600" cy="677862"/>
            <a:chOff x="204" y="3840"/>
            <a:chExt cx="4308" cy="427"/>
          </a:xfrm>
        </p:grpSpPr>
        <p:sp>
          <p:nvSpPr>
            <p:cNvPr id="1033" name="Line 10"/>
            <p:cNvSpPr>
              <a:spLocks noChangeShapeType="1"/>
            </p:cNvSpPr>
            <p:nvPr userDrawn="1"/>
          </p:nvSpPr>
          <p:spPr bwMode="auto">
            <a:xfrm>
              <a:off x="384" y="4032"/>
              <a:ext cx="4128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35" name="Rectangle 12"/>
            <p:cNvSpPr>
              <a:spLocks noChangeArrowheads="1"/>
            </p:cNvSpPr>
            <p:nvPr userDrawn="1"/>
          </p:nvSpPr>
          <p:spPr bwMode="auto">
            <a:xfrm>
              <a:off x="204" y="4017"/>
              <a:ext cx="20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b="1" dirty="0">
                  <a:solidFill>
                    <a:srgbClr val="FF0000"/>
                  </a:solidFill>
                </a:rPr>
                <a:t>SAN</a:t>
              </a:r>
              <a:r>
                <a:rPr lang="en-US" altLang="en-US" sz="1600" b="1" baseline="0" dirty="0">
                  <a:solidFill>
                    <a:srgbClr val="FF0000"/>
                  </a:solidFill>
                </a:rPr>
                <a:t> DIEGO </a:t>
              </a:r>
              <a:r>
                <a:rPr lang="en-US" altLang="en-US" sz="1600" b="1" dirty="0">
                  <a:solidFill>
                    <a:srgbClr val="FF0000"/>
                  </a:solidFill>
                </a:rPr>
                <a:t>STATE UNIVERSITY</a:t>
              </a:r>
              <a:endParaRPr lang="en-US" altLang="en-US" sz="2800" b="1" dirty="0"/>
            </a:p>
          </p:txBody>
        </p:sp>
        <p:sp>
          <p:nvSpPr>
            <p:cNvPr id="1036" name="Rectangle 13"/>
            <p:cNvSpPr>
              <a:spLocks noChangeArrowheads="1"/>
            </p:cNvSpPr>
            <p:nvPr userDrawn="1"/>
          </p:nvSpPr>
          <p:spPr bwMode="auto">
            <a:xfrm>
              <a:off x="480" y="3840"/>
              <a:ext cx="20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sz="1600" b="1" dirty="0">
                  <a:solidFill>
                    <a:srgbClr val="FF0000"/>
                  </a:solidFill>
                </a:rPr>
                <a:t>Aerospace Engineering</a:t>
              </a:r>
              <a:endParaRPr lang="en-US" altLang="en-US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599" y="5979584"/>
            <a:ext cx="1095555" cy="7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3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lu@sd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1" y="1524000"/>
            <a:ext cx="7623175" cy="1371600"/>
          </a:xfrm>
        </p:spPr>
        <p:txBody>
          <a:bodyPr/>
          <a:lstStyle/>
          <a:p>
            <a:pPr algn="ctr"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Aerospace Guidance</a:t>
            </a:r>
            <a:endParaRPr lang="zh-CN" altLang="en-US" sz="40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124200"/>
            <a:ext cx="6553200" cy="1447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</a:rPr>
              <a:t>Prof. Ping Lu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006600"/>
                </a:solidFill>
                <a:latin typeface="Times New Roman" pitchFamily="18" charset="0"/>
              </a:rPr>
              <a:t>San Diego State University</a:t>
            </a:r>
            <a:endParaRPr lang="en-US" altLang="en-US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en-US" sz="2400" i="1" dirty="0">
                <a:solidFill>
                  <a:srgbClr val="FF0000"/>
                </a:solidFill>
                <a:latin typeface="Times New Roman" pitchFamily="18" charset="0"/>
                <a:hlinkClick r:id="rId2"/>
              </a:rPr>
              <a:t>plu@sdsu.edu</a:t>
            </a:r>
            <a:endParaRPr lang="en-US" altLang="en-US" sz="2400" i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en-US" b="1" i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en-US" sz="24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NASA Johnson Space Center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2"/>
                </a:solidFill>
                <a:latin typeface="Times New Roman" pitchFamily="18" charset="0"/>
              </a:rPr>
              <a:t>October 17-20, 2016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b="1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7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latin typeface="Times New Roman" pitchFamily="18" charset="0"/>
              </a:rPr>
              <a:t>Closed-loop Guidance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81200" y="914400"/>
                <a:ext cx="8305800" cy="55626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At the current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</a:rPr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and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</a:rPr>
                  <a:t> based on the current state and target state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Compute the guidance command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</a:rPr>
                  <a:t> - this defines both direction of the thrust and the magnitude of thrust (throttle)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dirty="0">
                    <a:latin typeface="Times New Roman" pitchFamily="18" charset="0"/>
                  </a:rPr>
                  <a:t>and </a:t>
                </a:r>
                <a:r>
                  <a:rPr lang="en-US" sz="2400" b="1" i="1" dirty="0">
                    <a:latin typeface="Times New Roman" pitchFamily="18" charset="0"/>
                  </a:rPr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</a:rPr>
                  <a:t> in the solutions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and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</a:rPr>
                  <a:t>, we have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=−</m:t>
                      </m:r>
                      <m:r>
                        <a:rPr lang="en-US" sz="2200" b="1" i="1">
                          <a:latin typeface="Cambria Math"/>
                        </a:rPr>
                        <m:t>𝒈</m:t>
                      </m:r>
                      <m:r>
                        <a:rPr lang="en-US" sz="2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𝑔𝑜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/>
                                </a:rPr>
                                <m:t>𝒇</m:t>
                              </m:r>
                            </m:sub>
                            <m:sup>
                              <m:r>
                                <a:rPr lang="en-US" sz="2200" b="1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r>
                            <a:rPr lang="en-US" sz="2200" b="1" i="1">
                              <a:latin typeface="Cambria Math"/>
                            </a:rPr>
                            <m:t>𝑽</m:t>
                          </m:r>
                          <m:d>
                            <m:d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6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𝑔𝑜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/>
                                </a:rPr>
                                <m:t>𝒓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2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200" b="1" i="1">
                                  <a:latin typeface="Cambria Math"/>
                                </a:rPr>
                                <m:t>𝑽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𝑔𝑜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2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The above gives a </a:t>
                </a:r>
                <a:r>
                  <a:rPr lang="en-US" sz="2400" i="1" dirty="0">
                    <a:latin typeface="Times New Roman" pitchFamily="18" charset="0"/>
                  </a:rPr>
                  <a:t>closed-loop</a:t>
                </a:r>
                <a:r>
                  <a:rPr lang="en-US" sz="2400" dirty="0">
                    <a:latin typeface="Times New Roman" pitchFamily="18" charset="0"/>
                  </a:rPr>
                  <a:t> guidance law used to up 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</a:rPr>
                  <a:t> at a rate of 1-2 Hz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𝑔𝑜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→0</m:t>
                    </m:r>
                  </m:oMath>
                </a14:m>
                <a:r>
                  <a:rPr lang="en-US" sz="2400" dirty="0">
                    <a:latin typeface="Times New Roman" pitchFamily="18" charset="0"/>
                  </a:rPr>
                  <a:t>, the update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</a:rPr>
                  <a:t> by the above equation will be stopped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𝑔𝑜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</a:rPr>
                  <a:t> is small (&lt;0.5 sec)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1200" y="914400"/>
                <a:ext cx="8305800" cy="5562600"/>
              </a:xfrm>
              <a:blipFill>
                <a:blip r:embed="rId2"/>
                <a:stretch>
                  <a:fillRect l="-293" t="-1533" r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399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latin typeface="Times New Roman" pitchFamily="18" charset="0"/>
              </a:rPr>
              <a:t>Apollo Lunar Descent Guidance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995648"/>
                <a:ext cx="11049000" cy="55626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200" dirty="0">
                    <a:latin typeface="Times New Roman" pitchFamily="18" charset="0"/>
                  </a:rPr>
                  <a:t>The above guidance law was used for lunar module descent guidance on the Moon in Apollo 11 mission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200" dirty="0">
                    <a:latin typeface="Times New Roman" pitchFamily="18" charset="0"/>
                  </a:rPr>
                  <a:t>The guidance law was called E-Guidance (G. Cherry, 1964), probably because of the </a:t>
                </a:r>
                <a:r>
                  <a:rPr lang="en-US" sz="2200" i="1" dirty="0">
                    <a:latin typeface="Times New Roman" pitchFamily="18" charset="0"/>
                  </a:rPr>
                  <a:t>E</a:t>
                </a:r>
                <a:r>
                  <a:rPr lang="en-US" sz="2200" dirty="0">
                    <a:latin typeface="Times New Roman" pitchFamily="18" charset="0"/>
                  </a:rPr>
                  <a:t> matrix used in the solution. It may be expressed alternatively  (</a:t>
                </a:r>
                <a:r>
                  <a:rPr lang="en-US" sz="2200" dirty="0" err="1">
                    <a:latin typeface="Times New Roman" pitchFamily="18" charset="0"/>
                  </a:rPr>
                  <a:t>Klumpp</a:t>
                </a:r>
                <a:r>
                  <a:rPr lang="en-US" sz="2200" dirty="0">
                    <a:latin typeface="Times New Roman" pitchFamily="18" charset="0"/>
                  </a:rPr>
                  <a:t>, 1968) for the total acceleration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𝒂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12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𝑔𝑜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𝒓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6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𝑔𝑜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𝑽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𝑇𝐺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latin typeface="Times New Roman" pitchFamily="18" charset="0"/>
                  </a:rPr>
                  <a:t>     </a:t>
                </a:r>
                <a:r>
                  <a:rPr lang="en-US" sz="2200" dirty="0">
                    <a:latin typeface="Times New Roman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𝑇𝐺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itchFamily="18" charset="0"/>
                  </a:rPr>
                  <a:t> is called the targeted final acceleration (in fact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𝑇𝐺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endParaRPr lang="en-US" sz="22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200" dirty="0">
                    <a:latin typeface="Times New Roman" pitchFamily="18" charset="0"/>
                  </a:rPr>
                  <a:t>Amazingly, the derivation of the Apollo E-Guidance did not use the optimal control theory at all. Rather, it was derived by assuming the total acceleration vector with the form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𝒂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latin typeface="Times New Roman" pitchFamily="18" charset="0"/>
                  </a:rPr>
                  <a:t>     </a:t>
                </a:r>
                <a:r>
                  <a:rPr lang="en-US" sz="2200" dirty="0">
                    <a:latin typeface="Times New Roman" pitchFamily="18" charset="0"/>
                  </a:rPr>
                  <a:t>When the simplest basis functions are chosen: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=1 </m:t>
                    </m:r>
                  </m:oMath>
                </a14:m>
                <a:r>
                  <a:rPr lang="en-US" sz="2200" dirty="0">
                    <a:latin typeface="Times New Roman" pitchFamily="18" charset="0"/>
                  </a:rPr>
                  <a:t> and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200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    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−</m:t>
                    </m:r>
                    <m:r>
                      <a:rPr lang="en-US" sz="2200" i="1">
                        <a:latin typeface="Cambria Math"/>
                      </a:rPr>
                      <m:t>𝑡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𝑔𝑜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itchFamily="18" charset="0"/>
                  </a:rPr>
                  <a:t>, the optimal guidance law arises!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2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5648"/>
                <a:ext cx="11049000" cy="5562600"/>
              </a:xfrm>
              <a:blipFill rotWithShape="0">
                <a:blip r:embed="rId2"/>
                <a:stretch>
                  <a:fillRect l="-110" t="-1205"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772" y="6228016"/>
            <a:ext cx="8296275" cy="62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"/>
            <a:ext cx="7315200" cy="582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56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3201"/>
            <a:ext cx="8229600" cy="1139825"/>
          </a:xfrm>
        </p:spPr>
        <p:txBody>
          <a:bodyPr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Powered Landing Problem Expanded: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Final Attitude Constraints</a:t>
            </a:r>
          </a:p>
        </p:txBody>
      </p:sp>
    </p:spTree>
    <p:extLst>
      <p:ext uri="{BB962C8B-B14F-4D97-AF65-F5344CB8AC3E}">
        <p14:creationId xmlns:p14="http://schemas.microsoft.com/office/powerpoint/2010/main" val="409387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latin typeface="Times New Roman" pitchFamily="18" charset="0"/>
              </a:rPr>
              <a:t>Final Thrust Direction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09800" y="990600"/>
                <a:ext cx="8077200" cy="5257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To explicitly ensure that the guidance system commands the attitude of the vehicle to be precisely upright at the touchdown, add 3 additional constraints to the problem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latin typeface="Times New Roman" pitchFamily="18" charset="0"/>
                  </a:rPr>
                  <a:t>     where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itchFamily="18" charset="0"/>
                  </a:rPr>
                  <a:t> is a constant vector with its direction pointing to    the local vertical at the landing pad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How to handle these constraints in the guidance solution?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990600"/>
                <a:ext cx="8077200" cy="5257800"/>
              </a:xfrm>
              <a:blipFill>
                <a:blip r:embed="rId2"/>
                <a:stretch>
                  <a:fillRect l="-1208" t="-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48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latin typeface="Times New Roman" pitchFamily="18" charset="0"/>
              </a:rPr>
              <a:t>Guidance Problem Reformulated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09800" y="990600"/>
                <a:ext cx="8077200" cy="52578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latin typeface="Times New Roman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𝒖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.</m:t>
                    </m:r>
                  </m:oMath>
                </a14:m>
                <a:r>
                  <a:rPr lang="en-US" sz="2400" dirty="0">
                    <a:latin typeface="Times New Roman" pitchFamily="18" charset="0"/>
                  </a:rPr>
                  <a:t> 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800" b="1" dirty="0">
                    <a:latin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</a:rPr>
                  <a:t>as a part of the state vector and </a:t>
                </a:r>
                <a:r>
                  <a:rPr lang="en-US" sz="2400" b="1" i="1" dirty="0">
                    <a:latin typeface="Times New Roman" pitchFamily="18" charset="0"/>
                  </a:rPr>
                  <a:t>u</a:t>
                </a:r>
                <a:r>
                  <a:rPr lang="en-US" sz="2400" dirty="0">
                    <a:latin typeface="Times New Roman" pitchFamily="18" charset="0"/>
                  </a:rPr>
                  <a:t> as the control. The state equations are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1" i="1">
                              <a:latin typeface="Cambria Math"/>
                            </a:rPr>
                            <m:t>𝒓</m:t>
                          </m:r>
                        </m:e>
                      </m:acc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r>
                        <a:rPr lang="en-US" sz="2200" b="1" i="1" dirty="0">
                          <a:latin typeface="Cambria Math"/>
                        </a:rPr>
                        <m:t>𝑽</m:t>
                      </m:r>
                      <m:r>
                        <a:rPr lang="en-US" sz="2200" b="1" i="1" dirty="0">
                          <a:latin typeface="Cambria Math"/>
                        </a:rPr>
                        <m:t>,   </m:t>
                      </m:r>
                      <m:r>
                        <a:rPr lang="en-US" sz="2200" b="1" i="1" dirty="0">
                          <a:latin typeface="Cambria Math"/>
                        </a:rPr>
                        <m:t>𝒓</m:t>
                      </m:r>
                      <m:d>
                        <m:dPr>
                          <m:ctrlPr>
                            <a:rPr lang="en-US" sz="2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1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2200" b="1" i="1" dirty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1" i="1">
                              <a:latin typeface="Cambria Math"/>
                            </a:rPr>
                            <m:t>𝑽</m:t>
                          </m:r>
                        </m:e>
                      </m:acc>
                      <m:r>
                        <a:rPr lang="en-US" sz="2200" b="1" i="1" dirty="0">
                          <a:latin typeface="Cambria Math"/>
                        </a:rPr>
                        <m:t>=</m:t>
                      </m:r>
                      <m:r>
                        <a:rPr lang="en-US" sz="2200" b="1" i="1" dirty="0">
                          <a:latin typeface="Cambria Math"/>
                        </a:rPr>
                        <m:t>𝒈</m:t>
                      </m:r>
                      <m:r>
                        <a:rPr lang="en-US" sz="2200" b="1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200" i="1" dirty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2200" b="1" i="1" dirty="0">
                          <a:latin typeface="Cambria Math"/>
                        </a:rPr>
                        <m:t>,</m:t>
                      </m:r>
                      <m:r>
                        <a:rPr lang="en-US" sz="2200" b="1" i="1" dirty="0">
                          <a:latin typeface="Cambria Math"/>
                        </a:rPr>
                        <m:t>𝑽</m:t>
                      </m:r>
                      <m:d>
                        <m:dPr>
                          <m:ctrlPr>
                            <a:rPr lang="en-US" sz="2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1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2200" b="1" i="1" dirty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sz="2200" i="1" dirty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2200" b="1" i="1" dirty="0">
                          <a:latin typeface="Cambria Math"/>
                        </a:rPr>
                        <m:t>=</m:t>
                      </m:r>
                      <m:r>
                        <a:rPr lang="en-US" sz="2200" b="1" i="1" dirty="0">
                          <a:latin typeface="Cambria Math"/>
                        </a:rPr>
                        <m:t>𝒖</m:t>
                      </m:r>
                      <m:r>
                        <a:rPr lang="en-US" sz="2200" b="1" i="1" dirty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sz="2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200" i="1" dirty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2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1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dirty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  <m:sub>
                          <m:r>
                            <a:rPr lang="en-US" sz="22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latin typeface="Times New Roman" pitchFamily="18" charset="0"/>
                  </a:rPr>
                  <a:t>Terminal constraints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latin typeface="Times New Roman" pitchFamily="18" charset="0"/>
                  </a:rPr>
                  <a:t>Note that the terminal constraints specify the final acceleration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/>
                            </a:rPr>
                            <m:t>𝑽</m:t>
                          </m:r>
                        </m:e>
                      </m:acc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400" i="1" dirty="0">
                          <a:latin typeface="Cambria Math"/>
                        </a:rPr>
                        <m:t>)=</m:t>
                      </m:r>
                      <m:r>
                        <a:rPr lang="en-US" sz="2400" b="1" i="1" dirty="0">
                          <a:latin typeface="Cambria Math"/>
                        </a:rPr>
                        <m:t>𝒈</m:t>
                      </m:r>
                      <m:r>
                        <a:rPr lang="en-US" sz="2400" i="1" dirty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990600"/>
                <a:ext cx="8077200" cy="5257800"/>
              </a:xfrm>
              <a:blipFill>
                <a:blip r:embed="rId2"/>
                <a:stretch>
                  <a:fillRect l="-1208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58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latin typeface="Times New Roman" pitchFamily="18" charset="0"/>
              </a:rPr>
              <a:t>Optimal Control Problem Reformulated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86000" y="990600"/>
                <a:ext cx="8001000" cy="5257800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Define the performance index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𝐽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 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i="1" dirty="0">
                  <a:latin typeface="Cambria Math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where</m:t>
                    </m:r>
                    <m:r>
                      <a:rPr lang="en-US" sz="240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𝜌</m:t>
                    </m:r>
                    <m:r>
                      <a:rPr lang="en-US" sz="24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400" dirty="0">
                    <a:latin typeface="Times New Roman" pitchFamily="18" charset="0"/>
                  </a:rPr>
                  <a:t> is a small regularization parameter (constant)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Follow a similar process as before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𝐻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𝒓</m:t>
                          </m:r>
                        </m:sub>
                        <m:sup>
                          <m:r>
                            <a:rPr lang="en-US" sz="2400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sz="2400" b="1" i="1">
                          <a:latin typeface="Cambria Math"/>
                        </a:rPr>
                        <m:t>𝑽</m:t>
                      </m:r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𝑽</m:t>
                          </m:r>
                        </m:sub>
                        <m:sup>
                          <m:r>
                            <a:rPr lang="en-US" sz="2400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</a:rPr>
                            <m:t>𝒈</m:t>
                          </m:r>
                          <m:r>
                            <a:rPr lang="en-US" sz="2400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sub>
                        <m:sup>
                          <m:r>
                            <a:rPr lang="en-US" sz="2400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US" sz="2400" b="1" i="1"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latin typeface="Cambria Math"/>
                        </a:rPr>
                        <m:t>𝒖</m:t>
                      </m:r>
                      <m:r>
                        <a:rPr lang="en-US" sz="2400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𝜕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𝒖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=0⟹</m:t>
                      </m:r>
                      <m:r>
                        <a:rPr lang="en-US" sz="2400" b="1" i="1">
                          <a:latin typeface="Cambria Math"/>
                        </a:rPr>
                        <m:t>𝒖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sz="2400" i="1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</m:acc>
                      <m:r>
                        <a:rPr lang="en-US" sz="2400" b="1" i="1" dirty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𝜕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𝒓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=0 ⟹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𝒓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</a:rPr>
                                <m:t>𝑽</m:t>
                              </m:r>
                            </m:sub>
                          </m:sSub>
                        </m:e>
                      </m:acc>
                      <m:r>
                        <a:rPr lang="en-US" sz="2400" b="1" i="1" dirty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𝜕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𝑽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𝒓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 ⟹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acc>
                      <m:r>
                        <a:rPr lang="en-US" sz="2400" b="1" i="1" dirty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0" y="990600"/>
                <a:ext cx="8001000" cy="5257800"/>
              </a:xfrm>
              <a:blipFill rotWithShape="0">
                <a:blip r:embed="rId2"/>
                <a:stretch>
                  <a:fillRect l="-152" t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577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latin typeface="Times New Roman" pitchFamily="18" charset="0"/>
              </a:rPr>
              <a:t>Optimal Control Problem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81200" y="838200"/>
                <a:ext cx="8153400" cy="5486400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200" dirty="0">
                    <a:latin typeface="Times New Roman" pitchFamily="18" charset="0"/>
                  </a:rPr>
                  <a:t>The last </a:t>
                </a:r>
                <a:r>
                  <a:rPr lang="en-US" sz="2200" dirty="0" err="1">
                    <a:latin typeface="Times New Roman" pitchFamily="18" charset="0"/>
                  </a:rPr>
                  <a:t>costate</a:t>
                </a:r>
                <a:r>
                  <a:rPr lang="en-US" sz="2200" dirty="0">
                    <a:latin typeface="Times New Roman" pitchFamily="18" charset="0"/>
                  </a:rPr>
                  <a:t> equation and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𝒖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2200" b="1" dirty="0">
                    <a:latin typeface="Times New Roman" pitchFamily="18" charset="0"/>
                  </a:rPr>
                  <a:t> </a:t>
                </a:r>
                <a:r>
                  <a:rPr lang="en-US" sz="2200" dirty="0">
                    <a:latin typeface="Times New Roman" pitchFamily="18" charset="0"/>
                  </a:rPr>
                  <a:t>used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latin typeface="Cambria Math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n-US" sz="2200" i="1" dirty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200" b="1" i="1" dirty="0">
                        <a:latin typeface="Cambria Math"/>
                      </a:rPr>
                      <m:t>=</m:t>
                    </m:r>
                    <m:r>
                      <a:rPr lang="en-US" sz="2200" b="1" i="1" dirty="0">
                        <a:latin typeface="Cambria Math"/>
                      </a:rPr>
                      <m:t>𝒖</m:t>
                    </m:r>
                  </m:oMath>
                </a14:m>
                <a:r>
                  <a:rPr lang="en-US" sz="2200" b="1" dirty="0">
                    <a:latin typeface="Times New Roman" pitchFamily="18" charset="0"/>
                  </a:rPr>
                  <a:t> </a:t>
                </a:r>
                <a:r>
                  <a:rPr lang="en-US" sz="2200" dirty="0">
                    <a:latin typeface="Times New Roman" pitchFamily="18" charset="0"/>
                  </a:rPr>
                  <a:t>give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acc>
                      <m:r>
                        <a:rPr lang="en-US" sz="2200" b="1" i="1" dirty="0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200" b="1" i="1">
                              <a:latin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2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200" b="1" i="1" dirty="0">
                  <a:latin typeface="Cambria Math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200" i="1" dirty="0">
                  <a:latin typeface="Cambria Math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 dirty="0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sz="2200" i="1" dirty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200" b="1" i="1">
                              <a:latin typeface="Cambria Math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2200" i="1" dirty="0">
                  <a:latin typeface="Cambria Math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200" dirty="0">
                    <a:latin typeface="Times New Roman" pitchFamily="18" charset="0"/>
                  </a:rPr>
                  <a:t>Or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sz="2200" i="1" dirty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2200" i="1" dirty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200" b="1" i="1">
                              <a:latin typeface="Cambria Math"/>
                            </a:rPr>
                            <m:t>(−</m:t>
                          </m:r>
                          <m:r>
                            <a:rPr lang="en-US" sz="22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𝑡</m:t>
                      </m:r>
                      <m:r>
                        <a:rPr lang="en-US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200" dirty="0">
                    <a:latin typeface="Times New Roman" pitchFamily="18" charset="0"/>
                  </a:rPr>
                  <a:t>The solution is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  <m:r>
                            <a:rPr lang="en-US" sz="2200" i="1">
                              <a:latin typeface="Cambria Math"/>
                            </a:rPr>
                            <m:t>/</m:t>
                          </m:r>
                          <m:r>
                            <a:rPr lang="en-US" sz="2200" i="1">
                              <a:latin typeface="Cambria Math"/>
                            </a:rPr>
                            <m:t>𝜌</m:t>
                          </m:r>
                        </m:sup>
                      </m:sSup>
                      <m:r>
                        <a:rPr lang="en-US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  <m:r>
                            <a:rPr lang="en-US" sz="2200" i="1">
                              <a:latin typeface="Cambria Math"/>
                            </a:rPr>
                            <m:t>/</m:t>
                          </m:r>
                          <m:r>
                            <a:rPr lang="en-US" sz="2200" i="1">
                              <a:latin typeface="Cambria Math"/>
                            </a:rPr>
                            <m:t>𝜌</m:t>
                          </m:r>
                        </m:sup>
                      </m:sSup>
                      <m:r>
                        <a:rPr lang="en-US" sz="2200" i="1">
                          <a:latin typeface="Cambria Math"/>
                        </a:rPr>
                        <m:t>+ 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2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𝑡</m:t>
                      </m:r>
                      <m:r>
                        <a:rPr lang="en-US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2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200" dirty="0">
                    <a:latin typeface="Times New Roman" pitchFamily="18" charset="0"/>
                  </a:rPr>
                  <a:t>For a small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𝜌</m:t>
                    </m:r>
                    <m:r>
                      <a:rPr lang="en-US" sz="22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200" dirty="0">
                    <a:latin typeface="Times New Roman" pitchFamily="18" charset="0"/>
                  </a:rPr>
                  <a:t>, ignore the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  <m:r>
                          <a:rPr lang="en-US" sz="2200" i="1">
                            <a:latin typeface="Cambria Math"/>
                          </a:rPr>
                          <m:t>/</m:t>
                        </m:r>
                        <m:r>
                          <a:rPr lang="en-US" sz="2200" i="1">
                            <a:latin typeface="Cambria Math"/>
                          </a:rPr>
                          <m:t>𝜌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itchFamily="18" charset="0"/>
                  </a:rPr>
                  <a:t> and approximate the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  <m:r>
                          <a:rPr lang="en-US" sz="2200" i="1">
                            <a:latin typeface="Cambria Math"/>
                          </a:rPr>
                          <m:t>/</m:t>
                        </m:r>
                        <m:r>
                          <a:rPr lang="en-US" sz="2200" i="1">
                            <a:latin typeface="Cambria Math"/>
                          </a:rPr>
                          <m:t>𝜌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itchFamily="18" charset="0"/>
                  </a:rPr>
                  <a:t> by a second-order Taylor series expansion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  <m:r>
                            <a:rPr lang="en-US" sz="2200" i="1">
                              <a:latin typeface="Cambria Math"/>
                            </a:rPr>
                            <m:t>/</m:t>
                          </m:r>
                          <m:r>
                            <a:rPr lang="en-US" sz="2200" i="1">
                              <a:latin typeface="Cambria Math"/>
                            </a:rPr>
                            <m:t>𝜌</m:t>
                          </m:r>
                        </m:sup>
                      </m:sSup>
                      <m:r>
                        <a:rPr lang="en-US" sz="2200" i="1">
                          <a:latin typeface="Cambria Math"/>
                        </a:rPr>
                        <m:t>≈1+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𝑡</m:t>
                      </m:r>
                      <m:r>
                        <a:rPr lang="en-US" sz="2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838200"/>
                <a:ext cx="8153400" cy="5486400"/>
              </a:xfrm>
              <a:blipFill rotWithShape="0">
                <a:blip r:embed="rId2"/>
                <a:stretch>
                  <a:fillRect l="-820" t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2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latin typeface="Times New Roman" pitchFamily="18" charset="0"/>
              </a:rPr>
              <a:t>Simplified Closed-Form  Guidance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09800" y="990600"/>
                <a:ext cx="8077200" cy="5257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With the above approximations, we have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From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𝑽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=</m:t>
                    </m:r>
                    <m:r>
                      <a:rPr lang="en-US" sz="2400" b="1" i="1" dirty="0">
                        <a:latin typeface="Cambria Math"/>
                      </a:rPr>
                      <m:t>𝒈</m:t>
                    </m:r>
                    <m:r>
                      <a:rPr lang="en-US" sz="24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dirty="0">
                    <a:latin typeface="Times New Roman" pitchFamily="18" charset="0"/>
                  </a:rPr>
                  <a:t>with a constant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𝒈</m:t>
                    </m:r>
                  </m:oMath>
                </a14:m>
                <a:r>
                  <a:rPr lang="en-US" sz="2400" dirty="0">
                    <a:latin typeface="Times New Roman" pitchFamily="18" charset="0"/>
                  </a:rPr>
                  <a:t>, we can express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/>
                            </a:rPr>
                            <m:t>𝑽</m:t>
                          </m:r>
                        </m:e>
                      </m:acc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𝑔𝑜</m:t>
                          </m:r>
                        </m:sub>
                      </m:sSub>
                      <m:r>
                        <a:rPr lang="en-US" sz="24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𝑔𝑜</m:t>
                          </m:r>
                        </m:sub>
                        <m:sup>
                          <m:r>
                            <a:rPr lang="en-US" sz="2400" i="1" dirty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  </m:t>
                          </m:r>
                          <m:r>
                            <a:rPr lang="en-US" sz="2400" b="1" i="1" dirty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400" i="1" dirty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Integrate the above equation to get the expression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𝑽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</a:rPr>
                  <a:t> (a cubic function), and integrate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𝑽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</a:rPr>
                  <a:t>to get the expression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𝒓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</a:rPr>
                  <a:t> (a quartic function)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990600"/>
                <a:ext cx="8077200" cy="5257800"/>
              </a:xfrm>
              <a:blipFill>
                <a:blip r:embed="rId2"/>
                <a:stretch>
                  <a:fillRect l="-302" t="-1624" r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01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latin typeface="Times New Roman" pitchFamily="18" charset="0"/>
              </a:rPr>
              <a:t>Finding the Guidance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05000" y="990600"/>
                <a:ext cx="8382000" cy="5257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Use the 9 terminal conditions: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/>
                            </a:rPr>
                            <m:t>𝑽</m:t>
                          </m:r>
                        </m:e>
                      </m:acc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400" i="1" dirty="0">
                          <a:latin typeface="Cambria Math"/>
                        </a:rPr>
                        <m:t>)=</m:t>
                      </m:r>
                      <m:r>
                        <a:rPr lang="en-US" sz="2400" b="1" i="1" dirty="0">
                          <a:latin typeface="Cambria Math"/>
                        </a:rPr>
                        <m:t>𝒈</m:t>
                      </m:r>
                      <m:r>
                        <a:rPr lang="en-US" sz="2400" i="1" dirty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latin typeface="Times New Roman" pitchFamily="18" charset="0"/>
                  </a:rPr>
                  <a:t>to solve for the constant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and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</a:rPr>
                  <a:t>. For instance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18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𝑔𝑜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−24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𝑔𝑜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−6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𝑔𝑜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−24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𝑔𝑜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36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𝑔𝑜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𝑔𝑜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𝑔𝑜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  <m:sub/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latin typeface="Times New Roman" pitchFamily="18" charset="0"/>
                  </a:rPr>
                  <a:t>There are 6 similar equations for the </a:t>
                </a:r>
                <a:r>
                  <a:rPr lang="en-US" sz="2400" i="1" dirty="0">
                    <a:latin typeface="Times New Roman" pitchFamily="18" charset="0"/>
                  </a:rPr>
                  <a:t>y</a:t>
                </a:r>
                <a:r>
                  <a:rPr lang="en-US" sz="2400" dirty="0">
                    <a:latin typeface="Times New Roman" pitchFamily="18" charset="0"/>
                  </a:rPr>
                  <a:t>- and </a:t>
                </a:r>
                <a:r>
                  <a:rPr lang="en-US" sz="2400" i="1" dirty="0">
                    <a:latin typeface="Times New Roman" pitchFamily="18" charset="0"/>
                  </a:rPr>
                  <a:t>z</a:t>
                </a:r>
                <a:r>
                  <a:rPr lang="en-US" sz="2400" dirty="0">
                    <a:latin typeface="Times New Roman" pitchFamily="18" charset="0"/>
                  </a:rPr>
                  <a:t>- components The solutions completely and uniquely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and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</a:rPr>
                  <a:t>.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990600"/>
                <a:ext cx="8382000" cy="5257800"/>
              </a:xfrm>
              <a:blipFill rotWithShape="0">
                <a:blip r:embed="rId2"/>
                <a:stretch>
                  <a:fillRect l="-1164" t="-1624" b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76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295400"/>
            <a:ext cx="8229600" cy="712788"/>
          </a:xfrm>
        </p:spPr>
        <p:txBody>
          <a:bodyPr/>
          <a:lstStyle/>
          <a:p>
            <a:pPr algn="ctr" eaLnBrk="1" hangingPunct="1"/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Spacecraft Guidance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044" y="2880191"/>
            <a:ext cx="3657600" cy="2739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2880190"/>
            <a:ext cx="4566115" cy="27396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latin typeface="Times New Roman" pitchFamily="18" charset="0"/>
              </a:rPr>
              <a:t>Guidance Command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09800" y="990600"/>
                <a:ext cx="8077200" cy="5257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Compute/update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and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b="1" dirty="0">
                    <a:latin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</a:rPr>
                  <a:t>periodically (at 1-2 Hz rate) with the actual state at the instant as the initial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The guidance command for the thrust acceleration vector is then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sz="2400" b="1" i="1" dirty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dirty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𝑔𝑜</m:t>
                          </m:r>
                        </m:sub>
                      </m:sSub>
                      <m:r>
                        <a:rPr lang="en-US" sz="24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𝑔𝑜</m:t>
                          </m:r>
                        </m:sub>
                        <m:sup>
                          <m:r>
                            <a:rPr lang="en-US" sz="2400" i="1" dirty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 dirty="0">
                          <a:latin typeface="Cambria Math"/>
                        </a:rPr>
                        <m:t>−</m:t>
                      </m:r>
                      <m:r>
                        <a:rPr lang="en-US" sz="2400" b="1" i="1" dirty="0">
                          <a:latin typeface="Cambria Math"/>
                        </a:rPr>
                        <m:t>𝒈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990600"/>
                <a:ext cx="8077200" cy="5257800"/>
              </a:xfrm>
              <a:blipFill>
                <a:blip r:embed="rId2"/>
                <a:stretch>
                  <a:fillRect l="-302" t="-1624" r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77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3201"/>
            <a:ext cx="8229600" cy="1139825"/>
          </a:xfrm>
        </p:spPr>
        <p:txBody>
          <a:bodyPr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Powered Landing Guidance</a:t>
            </a:r>
          </a:p>
        </p:txBody>
      </p:sp>
    </p:spTree>
    <p:extLst>
      <p:ext uri="{BB962C8B-B14F-4D97-AF65-F5344CB8AC3E}">
        <p14:creationId xmlns:p14="http://schemas.microsoft.com/office/powerpoint/2010/main" val="129033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latin typeface="Times New Roman" pitchFamily="18" charset="0"/>
              </a:rPr>
              <a:t>Guidance Problem with Full Terminal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33600" y="1219201"/>
                <a:ext cx="8229600" cy="4530725"/>
              </a:xfrm>
            </p:spPr>
            <p:txBody>
              <a:bodyPr/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thrust acceleration vector. The 3-dimentional equations of motion are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0" y="1219201"/>
                <a:ext cx="8229600" cy="4530725"/>
              </a:xfrm>
              <a:blipFill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1"/>
            <a:ext cx="2209800" cy="10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59665"/>
            <a:ext cx="8458200" cy="51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466415"/>
            <a:ext cx="3866736" cy="64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59" y="4876801"/>
            <a:ext cx="8235495" cy="134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96200" y="1981201"/>
                <a:ext cx="2362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/>
                        </a:rPr>
                        <m:t>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/>
                        </a:rPr>
                        <m:t>𝑽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981201"/>
                <a:ext cx="2362200" cy="769441"/>
              </a:xfrm>
              <a:prstGeom prst="rect">
                <a:avLst/>
              </a:prstGeom>
              <a:blipFill>
                <a:blip r:embed="rId7"/>
                <a:stretch>
                  <a:fillRect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4114800"/>
                <a:ext cx="8001000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/>
                  <a:t>In addition,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)≤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t</m:t>
                    </m:r>
                    <m:r>
                      <a:rPr lang="en-US" sz="240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114800"/>
                <a:ext cx="8001000" cy="509178"/>
              </a:xfrm>
              <a:prstGeom prst="rect">
                <a:avLst/>
              </a:prstGeom>
              <a:blipFill>
                <a:blip r:embed="rId8"/>
                <a:stretch>
                  <a:fillRect l="-1142" t="-476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07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3455"/>
            <a:ext cx="8458200" cy="275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252" y="5181600"/>
            <a:ext cx="10052708" cy="879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5596" y="3200400"/>
            <a:ext cx="8729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Remarkably, the E-guidance was not derived by directly using the optimal control theory. Rather, it was derived based on an empirical approach.* But more than once in the history of aerospace guidance, a really good empirical guidance law has later proven to be the optimal solution (with respect </a:t>
            </a:r>
            <a:r>
              <a:rPr lang="en-US" sz="2400" dirty="0" err="1"/>
              <a:t>toa</a:t>
            </a:r>
            <a:r>
              <a:rPr lang="en-US" sz="2400" dirty="0"/>
              <a:t> certain performance index)!</a:t>
            </a:r>
          </a:p>
        </p:txBody>
      </p:sp>
    </p:spTree>
    <p:extLst>
      <p:ext uri="{BB962C8B-B14F-4D97-AF65-F5344CB8AC3E}">
        <p14:creationId xmlns:p14="http://schemas.microsoft.com/office/powerpoint/2010/main" val="112596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6246" y="308837"/>
            <a:ext cx="8224554" cy="757964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latin typeface="Times New Roman" pitchFamily="18" charset="0"/>
              </a:rPr>
              <a:t>Optimal Control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1104900"/>
                <a:ext cx="10058400" cy="5410200"/>
              </a:xfrm>
            </p:spPr>
            <p:txBody>
              <a:bodyPr/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performance index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where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𝒈</m:t>
                    </m:r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total acceleration vector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for a constant gravitational acceleration vector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optimal solution will be the same if the performance index is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the optimal solution will attempt to keep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small over the operational interval (this will be a homework problem). But the solution is not exactly fuel-optimal which requires the performance index to be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104900"/>
                <a:ext cx="10058400" cy="5410200"/>
              </a:xfrm>
              <a:blipFill rotWithShape="0">
                <a:blip r:embed="rId2"/>
                <a:stretch>
                  <a:fillRect l="-970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75" y="1600201"/>
            <a:ext cx="5947996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0000"/>
            <a:ext cx="25796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01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latin typeface="Times New Roman" pitchFamily="18" charset="0"/>
              </a:rPr>
              <a:t>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09800" y="914400"/>
                <a:ext cx="8077200" cy="53340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Denote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𝒖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𝒈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. </m:t>
                    </m:r>
                  </m:oMath>
                </a14:m>
                <a:r>
                  <a:rPr lang="en-US" sz="2400" dirty="0">
                    <a:latin typeface="Times New Roman" pitchFamily="18" charset="0"/>
                  </a:rPr>
                  <a:t>Apply the optimal control theory (Maximum Principle)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sz="2000" dirty="0">
                  <a:latin typeface="Times New Roman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sz="20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914400"/>
                <a:ext cx="8077200" cy="5334000"/>
              </a:xfrm>
              <a:blipFill>
                <a:blip r:embed="rId2"/>
                <a:stretch>
                  <a:fillRect l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14550"/>
            <a:ext cx="3936914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95600"/>
            <a:ext cx="47244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43" y="4343401"/>
            <a:ext cx="4419600" cy="94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5600" y="5291997"/>
                <a:ext cx="7086600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/>
                  <a:t>For convenience later, let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𝒖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𝜏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two constant vectors, and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𝜏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291997"/>
                <a:ext cx="7086600" cy="860620"/>
              </a:xfrm>
              <a:prstGeom prst="rect">
                <a:avLst/>
              </a:prstGeom>
              <a:blipFill>
                <a:blip r:embed="rId6"/>
                <a:stretch>
                  <a:fillRect l="-1290" t="-5674" b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63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latin typeface="Times New Roman" pitchFamily="18" charset="0"/>
              </a:rPr>
              <a:t>Optimal Solution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09800" y="914400"/>
                <a:ext cx="8077200" cy="56388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Integrate the equations of motion with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𝒖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sz="240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itchFamily="18" charset="0"/>
                  </a:rPr>
                  <a:t> and the given initial and specified final condition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Solving the required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itchFamily="18" charset="0"/>
                  </a:rPr>
                  <a:t>; for instance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−6/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𝑔𝑜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−6/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𝑔𝑜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12/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𝑔𝑜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𝑔𝑜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sz="2000" dirty="0">
                  <a:latin typeface="Times New Roman" pitchFamily="18" charset="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>
                    <a:latin typeface="Times New Roman" pitchFamily="18" charset="0"/>
                  </a:rPr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𝑔𝑜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.</m:t>
                    </m:r>
                  </m:oMath>
                </a14:m>
                <a:r>
                  <a:rPr lang="en-US" sz="2400" i="1" dirty="0">
                    <a:latin typeface="Times New Roman" pitchFamily="18" charset="0"/>
                  </a:rPr>
                  <a:t>  </a:t>
                </a:r>
                <a:r>
                  <a:rPr lang="en-US" sz="2400" dirty="0">
                    <a:latin typeface="Times New Roman" pitchFamily="18" charset="0"/>
                  </a:rPr>
                  <a:t>Denote the  the coefficient matrix by </a:t>
                </a:r>
                <a:r>
                  <a:rPr lang="en-US" sz="2400" i="1" dirty="0">
                    <a:latin typeface="Times New Roman" pitchFamily="18" charset="0"/>
                  </a:rPr>
                  <a:t>E</a:t>
                </a:r>
                <a:endParaRPr lang="en-US" sz="24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𝐸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𝑔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−6/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𝑔𝑜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−6/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𝑔𝑜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12/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𝑔𝑜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9800" y="914400"/>
                <a:ext cx="8077200" cy="5638800"/>
              </a:xfrm>
              <a:blipFill rotWithShape="0">
                <a:blip r:embed="rId2"/>
                <a:stretch>
                  <a:fillRect l="-302" r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99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838200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latin typeface="Times New Roman" pitchFamily="18" charset="0"/>
              </a:rPr>
              <a:t>Optimal Solution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09800" y="914400"/>
                <a:ext cx="8077200" cy="53340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endParaRPr lang="en-US" sz="24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Similarly, it can </a:t>
                </a:r>
                <a:r>
                  <a:rPr lang="en-US" sz="2400">
                    <a:latin typeface="Times New Roman" pitchFamily="18" charset="0"/>
                  </a:rPr>
                  <a:t>be shown that</a:t>
                </a:r>
                <a:endParaRPr lang="en-US" sz="24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𝑔𝑜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𝑔𝑜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000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>
                    <a:latin typeface="Times New Roman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𝒖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𝜏</m:t>
                    </m:r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𝒈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t</m:t>
                    </m:r>
                  </m:oMath>
                </a14:m>
                <a:r>
                  <a:rPr lang="en-US" sz="2400" dirty="0">
                    <a:latin typeface="Times New Roman" pitchFamily="18" charset="0"/>
                  </a:rPr>
                  <a:t>he required thrust acceleration vector is then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𝑻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=−</m:t>
                      </m:r>
                      <m:r>
                        <a:rPr lang="en-US" sz="2400" b="1" i="1">
                          <a:latin typeface="Cambria Math"/>
                        </a:rPr>
                        <m:t>𝒈</m:t>
                      </m:r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𝑔𝑜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Times New Roman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914400"/>
                <a:ext cx="8077200" cy="5334000"/>
              </a:xfrm>
              <a:blipFill>
                <a:blip r:embed="rId2"/>
                <a:stretch>
                  <a:fillRect l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611114"/>
      </p:ext>
    </p:extLst>
  </p:cSld>
  <p:clrMapOvr>
    <a:masterClrMapping/>
  </p:clrMapOvr>
</p:sld>
</file>

<file path=ppt/theme/theme1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27611</TotalTime>
  <Words>1182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宋体</vt:lpstr>
      <vt:lpstr>Arial</vt:lpstr>
      <vt:lpstr>Calibri</vt:lpstr>
      <vt:lpstr>Cambria Math</vt:lpstr>
      <vt:lpstr>Garamond</vt:lpstr>
      <vt:lpstr>Times New Roman</vt:lpstr>
      <vt:lpstr>Wingdings</vt:lpstr>
      <vt:lpstr>1_Edge</vt:lpstr>
      <vt:lpstr>Advanced Aerospace Guidance</vt:lpstr>
      <vt:lpstr>Spacecraft Guidance</vt:lpstr>
      <vt:lpstr>Powered Landing Guidance</vt:lpstr>
      <vt:lpstr>Guidance Problem with Full Terminal Constraints</vt:lpstr>
      <vt:lpstr>PowerPoint Presentation</vt:lpstr>
      <vt:lpstr>Optimal Control Formulation</vt:lpstr>
      <vt:lpstr>Optimal Solution</vt:lpstr>
      <vt:lpstr>Optimal Solution Continued</vt:lpstr>
      <vt:lpstr>Optimal Solution Continued</vt:lpstr>
      <vt:lpstr>Closed-loop Guidance Solution</vt:lpstr>
      <vt:lpstr>Apollo Lunar Descent Guidance</vt:lpstr>
      <vt:lpstr>PowerPoint Presentation</vt:lpstr>
      <vt:lpstr>Powered Landing Problem Expanded: Adding Final Attitude Constraints</vt:lpstr>
      <vt:lpstr>Final Thrust Direction Constraint</vt:lpstr>
      <vt:lpstr>Guidance Problem Reformulated</vt:lpstr>
      <vt:lpstr>Optimal Control Problem Reformulated</vt:lpstr>
      <vt:lpstr>Optimal Control Problem Solution</vt:lpstr>
      <vt:lpstr>Simplified Closed-Form  Guidance Solution</vt:lpstr>
      <vt:lpstr>Finding the Guidance Parameters</vt:lpstr>
      <vt:lpstr>Guidance Command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Lateral Guidance Logic</dc:title>
  <dc:creator>plu</dc:creator>
  <cp:lastModifiedBy>Lu, Ping [AER E]</cp:lastModifiedBy>
  <cp:revision>1343</cp:revision>
  <dcterms:created xsi:type="dcterms:W3CDTF">2004-08-03T19:16:28Z</dcterms:created>
  <dcterms:modified xsi:type="dcterms:W3CDTF">2017-03-13T04:55:46Z</dcterms:modified>
</cp:coreProperties>
</file>