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A5D4-65BA-48DB-AC54-7EA251160988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5A93-BADF-4427-98CC-36C5662C4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03637" y="128529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6003637" y="13353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4" name="Rectangle 1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5" name="Rectangle 13"/>
          <p:cNvSpPr>
            <a:spLocks noChangeArrowheads="1"/>
          </p:cNvSpPr>
          <p:nvPr/>
        </p:nvSpPr>
        <p:spPr bwMode="auto">
          <a:xfrm>
            <a:off x="6003637" y="128529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6" name="Rectangle 1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7" name="Rectangle 16"/>
          <p:cNvSpPr>
            <a:spLocks noChangeArrowheads="1"/>
          </p:cNvSpPr>
          <p:nvPr/>
        </p:nvSpPr>
        <p:spPr bwMode="auto">
          <a:xfrm>
            <a:off x="6003637" y="15067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8" name="Rectangle 18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9" name="Rectangle 19"/>
          <p:cNvSpPr>
            <a:spLocks noChangeArrowheads="1"/>
          </p:cNvSpPr>
          <p:nvPr/>
        </p:nvSpPr>
        <p:spPr bwMode="auto">
          <a:xfrm>
            <a:off x="6003637" y="1613907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90" name="Rectangle 21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1" name="Rectangle 23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2" name="Rectangle 24"/>
          <p:cNvSpPr>
            <a:spLocks noChangeArrowheads="1"/>
          </p:cNvSpPr>
          <p:nvPr/>
        </p:nvSpPr>
        <p:spPr bwMode="auto">
          <a:xfrm>
            <a:off x="6003637" y="1613907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93" name="Rectangle 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4" name="Rectangle 3"/>
          <p:cNvSpPr>
            <a:spLocks noChangeArrowheads="1"/>
          </p:cNvSpPr>
          <p:nvPr/>
        </p:nvSpPr>
        <p:spPr bwMode="auto">
          <a:xfrm>
            <a:off x="6003637" y="159962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95" name="Rectangle 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6" name="Rectangle 6"/>
          <p:cNvSpPr>
            <a:spLocks noChangeArrowheads="1"/>
          </p:cNvSpPr>
          <p:nvPr/>
        </p:nvSpPr>
        <p:spPr bwMode="auto">
          <a:xfrm>
            <a:off x="6003637" y="159962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3269" name="TextBox 34"/>
          <p:cNvSpPr txBox="1">
            <a:spLocks noChangeArrowheads="1"/>
          </p:cNvSpPr>
          <p:nvPr/>
        </p:nvSpPr>
        <p:spPr bwMode="auto">
          <a:xfrm>
            <a:off x="2667000" y="1328065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Estimate Required Velocity Increment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198" name="Rectangle 8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3271" name="TextBox 37"/>
          <p:cNvSpPr txBox="1">
            <a:spLocks noChangeArrowheads="1"/>
          </p:cNvSpPr>
          <p:nvPr/>
        </p:nvSpPr>
        <p:spPr bwMode="auto">
          <a:xfrm>
            <a:off x="2785296" y="2832694"/>
            <a:ext cx="2965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From the rocket equation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200" name="Rectangle 11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1" name="Rectangle 12"/>
          <p:cNvSpPr>
            <a:spLocks noChangeArrowheads="1"/>
          </p:cNvSpPr>
          <p:nvPr/>
        </p:nvSpPr>
        <p:spPr bwMode="auto">
          <a:xfrm>
            <a:off x="6003637" y="13353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2" name="Rectangle 13"/>
          <p:cNvSpPr>
            <a:spLocks noChangeArrowheads="1"/>
          </p:cNvSpPr>
          <p:nvPr/>
        </p:nvSpPr>
        <p:spPr bwMode="auto">
          <a:xfrm>
            <a:off x="6003637" y="16782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3" name="Rectangle 1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4" name="Rectangle 16"/>
          <p:cNvSpPr>
            <a:spLocks noChangeArrowheads="1"/>
          </p:cNvSpPr>
          <p:nvPr/>
        </p:nvSpPr>
        <p:spPr bwMode="auto">
          <a:xfrm>
            <a:off x="6003637" y="13353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5" name="Rectangle 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7" name="Rectangle 3"/>
          <p:cNvSpPr>
            <a:spLocks noChangeArrowheads="1"/>
          </p:cNvSpPr>
          <p:nvPr/>
        </p:nvSpPr>
        <p:spPr bwMode="auto">
          <a:xfrm>
            <a:off x="6003637" y="159962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8" name="Rectangle 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9" name="Rectangle 6"/>
          <p:cNvSpPr>
            <a:spLocks noChangeArrowheads="1"/>
          </p:cNvSpPr>
          <p:nvPr/>
        </p:nvSpPr>
        <p:spPr bwMode="auto">
          <a:xfrm>
            <a:off x="6003637" y="157104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10" name="Rectangle 8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12" name="Rectangle 9"/>
          <p:cNvSpPr>
            <a:spLocks noChangeArrowheads="1"/>
          </p:cNvSpPr>
          <p:nvPr/>
        </p:nvSpPr>
        <p:spPr bwMode="auto">
          <a:xfrm>
            <a:off x="6003637" y="157104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85" name="TextBox 50"/>
              <p:cNvSpPr txBox="1">
                <a:spLocks noChangeArrowheads="1"/>
              </p:cNvSpPr>
              <p:nvPr/>
            </p:nvSpPr>
            <p:spPr bwMode="auto">
              <a:xfrm>
                <a:off x="3037892" y="4290086"/>
                <a:ext cx="6029908" cy="137255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000" dirty="0"/>
                  <a:t>Given the current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/>
                  <a:t>the time-to-go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𝑔𝑜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is solved by combining the above two equations. Some iterations may be needed. See the next page for a fixed-point iteration scheme</a:t>
                </a:r>
              </a:p>
            </p:txBody>
          </p:sp>
        </mc:Choice>
        <mc:Fallback xmlns="">
          <p:sp>
            <p:nvSpPr>
              <p:cNvPr id="53285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892" y="4290086"/>
                <a:ext cx="6029908" cy="1372555"/>
              </a:xfrm>
              <a:prstGeom prst="rect">
                <a:avLst/>
              </a:prstGeom>
              <a:blipFill rotWithShape="0">
                <a:blip r:embed="rId2"/>
                <a:stretch>
                  <a:fillRect l="-805" t="-1747" r="-1610" b="-611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2664941" y="413758"/>
            <a:ext cx="6172200" cy="4000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of Flight Time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4941" y="2078252"/>
                <a:ext cx="65532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Δ</m:t>
                      </m:r>
                      <m:r>
                        <a:rPr lang="en-US" sz="1800" i="1">
                          <a:latin typeface="Cambria Math"/>
                        </a:rPr>
                        <m:t>𝑉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941" y="2078252"/>
                <a:ext cx="6553200" cy="6560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5650" y="3371851"/>
                <a:ext cx="5372100" cy="77918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100" i="1">
                                    <a:latin typeface="Cambria Math"/>
                                  </a:rPr>
                                  <m:t>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/>
                                      </a:rPr>
                                      <m:t>𝑠𝑝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sz="21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100" i="1">
                        <a:latin typeface="Cambria Math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sz="21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𝑔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</a:rPr>
                              <m:t>𝑠𝑝</m:t>
                            </m:r>
                          </m:sub>
                        </m:sSub>
                      </m:den>
                    </m:f>
                    <m:r>
                      <a:rPr lang="en-US" sz="2100" i="1">
                        <a:latin typeface="Cambria Math"/>
                      </a:rPr>
                      <m:t>&lt;0</m:t>
                    </m:r>
                  </m:oMath>
                </a14:m>
                <a:r>
                  <a:rPr lang="en-US" sz="2100" dirty="0"/>
                  <a:t>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3371851"/>
                <a:ext cx="5372100" cy="77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67750" y="3486150"/>
            <a:ext cx="742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060435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9" grpId="0"/>
      <p:bldP spid="532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03637" y="128529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6003637" y="13353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4" name="Rectangle 1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5" name="Rectangle 13"/>
          <p:cNvSpPr>
            <a:spLocks noChangeArrowheads="1"/>
          </p:cNvSpPr>
          <p:nvPr/>
        </p:nvSpPr>
        <p:spPr bwMode="auto">
          <a:xfrm>
            <a:off x="6003637" y="128529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6" name="Rectangle 1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7" name="Rectangle 16"/>
          <p:cNvSpPr>
            <a:spLocks noChangeArrowheads="1"/>
          </p:cNvSpPr>
          <p:nvPr/>
        </p:nvSpPr>
        <p:spPr bwMode="auto">
          <a:xfrm>
            <a:off x="6003637" y="15067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88" name="Rectangle 18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89" name="Rectangle 19"/>
          <p:cNvSpPr>
            <a:spLocks noChangeArrowheads="1"/>
          </p:cNvSpPr>
          <p:nvPr/>
        </p:nvSpPr>
        <p:spPr bwMode="auto">
          <a:xfrm>
            <a:off x="6003637" y="1613907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90" name="Rectangle 21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1" name="Rectangle 23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2" name="Rectangle 24"/>
          <p:cNvSpPr>
            <a:spLocks noChangeArrowheads="1"/>
          </p:cNvSpPr>
          <p:nvPr/>
        </p:nvSpPr>
        <p:spPr bwMode="auto">
          <a:xfrm>
            <a:off x="6003637" y="1613907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93" name="Rectangle 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4" name="Rectangle 3"/>
          <p:cNvSpPr>
            <a:spLocks noChangeArrowheads="1"/>
          </p:cNvSpPr>
          <p:nvPr/>
        </p:nvSpPr>
        <p:spPr bwMode="auto">
          <a:xfrm>
            <a:off x="6003637" y="159962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195" name="Rectangle 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196" name="Rectangle 6"/>
          <p:cNvSpPr>
            <a:spLocks noChangeArrowheads="1"/>
          </p:cNvSpPr>
          <p:nvPr/>
        </p:nvSpPr>
        <p:spPr bwMode="auto">
          <a:xfrm>
            <a:off x="6003637" y="159962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69" name="TextBox 34"/>
              <p:cNvSpPr txBox="1">
                <a:spLocks noChangeArrowheads="1"/>
              </p:cNvSpPr>
              <p:nvPr/>
            </p:nvSpPr>
            <p:spPr bwMode="auto">
              <a:xfrm>
                <a:off x="3117892" y="1552260"/>
                <a:ext cx="6003182" cy="75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zh-CN" sz="2000" dirty="0">
                    <a:ea typeface="宋体" pitchFamily="2" charset="-122"/>
                  </a:rPr>
                  <a:t>1. Use previously obtained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(or in the very first run,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=0)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 to compute</a:t>
                </a:r>
                <a:endParaRPr lang="en-US" sz="2000" dirty="0"/>
              </a:p>
            </p:txBody>
          </p:sp>
        </mc:Choice>
        <mc:Fallback xmlns="">
          <p:sp>
            <p:nvSpPr>
              <p:cNvPr id="53269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7892" y="1552260"/>
                <a:ext cx="6003182" cy="757130"/>
              </a:xfrm>
              <a:prstGeom prst="rect">
                <a:avLst/>
              </a:prstGeom>
              <a:blipFill>
                <a:blip r:embed="rId2"/>
                <a:stretch>
                  <a:fillRect l="-1015" t="-4839" b="-10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98" name="Rectangle 8"/>
          <p:cNvSpPr>
            <a:spLocks noChangeArrowheads="1"/>
          </p:cNvSpPr>
          <p:nvPr/>
        </p:nvSpPr>
        <p:spPr bwMode="auto">
          <a:xfrm>
            <a:off x="6003637" y="6495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71" name="TextBox 37"/>
              <p:cNvSpPr txBox="1">
                <a:spLocks noChangeArrowheads="1"/>
              </p:cNvSpPr>
              <p:nvPr/>
            </p:nvSpPr>
            <p:spPr bwMode="auto">
              <a:xfrm>
                <a:off x="3108793" y="3044058"/>
                <a:ext cx="2716449" cy="424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ea typeface="宋体" pitchFamily="2" charset="-122"/>
                  </a:rPr>
                  <a:t>2. 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from</a:t>
                </a:r>
                <a:endParaRPr lang="en-US" sz="2000" dirty="0"/>
              </a:p>
            </p:txBody>
          </p:sp>
        </mc:Choice>
        <mc:Fallback xmlns="">
          <p:sp>
            <p:nvSpPr>
              <p:cNvPr id="53271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8793" y="3044058"/>
                <a:ext cx="2716449" cy="424732"/>
              </a:xfrm>
              <a:prstGeom prst="rect">
                <a:avLst/>
              </a:prstGeom>
              <a:blipFill>
                <a:blip r:embed="rId3"/>
                <a:stretch>
                  <a:fillRect t="-7143" b="-1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0" name="Rectangle 11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1" name="Rectangle 12"/>
          <p:cNvSpPr>
            <a:spLocks noChangeArrowheads="1"/>
          </p:cNvSpPr>
          <p:nvPr/>
        </p:nvSpPr>
        <p:spPr bwMode="auto">
          <a:xfrm>
            <a:off x="6003637" y="13353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2" name="Rectangle 13"/>
          <p:cNvSpPr>
            <a:spLocks noChangeArrowheads="1"/>
          </p:cNvSpPr>
          <p:nvPr/>
        </p:nvSpPr>
        <p:spPr bwMode="auto">
          <a:xfrm>
            <a:off x="6003637" y="16782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3" name="Rectangle 1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4" name="Rectangle 16"/>
          <p:cNvSpPr>
            <a:spLocks noChangeArrowheads="1"/>
          </p:cNvSpPr>
          <p:nvPr/>
        </p:nvSpPr>
        <p:spPr bwMode="auto">
          <a:xfrm>
            <a:off x="6003637" y="133530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5" name="Rectangle 2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7" name="Rectangle 3"/>
          <p:cNvSpPr>
            <a:spLocks noChangeArrowheads="1"/>
          </p:cNvSpPr>
          <p:nvPr/>
        </p:nvSpPr>
        <p:spPr bwMode="auto">
          <a:xfrm>
            <a:off x="6003637" y="1599620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08" name="Rectangle 5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09" name="Rectangle 6"/>
          <p:cNvSpPr>
            <a:spLocks noChangeArrowheads="1"/>
          </p:cNvSpPr>
          <p:nvPr/>
        </p:nvSpPr>
        <p:spPr bwMode="auto">
          <a:xfrm>
            <a:off x="6003637" y="157104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50210" name="Rectangle 8"/>
          <p:cNvSpPr>
            <a:spLocks noChangeArrowheads="1"/>
          </p:cNvSpPr>
          <p:nvPr/>
        </p:nvSpPr>
        <p:spPr bwMode="auto">
          <a:xfrm>
            <a:off x="6003637" y="820951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100"/>
          </a:p>
        </p:txBody>
      </p:sp>
      <p:sp>
        <p:nvSpPr>
          <p:cNvPr id="50212" name="Rectangle 9"/>
          <p:cNvSpPr>
            <a:spLocks noChangeArrowheads="1"/>
          </p:cNvSpPr>
          <p:nvPr/>
        </p:nvSpPr>
        <p:spPr bwMode="auto">
          <a:xfrm>
            <a:off x="6003637" y="157104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210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2781302" y="539342"/>
            <a:ext cx="7353298" cy="4000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Time-to-Go by Fixed-Point Iteration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26756" y="2378455"/>
                <a:ext cx="6084044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756" y="2378455"/>
                <a:ext cx="6084044" cy="7186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4"/>
              <p:cNvSpPr txBox="1">
                <a:spLocks noChangeArrowheads="1"/>
              </p:cNvSpPr>
              <p:nvPr/>
            </p:nvSpPr>
            <p:spPr bwMode="auto">
              <a:xfrm>
                <a:off x="3124201" y="4057651"/>
                <a:ext cx="7315200" cy="1397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zh-CN" sz="2000" dirty="0" smtClean="0">
                    <a:ea typeface="宋体" pitchFamily="2" charset="-122"/>
                  </a:rPr>
                  <a:t>3. If </a:t>
                </a:r>
                <a:r>
                  <a:rPr lang="en-US" sz="2000" dirty="0">
                    <a:ea typeface="宋体" pitchFamily="2" charset="-122"/>
                  </a:rPr>
                  <a:t>the </a:t>
                </a:r>
                <a:r>
                  <a:rPr lang="en-US" sz="2000" dirty="0" smtClean="0">
                    <a:ea typeface="宋体" pitchFamily="2" charset="-122"/>
                  </a:rPr>
                  <a:t>difference of the values </a:t>
                </a:r>
                <a:r>
                  <a:rPr lang="en-US" sz="2000" dirty="0">
                    <a:ea typeface="宋体" pitchFamily="2" charset="-122"/>
                  </a:rPr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in two consecutive iterations in  Step 2 are within a prescribed tolerance, stop, and  </a:t>
                </a:r>
                <a:r>
                  <a:rPr lang="en-US" altLang="zh-CN" sz="2000" dirty="0" smtClean="0">
                    <a:ea typeface="宋体" pitchFamily="2" charset="-122"/>
                  </a:rPr>
                  <a:t>output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宋体" pitchFamily="2" charset="-122"/>
                  </a:rPr>
                  <a:t>; </a:t>
                </a:r>
                <a:r>
                  <a:rPr lang="en-US" altLang="zh-CN" sz="2000" dirty="0">
                    <a:ea typeface="宋体" pitchFamily="2" charset="-122"/>
                  </a:rPr>
                  <a:t>otherwise, go back to Step 1 with the updated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and repeat the loop</a:t>
                </a:r>
              </a:p>
            </p:txBody>
          </p:sp>
        </mc:Choice>
        <mc:Fallback xmlns="">
          <p:sp>
            <p:nvSpPr>
              <p:cNvPr id="39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1" y="4057651"/>
                <a:ext cx="7315200" cy="1397306"/>
              </a:xfrm>
              <a:prstGeom prst="rect">
                <a:avLst/>
              </a:prstGeom>
              <a:blipFill rotWithShape="0">
                <a:blip r:embed="rId5"/>
                <a:stretch>
                  <a:fillRect l="-917" t="-2620" b="-52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67250" y="3371851"/>
                <a:ext cx="4324350" cy="678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𝑠𝑝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&lt;0</m:t>
                    </m:r>
                  </m:oMath>
                </a14:m>
                <a:r>
                  <a:rPr lang="en-US" sz="1500" dirty="0"/>
                  <a:t>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3371851"/>
                <a:ext cx="4324350" cy="6780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095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9" grpId="0"/>
      <p:bldP spid="53271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Estimate of Flight Time</vt:lpstr>
      <vt:lpstr>Solve for Time-to-Go by Fixed-Point Iteration</vt:lpstr>
    </vt:vector>
  </TitlesOfParts>
  <Company>San Diego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of Flight Time</dc:title>
  <dc:creator>Ping Lu</dc:creator>
  <cp:lastModifiedBy>Ping Lu</cp:lastModifiedBy>
  <cp:revision>1</cp:revision>
  <dcterms:created xsi:type="dcterms:W3CDTF">2017-05-19T20:50:21Z</dcterms:created>
  <dcterms:modified xsi:type="dcterms:W3CDTF">2017-05-19T20:50:50Z</dcterms:modified>
</cp:coreProperties>
</file>