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24D2B8-2AA3-469C-AFF0-FAB9AB4F5D49}">
          <p14:sldIdLst>
            <p14:sldId id="256"/>
          </p14:sldIdLst>
        </p14:section>
        <p14:section name="Statement of Purpose" id="{A02DFA76-DDDA-4F68-80FA-DE5B256BD765}">
          <p14:sldIdLst>
            <p14:sldId id="258"/>
            <p14:sldId id="263"/>
            <p14:sldId id="264"/>
            <p14:sldId id="265"/>
          </p14:sldIdLst>
        </p14:section>
        <p14:section name="Literature Review" id="{9CB1D0A8-732A-423A-9407-DA403296AFF4}">
          <p14:sldIdLst>
            <p14:sldId id="259"/>
            <p14:sldId id="266"/>
            <p14:sldId id="267"/>
          </p14:sldIdLst>
        </p14:section>
        <p14:section name="Methodology" id="{2D171013-6761-4D59-8FC5-1FCD1ABAF0EB}">
          <p14:sldIdLst>
            <p14:sldId id="260"/>
            <p14:sldId id="268"/>
          </p14:sldIdLst>
        </p14:section>
        <p14:section name="Results and Discussion" id="{ADAC7245-5CE2-430F-89A2-EA8E14445414}">
          <p14:sldIdLst>
            <p14:sldId id="261"/>
          </p14:sldIdLst>
        </p14:section>
        <p14:section name="Future Work" id="{2E198F6F-FBFA-4AFE-88D5-A2281DBF46C2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535B-5F2F-4388-8248-500B1F4C08A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3FDD5-6A1C-4668-81CF-06B32ACE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4F4B-E40E-4A28-B849-9660AFBDC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3FAD-BBFF-4B71-8831-640A5D41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3980-B037-406A-9F88-DDDE4DF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DB88-3359-4977-933F-E25F5460278C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033D-53BB-4023-9F0B-9FD6D946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CC9-4A46-48C4-8A86-0242771C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9D2C-DDF5-411E-BAEA-A9440DD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38B9-13D9-4F93-9D03-0F957ED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5C72-4377-4110-9877-E7FAFFE0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D42-6420-4600-91B7-FF5CDB355999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0BC0-7C84-4B62-A1C5-FBCE962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A748-FF79-4848-8760-BB1ACC8C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F7967-8E97-498E-891C-C53640D95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AFEE2-FA51-4B75-9784-B5B4A7DD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FC30-CD28-423A-A085-09A8E7F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81E0-570F-4BD3-9C08-BBF873071D2A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F336-3C81-4B6F-92CE-DFFC9A9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1043-1A47-4864-BC18-FAEDDAF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61F6-396A-47A0-A765-AC7A31B8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A1B6-F278-4562-A584-D77831BF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B2C7-439A-45F8-ACEA-993BFFEE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3A35-27B1-4946-9396-4283EE4E2143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A5FC-C787-46C9-A399-8B71AF58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8D15-7727-44BF-8CC6-2C0AD251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D4C6-31BC-428B-9484-7351450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7D6F-2A95-4D18-81C3-0C28B66A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A8AD-C9B7-429F-8B7D-96F12B68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338-042A-432C-A361-C4B6826AA790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10A2-15DC-42A4-8B7D-C2E390F3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9AB-5CAC-4068-B33D-AC33939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13C-9C70-4B8F-BE06-CA18764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F1BB-FCF4-4DF0-9631-628CA1A1D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F07E-7A55-4FA5-980A-E4FF01E5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0983-2F7D-425F-88AA-EB30731C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95C3-294E-4B7C-9B31-C0CBBAFB2166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A6C8-5F24-441C-B17B-B1EC650F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CC46-9808-4A73-AD12-2403208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0C4B-5CDB-43B4-AEBE-4EC2DE1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FBCA-84BA-47BC-88CB-5DCDFBF1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85D80-916F-413F-B117-6A9E68CA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D5D7-D8F2-4075-9028-7D7E852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D3328-9444-464C-9B4E-8FD562ECE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45BDF-13D1-491F-9BFC-74911A7B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FC7-8D43-4665-8D97-AB43DE62A610}" type="datetime1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CD49E-4E31-40A0-8362-90AA9B67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8961-33C9-4601-A28B-F1ADD69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553E-56E8-4EF6-BF9C-343B894D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4CEBF-4F3B-449B-AF6A-2B350C75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346A-5041-446D-8279-132868B3600F}" type="datetime1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500B-D690-41F5-968F-0FF68B60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65AB-CC8F-4030-9DA2-22F90A2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85BCA-6FC6-431B-A18C-105E28EB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E6FC-F084-4DCC-85BB-BD7312AC6D81}" type="datetime1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7E7F-03C7-4244-A562-AB74487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ADCA-FEB1-4BBC-9AB2-C1D2F50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256-44EE-4C78-A0E4-B5B2EAE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1F0C-BA46-45FB-954C-A5132764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717A-50CF-4016-81ED-9CDDAC7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1D89-1C57-4171-907A-F1FEA20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CCD2-352F-4B01-AE0B-84DC839C934F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A416-61E9-49E6-B66F-ED28BF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259A-E020-4490-A995-A834622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D61-82BB-4920-AEC5-6D54177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8F1CD-ACEB-4082-83D6-47003D75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A6E2-A2E3-4AAF-9889-53651446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D824-F580-40EA-A0B3-E9719BA8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F572-C1AA-462A-858A-299B20B205E9}" type="datetime1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DC05-603F-4A6B-B5BC-AADFAE5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078A-9BDB-4B1E-B21A-6AB2E6E8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A831B-BF8E-4611-B888-8EABD2B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4D56-E23B-45F5-BFF6-4D7D5EE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D1E4-B900-4614-B921-CCD31EE2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262E-5FDC-407F-929F-93F6CDE93546}" type="datetime1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1146-AA80-4AA7-B85C-183D193B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EA6-3ACE-470C-B220-CBC01BA1F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1948-8D50-4BC1-A052-3D414D628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2F95-D740-40AE-8F82-4F72BD11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Evaluation of Apollo Powered Descent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BEAA-E817-4529-B3DB-00D7796A0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David Stroll III</a:t>
            </a:r>
          </a:p>
        </p:txBody>
      </p:sp>
    </p:spTree>
    <p:extLst>
      <p:ext uri="{BB962C8B-B14F-4D97-AF65-F5344CB8AC3E}">
        <p14:creationId xmlns:p14="http://schemas.microsoft.com/office/powerpoint/2010/main" val="165764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32D60-2BAE-4CE1-BA54-CAF78E20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EB0A3-B398-4F2F-AC9E-087E09EB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AD699E-DB5E-4876-A2DB-99FABD5D1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DD67-920C-469D-ADAB-75F686FD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525-B8F2-462E-B323-D094C2F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0C9B-17F4-4B25-955E-F948E1AA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336B-DF26-49FD-8F2D-4E939817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E18E-2F7E-4062-B4E1-0B1A59E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99A4-623D-4C8F-80C3-4BDDA15F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314C-9E9B-43BF-BB8B-819963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C4BE-30A9-45A4-A8BF-15A5A627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DB26-7B37-422E-A44A-92F8A4E1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0261-6A43-4560-AEF8-6C85D73D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erson riding skis down a snow covered slope&#10;&#10;Description generated with high confidence">
            <a:extLst>
              <a:ext uri="{FF2B5EF4-FFF2-40B4-BE49-F238E27FC236}">
                <a16:creationId xmlns:a16="http://schemas.microsoft.com/office/drawing/2014/main" id="{462F820A-D1E0-42EB-96EB-87B06738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28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C8F347-2D0E-4E56-B9A1-B6AED198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Powered Descent Guidance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4F8FF2-5F02-4B0B-BE98-57781FF9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Powered descent phase required for any mission in low or no atmosphere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Apollo Powered Descent Guidance (APDG) flown in vacuum only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Simple implementation makes APDG an easy testbed for Adaptive Powered Descent Initiation strategy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8DD3-2E84-41AD-8270-3D6E001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83A1948-8D50-4BC1-A052-3D414D62852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60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85E20C-373C-46F4-8871-2DFA575B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D0F2D5-C470-41E7-8EA8-36D0212A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Adaptive Powered Descent Initiation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6E40-36D7-4E45-96EA-9003C7CE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Most powered descent strategies rely upon time-to-go estimate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Predetermined ignition point is open-loop. Closed-loop strategy might provide better performance and safety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Adaptive PDI helps improve safety and performance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84E6D-0938-4BBE-A994-9C5CFE96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71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ky, table&#10;&#10;Description generated with high confidence">
            <a:extLst>
              <a:ext uri="{FF2B5EF4-FFF2-40B4-BE49-F238E27FC236}">
                <a16:creationId xmlns:a16="http://schemas.microsoft.com/office/drawing/2014/main" id="{FEF8944F-0168-492B-804D-777ED184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 b="72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D0A483-C6D1-4243-9113-AD4720C7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Manned Mars Mission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3854-4523-40D2-BBFD-3EDA3CCE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are the focus of current efforts in aerospace, including NASA, SpaceX, and others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Manned Mars missions have high payload mass and large propellant inefficiency penalty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Safety criticality for landing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Vehicle studied is </a:t>
            </a:r>
            <a:r>
              <a:rPr lang="en-US" sz="1800" dirty="0" err="1"/>
              <a:t>CobraMRV</a:t>
            </a:r>
            <a:r>
              <a:rPr lang="en-US" sz="1800" dirty="0"/>
              <a:t> (</a:t>
            </a:r>
            <a:r>
              <a:rPr lang="en-US" sz="1800" dirty="0" err="1"/>
              <a:t>Cerimele</a:t>
            </a:r>
            <a:r>
              <a:rPr lang="en-US" sz="1800" dirty="0"/>
              <a:t> et 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FABDA-8A39-456F-BA6A-6DCDB28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39" y="6492865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883A1948-8D50-4BC1-A052-3D414D62852E}" type="slidenum">
              <a:rPr lang="en-US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4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797E-A650-45E8-B0D4-258879A2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CCF0-15EB-4627-BEA9-4E831B6D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B7E8B-CADE-4C95-9E3A-AA867E53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1B99-067F-46C6-B091-A2F0BEDF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Apollo Powered Descent Guidance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9370-4882-40FF-830B-8F5588DB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APDG developed by Cherry 1964 and studied extensively by many.</a:t>
            </a:r>
          </a:p>
          <a:p>
            <a:r>
              <a:rPr lang="en-US" dirty="0"/>
              <a:t>Studies include programming methods, landing site </a:t>
            </a:r>
            <a:r>
              <a:rPr lang="en-US" dirty="0" err="1"/>
              <a:t>redesignation</a:t>
            </a:r>
            <a:r>
              <a:rPr lang="en-US" dirty="0"/>
              <a:t> (</a:t>
            </a:r>
            <a:r>
              <a:rPr lang="en-US" dirty="0" err="1"/>
              <a:t>Ploen</a:t>
            </a:r>
            <a:r>
              <a:rPr lang="en-US" dirty="0"/>
              <a:t>, </a:t>
            </a:r>
            <a:r>
              <a:rPr lang="en-US" dirty="0" err="1"/>
              <a:t>Sostaric</a:t>
            </a:r>
            <a:r>
              <a:rPr lang="en-US" dirty="0"/>
              <a:t>), robustness (</a:t>
            </a:r>
            <a:r>
              <a:rPr lang="en-US" dirty="0" err="1"/>
              <a:t>Klumpp</a:t>
            </a:r>
            <a:r>
              <a:rPr lang="en-US" dirty="0"/>
              <a:t>), and fuel performance comparisons performed by many.</a:t>
            </a:r>
          </a:p>
          <a:p>
            <a:r>
              <a:rPr lang="en-US" dirty="0"/>
              <a:t>Fuel performance is not optimal, as demonstrated by D’Souza, </a:t>
            </a:r>
            <a:r>
              <a:rPr lang="en-US" dirty="0" err="1"/>
              <a:t>Najson</a:t>
            </a:r>
            <a:r>
              <a:rPr lang="en-US" dirty="0"/>
              <a:t>, Ross, Lu, and many others.</a:t>
            </a:r>
          </a:p>
          <a:p>
            <a:r>
              <a:rPr lang="en-US" dirty="0"/>
              <a:t>APDG has been flown in real Apollo missions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C66F-8CF3-45DC-A4FE-CD0A3C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E48-7E40-47A4-A96D-6A730148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Powered Descent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1295-C2BD-4728-99ED-E03C93EA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APDG and other powered descent guidance methods rely upon time-to-go estimates, which are often not optimized. D’Souza considered optimizing the time-to-go with a weighted function and realized a better fuel performance, but not completely optimal and did not address ignition timing. Others have explored similar avenues but have used predetermined ignition strategies.</a:t>
            </a:r>
          </a:p>
          <a:p>
            <a:r>
              <a:rPr lang="en-US" dirty="0" err="1"/>
              <a:t>Ceremele</a:t>
            </a:r>
            <a:r>
              <a:rPr lang="en-US" dirty="0"/>
              <a:t> et al, designers of the </a:t>
            </a:r>
            <a:r>
              <a:rPr lang="en-US" dirty="0" err="1"/>
              <a:t>CobraMRV</a:t>
            </a:r>
            <a:r>
              <a:rPr lang="en-US" dirty="0"/>
              <a:t>, recommend a strategy similar to the one presented here but do not explore it.</a:t>
            </a:r>
          </a:p>
          <a:p>
            <a:r>
              <a:rPr lang="en-US" dirty="0" err="1"/>
              <a:t>Meditch</a:t>
            </a:r>
            <a:r>
              <a:rPr lang="en-US" dirty="0"/>
              <a:t> showed in 1964 that fuel optimal thrust was “bang-bang” style for 1D descent. </a:t>
            </a:r>
            <a:r>
              <a:rPr lang="en-US" dirty="0" err="1"/>
              <a:t>Leitmann</a:t>
            </a:r>
            <a:r>
              <a:rPr lang="en-US" dirty="0"/>
              <a:t> 1959 showed the same for 2D using multiple switches, and Lu has shown that the same is true of 3D.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DAD1-ADB9-4296-A9EC-FE67CBF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08A5-0DB3-4B04-893D-40E271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2978-67DC-4201-B080-379DFBEA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E313-F691-4554-8638-F89519B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1948-8D50-4BC1-A052-3D414D628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347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 Evaluation of Apollo Powered Descent Guidance</vt:lpstr>
      <vt:lpstr>Statement of Purpose</vt:lpstr>
      <vt:lpstr>Powered Descent Guidance</vt:lpstr>
      <vt:lpstr>Adaptive Powered Descent Initiation</vt:lpstr>
      <vt:lpstr>Manned Mars Mission</vt:lpstr>
      <vt:lpstr>Literature Review</vt:lpstr>
      <vt:lpstr>Apollo Powered Descent Guidance</vt:lpstr>
      <vt:lpstr>Adaptive Powered Descent Initiation</vt:lpstr>
      <vt:lpstr>Methodology</vt:lpstr>
      <vt:lpstr>PowerPoint Presentation</vt:lpstr>
      <vt:lpstr>Results and Discussion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Apollo Powered Descent Guidance</dc:title>
  <dc:creator>Lloyd Strohl</dc:creator>
  <cp:lastModifiedBy>Lloyd Strohl</cp:lastModifiedBy>
  <cp:revision>9</cp:revision>
  <dcterms:created xsi:type="dcterms:W3CDTF">2018-03-17T16:23:37Z</dcterms:created>
  <dcterms:modified xsi:type="dcterms:W3CDTF">2018-03-18T00:03:42Z</dcterms:modified>
</cp:coreProperties>
</file>