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28" d="100"/>
          <a:sy n="128" d="100"/>
        </p:scale>
        <p:origin x="9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5437-39CA-E74D-B7BB-56CAE6BCD6EE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F721-C565-D14F-91F0-DA7510348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45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6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6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12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55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2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6EB1-78D8-65E4-242B-71186226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E5F21-CD6D-84FA-0602-9473EC2A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1A1B7-C8F1-52E7-F4B7-5443C838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7AA2-6C63-DC74-D5E9-58E1E8A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5C38-64EA-CB73-9641-D43C709A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4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0619-7AF7-2D2A-639C-55F31E0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9518B-50FE-BC0C-18FA-79230C14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0AB48-DCD8-BCA6-8C10-58F05DB5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8157-ABA8-4E74-8C11-41DD88DD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7D140-51EA-E3EF-9E4A-C2F8D13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1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58F5F-428A-5B01-2D8E-78C2F6DD9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F0CFC-3DB3-C26F-2989-8293EC38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5A7E5-741F-F0A1-AD7F-EFB5749D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96266-2C52-E32E-24E5-CB20613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AAEC6-A08D-A9F3-6856-93F313F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6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5E0E-DE28-9497-2570-AB57ADB2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E9773-972F-BCB6-62D5-E3C7B8DC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B848-FADE-CEF5-6474-70B4031D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4A73D-514D-190A-6652-904B48E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1887A-71CF-31AA-C55C-995F037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4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EF3-840E-F0BA-094C-D366B342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06628-3BA4-9847-9D44-0A78CA63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C3994-6EEE-F165-D8F5-CBA3D70B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95D47-4A41-AED4-FBBE-120F896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94CDA-B94D-2C45-1331-6EB792F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8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E37CC-5653-E2C1-523A-3EF9247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4761-8BE2-7A4F-E205-6345C383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C81-531B-96F7-014B-07C86F0E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FBE5F-C4E7-6152-F842-5B78047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AFDAD-0CA7-3BEE-C8D0-8E4CFB14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DF313-2739-C0FD-9987-A803CD8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7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21DF1-AA8C-1E9C-3B2C-1DFC89F4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2FF58-4BD3-9FB4-BB9B-F4786572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B5324-FC24-2BB4-E58D-4B590C34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27D05-DF2C-3D46-BC17-D3229BCCA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14470-0571-2071-02EC-C2EB9E15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32162-F4AE-A57C-69A4-3AB6215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23F8A0-6924-340B-8434-F3F9FD2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F132D0-4F0B-ECB0-7153-A350F13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5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40EF-76E1-0DBB-E60D-682C2F7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8D556-3DD9-6879-B3B8-765BD33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B5D21-5187-2EFF-C8FE-F3B04F5E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4B2145-5CC8-753C-A1AD-492A0B7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3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02DF5-2908-0F74-0CD7-72A5266E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CA20D-45B5-3D51-23BC-6945AC47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1090B-9971-60C2-C009-E1FF4184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2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30056-0370-6E93-592E-FCF3292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8325-AF27-6059-74B6-7FC74678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6396-9845-FE7F-884B-C40915A7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CF39B-17BC-B85B-66CC-F2CA749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77376-B139-846B-E50D-EFEAA893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053C6-5292-721A-57B4-6239B4B9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6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639A8-D60B-B473-A707-B1C5866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F6955-97C7-8996-7122-B42A1E39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00F75-50F9-9534-B8DB-AB782128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E82F3-3B3D-C3D5-E4D3-0CF9E0A8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2E6F6-346F-9628-63A7-0351475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521F4-D3D1-2073-2045-A8D50C73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5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0358D5-4D1B-801C-C5B6-9FF0E498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6CAFE-F819-B58F-9176-46C68127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CDF83-6CE4-452E-AFB8-D7C99AB5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87B6-4BE6-914D-9CB2-5CE9849D5673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7CDC8-973B-F566-8BD2-D441841D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A90E3-4F1B-97A7-CD99-A83260B8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2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3F95-3DE1-AB61-046D-9A9B75DD9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2BF5A-AD06-EA0D-6724-4EEABEBD4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人工智能导论  郭星灼</a:t>
            </a:r>
          </a:p>
        </p:txBody>
      </p:sp>
    </p:spTree>
    <p:extLst>
      <p:ext uri="{BB962C8B-B14F-4D97-AF65-F5344CB8AC3E}">
        <p14:creationId xmlns:p14="http://schemas.microsoft.com/office/powerpoint/2010/main" val="23258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2DD8F-2CF7-7179-6E51-F73CB01E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25A81-CC3B-8CED-42B1-324CCB0D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解析：</a:t>
            </a:r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记</a:t>
            </a:r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为已经走过的路径长度，</a:t>
            </a:r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为评估函数的值：</a:t>
            </a:r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2"/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UCS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：选择</a:t>
            </a:r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2"/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贪心：选择</a:t>
            </a:r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2"/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A*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：选择</a:t>
            </a:r>
            <a:r>
              <a:rPr kumimoji="1" lang="en-US" altLang="zh-CN" dirty="0" err="1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g+h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最小的节点进行探索</a:t>
            </a:r>
            <a:endParaRPr kumimoji="1"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注意：在</a:t>
            </a:r>
            <a:r>
              <a:rPr kumimoji="1"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*中，使用树搜索和图搜索有区别，需要按照题目执行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8B79B-5217-9393-0021-78C85A0B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21" y="1676540"/>
            <a:ext cx="4586357" cy="25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2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C5D57-45B6-67FF-7ACF-0C33491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7D1978-CD44-9E3B-0C5B-89D39EA4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2362341"/>
            <a:ext cx="4586357" cy="25031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B5EA2F-6E88-8272-DBE7-21834616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75" y="1023730"/>
            <a:ext cx="7123298" cy="53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DB53A-2658-9680-9E2E-B86936B6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8E9DAA-BA34-EC8B-3193-ADC96FB80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考虑如下的带权</a:t>
                </a:r>
                <a:r>
                  <a:rPr kumimoji="1" lang="en" altLang="zh-CN" dirty="0"/>
                  <a:t>A*</a:t>
                </a:r>
                <a:r>
                  <a:rPr kumimoji="1" lang="zh-CN" altLang="en-US" dirty="0"/>
                  <a:t>搜索算法：按照估价函数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递增的顺序进行树搜索，其中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kumimoji="1" lang="zh-CN" altLang="en" dirty="0"/>
                  <a:t>。</a:t>
                </a:r>
                <a:r>
                  <a:rPr kumimoji="1" lang="zh-CN" altLang="en-US" dirty="0"/>
                  <a:t>假设对每个节点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均满足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" dirty="0"/>
                  <a:t>，</a:t>
                </a:r>
                <a:r>
                  <a:rPr kumimoji="1" lang="zh-CN" altLang="en-US" dirty="0"/>
                  <a:t>且所有代价均为非负值。记搜索起点为</a:t>
                </a:r>
                <a:r>
                  <a:rPr kumimoji="1" lang="en" altLang="zh-CN" dirty="0"/>
                  <a:t>S</a:t>
                </a:r>
                <a:r>
                  <a:rPr kumimoji="1" lang="zh-CN" altLang="en" dirty="0"/>
                  <a:t>，</a:t>
                </a:r>
                <a:r>
                  <a:rPr kumimoji="1" lang="zh-CN" altLang="en-US" dirty="0"/>
                  <a:t>终点为</a:t>
                </a:r>
                <a:r>
                  <a:rPr kumimoji="1" lang="en-US" altLang="zh-CN" dirty="0"/>
                  <a:t>T</a:t>
                </a:r>
                <a:r>
                  <a:rPr kumimoji="1" lang="zh-CN" altLang="en" dirty="0"/>
                  <a:t>，</a:t>
                </a:r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zh-CN" altLang="en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解析：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明确算法各个部分的含义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：实际搜索时的路径长度；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：评估函数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：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理想情况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下到终点的最优路径长度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分析待证明式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理想情况下有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，说明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带权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可能找到的并不是最优解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；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即便并不是最优解，带权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*仍然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找到了一个较优解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，且需要结合算法性质进行证明。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8E9DAA-BA34-EC8B-3193-ADC96FB80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4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28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ED9FB-0341-082D-C8A8-D4D3D0E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7FDACA-4252-3DE5-69B9-F5BD255B5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为什么会找不到最优解？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回顾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的可采纳性：当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时，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树搜索可以找到最优解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在带权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中令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，则可以转化为以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为估价函数的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A*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搜索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2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不满足可采纳性，因此可能找不到最优解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如何让算法找不到最优解？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算法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根本就没有探索到完整的最优路径</a:t>
                </a:r>
                <a:endParaRPr kumimoji="1" lang="en-US" altLang="zh-CN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在边缘集比较时，最优路径上的节点可能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h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比较大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即便如此，也必须有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𝑊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⋅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7FDACA-4252-3DE5-69B9-F5BD255B5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0F5CCFB8-ED07-FF05-D83F-475E1E5A2C43}"/>
              </a:ext>
            </a:extLst>
          </p:cNvPr>
          <p:cNvGrpSpPr/>
          <p:nvPr/>
        </p:nvGrpSpPr>
        <p:grpSpPr>
          <a:xfrm>
            <a:off x="8603973" y="4001294"/>
            <a:ext cx="3224497" cy="2491581"/>
            <a:chOff x="7073347" y="4001294"/>
            <a:chExt cx="3224497" cy="24915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BB2C33-F6AF-3274-79F7-8F91454967CC}"/>
                </a:ext>
              </a:extLst>
            </p:cNvPr>
            <p:cNvSpPr/>
            <p:nvPr/>
          </p:nvSpPr>
          <p:spPr>
            <a:xfrm>
              <a:off x="8020878" y="4001294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h=100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95742A-A806-F1AE-64C1-F55019AC0C96}"/>
                </a:ext>
              </a:extLst>
            </p:cNvPr>
            <p:cNvSpPr/>
            <p:nvPr/>
          </p:nvSpPr>
          <p:spPr>
            <a:xfrm>
              <a:off x="9094304" y="5389632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h=0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F360191-FFF9-0D18-F4AC-D0AB61126F21}"/>
                </a:ext>
              </a:extLst>
            </p:cNvPr>
            <p:cNvSpPr/>
            <p:nvPr/>
          </p:nvSpPr>
          <p:spPr>
            <a:xfrm>
              <a:off x="7073347" y="5389632"/>
              <a:ext cx="1103243" cy="1103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h=99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E7B9B5A6-CAA4-DE26-77B5-649714F3972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7822096" y="4942971"/>
              <a:ext cx="360348" cy="4744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E84AB76F-B265-06E2-B27D-0E8BB654BEAD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8176590" y="5941254"/>
              <a:ext cx="917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E13A04D-D446-50F0-8764-C2A584474213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8962555" y="4942971"/>
              <a:ext cx="487266" cy="4991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0332235-BCE9-5449-7B68-A29503B5C9B6}"/>
                </a:ext>
              </a:extLst>
            </p:cNvPr>
            <p:cNvSpPr txBox="1"/>
            <p:nvPr/>
          </p:nvSpPr>
          <p:spPr>
            <a:xfrm>
              <a:off x="7732644" y="4870142"/>
              <a:ext cx="3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7FC12E9-3C92-4BB5-94A6-9B6DFE3737D8}"/>
                </a:ext>
              </a:extLst>
            </p:cNvPr>
            <p:cNvSpPr txBox="1"/>
            <p:nvPr/>
          </p:nvSpPr>
          <p:spPr>
            <a:xfrm>
              <a:off x="8281972" y="5944332"/>
              <a:ext cx="575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99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1AC064-05B4-8911-2A50-9E739F133E42}"/>
                </a:ext>
              </a:extLst>
            </p:cNvPr>
            <p:cNvSpPr txBox="1"/>
            <p:nvPr/>
          </p:nvSpPr>
          <p:spPr>
            <a:xfrm>
              <a:off x="9129333" y="4870142"/>
              <a:ext cx="65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9900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8D4844-77FB-5911-1FE8-51959EF61496}"/>
                    </a:ext>
                  </a:extLst>
                </p:cNvPr>
                <p:cNvSpPr txBox="1"/>
                <p:nvPr/>
              </p:nvSpPr>
              <p:spPr>
                <a:xfrm>
                  <a:off x="9124121" y="4033425"/>
                  <a:ext cx="1173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=100</m:t>
                        </m:r>
                      </m:oMath>
                    </m:oMathPara>
                  </a14:m>
                  <a:endPara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8D4844-77FB-5911-1FE8-51959EF61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121" y="4033425"/>
                  <a:ext cx="11737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562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0B36-1334-16AC-85A5-48F5A419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424EE5-51EE-4BB7-1099-5913D4659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" altLang="zh-CN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最优路径上必然存在点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，使得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与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同时出现在边缘集中，且算法优先选择了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而不是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</a:t>
                </a: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由路径的最优性，应该有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由于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比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先出队，因此有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整理后可以得到：</a:t>
                </a:r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424EE5-51EE-4BB7-1099-5913D4659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99CE008B-74B0-F9C4-8ED7-76656C6ED874}"/>
              </a:ext>
            </a:extLst>
          </p:cNvPr>
          <p:cNvSpPr/>
          <p:nvPr/>
        </p:nvSpPr>
        <p:spPr>
          <a:xfrm>
            <a:off x="9763539" y="2985052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8D11164E-F081-774C-B3FD-77CC3608AC2D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>
            <a:off x="8818805" y="3364865"/>
            <a:ext cx="870068" cy="120765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F6E2D0A-6211-1325-1363-83B296D73BC1}"/>
              </a:ext>
            </a:extLst>
          </p:cNvPr>
          <p:cNvSpPr/>
          <p:nvPr/>
        </p:nvSpPr>
        <p:spPr>
          <a:xfrm>
            <a:off x="8328646" y="4403726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CE33EB-02B8-E1B3-0F00-B6117D0E6C8B}"/>
              </a:ext>
            </a:extLst>
          </p:cNvPr>
          <p:cNvSpPr/>
          <p:nvPr/>
        </p:nvSpPr>
        <p:spPr>
          <a:xfrm>
            <a:off x="9857666" y="4787210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FD2DC4A-2D6E-69BB-4F2C-8A21DDF70D9B}"/>
              </a:ext>
            </a:extLst>
          </p:cNvPr>
          <p:cNvSpPr/>
          <p:nvPr/>
        </p:nvSpPr>
        <p:spPr>
          <a:xfrm>
            <a:off x="10711069" y="3679928"/>
            <a:ext cx="642731" cy="6427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4E7F7327-9E9C-4AF5-1836-1F02738A50A0}"/>
              </a:ext>
            </a:extLst>
          </p:cNvPr>
          <p:cNvCxnSpPr>
            <a:cxnSpLocks/>
            <a:stCxn id="5" idx="6"/>
            <a:endCxn id="14" idx="0"/>
          </p:cNvCxnSpPr>
          <p:nvPr/>
        </p:nvCxnSpPr>
        <p:spPr>
          <a:xfrm>
            <a:off x="10406270" y="3306418"/>
            <a:ext cx="626165" cy="37351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3D01D93D-3145-FA69-0602-06E1E170579B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10373458" y="4449598"/>
            <a:ext cx="785917" cy="53203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F43347A-5660-035C-FA2F-DF20B7C9BD0C}"/>
              </a:ext>
            </a:extLst>
          </p:cNvPr>
          <p:cNvSpPr/>
          <p:nvPr/>
        </p:nvSpPr>
        <p:spPr>
          <a:xfrm rot="20477410">
            <a:off x="7796903" y="3723826"/>
            <a:ext cx="4068836" cy="115817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50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736D3-57AE-0498-D2B3-4124FD67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</p:spTree>
    <p:extLst>
      <p:ext uri="{BB962C8B-B14F-4D97-AF65-F5344CB8AC3E}">
        <p14:creationId xmlns:p14="http://schemas.microsoft.com/office/powerpoint/2010/main" val="112964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135DA1-F62D-F2D5-A4C1-214514FB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第二次作业答疑</a:t>
            </a:r>
          </a:p>
        </p:txBody>
      </p:sp>
    </p:spTree>
    <p:extLst>
      <p:ext uri="{BB962C8B-B14F-4D97-AF65-F5344CB8AC3E}">
        <p14:creationId xmlns:p14="http://schemas.microsoft.com/office/powerpoint/2010/main" val="42267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567510F-88C7-D18B-923C-84D9DCC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4CCE4CC-14E0-6B52-0886-64AC8D092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从现有数据中得到人工智能模型的方法</a:t>
                </a:r>
                <a:endParaRPr lang="en-US" altLang="zh-CN" dirty="0"/>
              </a:p>
              <a:p>
                <a:r>
                  <a:rPr lang="zh-CN" altLang="en-US" dirty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，学习函数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传统机器学习模型：线性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逻辑回归、决策树、随机森林、支持向量机等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4CCE4CC-14E0-6B52-0886-64AC8D092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 r="-1086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1367A2B-F9EF-D732-9963-67756A96C175}"/>
              </a:ext>
            </a:extLst>
          </p:cNvPr>
          <p:cNvCxnSpPr>
            <a:cxnSpLocks/>
          </p:cNvCxnSpPr>
          <p:nvPr/>
        </p:nvCxnSpPr>
        <p:spPr>
          <a:xfrm flipV="1">
            <a:off x="4656483" y="3781838"/>
            <a:ext cx="586409" cy="62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BE636E4-08CC-3520-1B6A-204BA56BE7BC}"/>
              </a:ext>
            </a:extLst>
          </p:cNvPr>
          <p:cNvCxnSpPr/>
          <p:nvPr/>
        </p:nvCxnSpPr>
        <p:spPr>
          <a:xfrm flipV="1">
            <a:off x="5943600" y="3747052"/>
            <a:ext cx="0" cy="69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87E180E-DB15-ABD1-8FA1-262BDEF4712F}"/>
              </a:ext>
            </a:extLst>
          </p:cNvPr>
          <p:cNvCxnSpPr/>
          <p:nvPr/>
        </p:nvCxnSpPr>
        <p:spPr>
          <a:xfrm flipH="1" flipV="1">
            <a:off x="6758609" y="3747052"/>
            <a:ext cx="496956" cy="596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4E91CD0-064E-FA68-5875-EB9316D7380A}"/>
              </a:ext>
            </a:extLst>
          </p:cNvPr>
          <p:cNvSpPr txBox="1"/>
          <p:nvPr/>
        </p:nvSpPr>
        <p:spPr>
          <a:xfrm>
            <a:off x="4214191" y="4442791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预测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9D9324-4C16-6E6A-61B8-D7A58A5D6A07}"/>
              </a:ext>
            </a:extLst>
          </p:cNvPr>
          <p:cNvSpPr txBox="1"/>
          <p:nvPr/>
        </p:nvSpPr>
        <p:spPr>
          <a:xfrm>
            <a:off x="5367139" y="4442791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模型选择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1EB574-9E02-35A4-563A-A0A172EE4F7E}"/>
              </a:ext>
            </a:extLst>
          </p:cNvPr>
          <p:cNvSpPr txBox="1"/>
          <p:nvPr/>
        </p:nvSpPr>
        <p:spPr>
          <a:xfrm>
            <a:off x="6758609" y="4408003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参数学习</a:t>
            </a:r>
          </a:p>
        </p:txBody>
      </p:sp>
    </p:spTree>
    <p:extLst>
      <p:ext uri="{BB962C8B-B14F-4D97-AF65-F5344CB8AC3E}">
        <p14:creationId xmlns:p14="http://schemas.microsoft.com/office/powerpoint/2010/main" val="1187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EBD5-583D-FE9C-244A-5217EBA4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6AE80-1274-B98E-8F54-8CB35C253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对可微参数、目标函数的学习方法（又称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优化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目标函数：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分类</a:t>
                </a:r>
                <a:r>
                  <a:rPr kumimoji="1" lang="zh-CN" altLang="en-US" dirty="0"/>
                  <a:t>问题常用函数：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kumimoji="1" lang="zh-CN" altLang="en-US" dirty="0"/>
                  <a:t> （交叉熵损失函数）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回归</a:t>
                </a:r>
                <a:r>
                  <a:rPr kumimoji="1" lang="zh-CN" altLang="en-US" dirty="0"/>
                  <a:t>问题常用函数：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（均方损失函数）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基于梯度下降的优化过程：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前向推理：计算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反向传播：计算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梯度下降：执行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6AE80-1274-B98E-8F54-8CB35C253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9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242C-8958-FD2C-2B39-CEACB92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标量对向量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矩阵的求导本质上是逐项求导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对于一些整体运算，可以整理出方便的形式，比如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135DA1-F62D-F2D5-A4C1-214514FB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第一次作业讲评</a:t>
            </a:r>
          </a:p>
        </p:txBody>
      </p:sp>
    </p:spTree>
    <p:extLst>
      <p:ext uri="{BB962C8B-B14F-4D97-AF65-F5344CB8AC3E}">
        <p14:creationId xmlns:p14="http://schemas.microsoft.com/office/powerpoint/2010/main" val="125995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BC04-2497-0394-CB3C-77E43E7A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549-E58B-C1F8-9745-B95A3FC8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432FF"/>
                </a:solidFill>
              </a:rPr>
              <a:t>科学计算</a:t>
            </a:r>
            <a:r>
              <a:rPr kumimoji="1" lang="zh-CN" altLang="en-US" dirty="0"/>
              <a:t>库，该库以</a:t>
            </a:r>
            <a:r>
              <a:rPr kumimoji="1" lang="en" altLang="zh-CN" dirty="0">
                <a:solidFill>
                  <a:srgbClr val="0432FF"/>
                </a:solidFill>
              </a:rPr>
              <a:t>n</a:t>
            </a:r>
            <a:r>
              <a:rPr kumimoji="1" lang="zh-CN" altLang="en-US" dirty="0">
                <a:solidFill>
                  <a:srgbClr val="0432FF"/>
                </a:solidFill>
              </a:rPr>
              <a:t>维数组</a:t>
            </a:r>
            <a:r>
              <a:rPr kumimoji="1" lang="en-US" altLang="zh-CN" dirty="0" err="1"/>
              <a:t>numpy.ndarray</a:t>
            </a:r>
            <a:r>
              <a:rPr kumimoji="1" lang="zh-CN" altLang="en-US" dirty="0"/>
              <a:t>为基础，提供了向量、矩阵等运算的快速便捷的实现以及常用的数学函数等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37F35-DAE1-C766-C283-D75F7E75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81" y="3159263"/>
            <a:ext cx="3898900" cy="3441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0C1569-ED09-460B-BDF6-D0FC71A9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80" y="3163163"/>
            <a:ext cx="3136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7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94677-543F-1154-4C85-9F4AF8C9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3C900-56E2-1076-0EFB-DCA90E26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在进行逐位计算时，需要进行</a:t>
            </a:r>
            <a:r>
              <a:rPr kumimoji="1" lang="zh-CN" altLang="en-US" dirty="0">
                <a:solidFill>
                  <a:srgbClr val="0432FF"/>
                </a:solidFill>
              </a:rPr>
              <a:t>维度对齐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两个数组的维度相同，且每一维的长度</a:t>
            </a:r>
            <a:r>
              <a:rPr kumimoji="1" lang="zh-CN" altLang="en-US" dirty="0">
                <a:solidFill>
                  <a:srgbClr val="0432FF"/>
                </a:solidFill>
              </a:rPr>
              <a:t>相等</a:t>
            </a:r>
            <a:r>
              <a:rPr kumimoji="1" lang="zh-CN" altLang="en-US" dirty="0"/>
              <a:t>或者</a:t>
            </a:r>
            <a:r>
              <a:rPr kumimoji="1" lang="zh-CN" altLang="en-US" dirty="0">
                <a:solidFill>
                  <a:srgbClr val="0432FF"/>
                </a:solidFill>
              </a:rPr>
              <a:t>其中一个长度为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长度为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时，会复制并补充到另一个数组的维度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比如</a:t>
            </a:r>
            <a:r>
              <a:rPr kumimoji="1" lang="en-US" altLang="zh-CN" dirty="0">
                <a:solidFill>
                  <a:srgbClr val="0432FF"/>
                </a:solidFill>
              </a:rPr>
              <a:t> 3x5</a:t>
            </a:r>
            <a:r>
              <a:rPr kumimoji="1" lang="zh-CN" altLang="en-US" dirty="0">
                <a:solidFill>
                  <a:srgbClr val="0432FF"/>
                </a:solidFill>
              </a:rPr>
              <a:t> 和</a:t>
            </a:r>
            <a:r>
              <a:rPr kumimoji="1" lang="en-US" altLang="zh-CN" dirty="0">
                <a:solidFill>
                  <a:srgbClr val="0432FF"/>
                </a:solidFill>
              </a:rPr>
              <a:t> 1x5</a:t>
            </a:r>
            <a:r>
              <a:rPr kumimoji="1" lang="zh-CN" altLang="en-US" dirty="0">
                <a:solidFill>
                  <a:srgbClr val="0432FF"/>
                </a:solidFill>
              </a:rPr>
              <a:t> 进行运算，会将</a:t>
            </a:r>
            <a:r>
              <a:rPr kumimoji="1" lang="en-US" altLang="zh-CN" dirty="0">
                <a:solidFill>
                  <a:srgbClr val="0432FF"/>
                </a:solidFill>
              </a:rPr>
              <a:t>1x5</a:t>
            </a:r>
            <a:r>
              <a:rPr kumimoji="1" lang="zh-CN" altLang="en-US" dirty="0">
                <a:solidFill>
                  <a:srgbClr val="0432FF"/>
                </a:solidFill>
              </a:rPr>
              <a:t> 复制 </a:t>
            </a:r>
            <a:r>
              <a:rPr kumimoji="1" lang="en-US" altLang="zh-CN" dirty="0">
                <a:solidFill>
                  <a:srgbClr val="0432FF"/>
                </a:solidFill>
              </a:rPr>
              <a:t>3</a:t>
            </a:r>
            <a:r>
              <a:rPr kumimoji="1" lang="zh-CN" altLang="en-US" dirty="0">
                <a:solidFill>
                  <a:srgbClr val="0432FF"/>
                </a:solidFill>
              </a:rPr>
              <a:t> 份变为 </a:t>
            </a:r>
            <a:r>
              <a:rPr kumimoji="1" lang="en-US" altLang="zh-CN" dirty="0">
                <a:solidFill>
                  <a:srgbClr val="0432FF"/>
                </a:solidFill>
              </a:rPr>
              <a:t>3x5</a:t>
            </a:r>
            <a:endParaRPr kumimoji="1" lang="en-US" altLang="zh-CN" dirty="0"/>
          </a:p>
          <a:p>
            <a:r>
              <a:rPr kumimoji="1" lang="zh-CN" altLang="en-US" dirty="0"/>
              <a:t>在维度并不对齐时，会自动进行广播</a:t>
            </a:r>
            <a:r>
              <a:rPr kumimoji="1" lang="en-US" altLang="zh-CN" dirty="0"/>
              <a:t> (broadcast) </a:t>
            </a:r>
            <a:r>
              <a:rPr kumimoji="1" lang="zh-CN" altLang="en-US" dirty="0"/>
              <a:t>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以特定的方式进行维度扩充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如果仍然无法对齐，则会出现报错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432FF"/>
                </a:solidFill>
              </a:rPr>
              <a:t>通过输出</a:t>
            </a:r>
            <a:r>
              <a:rPr kumimoji="1" lang="en-US" altLang="zh-CN" dirty="0" err="1">
                <a:solidFill>
                  <a:srgbClr val="0432FF"/>
                </a:solidFill>
              </a:rPr>
              <a:t>a.shape</a:t>
            </a:r>
            <a:r>
              <a:rPr kumimoji="1" lang="zh-CN" altLang="en-US" dirty="0">
                <a:solidFill>
                  <a:srgbClr val="0432FF"/>
                </a:solidFill>
              </a:rPr>
              <a:t>进行</a:t>
            </a:r>
            <a:r>
              <a:rPr kumimoji="1" lang="en-US" altLang="zh-CN" dirty="0">
                <a:solidFill>
                  <a:srgbClr val="0432FF"/>
                </a:solidFill>
              </a:rPr>
              <a:t>debug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7844B-DBA2-1850-F67D-F49288D1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4143375"/>
            <a:ext cx="2857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48CFFC-621F-3896-34CD-3FE682E6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自由答疑</a:t>
            </a:r>
          </a:p>
        </p:txBody>
      </p:sp>
    </p:spTree>
    <p:extLst>
      <p:ext uri="{BB962C8B-B14F-4D97-AF65-F5344CB8AC3E}">
        <p14:creationId xmlns:p14="http://schemas.microsoft.com/office/powerpoint/2010/main" val="10206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D6AC75-BD54-B55D-8B25-5629B466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ACC37ED-BB65-3F41-9C78-06CFDAB05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简要回答下列问题：</a:t>
                </a:r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假设搜索树的深度为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" dirty="0"/>
                  <a:t>，</a:t>
                </a:r>
                <a:r>
                  <a:rPr lang="zh-CN" altLang="en-US" dirty="0"/>
                  <a:t>每个节点的子节点个数为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" dirty="0"/>
                  <a:t>，</a:t>
                </a:r>
                <a:r>
                  <a:rPr lang="zh-CN" altLang="en-US" dirty="0"/>
                  <a:t>则深度优先搜索 </a:t>
                </a:r>
                <a:r>
                  <a:rPr lang="en-US" altLang="zh-CN" dirty="0"/>
                  <a:t>(</a:t>
                </a:r>
                <a:r>
                  <a:rPr lang="en" altLang="zh-CN" dirty="0"/>
                  <a:t>DFS) </a:t>
                </a:r>
                <a:r>
                  <a:rPr lang="zh-CN" altLang="en-US" dirty="0"/>
                  <a:t>和宽度优先搜索 </a:t>
                </a:r>
                <a:r>
                  <a:rPr lang="en-US" altLang="zh-CN" dirty="0"/>
                  <a:t>(</a:t>
                </a:r>
                <a:r>
                  <a:rPr lang="en" altLang="zh-CN" dirty="0"/>
                  <a:t>BFS) </a:t>
                </a:r>
                <a:r>
                  <a:rPr lang="zh-CN" altLang="en-US" dirty="0"/>
                  <a:t>的时间、空间复杂度各自为多少？</a:t>
                </a:r>
              </a:p>
              <a:p>
                <a:pPr lvl="1"/>
                <a:r>
                  <a:rPr lang="en-US" altLang="zh-CN" dirty="0"/>
                  <a:t>(2) </a:t>
                </a:r>
                <a:r>
                  <a:rPr lang="zh-CN" altLang="en-US" dirty="0"/>
                  <a:t>相比于树搜索，图搜索的提出旨在解决什么问题？实现上与树搜索有哪些不同？</a:t>
                </a:r>
              </a:p>
              <a:p>
                <a:pPr lvl="1"/>
                <a:r>
                  <a:rPr lang="en-US" altLang="zh-CN" dirty="0"/>
                  <a:t>(3) </a:t>
                </a:r>
                <a:r>
                  <a:rPr lang="en" altLang="zh-CN" dirty="0"/>
                  <a:t>AC-3</a:t>
                </a:r>
                <a:r>
                  <a:rPr lang="zh-CN" altLang="en-US" dirty="0"/>
                  <a:t>算法的最坏时间复杂度是多少？如何得出这个时间复杂度？</a:t>
                </a:r>
              </a:p>
              <a:p>
                <a:pPr lvl="1"/>
                <a:r>
                  <a:rPr lang="en-US" altLang="zh-CN" dirty="0"/>
                  <a:t>(4) </a:t>
                </a:r>
                <a:r>
                  <a:rPr lang="zh-CN" altLang="en-US" dirty="0"/>
                  <a:t>爬山算法容易陷入局部最优，作为一种改进，模拟退火如何缓解这个问题？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ACC37ED-BB65-3F41-9C78-06CFDAB05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5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E079BE-1BDC-3104-55E5-8D1B5EDF7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简要回答下列问题：</a:t>
                </a:r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假设搜索树的深度为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" dirty="0"/>
                  <a:t>，</a:t>
                </a:r>
                <a:r>
                  <a:rPr lang="zh-CN" altLang="en-US" dirty="0"/>
                  <a:t>每个节点的子节点个数为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" dirty="0"/>
                  <a:t>，</a:t>
                </a:r>
                <a:r>
                  <a:rPr lang="zh-CN" altLang="en-US" dirty="0"/>
                  <a:t>则深度优先搜索 </a:t>
                </a:r>
                <a:r>
                  <a:rPr lang="en-US" altLang="zh-CN" dirty="0"/>
                  <a:t>(</a:t>
                </a:r>
                <a:r>
                  <a:rPr lang="en" altLang="zh-CN" dirty="0"/>
                  <a:t>DFS) </a:t>
                </a:r>
                <a:r>
                  <a:rPr lang="zh-CN" altLang="en-US" dirty="0"/>
                  <a:t>和宽度优先搜索 </a:t>
                </a:r>
                <a:r>
                  <a:rPr lang="en-US" altLang="zh-CN" dirty="0"/>
                  <a:t>(</a:t>
                </a:r>
                <a:r>
                  <a:rPr lang="en" altLang="zh-CN" dirty="0"/>
                  <a:t>BFS) </a:t>
                </a:r>
                <a:r>
                  <a:rPr lang="zh-CN" altLang="en-US" dirty="0"/>
                  <a:t>的时间、空间复杂度各自为多少？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解析：</a:t>
                </a:r>
                <a:endParaRPr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DFS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只需要存储根节点到当前节点的路径</a:t>
                </a:r>
                <a:r>
                  <a:rPr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(d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个节点</a:t>
                </a:r>
                <a:r>
                  <a:rPr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) 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的信息；</a:t>
                </a:r>
                <a:r>
                  <a:rPr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BFS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需要存储一层的全部信息，故：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E079BE-1BDC-3104-55E5-8D1B5EDF7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F039B4-EEE3-DA55-959E-B5EBF7A10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539863"/>
                  </p:ext>
                </p:extLst>
              </p:nvPr>
            </p:nvGraphicFramePr>
            <p:xfrm>
              <a:off x="1626476" y="4522076"/>
              <a:ext cx="42426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282">
                      <a:extLst>
                        <a:ext uri="{9D8B030D-6E8A-4147-A177-3AD203B41FA5}">
                          <a16:colId xmlns:a16="http://schemas.microsoft.com/office/drawing/2014/main" val="3898915644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1596185799"/>
                        </a:ext>
                      </a:extLst>
                    </a:gridCol>
                    <a:gridCol w="1776249">
                      <a:extLst>
                        <a:ext uri="{9D8B030D-6E8A-4147-A177-3AD203B41FA5}">
                          <a16:colId xmlns:a16="http://schemas.microsoft.com/office/drawing/2014/main" val="2719855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时间复杂度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空间复杂度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6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872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1898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F039B4-EEE3-DA55-959E-B5EBF7A10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539863"/>
                  </p:ext>
                </p:extLst>
              </p:nvPr>
            </p:nvGraphicFramePr>
            <p:xfrm>
              <a:off x="1626476" y="4522076"/>
              <a:ext cx="424267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282">
                      <a:extLst>
                        <a:ext uri="{9D8B030D-6E8A-4147-A177-3AD203B41FA5}">
                          <a16:colId xmlns:a16="http://schemas.microsoft.com/office/drawing/2014/main" val="3898915644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1596185799"/>
                        </a:ext>
                      </a:extLst>
                    </a:gridCol>
                    <a:gridCol w="1776249">
                      <a:extLst>
                        <a:ext uri="{9D8B030D-6E8A-4147-A177-3AD203B41FA5}">
                          <a16:colId xmlns:a16="http://schemas.microsoft.com/office/drawing/2014/main" val="2719855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时间复杂度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空间复杂度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6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106667" r="-107576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0000" t="-106667" r="-1429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872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432FF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BFS</a:t>
                          </a:r>
                          <a:endParaRPr lang="zh-CN" altLang="en-US" b="1" dirty="0">
                            <a:solidFill>
                              <a:srgbClr val="0432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485" t="-213793" r="-1075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0000" t="-213793" r="-1429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1898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5A1166C-2BC7-48BD-4BF1-7225DDAF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8" y="4511629"/>
            <a:ext cx="2280744" cy="2125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385F6E-ED4D-D69C-AAFE-4CD7EBDE6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194" y="4522076"/>
            <a:ext cx="2280744" cy="21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D6AC75-BD54-B55D-8B25-5629B466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CC37ED-BB65-3F41-9C78-06CFDAB0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简要回答下列问题：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相比于树搜索，图搜索的提出旨在解决什么问题？实现上与树搜索有哪些不同？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解析：</a:t>
            </a:r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图搜索旨在解决树搜索可能出现的重复状态和冗余路径的问题，通过维护探索集保证仅加入未探索节点来实现。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05046E-70AF-28E7-F1CE-51430CFF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66802"/>
            <a:ext cx="7772400" cy="24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D6AC75-BD54-B55D-8B25-5629B466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ACC37ED-BB65-3F41-9C78-06CFDAB05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简要回答下列问题：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(3) </a:t>
                </a:r>
                <a:r>
                  <a:rPr lang="en" altLang="zh-CN" dirty="0"/>
                  <a:t>AC-3</a:t>
                </a:r>
                <a:r>
                  <a:rPr lang="zh-CN" altLang="en-US" dirty="0"/>
                  <a:t>算法的最坏时间复杂度是多少？如何得出这个时间复杂度？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解析：</a:t>
                </a:r>
                <a:endParaRPr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AC-3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算法的最坏时间复杂度为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全局弧的总数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是变量取值空间大小。这是由于最坏情况下</a:t>
                </a:r>
                <a:r>
                  <a:rPr lang="zh-CN" altLang="en-US" b="1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每条弧</a:t>
                </a:r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都会被加入到队列中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次，每次强制弧相容的复杂度为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弧：存在至少一个二元约束的变量对。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ACC37ED-BB65-3F41-9C78-06CFDAB05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3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1251114-825B-E01E-2A56-3D94DB1D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26" y="4001294"/>
            <a:ext cx="2903043" cy="2682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DAC78D-640C-2B2F-3B91-C4AD27931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45" y="5000155"/>
            <a:ext cx="3497259" cy="11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9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EF2F-524B-08B9-E05F-2B2A64A7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7428D-1B2E-C2F7-C540-B3C8BF435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的邻居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因弧相容导致值域减小，需进一步检查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的邻居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>
                  <a:solidFill>
                    <a:srgbClr val="0432FF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这是一个迭代过程，最坏情况下会迭代到所有的弧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7428D-1B2E-C2F7-C540-B3C8BF435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43C9F1F-BDA5-92B7-F244-F24EA124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3763"/>
            <a:ext cx="7772400" cy="286131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F084711-E927-0EEA-5B9A-CA04568D2B2E}"/>
              </a:ext>
            </a:extLst>
          </p:cNvPr>
          <p:cNvSpPr/>
          <p:nvPr/>
        </p:nvSpPr>
        <p:spPr>
          <a:xfrm>
            <a:off x="9740462" y="3068595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7756FC-828E-590C-263E-7169C2E852C5}"/>
              </a:ext>
            </a:extLst>
          </p:cNvPr>
          <p:cNvSpPr/>
          <p:nvPr/>
        </p:nvSpPr>
        <p:spPr>
          <a:xfrm>
            <a:off x="10435817" y="3068595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7178C6-7EF8-DF20-A105-E0FA345B5088}"/>
              </a:ext>
            </a:extLst>
          </p:cNvPr>
          <p:cNvSpPr/>
          <p:nvPr/>
        </p:nvSpPr>
        <p:spPr>
          <a:xfrm>
            <a:off x="10990763" y="3653481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15F082E-06F1-5B83-971C-BEB91F692549}"/>
              </a:ext>
            </a:extLst>
          </p:cNvPr>
          <p:cNvSpPr/>
          <p:nvPr/>
        </p:nvSpPr>
        <p:spPr>
          <a:xfrm>
            <a:off x="10989308" y="4326072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38D874-2F39-5D8F-68D2-1587EF984BA2}"/>
              </a:ext>
            </a:extLst>
          </p:cNvPr>
          <p:cNvSpPr/>
          <p:nvPr/>
        </p:nvSpPr>
        <p:spPr>
          <a:xfrm>
            <a:off x="10435817" y="4877510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C37731-EAB3-A922-0FF2-DF38F71C8B16}"/>
              </a:ext>
            </a:extLst>
          </p:cNvPr>
          <p:cNvSpPr/>
          <p:nvPr/>
        </p:nvSpPr>
        <p:spPr>
          <a:xfrm>
            <a:off x="9740462" y="4877510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F1B4A0-ACE1-1F24-948E-34A433116D80}"/>
              </a:ext>
            </a:extLst>
          </p:cNvPr>
          <p:cNvSpPr/>
          <p:nvPr/>
        </p:nvSpPr>
        <p:spPr>
          <a:xfrm>
            <a:off x="9176117" y="3653481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1DD6AFC-0BCA-A419-7E3A-A551DC6B7AD1}"/>
              </a:ext>
            </a:extLst>
          </p:cNvPr>
          <p:cNvSpPr/>
          <p:nvPr/>
        </p:nvSpPr>
        <p:spPr>
          <a:xfrm>
            <a:off x="9176117" y="4326072"/>
            <a:ext cx="483476" cy="483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2BD6BA3-1A8A-A405-5C20-0C26E4B67BA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0223938" y="3310333"/>
            <a:ext cx="211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BADF540-699D-9C05-3417-82FF955CA7C1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0848490" y="3481268"/>
            <a:ext cx="213076" cy="243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A398D6F-9CE2-4CBF-48E1-ED2266530533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1231046" y="4136957"/>
            <a:ext cx="1455" cy="18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1D5592F-270A-E4AA-580A-70C126D08342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9588790" y="3481268"/>
            <a:ext cx="222475" cy="243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371894E-1A74-2A4C-A3D8-27C5CBC55D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417855" y="4136957"/>
            <a:ext cx="0" cy="18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2532DD2-155E-C1E2-DF9C-6D70301A5820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9588790" y="4738745"/>
            <a:ext cx="222475" cy="209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F6BB272-547F-98B4-26B5-065A1744E482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223938" y="5119248"/>
            <a:ext cx="211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D91B62F-24E3-2123-4CBA-F1FF672AD4E3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10848490" y="4738745"/>
            <a:ext cx="211621" cy="209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C7EABE-F174-9BCC-73B9-B931BF783273}"/>
                  </a:ext>
                </a:extLst>
              </p:cNvPr>
              <p:cNvSpPr txBox="1"/>
              <p:nvPr/>
            </p:nvSpPr>
            <p:spPr>
              <a:xfrm>
                <a:off x="9080296" y="5399642"/>
                <a:ext cx="2499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C7EABE-F174-9BCC-73B9-B931BF783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5399642"/>
                <a:ext cx="249916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8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D6AC75-BD54-B55D-8B25-5629B466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CC37ED-BB65-3F41-9C78-06CFDAB0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简要回答下列问题：</a:t>
            </a:r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爬山算法容易陷入局部最优，作为一种改进，模拟退火如何缓解这个问题？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解析：</a:t>
            </a:r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模拟退火引入了“接受概率”的概念，在新解较差时保留一定的转移概率，从而具有脱离局部最优的能力，而在“接受概率”逐渐趋于</a:t>
            </a:r>
            <a:r>
              <a:rPr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时，解也趋于收敛。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B05520-8ECB-33DD-7231-A72A6BB7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29" y="4402469"/>
            <a:ext cx="3687141" cy="23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BD8E-EC0B-97F3-A912-F79E5C5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7661A-B42D-F944-A0D0-42FCC676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考虑使用</a:t>
            </a:r>
            <a:r>
              <a:rPr kumimoji="1" lang="zh-CN" altLang="en-US" dirty="0">
                <a:solidFill>
                  <a:srgbClr val="FF0000"/>
                </a:solidFill>
              </a:rPr>
              <a:t>树搜索</a:t>
            </a:r>
            <a:r>
              <a:rPr kumimoji="1" lang="zh-CN" altLang="en-US" dirty="0"/>
              <a:t>解决上图的路径搜索问题，其中</a:t>
            </a:r>
            <a:r>
              <a:rPr kumimoji="1" lang="en" altLang="zh-CN" dirty="0"/>
              <a:t>S</a:t>
            </a:r>
            <a:r>
              <a:rPr kumimoji="1" lang="zh-CN" altLang="en-US" dirty="0"/>
              <a:t>为起点</a:t>
            </a:r>
            <a:r>
              <a:rPr kumimoji="1" lang="en" altLang="zh-CN" dirty="0"/>
              <a:t>G</a:t>
            </a:r>
            <a:r>
              <a:rPr kumimoji="1" lang="zh-CN" altLang="en-US" dirty="0"/>
              <a:t>为终点，边上的数字表示节点之间的路径长度，每个节点内部显示了该节点到终点</a:t>
            </a:r>
            <a:r>
              <a:rPr kumimoji="1" lang="en" altLang="zh-CN" dirty="0"/>
              <a:t>G</a:t>
            </a:r>
            <a:r>
              <a:rPr kumimoji="1" lang="zh-CN" altLang="en-US" dirty="0"/>
              <a:t>的启发式路径长度</a:t>
            </a:r>
            <a:r>
              <a:rPr kumimoji="1" lang="en" altLang="zh-CN" dirty="0"/>
              <a:t>h</a:t>
            </a:r>
            <a:r>
              <a:rPr kumimoji="1" lang="zh-CN" altLang="en" dirty="0"/>
              <a:t>，</a:t>
            </a:r>
            <a:r>
              <a:rPr kumimoji="1" lang="zh-CN" altLang="en-US" dirty="0"/>
              <a:t>规定搜索树上同一节点的子节点</a:t>
            </a:r>
            <a:r>
              <a:rPr kumimoji="1" lang="zh-CN" altLang="en-US" dirty="0">
                <a:solidFill>
                  <a:srgbClr val="0432FF"/>
                </a:solidFill>
              </a:rPr>
              <a:t>按字母顺序</a:t>
            </a:r>
            <a:r>
              <a:rPr kumimoji="1" lang="zh-CN" altLang="en-US" dirty="0"/>
              <a:t>依次扩展，代价函数值相同时也按字母顺序依次扩展。对于</a:t>
            </a:r>
            <a:r>
              <a:rPr kumimoji="1" lang="en" altLang="zh-CN" dirty="0">
                <a:solidFill>
                  <a:srgbClr val="0432FF"/>
                </a:solidFill>
              </a:rPr>
              <a:t>UCS</a:t>
            </a:r>
            <a:r>
              <a:rPr kumimoji="1" lang="zh-CN" altLang="en" dirty="0">
                <a:solidFill>
                  <a:srgbClr val="0432FF"/>
                </a:solidFill>
              </a:rPr>
              <a:t>、</a:t>
            </a:r>
            <a:r>
              <a:rPr kumimoji="1" lang="zh-CN" altLang="en-US" dirty="0">
                <a:solidFill>
                  <a:srgbClr val="0432FF"/>
                </a:solidFill>
              </a:rPr>
              <a:t>贪心和</a:t>
            </a:r>
            <a:r>
              <a:rPr kumimoji="1" lang="en" altLang="zh-CN" dirty="0">
                <a:solidFill>
                  <a:srgbClr val="0432FF"/>
                </a:solidFill>
              </a:rPr>
              <a:t>A*</a:t>
            </a:r>
            <a:r>
              <a:rPr kumimoji="1" lang="zh-CN" altLang="en-US" dirty="0"/>
              <a:t>三种搜索算法，画出对应的</a:t>
            </a:r>
            <a:r>
              <a:rPr kumimoji="1" lang="zh-CN" altLang="en-US" dirty="0">
                <a:solidFill>
                  <a:srgbClr val="0432FF"/>
                </a:solidFill>
              </a:rPr>
              <a:t>搜索树</a:t>
            </a:r>
            <a:r>
              <a:rPr kumimoji="1" lang="zh-CN" altLang="en-US" dirty="0"/>
              <a:t>和算法得到的</a:t>
            </a:r>
            <a:r>
              <a:rPr kumimoji="1" lang="en" altLang="zh-CN" dirty="0"/>
              <a:t>S</a:t>
            </a:r>
            <a:r>
              <a:rPr kumimoji="1" lang="zh-CN" altLang="en-US" dirty="0"/>
              <a:t>到</a:t>
            </a:r>
            <a:r>
              <a:rPr kumimoji="1" lang="en" altLang="zh-CN" dirty="0"/>
              <a:t>G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432FF"/>
                </a:solidFill>
              </a:rPr>
              <a:t>最优路径</a:t>
            </a:r>
            <a:r>
              <a:rPr kumimoji="1"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90D39-F8B7-AAF8-4348-DB7D2FB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21" y="4195857"/>
            <a:ext cx="4586357" cy="25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8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1507</Words>
  <Application>Microsoft Macintosh PowerPoint</Application>
  <PresentationFormat>宽屏</PresentationFormat>
  <Paragraphs>146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KaiTi</vt:lpstr>
      <vt:lpstr>Arial</vt:lpstr>
      <vt:lpstr>Calibri</vt:lpstr>
      <vt:lpstr>Cambria Math</vt:lpstr>
      <vt:lpstr>Office 主题​​</vt:lpstr>
      <vt:lpstr>第二次习题课</vt:lpstr>
      <vt:lpstr>第一次作业讲评</vt:lpstr>
      <vt:lpstr>第一题</vt:lpstr>
      <vt:lpstr>第一题</vt:lpstr>
      <vt:lpstr>第一题</vt:lpstr>
      <vt:lpstr>第一题</vt:lpstr>
      <vt:lpstr>第一题</vt:lpstr>
      <vt:lpstr>第一题</vt:lpstr>
      <vt:lpstr>第二题</vt:lpstr>
      <vt:lpstr>第二题</vt:lpstr>
      <vt:lpstr>第二题</vt:lpstr>
      <vt:lpstr>第三题</vt:lpstr>
      <vt:lpstr>第三题</vt:lpstr>
      <vt:lpstr>第三题</vt:lpstr>
      <vt:lpstr>第四题</vt:lpstr>
      <vt:lpstr>第二次作业答疑</vt:lpstr>
      <vt:lpstr>监督学习</vt:lpstr>
      <vt:lpstr>梯度下降</vt:lpstr>
      <vt:lpstr>梯度计算</vt:lpstr>
      <vt:lpstr>Numpy</vt:lpstr>
      <vt:lpstr>Numpy</vt:lpstr>
      <vt:lpstr>自由答疑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星灼</dc:creator>
  <cp:lastModifiedBy>郭 星灼</cp:lastModifiedBy>
  <cp:revision>22</cp:revision>
  <dcterms:created xsi:type="dcterms:W3CDTF">2023-04-27T07:16:01Z</dcterms:created>
  <dcterms:modified xsi:type="dcterms:W3CDTF">2023-04-27T11:48:38Z</dcterms:modified>
</cp:coreProperties>
</file>