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E8D89-9A00-4D65-AE1D-CB5FA99CFF6B}" type="datetimeFigureOut">
              <a:rPr lang="en-US" smtClean="0"/>
              <a:t>12/14/2011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6B20FA-0DA6-4146-9B34-DA60A0E4816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6B20FA-0DA6-4146-9B34-DA60A0E4816C}"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12/14/2011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12/14/2011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12/14/2011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12/14/2011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12/14/2011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12/14/2011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12/14/2011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12/14/2011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Image Processing Project -</a:t>
            </a:r>
            <a:br>
              <a:rPr lang="en-US" dirty="0" smtClean="0"/>
            </a:br>
            <a:r>
              <a:rPr lang="en-US" dirty="0" smtClean="0"/>
              <a:t>Fingerprint Core point Detection</a:t>
            </a:r>
            <a:endParaRPr lang="en-US" dirty="0"/>
          </a:p>
        </p:txBody>
      </p:sp>
      <p:sp>
        <p:nvSpPr>
          <p:cNvPr id="3" name="Subtitle 2"/>
          <p:cNvSpPr>
            <a:spLocks noGrp="1"/>
          </p:cNvSpPr>
          <p:nvPr>
            <p:ph type="subTitle" idx="1"/>
          </p:nvPr>
        </p:nvSpPr>
        <p:spPr/>
        <p:txBody>
          <a:bodyPr/>
          <a:lstStyle/>
          <a:p>
            <a:r>
              <a:rPr lang="en-US" dirty="0" err="1" smtClean="0"/>
              <a:t>Shailesh</a:t>
            </a:r>
            <a:r>
              <a:rPr lang="en-US" dirty="0" smtClean="0"/>
              <a:t> </a:t>
            </a:r>
            <a:r>
              <a:rPr lang="en-US" dirty="0" err="1" smtClean="0"/>
              <a:t>Samudrala</a:t>
            </a:r>
            <a:endParaRPr lang="en-US" dirty="0" smtClean="0"/>
          </a:p>
          <a:p>
            <a:r>
              <a:rPr lang="en-US" dirty="0" smtClean="0"/>
              <a:t>UFID: 61619911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t>
            </a:r>
          </a:p>
          <a:p>
            <a:endParaRPr lang="en-US" dirty="0" smtClean="0"/>
          </a:p>
          <a:p>
            <a:endParaRPr lang="en-US" dirty="0" smtClean="0"/>
          </a:p>
          <a:p>
            <a:r>
              <a:rPr lang="en-US" dirty="0" smtClean="0"/>
              <a:t>Orientation Field Estimation:</a:t>
            </a:r>
          </a:p>
          <a:p>
            <a:endParaRPr lang="en-US" dirty="0" smtClean="0"/>
          </a:p>
          <a:p>
            <a:endParaRPr lang="en-US" dirty="0" smtClean="0"/>
          </a:p>
          <a:p>
            <a:endParaRPr lang="en-US" dirty="0" smtClean="0"/>
          </a:p>
        </p:txBody>
      </p:sp>
      <p:sp>
        <p:nvSpPr>
          <p:cNvPr id="2" name="Title 1"/>
          <p:cNvSpPr>
            <a:spLocks noGrp="1"/>
          </p:cNvSpPr>
          <p:nvPr>
            <p:ph type="title"/>
          </p:nvPr>
        </p:nvSpPr>
        <p:spPr/>
        <p:txBody>
          <a:bodyPr/>
          <a:lstStyle/>
          <a:p>
            <a:r>
              <a:rPr lang="en-US" dirty="0" smtClean="0"/>
              <a:t>3. Ridge Orientation Estimation</a:t>
            </a:r>
            <a:endParaRPr lang="en-US" dirty="0"/>
          </a:p>
        </p:txBody>
      </p:sp>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1447800"/>
            <a:ext cx="4259580" cy="990600"/>
          </a:xfrm>
          <a:prstGeom prst="rect">
            <a:avLst/>
          </a:prstGeom>
          <a:noFill/>
        </p:spPr>
      </p:pic>
      <p:sp>
        <p:nvSpPr>
          <p:cNvPr id="2253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3429000"/>
            <a:ext cx="2798669" cy="7048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Convert orientation field to continuous vector field. (using sin and cosine trigonometric functions)</a:t>
            </a:r>
          </a:p>
          <a:p>
            <a:r>
              <a:rPr lang="en-US" dirty="0" smtClean="0"/>
              <a:t>Apply low pass filter on resulting vector field. </a:t>
            </a:r>
          </a:p>
          <a:p>
            <a:r>
              <a:rPr lang="en-US" dirty="0" smtClean="0"/>
              <a:t>Obtain a smoothened orientation field as follows:</a:t>
            </a:r>
          </a:p>
          <a:p>
            <a:endParaRPr lang="en-US" dirty="0"/>
          </a:p>
        </p:txBody>
      </p:sp>
      <p:sp>
        <p:nvSpPr>
          <p:cNvPr id="2" name="Title 1"/>
          <p:cNvSpPr>
            <a:spLocks noGrp="1"/>
          </p:cNvSpPr>
          <p:nvPr>
            <p:ph type="title"/>
          </p:nvPr>
        </p:nvSpPr>
        <p:spPr/>
        <p:txBody>
          <a:bodyPr>
            <a:normAutofit/>
          </a:bodyPr>
          <a:lstStyle/>
          <a:p>
            <a:r>
              <a:rPr lang="en-US" dirty="0" smtClean="0"/>
              <a:t>4. Ridge orientation Smoothing</a:t>
            </a:r>
            <a:endParaRPr lang="en-US"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71600" y="4495800"/>
            <a:ext cx="3328851" cy="838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143000" y="1828800"/>
            <a:ext cx="6553200" cy="28194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Smoothened Orientation Field</a:t>
            </a:r>
            <a:endParaRPr lang="en-US" dirty="0"/>
          </a:p>
        </p:txBody>
      </p:sp>
      <p:sp>
        <p:nvSpPr>
          <p:cNvPr id="5" name="Rectangle 4"/>
          <p:cNvSpPr/>
          <p:nvPr/>
        </p:nvSpPr>
        <p:spPr>
          <a:xfrm>
            <a:off x="2057400" y="5105400"/>
            <a:ext cx="4572000" cy="646331"/>
          </a:xfrm>
          <a:prstGeom prst="rect">
            <a:avLst/>
          </a:prstGeom>
        </p:spPr>
        <p:txBody>
          <a:bodyPr>
            <a:spAutoFit/>
          </a:bodyPr>
          <a:lstStyle/>
          <a:p>
            <a:r>
              <a:rPr lang="en-US" i="1" dirty="0" smtClean="0"/>
              <a:t>a) Pre-processed image b) Orientation Field Estimation c) Orientation Field Smoothing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Existing Methods:</a:t>
            </a:r>
          </a:p>
          <a:p>
            <a:r>
              <a:rPr lang="en-US" dirty="0" smtClean="0"/>
              <a:t>1. Direction of Curvature (DC)</a:t>
            </a:r>
          </a:p>
          <a:p>
            <a:r>
              <a:rPr lang="en-US" dirty="0" smtClean="0"/>
              <a:t>2. Geometry of Region (GR)</a:t>
            </a:r>
          </a:p>
          <a:p>
            <a:r>
              <a:rPr lang="en-US" dirty="0" smtClean="0"/>
              <a:t>3. Poincare Index Method (PIM)</a:t>
            </a:r>
          </a:p>
          <a:p>
            <a:r>
              <a:rPr lang="en-US" dirty="0" smtClean="0"/>
              <a:t>Other methods:</a:t>
            </a:r>
          </a:p>
          <a:p>
            <a:r>
              <a:rPr lang="en-US" dirty="0" smtClean="0"/>
              <a:t>1. Corner Strength Algorithm</a:t>
            </a:r>
          </a:p>
          <a:p>
            <a:r>
              <a:rPr lang="en-US" dirty="0" smtClean="0"/>
              <a:t>2. Edge map based core point detection</a:t>
            </a:r>
            <a:endParaRPr lang="en-US" dirty="0"/>
          </a:p>
        </p:txBody>
      </p:sp>
      <p:sp>
        <p:nvSpPr>
          <p:cNvPr id="2" name="Title 1"/>
          <p:cNvSpPr>
            <a:spLocks noGrp="1"/>
          </p:cNvSpPr>
          <p:nvPr>
            <p:ph type="title"/>
          </p:nvPr>
        </p:nvSpPr>
        <p:spPr/>
        <p:txBody>
          <a:bodyPr/>
          <a:lstStyle/>
          <a:p>
            <a:r>
              <a:rPr lang="en-US" dirty="0" smtClean="0"/>
              <a:t>Core Point Detection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Method: use orientation field to evaluate difference in direction components for every block in the image. </a:t>
            </a:r>
          </a:p>
          <a:p>
            <a:r>
              <a:rPr lang="en-US" dirty="0" smtClean="0"/>
              <a:t>Core point location is estimated using the difference in direction components.</a:t>
            </a:r>
          </a:p>
          <a:p>
            <a:r>
              <a:rPr lang="en-US" dirty="0" smtClean="0"/>
              <a:t>If difference in both direction components is negative, then that point is the core point. </a:t>
            </a:r>
          </a:p>
          <a:p>
            <a:r>
              <a:rPr lang="en-US" dirty="0" smtClean="0"/>
              <a:t>Advantage: Easy to implement, efficient, easy computation</a:t>
            </a:r>
          </a:p>
          <a:p>
            <a:r>
              <a:rPr lang="en-US" dirty="0" smtClean="0"/>
              <a:t>Disadvantage: Not 100% precise in evaluating core point location.</a:t>
            </a:r>
          </a:p>
          <a:p>
            <a:r>
              <a:rPr lang="en-US" dirty="0" smtClean="0"/>
              <a:t>Usually used to detect Region of Interest (ROI) of fingerprint image</a:t>
            </a:r>
          </a:p>
        </p:txBody>
      </p:sp>
      <p:sp>
        <p:nvSpPr>
          <p:cNvPr id="2" name="Title 1"/>
          <p:cNvSpPr>
            <a:spLocks noGrp="1"/>
          </p:cNvSpPr>
          <p:nvPr>
            <p:ph type="title"/>
          </p:nvPr>
        </p:nvSpPr>
        <p:spPr/>
        <p:txBody>
          <a:bodyPr/>
          <a:lstStyle/>
          <a:p>
            <a:r>
              <a:rPr lang="en-US" dirty="0" smtClean="0"/>
              <a:t>Direction of Curvature (DC)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Method:</a:t>
            </a:r>
          </a:p>
          <a:p>
            <a:r>
              <a:rPr lang="en-US" dirty="0" smtClean="0"/>
              <a:t>Compute </a:t>
            </a:r>
            <a:r>
              <a:rPr lang="en-US" dirty="0" smtClean="0"/>
              <a:t>the smoothed orientation </a:t>
            </a:r>
            <a:r>
              <a:rPr lang="en-US" dirty="0" smtClean="0"/>
              <a:t>field      θ</a:t>
            </a:r>
            <a:r>
              <a:rPr lang="en-US" dirty="0" smtClean="0"/>
              <a:t>′</a:t>
            </a:r>
            <a:r>
              <a:rPr lang="en-US" i="1" dirty="0" smtClean="0"/>
              <a:t>(</a:t>
            </a:r>
            <a:r>
              <a:rPr lang="en-US" i="1" dirty="0" err="1" smtClean="0"/>
              <a:t>i</a:t>
            </a:r>
            <a:r>
              <a:rPr lang="en-US" i="1" dirty="0" smtClean="0"/>
              <a:t>, j</a:t>
            </a:r>
            <a:r>
              <a:rPr lang="en-US" i="1" dirty="0" smtClean="0"/>
              <a:t>).</a:t>
            </a:r>
          </a:p>
          <a:p>
            <a:r>
              <a:rPr lang="en-US" dirty="0" smtClean="0"/>
              <a:t> </a:t>
            </a:r>
            <a:r>
              <a:rPr lang="el-GR" dirty="0" smtClean="0"/>
              <a:t>ε</a:t>
            </a:r>
            <a:r>
              <a:rPr lang="el-GR" i="1" dirty="0" smtClean="0"/>
              <a:t>(</a:t>
            </a:r>
            <a:r>
              <a:rPr lang="en-US" i="1" dirty="0" err="1" smtClean="0"/>
              <a:t>i</a:t>
            </a:r>
            <a:r>
              <a:rPr lang="en-US" i="1" dirty="0" smtClean="0"/>
              <a:t>, j) = </a:t>
            </a:r>
            <a:r>
              <a:rPr lang="en-US" i="1" dirty="0" smtClean="0"/>
              <a:t>sin(</a:t>
            </a:r>
            <a:r>
              <a:rPr lang="el-GR" i="1" dirty="0" smtClean="0"/>
              <a:t>θ′(</a:t>
            </a:r>
            <a:r>
              <a:rPr lang="en-US" i="1" dirty="0" err="1" smtClean="0"/>
              <a:t>i</a:t>
            </a:r>
            <a:r>
              <a:rPr lang="en-US" i="1" dirty="0" smtClean="0"/>
              <a:t>, j</a:t>
            </a:r>
            <a:r>
              <a:rPr lang="en-US" i="1" dirty="0" smtClean="0"/>
              <a:t>))</a:t>
            </a:r>
          </a:p>
          <a:p>
            <a:r>
              <a:rPr lang="en-US" dirty="0" smtClean="0"/>
              <a:t>Initialize a label image </a:t>
            </a:r>
            <a:r>
              <a:rPr lang="en-US" i="1" dirty="0" smtClean="0"/>
              <a:t>A which is used </a:t>
            </a:r>
            <a:r>
              <a:rPr lang="en-US" i="1" dirty="0" smtClean="0"/>
              <a:t>to </a:t>
            </a:r>
            <a:r>
              <a:rPr lang="en-US" dirty="0" smtClean="0"/>
              <a:t>indicate </a:t>
            </a:r>
            <a:r>
              <a:rPr lang="en-US" dirty="0" smtClean="0"/>
              <a:t>the core point</a:t>
            </a:r>
            <a:r>
              <a:rPr lang="en-US" dirty="0" smtClean="0"/>
              <a:t>.</a:t>
            </a:r>
          </a:p>
          <a:p>
            <a:endParaRPr lang="en-US" dirty="0" smtClean="0"/>
          </a:p>
          <a:p>
            <a:endParaRPr lang="en-US" dirty="0" smtClean="0"/>
          </a:p>
          <a:p>
            <a:endParaRPr lang="en-US" dirty="0" smtClean="0"/>
          </a:p>
          <a:p>
            <a:endParaRPr lang="en-US" dirty="0" smtClean="0"/>
          </a:p>
          <a:p>
            <a:endParaRPr lang="en-US" i="1" dirty="0" smtClean="0"/>
          </a:p>
          <a:p>
            <a:endParaRPr lang="en-US" dirty="0"/>
          </a:p>
        </p:txBody>
      </p:sp>
      <p:sp>
        <p:nvSpPr>
          <p:cNvPr id="2" name="Title 1"/>
          <p:cNvSpPr>
            <a:spLocks noGrp="1"/>
          </p:cNvSpPr>
          <p:nvPr>
            <p:ph type="title"/>
          </p:nvPr>
        </p:nvSpPr>
        <p:spPr/>
        <p:txBody>
          <a:bodyPr/>
          <a:lstStyle/>
          <a:p>
            <a:r>
              <a:rPr lang="en-US" dirty="0" smtClean="0"/>
              <a:t>Geometry of Region (GR)</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143000" y="4495800"/>
            <a:ext cx="4412340" cy="9866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Find the maximum value in A and assign </a:t>
            </a:r>
            <a:r>
              <a:rPr lang="en-US" dirty="0" smtClean="0"/>
              <a:t>its coordinate </a:t>
            </a:r>
            <a:r>
              <a:rPr lang="en-US" dirty="0" smtClean="0"/>
              <a:t>as the core point</a:t>
            </a:r>
            <a:r>
              <a:rPr lang="en-US" dirty="0" smtClean="0"/>
              <a:t>.</a:t>
            </a:r>
          </a:p>
          <a:p>
            <a:r>
              <a:rPr lang="en-US" dirty="0" smtClean="0"/>
              <a:t>If the core point still cannot be located, the </a:t>
            </a:r>
            <a:r>
              <a:rPr lang="en-US" dirty="0" smtClean="0"/>
              <a:t>steps could </a:t>
            </a:r>
            <a:r>
              <a:rPr lang="en-US" dirty="0" smtClean="0"/>
              <a:t>be </a:t>
            </a:r>
            <a:r>
              <a:rPr lang="en-US" dirty="0" smtClean="0"/>
              <a:t>re-iterated </a:t>
            </a:r>
            <a:r>
              <a:rPr lang="en-US" dirty="0" smtClean="0"/>
              <a:t>for a number of </a:t>
            </a:r>
            <a:r>
              <a:rPr lang="en-US" dirty="0" smtClean="0"/>
              <a:t>times while </a:t>
            </a:r>
            <a:r>
              <a:rPr lang="en-US" dirty="0" smtClean="0"/>
              <a:t>decreasing the window </a:t>
            </a:r>
            <a:r>
              <a:rPr lang="en-US" dirty="0" smtClean="0"/>
              <a:t>size</a:t>
            </a:r>
          </a:p>
          <a:p>
            <a:endParaRPr lang="en-US" dirty="0"/>
          </a:p>
        </p:txBody>
      </p:sp>
      <p:sp>
        <p:nvSpPr>
          <p:cNvPr id="2" name="Title 1"/>
          <p:cNvSpPr>
            <a:spLocks noGrp="1"/>
          </p:cNvSpPr>
          <p:nvPr>
            <p:ph type="title"/>
          </p:nvPr>
        </p:nvSpPr>
        <p:spPr/>
        <p:txBody>
          <a:bodyPr/>
          <a:lstStyle/>
          <a:p>
            <a:r>
              <a:rPr lang="en-US" dirty="0" smtClean="0"/>
              <a:t>Geometry of Region (GR)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r>
              <a:rPr lang="en-US" dirty="0" smtClean="0"/>
              <a:t>Most popular method</a:t>
            </a:r>
          </a:p>
          <a:p>
            <a:endParaRPr lang="en-US" dirty="0" smtClean="0"/>
          </a:p>
          <a:p>
            <a:endParaRPr lang="en-US" dirty="0" smtClean="0"/>
          </a:p>
          <a:p>
            <a:endParaRPr lang="en-US" dirty="0" smtClean="0"/>
          </a:p>
          <a:p>
            <a:endParaRPr lang="en-US" dirty="0" smtClean="0"/>
          </a:p>
          <a:p>
            <a:endParaRPr lang="en-US" dirty="0" smtClean="0"/>
          </a:p>
          <a:p>
            <a:endParaRPr lang="da-DK" dirty="0" smtClean="0"/>
          </a:p>
          <a:p>
            <a:endParaRPr lang="da-DK" dirty="0" smtClean="0"/>
          </a:p>
          <a:p>
            <a:endParaRPr lang="da-DK" dirty="0" smtClean="0"/>
          </a:p>
          <a:p>
            <a:r>
              <a:rPr lang="da-DK" dirty="0" smtClean="0"/>
              <a:t>δ </a:t>
            </a:r>
            <a:r>
              <a:rPr lang="da-DK" dirty="0" smtClean="0"/>
              <a:t>(</a:t>
            </a:r>
            <a:r>
              <a:rPr lang="da-DK" i="1" dirty="0" smtClean="0"/>
              <a:t>k) =θ (x( k + 1) mod N, y( k + 1) mod N) −θ (xk, yk).</a:t>
            </a:r>
            <a:endParaRPr lang="en-US" dirty="0" smtClean="0"/>
          </a:p>
          <a:p>
            <a:endParaRPr lang="en-US" dirty="0"/>
          </a:p>
        </p:txBody>
      </p:sp>
      <p:sp>
        <p:nvSpPr>
          <p:cNvPr id="2" name="Title 1"/>
          <p:cNvSpPr>
            <a:spLocks noGrp="1"/>
          </p:cNvSpPr>
          <p:nvPr>
            <p:ph type="title"/>
          </p:nvPr>
        </p:nvSpPr>
        <p:spPr/>
        <p:txBody>
          <a:bodyPr/>
          <a:lstStyle/>
          <a:p>
            <a:r>
              <a:rPr lang="en-US" dirty="0" smtClean="0"/>
              <a:t>Poincare Index Method</a:t>
            </a:r>
            <a:endParaRPr lang="en-US" dirty="0"/>
          </a:p>
        </p:txBody>
      </p:sp>
      <p:pic>
        <p:nvPicPr>
          <p:cNvPr id="6" name="Picture 2"/>
          <p:cNvPicPr>
            <a:picLocks noChangeAspect="1" noChangeArrowheads="1"/>
          </p:cNvPicPr>
          <p:nvPr/>
        </p:nvPicPr>
        <p:blipFill>
          <a:blip r:embed="rId3" cstate="print"/>
          <a:srcRect l="24443" t="53876" r="32961" b="30971"/>
          <a:stretch>
            <a:fillRect/>
          </a:stretch>
        </p:blipFill>
        <p:spPr bwMode="auto">
          <a:xfrm>
            <a:off x="1143000" y="2209800"/>
            <a:ext cx="3429000" cy="68580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l="15923" t="50509" r="53787" b="17502"/>
          <a:stretch>
            <a:fillRect/>
          </a:stretch>
        </p:blipFill>
        <p:spPr bwMode="auto">
          <a:xfrm>
            <a:off x="1371600" y="3124200"/>
            <a:ext cx="2819400" cy="16740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Used Direction of Curvature (DC) method to find core point in my project</a:t>
            </a:r>
          </a:p>
          <a:p>
            <a:r>
              <a:rPr lang="en-US" dirty="0" smtClean="0"/>
              <a:t>Original image:</a:t>
            </a:r>
          </a:p>
          <a:p>
            <a:endParaRPr lang="en-US" dirty="0"/>
          </a:p>
        </p:txBody>
      </p:sp>
      <p:sp>
        <p:nvSpPr>
          <p:cNvPr id="2" name="Title 1"/>
          <p:cNvSpPr>
            <a:spLocks noGrp="1"/>
          </p:cNvSpPr>
          <p:nvPr>
            <p:ph type="title"/>
          </p:nvPr>
        </p:nvSpPr>
        <p:spPr/>
        <p:txBody>
          <a:bodyPr/>
          <a:lstStyle/>
          <a:p>
            <a:r>
              <a:rPr lang="en-US" dirty="0" smtClean="0"/>
              <a:t>Evaluation</a:t>
            </a:r>
            <a:endParaRPr lang="en-US" dirty="0"/>
          </a:p>
        </p:txBody>
      </p:sp>
      <p:pic>
        <p:nvPicPr>
          <p:cNvPr id="6" name="Picture 5" descr="C:\Users\Shailesh\Documents\MATLAB\fingerprint1.tif"/>
          <p:cNvPicPr/>
          <p:nvPr/>
        </p:nvPicPr>
        <p:blipFill>
          <a:blip r:embed="rId2" cstate="print"/>
          <a:srcRect/>
          <a:stretch>
            <a:fillRect/>
          </a:stretch>
        </p:blipFill>
        <p:spPr bwMode="auto">
          <a:xfrm>
            <a:off x="2743200" y="3352800"/>
            <a:ext cx="47244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r>
              <a:rPr lang="en-US" dirty="0" smtClean="0"/>
              <a:t>Segmented Image:</a:t>
            </a:r>
            <a:endParaRPr lang="en-US" dirty="0"/>
          </a:p>
        </p:txBody>
      </p:sp>
      <p:pic>
        <p:nvPicPr>
          <p:cNvPr id="4" name="Picture 3" descr="C:\Users\Shailesh\Documents\MATLAB\seg_out.tif"/>
          <p:cNvPicPr/>
          <p:nvPr/>
        </p:nvPicPr>
        <p:blipFill>
          <a:blip r:embed="rId2" cstate="print"/>
          <a:srcRect/>
          <a:stretch>
            <a:fillRect/>
          </a:stretch>
        </p:blipFill>
        <p:spPr bwMode="auto">
          <a:xfrm>
            <a:off x="3276600" y="2209800"/>
            <a:ext cx="24384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Fingerprints consist of certain special regions where the geometry of the ridge structure is very different from that found in other </a:t>
            </a:r>
            <a:r>
              <a:rPr lang="en-US" dirty="0" smtClean="0"/>
              <a:t>regions</a:t>
            </a:r>
          </a:p>
          <a:p>
            <a:r>
              <a:rPr lang="en-US" dirty="0" smtClean="0"/>
              <a:t>Such regions are called as Singular Points or SPs which can be either core or delta. These regions can be effectively used for fingerprint alignment as they are intrinsic to the fingerprint</a:t>
            </a:r>
            <a:r>
              <a:rPr lang="en-US" dirty="0" smtClean="0"/>
              <a:t>.</a:t>
            </a:r>
          </a:p>
          <a:p>
            <a:r>
              <a:rPr lang="en-US" dirty="0" smtClean="0"/>
              <a:t>Core points are the points where the innermost ridge loops are the steepest. Delta points are those points from which the three patterns – delta, loop and whorl topologies deviate. </a:t>
            </a:r>
            <a:endParaRPr lang="en-US" dirty="0"/>
          </a:p>
        </p:txBody>
      </p:sp>
      <p:sp>
        <p:nvSpPr>
          <p:cNvPr id="2" name="Title 1"/>
          <p:cNvSpPr>
            <a:spLocks noGrp="1"/>
          </p:cNvSpPr>
          <p:nvPr>
            <p:ph type="title"/>
          </p:nvPr>
        </p:nvSpPr>
        <p:spPr/>
        <p:txBody>
          <a:bodyPr/>
          <a:lstStyle/>
          <a:p>
            <a:r>
              <a:rPr lang="en-US" dirty="0" smtClean="0"/>
              <a:t>Core Point Detection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Normalized Image</a:t>
            </a:r>
            <a:endParaRPr lang="en-US" dirty="0"/>
          </a:p>
        </p:txBody>
      </p:sp>
      <p:pic>
        <p:nvPicPr>
          <p:cNvPr id="4" name="Picture 3" descr="C:\Users\Shailesh\Documents\MATLAB\normalization.tif"/>
          <p:cNvPicPr/>
          <p:nvPr/>
        </p:nvPicPr>
        <p:blipFill>
          <a:blip r:embed="rId2" cstate="print"/>
          <a:srcRect l="15350" t="5607" r="28956"/>
          <a:stretch>
            <a:fillRect/>
          </a:stretch>
        </p:blipFill>
        <p:spPr bwMode="auto">
          <a:xfrm>
            <a:off x="3048000" y="2438400"/>
            <a:ext cx="3276599"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ailesh\Desktop\Fall 2k11\image processing\project\ROI-result.tif"/>
          <p:cNvPicPr>
            <a:picLocks noGrp="1"/>
          </p:cNvPicPr>
          <p:nvPr>
            <p:ph idx="1"/>
          </p:nvPr>
        </p:nvPicPr>
        <p:blipFill>
          <a:blip r:embed="rId2" cstate="print"/>
          <a:srcRect r="14071" b="32202"/>
          <a:stretch>
            <a:fillRect/>
          </a:stretch>
        </p:blipFill>
        <p:spPr bwMode="auto">
          <a:xfrm>
            <a:off x="1676400" y="1981200"/>
            <a:ext cx="5105400" cy="3048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ROI Extraction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smtClean="0"/>
              <a:t>Core Point Detection</a:t>
            </a:r>
            <a:endParaRPr lang="en-US" dirty="0"/>
          </a:p>
        </p:txBody>
      </p:sp>
      <p:pic>
        <p:nvPicPr>
          <p:cNvPr id="4" name="Picture 3" descr="C:\Users\Shailesh\Desktop\Fall 2k11\image processing\project\result1.tif"/>
          <p:cNvPicPr/>
          <p:nvPr/>
        </p:nvPicPr>
        <p:blipFill>
          <a:blip r:embed="rId2" cstate="print"/>
          <a:srcRect l="11327" t="6958" r="19622" b="-57"/>
          <a:stretch>
            <a:fillRect/>
          </a:stretch>
        </p:blipFill>
        <p:spPr bwMode="auto">
          <a:xfrm>
            <a:off x="1828800" y="1752600"/>
            <a:ext cx="4419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algorithm used is motivated by the following factors: simplicity, ease of computation, and good efficiency</a:t>
            </a:r>
            <a:r>
              <a:rPr lang="en-US" dirty="0" smtClean="0"/>
              <a:t>.</a:t>
            </a:r>
          </a:p>
          <a:p>
            <a:r>
              <a:rPr lang="en-US" dirty="0" smtClean="0"/>
              <a:t>The algorithm targets applications where detection of the Region of Interest (ROI) or a coarse location of the core-point is </a:t>
            </a:r>
            <a:r>
              <a:rPr lang="en-US" dirty="0" smtClean="0"/>
              <a:t>sufficient.</a:t>
            </a:r>
          </a:p>
          <a:p>
            <a:r>
              <a:rPr lang="en-US" dirty="0" smtClean="0"/>
              <a:t>Therefore, with the type of application in mind, a simple, robust and efficient algorithm was chosen to implement the problem of core point detection. </a:t>
            </a:r>
          </a:p>
          <a:p>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Overview of steps taken:</a:t>
            </a:r>
          </a:p>
          <a:p>
            <a:r>
              <a:rPr lang="en-US" dirty="0" smtClean="0"/>
              <a:t>1) Fingerprint image segmentation</a:t>
            </a:r>
          </a:p>
          <a:p>
            <a:r>
              <a:rPr lang="en-US" dirty="0" smtClean="0"/>
              <a:t>2) Fingerprint image normalization</a:t>
            </a:r>
          </a:p>
          <a:p>
            <a:r>
              <a:rPr lang="en-US" dirty="0" smtClean="0"/>
              <a:t>3) Ridge orientation field estimation</a:t>
            </a:r>
          </a:p>
          <a:p>
            <a:r>
              <a:rPr lang="en-US" dirty="0" smtClean="0"/>
              <a:t>4) Ridge orientation field smoothing</a:t>
            </a:r>
          </a:p>
          <a:p>
            <a:r>
              <a:rPr lang="en-US" dirty="0" smtClean="0"/>
              <a:t>5) Detection of ROI and core point using Direction of Curvature (DC) method</a:t>
            </a:r>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295400" y="1752600"/>
            <a:ext cx="7010400" cy="396239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Core Point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F</a:t>
            </a:r>
            <a:r>
              <a:rPr lang="en-US" cap="small" dirty="0" smtClean="0"/>
              <a:t>ingerprint </a:t>
            </a:r>
            <a:r>
              <a:rPr lang="en-US" dirty="0" smtClean="0"/>
              <a:t>based identification has been a hotbed for applications in the field of biometric technology. </a:t>
            </a:r>
            <a:endParaRPr lang="en-US" dirty="0" smtClean="0"/>
          </a:p>
          <a:p>
            <a:r>
              <a:rPr lang="en-US" dirty="0" smtClean="0"/>
              <a:t>The core point of fingerprints plays an important role in techniques involving fingerprint identification. It has vast applications and is widely used in fields like fingerprint classification </a:t>
            </a:r>
            <a:r>
              <a:rPr lang="en-US" dirty="0" smtClean="0"/>
              <a:t>, and </a:t>
            </a:r>
            <a:r>
              <a:rPr lang="en-US" dirty="0" smtClean="0"/>
              <a:t>fingerprint matching </a:t>
            </a:r>
            <a:endParaRPr lang="en-US" dirty="0" smtClean="0"/>
          </a:p>
          <a:p>
            <a:r>
              <a:rPr lang="en-US" dirty="0" smtClean="0"/>
              <a:t>In many of these applications, there is no need to detect the exact core point of the fingerprint. Detection a Region of interest or ROI around the core point area is </a:t>
            </a:r>
            <a:r>
              <a:rPr lang="en-US" dirty="0" smtClean="0"/>
              <a:t>sufficient.</a:t>
            </a:r>
          </a:p>
          <a:p>
            <a:r>
              <a:rPr lang="en-US" dirty="0" smtClean="0"/>
              <a:t>Some applications </a:t>
            </a:r>
            <a:r>
              <a:rPr lang="en-US" dirty="0" smtClean="0"/>
              <a:t>require exact and precise detection of core point</a:t>
            </a:r>
            <a:r>
              <a:rPr lang="en-US" dirty="0" smtClean="0"/>
              <a:t>.</a:t>
            </a:r>
          </a:p>
          <a:p>
            <a:r>
              <a:rPr lang="en-US" dirty="0" smtClean="0"/>
              <a:t>Accurate core point detection is vital in applications relating to fingerprint classification </a:t>
            </a:r>
            <a:r>
              <a:rPr lang="en-US" dirty="0" smtClean="0"/>
              <a:t> </a:t>
            </a:r>
            <a:endParaRPr lang="en-US" dirty="0"/>
          </a:p>
        </p:txBody>
      </p:sp>
      <p:sp>
        <p:nvSpPr>
          <p:cNvPr id="2" name="Title 1"/>
          <p:cNvSpPr>
            <a:spLocks noGrp="1"/>
          </p:cNvSpPr>
          <p:nvPr>
            <p:ph type="title"/>
          </p:nvPr>
        </p:nvSpPr>
        <p:spPr/>
        <p:txBody>
          <a:bodyPr/>
          <a:lstStyle/>
          <a:p>
            <a:r>
              <a:rPr lang="en-US" dirty="0" smtClean="0"/>
              <a:t>Why is it Important?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1. Fingerprint Segmentation:</a:t>
            </a:r>
          </a:p>
          <a:p>
            <a:r>
              <a:rPr lang="en-US" dirty="0" smtClean="0"/>
              <a:t>In this process, the background or the non-fingerprint area of the image is separated from the foreground or the fingerprint area of the image. </a:t>
            </a:r>
            <a:endParaRPr lang="en-US" dirty="0" smtClean="0"/>
          </a:p>
          <a:p>
            <a:r>
              <a:rPr lang="en-US" dirty="0" smtClean="0"/>
              <a:t>Eliminating the background </a:t>
            </a:r>
            <a:r>
              <a:rPr lang="en-US" dirty="0" smtClean="0"/>
              <a:t>area from the image for further processing reduces the number of operations that need to be performed on the fingerprint image, thus increasing the efficiency and execution time of the algorithm</a:t>
            </a:r>
            <a:endParaRPr lang="en-US" dirty="0"/>
          </a:p>
        </p:txBody>
      </p:sp>
      <p:sp>
        <p:nvSpPr>
          <p:cNvPr id="2" name="Title 1"/>
          <p:cNvSpPr>
            <a:spLocks noGrp="1"/>
          </p:cNvSpPr>
          <p:nvPr>
            <p:ph type="title"/>
          </p:nvPr>
        </p:nvSpPr>
        <p:spPr/>
        <p:txBody>
          <a:bodyPr>
            <a:normAutofit fontScale="90000"/>
          </a:bodyPr>
          <a:lstStyle/>
          <a:p>
            <a:r>
              <a:rPr lang="en-US" dirty="0" smtClean="0"/>
              <a:t>Steps leading to Core Point detection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ailesh\Documents\MATLAB\seg_out.tif"/>
          <p:cNvPicPr>
            <a:picLocks noGrp="1"/>
          </p:cNvPicPr>
          <p:nvPr>
            <p:ph idx="1"/>
          </p:nvPr>
        </p:nvPicPr>
        <p:blipFill>
          <a:blip r:embed="rId2" cstate="print"/>
          <a:stretch>
            <a:fillRect/>
          </a:stretch>
        </p:blipFill>
        <p:spPr bwMode="auto">
          <a:xfrm>
            <a:off x="3265365" y="1481138"/>
            <a:ext cx="2613270" cy="45259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Segmented Image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Normalization is the process of changing the range of the pixel intensity values </a:t>
            </a:r>
            <a:endParaRPr lang="en-US" dirty="0" smtClean="0"/>
          </a:p>
          <a:p>
            <a:r>
              <a:rPr lang="en-US" dirty="0" smtClean="0"/>
              <a:t>The main purpose of normalization is to reduce the variations in gray-level values along the ridges and valleys</a:t>
            </a:r>
            <a:r>
              <a:rPr lang="en-US" dirty="0" smtClean="0"/>
              <a:t>.</a:t>
            </a:r>
          </a:p>
          <a:p>
            <a:r>
              <a:rPr lang="en-US" dirty="0" smtClean="0"/>
              <a:t>Normalization is done to reduce the effects of sensor noise and finger pressure difference when taking the fingerprint. </a:t>
            </a:r>
            <a:endParaRPr lang="en-US" dirty="0" smtClean="0"/>
          </a:p>
          <a:p>
            <a:r>
              <a:rPr lang="en-US" dirty="0" smtClean="0"/>
              <a:t>Normalization </a:t>
            </a:r>
            <a:r>
              <a:rPr lang="en-US" dirty="0" smtClean="0"/>
              <a:t>is a linear pixel-wise operation, it does not change the clarity of the ridge and valley structures of the fingerprint. </a:t>
            </a:r>
            <a:endParaRPr lang="en-US" dirty="0"/>
          </a:p>
        </p:txBody>
      </p:sp>
      <p:sp>
        <p:nvSpPr>
          <p:cNvPr id="2" name="Title 1"/>
          <p:cNvSpPr>
            <a:spLocks noGrp="1"/>
          </p:cNvSpPr>
          <p:nvPr>
            <p:ph type="title"/>
          </p:nvPr>
        </p:nvSpPr>
        <p:spPr/>
        <p:txBody>
          <a:bodyPr/>
          <a:lstStyle/>
          <a:p>
            <a:r>
              <a:rPr lang="en-US" dirty="0" smtClean="0"/>
              <a:t>2. Fingerprint Normalization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ailesh\Documents\MATLAB\normalization.tif"/>
          <p:cNvPicPr>
            <a:picLocks noGrp="1"/>
          </p:cNvPicPr>
          <p:nvPr>
            <p:ph idx="1"/>
          </p:nvPr>
        </p:nvPicPr>
        <p:blipFill>
          <a:blip r:embed="rId2" cstate="print"/>
          <a:stretch>
            <a:fillRect/>
          </a:stretch>
        </p:blipFill>
        <p:spPr bwMode="auto">
          <a:xfrm>
            <a:off x="1554692" y="1481138"/>
            <a:ext cx="6034616" cy="45259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Normalized Image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Ridge orientation </a:t>
            </a:r>
            <a:r>
              <a:rPr lang="en-US" dirty="0" smtClean="0"/>
              <a:t>estimation </a:t>
            </a:r>
            <a:r>
              <a:rPr lang="en-US" dirty="0" smtClean="0"/>
              <a:t>is a major step towards fingerprint core point </a:t>
            </a:r>
            <a:r>
              <a:rPr lang="en-US" dirty="0" smtClean="0"/>
              <a:t>detection.</a:t>
            </a:r>
          </a:p>
          <a:p>
            <a:r>
              <a:rPr lang="en-US" dirty="0" err="1" smtClean="0"/>
              <a:t>Sobel</a:t>
            </a:r>
            <a:r>
              <a:rPr lang="en-US" dirty="0" smtClean="0"/>
              <a:t> Operator Gradients: </a:t>
            </a:r>
          </a:p>
          <a:p>
            <a:endParaRPr lang="en-US" dirty="0" smtClean="0"/>
          </a:p>
          <a:p>
            <a:endParaRPr lang="en-US" dirty="0" smtClean="0"/>
          </a:p>
          <a:p>
            <a:endParaRPr lang="en-US" dirty="0" smtClean="0"/>
          </a:p>
          <a:p>
            <a:r>
              <a:rPr lang="en-US" dirty="0" smtClean="0"/>
              <a:t>Local Field Estimation: </a:t>
            </a:r>
            <a:r>
              <a:rPr lang="en-US" dirty="0" err="1" smtClean="0"/>
              <a:t>Vx</a:t>
            </a:r>
            <a:r>
              <a:rPr lang="en-US" dirty="0" smtClean="0"/>
              <a:t> and </a:t>
            </a:r>
            <a:r>
              <a:rPr lang="en-US" dirty="0" err="1" smtClean="0"/>
              <a:t>Vy</a:t>
            </a:r>
            <a:endParaRPr lang="en-US" dirty="0"/>
          </a:p>
        </p:txBody>
      </p:sp>
      <p:sp>
        <p:nvSpPr>
          <p:cNvPr id="2" name="Title 1"/>
          <p:cNvSpPr>
            <a:spLocks noGrp="1"/>
          </p:cNvSpPr>
          <p:nvPr>
            <p:ph type="title"/>
          </p:nvPr>
        </p:nvSpPr>
        <p:spPr/>
        <p:txBody>
          <a:bodyPr/>
          <a:lstStyle/>
          <a:p>
            <a:r>
              <a:rPr lang="en-US" dirty="0" smtClean="0"/>
              <a:t>3. Ridge Orientation Estimation</a:t>
            </a: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2895600"/>
            <a:ext cx="4942114" cy="914400"/>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800600"/>
            <a:ext cx="4724400" cy="109869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TotalTime>
  <Words>877</Words>
  <Application>Microsoft Office PowerPoint</Application>
  <PresentationFormat>On-screen Show (4:3)</PresentationFormat>
  <Paragraphs>102</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Image Processing Project - Fingerprint Core point Detection</vt:lpstr>
      <vt:lpstr>Core Point Detection</vt:lpstr>
      <vt:lpstr>Core Point</vt:lpstr>
      <vt:lpstr>Why is it Important?</vt:lpstr>
      <vt:lpstr>Steps leading to Core Point detection</vt:lpstr>
      <vt:lpstr>Segmented Image</vt:lpstr>
      <vt:lpstr>2. Fingerprint Normalization</vt:lpstr>
      <vt:lpstr>Normalized Image</vt:lpstr>
      <vt:lpstr>3. Ridge Orientation Estimation</vt:lpstr>
      <vt:lpstr>3. Ridge Orientation Estimation</vt:lpstr>
      <vt:lpstr>4. Ridge orientation Smoothing</vt:lpstr>
      <vt:lpstr>Smoothened Orientation Field</vt:lpstr>
      <vt:lpstr>Core Point Detection</vt:lpstr>
      <vt:lpstr>Direction of Curvature (DC)</vt:lpstr>
      <vt:lpstr>Geometry of Region (GR)</vt:lpstr>
      <vt:lpstr>Geometry of Region (GR)</vt:lpstr>
      <vt:lpstr>Poincare Index Method</vt:lpstr>
      <vt:lpstr>Evaluation</vt:lpstr>
      <vt:lpstr>Segmented Image:</vt:lpstr>
      <vt:lpstr>Normalized Image</vt:lpstr>
      <vt:lpstr>ROI Extraction</vt:lpstr>
      <vt:lpstr>Core Point Detection</vt:lpstr>
      <vt:lpstr>Conclusion</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Project - Fingerprint Core point Detection</dc:title>
  <dc:creator>Shailesh</dc:creator>
  <cp:lastModifiedBy>Shailesh</cp:lastModifiedBy>
  <cp:revision>2</cp:revision>
  <dcterms:created xsi:type="dcterms:W3CDTF">2006-08-16T00:00:00Z</dcterms:created>
  <dcterms:modified xsi:type="dcterms:W3CDTF">2011-12-14T15:24:33Z</dcterms:modified>
</cp:coreProperties>
</file>