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4"/>
  </p:sldMasterIdLst>
  <p:notesMasterIdLst>
    <p:notesMasterId r:id="rId55"/>
  </p:notesMasterIdLst>
  <p:sldIdLst>
    <p:sldId id="3825" r:id="rId5"/>
    <p:sldId id="3826" r:id="rId6"/>
    <p:sldId id="3869" r:id="rId7"/>
    <p:sldId id="3827" r:id="rId8"/>
    <p:sldId id="3910" r:id="rId9"/>
    <p:sldId id="3870" r:id="rId10"/>
    <p:sldId id="3871" r:id="rId11"/>
    <p:sldId id="3872" r:id="rId12"/>
    <p:sldId id="3873" r:id="rId13"/>
    <p:sldId id="3874" r:id="rId14"/>
    <p:sldId id="3875" r:id="rId15"/>
    <p:sldId id="3876" r:id="rId16"/>
    <p:sldId id="3878" r:id="rId17"/>
    <p:sldId id="3877" r:id="rId18"/>
    <p:sldId id="3879" r:id="rId19"/>
    <p:sldId id="3880" r:id="rId20"/>
    <p:sldId id="3881" r:id="rId21"/>
    <p:sldId id="3882" r:id="rId22"/>
    <p:sldId id="3883" r:id="rId23"/>
    <p:sldId id="3884" r:id="rId24"/>
    <p:sldId id="3885" r:id="rId25"/>
    <p:sldId id="3886" r:id="rId26"/>
    <p:sldId id="3828" r:id="rId27"/>
    <p:sldId id="3887" r:id="rId28"/>
    <p:sldId id="3888" r:id="rId29"/>
    <p:sldId id="3889" r:id="rId30"/>
    <p:sldId id="3890" r:id="rId31"/>
    <p:sldId id="3891" r:id="rId32"/>
    <p:sldId id="3892" r:id="rId33"/>
    <p:sldId id="3893" r:id="rId34"/>
    <p:sldId id="3894" r:id="rId35"/>
    <p:sldId id="3895" r:id="rId36"/>
    <p:sldId id="3896" r:id="rId37"/>
    <p:sldId id="3897" r:id="rId38"/>
    <p:sldId id="3898" r:id="rId39"/>
    <p:sldId id="3899" r:id="rId40"/>
    <p:sldId id="3900" r:id="rId41"/>
    <p:sldId id="3837" r:id="rId42"/>
    <p:sldId id="3901" r:id="rId43"/>
    <p:sldId id="3902" r:id="rId44"/>
    <p:sldId id="3903" r:id="rId45"/>
    <p:sldId id="3904" r:id="rId46"/>
    <p:sldId id="3905" r:id="rId47"/>
    <p:sldId id="3906" r:id="rId48"/>
    <p:sldId id="3907" r:id="rId49"/>
    <p:sldId id="3908" r:id="rId50"/>
    <p:sldId id="3909" r:id="rId51"/>
    <p:sldId id="3867" r:id="rId52"/>
    <p:sldId id="3868" r:id="rId53"/>
    <p:sldId id="383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7" autoAdjust="0"/>
    <p:restoredTop sz="94660"/>
  </p:normalViewPr>
  <p:slideViewPr>
    <p:cSldViewPr snapToGrid="0">
      <p:cViewPr varScale="1">
        <p:scale>
          <a:sx n="87" d="100"/>
          <a:sy n="87" d="100"/>
        </p:scale>
        <p:origin x="102" y="1686"/>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7EDEA-C8F0-45B9-B29F-6C3A635A075D}"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40E3DF0C-BE20-45F8-BE17-D3D6E932F87C}">
      <dgm:prSet/>
      <dgm:spPr/>
      <dgm:t>
        <a:bodyPr/>
        <a:lstStyle/>
        <a:p>
          <a:r>
            <a:rPr lang="en-US"/>
            <a:t>SHA-224</a:t>
          </a:r>
        </a:p>
      </dgm:t>
    </dgm:pt>
    <dgm:pt modelId="{FBC8C12C-883F-45CE-AD6E-F96F9E105816}" type="parTrans" cxnId="{6DA6E95C-98DA-4F5C-A93F-2E6132A7A572}">
      <dgm:prSet/>
      <dgm:spPr/>
      <dgm:t>
        <a:bodyPr/>
        <a:lstStyle/>
        <a:p>
          <a:endParaRPr lang="en-US"/>
        </a:p>
      </dgm:t>
    </dgm:pt>
    <dgm:pt modelId="{E191F0CC-E1B4-4EE4-A725-137BD17DE7DA}" type="sibTrans" cxnId="{6DA6E95C-98DA-4F5C-A93F-2E6132A7A572}">
      <dgm:prSet/>
      <dgm:spPr/>
      <dgm:t>
        <a:bodyPr/>
        <a:lstStyle/>
        <a:p>
          <a:endParaRPr lang="en-US"/>
        </a:p>
      </dgm:t>
    </dgm:pt>
    <dgm:pt modelId="{0371D6BD-0896-4E05-B7F6-4ADA8AAE015D}">
      <dgm:prSet/>
      <dgm:spPr/>
      <dgm:t>
        <a:bodyPr/>
        <a:lstStyle/>
        <a:p>
          <a:r>
            <a:rPr lang="en-US"/>
            <a:t>HMAC</a:t>
          </a:r>
        </a:p>
      </dgm:t>
    </dgm:pt>
    <dgm:pt modelId="{888103C4-5B4B-47A8-BF1C-0162031FFE68}" type="parTrans" cxnId="{67C7D5A0-A7AE-4EB1-A2D5-D8E68DC2C8F3}">
      <dgm:prSet/>
      <dgm:spPr/>
      <dgm:t>
        <a:bodyPr/>
        <a:lstStyle/>
        <a:p>
          <a:endParaRPr lang="en-US"/>
        </a:p>
      </dgm:t>
    </dgm:pt>
    <dgm:pt modelId="{C9AE4D3A-CA02-4D7F-A524-86FC774C70F1}" type="sibTrans" cxnId="{67C7D5A0-A7AE-4EB1-A2D5-D8E68DC2C8F3}">
      <dgm:prSet/>
      <dgm:spPr/>
      <dgm:t>
        <a:bodyPr/>
        <a:lstStyle/>
        <a:p>
          <a:endParaRPr lang="en-US"/>
        </a:p>
      </dgm:t>
    </dgm:pt>
    <dgm:pt modelId="{5ED668F6-D345-43C8-B44B-DD7303B0EAB0}">
      <dgm:prSet/>
      <dgm:spPr/>
      <dgm:t>
        <a:bodyPr/>
        <a:lstStyle/>
        <a:p>
          <a:r>
            <a:rPr lang="en-US"/>
            <a:t>HKDF</a:t>
          </a:r>
        </a:p>
      </dgm:t>
    </dgm:pt>
    <dgm:pt modelId="{894BBCC7-3D38-4AEF-91BE-A06BBE26AEEB}" type="parTrans" cxnId="{94618782-D702-4790-ABA7-F9F54474B086}">
      <dgm:prSet/>
      <dgm:spPr/>
      <dgm:t>
        <a:bodyPr/>
        <a:lstStyle/>
        <a:p>
          <a:endParaRPr lang="en-US"/>
        </a:p>
      </dgm:t>
    </dgm:pt>
    <dgm:pt modelId="{F1596903-2146-458C-B0DF-D1FE90E2C054}" type="sibTrans" cxnId="{94618782-D702-4790-ABA7-F9F54474B086}">
      <dgm:prSet/>
      <dgm:spPr/>
      <dgm:t>
        <a:bodyPr/>
        <a:lstStyle/>
        <a:p>
          <a:endParaRPr lang="en-US"/>
        </a:p>
      </dgm:t>
    </dgm:pt>
    <dgm:pt modelId="{9D8CD04D-DACD-4966-9127-F2A01FD104B3}">
      <dgm:prSet/>
      <dgm:spPr/>
      <dgm:t>
        <a:bodyPr/>
        <a:lstStyle/>
        <a:p>
          <a:r>
            <a:rPr lang="en-US"/>
            <a:t>Conclusion</a:t>
          </a:r>
        </a:p>
      </dgm:t>
    </dgm:pt>
    <dgm:pt modelId="{C49B9078-156B-4472-883E-1B916EE379E1}" type="parTrans" cxnId="{EE50301C-EA3E-40CD-A823-4ABB7B3E113E}">
      <dgm:prSet/>
      <dgm:spPr/>
      <dgm:t>
        <a:bodyPr/>
        <a:lstStyle/>
        <a:p>
          <a:endParaRPr lang="en-US"/>
        </a:p>
      </dgm:t>
    </dgm:pt>
    <dgm:pt modelId="{CDD5AF19-1C09-4330-AB1B-7FB4FF4AD75D}" type="sibTrans" cxnId="{EE50301C-EA3E-40CD-A823-4ABB7B3E113E}">
      <dgm:prSet/>
      <dgm:spPr/>
      <dgm:t>
        <a:bodyPr/>
        <a:lstStyle/>
        <a:p>
          <a:endParaRPr lang="en-US"/>
        </a:p>
      </dgm:t>
    </dgm:pt>
    <dgm:pt modelId="{A468CA86-F497-406A-903C-50472ADC7BF3}" type="pres">
      <dgm:prSet presAssocID="{2357EDEA-C8F0-45B9-B29F-6C3A635A075D}" presName="Name0" presStyleCnt="0">
        <dgm:presLayoutVars>
          <dgm:dir/>
          <dgm:animLvl val="lvl"/>
          <dgm:resizeHandles val="exact"/>
        </dgm:presLayoutVars>
      </dgm:prSet>
      <dgm:spPr/>
    </dgm:pt>
    <dgm:pt modelId="{01BAFFAA-2A16-405A-B09E-A04E2391B0C7}" type="pres">
      <dgm:prSet presAssocID="{40E3DF0C-BE20-45F8-BE17-D3D6E932F87C}" presName="linNode" presStyleCnt="0"/>
      <dgm:spPr/>
    </dgm:pt>
    <dgm:pt modelId="{A44AD262-7DB3-4554-BFA2-C598DF3B817C}" type="pres">
      <dgm:prSet presAssocID="{40E3DF0C-BE20-45F8-BE17-D3D6E932F87C}" presName="parentText" presStyleLbl="node1" presStyleIdx="0" presStyleCnt="4">
        <dgm:presLayoutVars>
          <dgm:chMax val="1"/>
          <dgm:bulletEnabled val="1"/>
        </dgm:presLayoutVars>
      </dgm:prSet>
      <dgm:spPr/>
    </dgm:pt>
    <dgm:pt modelId="{AB223506-BDD5-45F1-8F27-100F48360DA5}" type="pres">
      <dgm:prSet presAssocID="{E191F0CC-E1B4-4EE4-A725-137BD17DE7DA}" presName="sp" presStyleCnt="0"/>
      <dgm:spPr/>
    </dgm:pt>
    <dgm:pt modelId="{D988B320-88B5-4E0C-8B82-AB5DF95EC557}" type="pres">
      <dgm:prSet presAssocID="{0371D6BD-0896-4E05-B7F6-4ADA8AAE015D}" presName="linNode" presStyleCnt="0"/>
      <dgm:spPr/>
    </dgm:pt>
    <dgm:pt modelId="{560F9557-A378-4D55-B20C-49376CF08075}" type="pres">
      <dgm:prSet presAssocID="{0371D6BD-0896-4E05-B7F6-4ADA8AAE015D}" presName="parentText" presStyleLbl="node1" presStyleIdx="1" presStyleCnt="4">
        <dgm:presLayoutVars>
          <dgm:chMax val="1"/>
          <dgm:bulletEnabled val="1"/>
        </dgm:presLayoutVars>
      </dgm:prSet>
      <dgm:spPr/>
    </dgm:pt>
    <dgm:pt modelId="{574ACCDB-BD7F-4246-B4FA-FA53B7F4E808}" type="pres">
      <dgm:prSet presAssocID="{C9AE4D3A-CA02-4D7F-A524-86FC774C70F1}" presName="sp" presStyleCnt="0"/>
      <dgm:spPr/>
    </dgm:pt>
    <dgm:pt modelId="{60008E9C-7A06-4BC2-84FF-051DA2C7E687}" type="pres">
      <dgm:prSet presAssocID="{5ED668F6-D345-43C8-B44B-DD7303B0EAB0}" presName="linNode" presStyleCnt="0"/>
      <dgm:spPr/>
    </dgm:pt>
    <dgm:pt modelId="{7021C835-C367-424E-B4A5-5C291037D6C9}" type="pres">
      <dgm:prSet presAssocID="{5ED668F6-D345-43C8-B44B-DD7303B0EAB0}" presName="parentText" presStyleLbl="node1" presStyleIdx="2" presStyleCnt="4">
        <dgm:presLayoutVars>
          <dgm:chMax val="1"/>
          <dgm:bulletEnabled val="1"/>
        </dgm:presLayoutVars>
      </dgm:prSet>
      <dgm:spPr/>
    </dgm:pt>
    <dgm:pt modelId="{B29A9D72-AB0E-493A-B9F8-AA076CE73A93}" type="pres">
      <dgm:prSet presAssocID="{F1596903-2146-458C-B0DF-D1FE90E2C054}" presName="sp" presStyleCnt="0"/>
      <dgm:spPr/>
    </dgm:pt>
    <dgm:pt modelId="{66AB60A8-1DA7-4348-B2E0-AFA8BC73D8AE}" type="pres">
      <dgm:prSet presAssocID="{9D8CD04D-DACD-4966-9127-F2A01FD104B3}" presName="linNode" presStyleCnt="0"/>
      <dgm:spPr/>
    </dgm:pt>
    <dgm:pt modelId="{7BABB2DE-3793-4A8D-9B6F-3675DCAC85B0}" type="pres">
      <dgm:prSet presAssocID="{9D8CD04D-DACD-4966-9127-F2A01FD104B3}" presName="parentText" presStyleLbl="node1" presStyleIdx="3" presStyleCnt="4">
        <dgm:presLayoutVars>
          <dgm:chMax val="1"/>
          <dgm:bulletEnabled val="1"/>
        </dgm:presLayoutVars>
      </dgm:prSet>
      <dgm:spPr/>
    </dgm:pt>
  </dgm:ptLst>
  <dgm:cxnLst>
    <dgm:cxn modelId="{EE50301C-EA3E-40CD-A823-4ABB7B3E113E}" srcId="{2357EDEA-C8F0-45B9-B29F-6C3A635A075D}" destId="{9D8CD04D-DACD-4966-9127-F2A01FD104B3}" srcOrd="3" destOrd="0" parTransId="{C49B9078-156B-4472-883E-1B916EE379E1}" sibTransId="{CDD5AF19-1C09-4330-AB1B-7FB4FF4AD75D}"/>
    <dgm:cxn modelId="{6DA6E95C-98DA-4F5C-A93F-2E6132A7A572}" srcId="{2357EDEA-C8F0-45B9-B29F-6C3A635A075D}" destId="{40E3DF0C-BE20-45F8-BE17-D3D6E932F87C}" srcOrd="0" destOrd="0" parTransId="{FBC8C12C-883F-45CE-AD6E-F96F9E105816}" sibTransId="{E191F0CC-E1B4-4EE4-A725-137BD17DE7DA}"/>
    <dgm:cxn modelId="{167BAF5F-00A0-446B-8185-570125A4B46A}" type="presOf" srcId="{9D8CD04D-DACD-4966-9127-F2A01FD104B3}" destId="{7BABB2DE-3793-4A8D-9B6F-3675DCAC85B0}" srcOrd="0" destOrd="0" presId="urn:microsoft.com/office/officeart/2005/8/layout/vList5"/>
    <dgm:cxn modelId="{69FC0678-DC55-49ED-AE2C-BBF10F73306B}" type="presOf" srcId="{5ED668F6-D345-43C8-B44B-DD7303B0EAB0}" destId="{7021C835-C367-424E-B4A5-5C291037D6C9}" srcOrd="0" destOrd="0" presId="urn:microsoft.com/office/officeart/2005/8/layout/vList5"/>
    <dgm:cxn modelId="{94618782-D702-4790-ABA7-F9F54474B086}" srcId="{2357EDEA-C8F0-45B9-B29F-6C3A635A075D}" destId="{5ED668F6-D345-43C8-B44B-DD7303B0EAB0}" srcOrd="2" destOrd="0" parTransId="{894BBCC7-3D38-4AEF-91BE-A06BBE26AEEB}" sibTransId="{F1596903-2146-458C-B0DF-D1FE90E2C054}"/>
    <dgm:cxn modelId="{14C141A0-37F1-4E2C-8F2B-23AAB1DBCB8E}" type="presOf" srcId="{0371D6BD-0896-4E05-B7F6-4ADA8AAE015D}" destId="{560F9557-A378-4D55-B20C-49376CF08075}" srcOrd="0" destOrd="0" presId="urn:microsoft.com/office/officeart/2005/8/layout/vList5"/>
    <dgm:cxn modelId="{67C7D5A0-A7AE-4EB1-A2D5-D8E68DC2C8F3}" srcId="{2357EDEA-C8F0-45B9-B29F-6C3A635A075D}" destId="{0371D6BD-0896-4E05-B7F6-4ADA8AAE015D}" srcOrd="1" destOrd="0" parTransId="{888103C4-5B4B-47A8-BF1C-0162031FFE68}" sibTransId="{C9AE4D3A-CA02-4D7F-A524-86FC774C70F1}"/>
    <dgm:cxn modelId="{BCD114A7-C368-470F-AA98-7D59F04388A0}" type="presOf" srcId="{2357EDEA-C8F0-45B9-B29F-6C3A635A075D}" destId="{A468CA86-F497-406A-903C-50472ADC7BF3}" srcOrd="0" destOrd="0" presId="urn:microsoft.com/office/officeart/2005/8/layout/vList5"/>
    <dgm:cxn modelId="{4BC938E7-9C40-49DA-8381-BD35B3CA8E0E}" type="presOf" srcId="{40E3DF0C-BE20-45F8-BE17-D3D6E932F87C}" destId="{A44AD262-7DB3-4554-BFA2-C598DF3B817C}" srcOrd="0" destOrd="0" presId="urn:microsoft.com/office/officeart/2005/8/layout/vList5"/>
    <dgm:cxn modelId="{5D33C1FD-1195-4D27-A2BA-B016930A453B}" type="presParOf" srcId="{A468CA86-F497-406A-903C-50472ADC7BF3}" destId="{01BAFFAA-2A16-405A-B09E-A04E2391B0C7}" srcOrd="0" destOrd="0" presId="urn:microsoft.com/office/officeart/2005/8/layout/vList5"/>
    <dgm:cxn modelId="{1718BC96-B3F6-40E7-A8F9-A51C826A7574}" type="presParOf" srcId="{01BAFFAA-2A16-405A-B09E-A04E2391B0C7}" destId="{A44AD262-7DB3-4554-BFA2-C598DF3B817C}" srcOrd="0" destOrd="0" presId="urn:microsoft.com/office/officeart/2005/8/layout/vList5"/>
    <dgm:cxn modelId="{0872C0EF-62A9-421E-BA97-41A3FFC77B96}" type="presParOf" srcId="{A468CA86-F497-406A-903C-50472ADC7BF3}" destId="{AB223506-BDD5-45F1-8F27-100F48360DA5}" srcOrd="1" destOrd="0" presId="urn:microsoft.com/office/officeart/2005/8/layout/vList5"/>
    <dgm:cxn modelId="{5EBEC590-49EF-467B-AE12-DA80E85B2ED0}" type="presParOf" srcId="{A468CA86-F497-406A-903C-50472ADC7BF3}" destId="{D988B320-88B5-4E0C-8B82-AB5DF95EC557}" srcOrd="2" destOrd="0" presId="urn:microsoft.com/office/officeart/2005/8/layout/vList5"/>
    <dgm:cxn modelId="{80889406-2F71-46D7-882B-1307CD9E7A4C}" type="presParOf" srcId="{D988B320-88B5-4E0C-8B82-AB5DF95EC557}" destId="{560F9557-A378-4D55-B20C-49376CF08075}" srcOrd="0" destOrd="0" presId="urn:microsoft.com/office/officeart/2005/8/layout/vList5"/>
    <dgm:cxn modelId="{98E25739-1912-41EC-8697-2B6864FCFCB9}" type="presParOf" srcId="{A468CA86-F497-406A-903C-50472ADC7BF3}" destId="{574ACCDB-BD7F-4246-B4FA-FA53B7F4E808}" srcOrd="3" destOrd="0" presId="urn:microsoft.com/office/officeart/2005/8/layout/vList5"/>
    <dgm:cxn modelId="{549BBD32-0299-4F62-88C3-693C8643E58E}" type="presParOf" srcId="{A468CA86-F497-406A-903C-50472ADC7BF3}" destId="{60008E9C-7A06-4BC2-84FF-051DA2C7E687}" srcOrd="4" destOrd="0" presId="urn:microsoft.com/office/officeart/2005/8/layout/vList5"/>
    <dgm:cxn modelId="{1FF42902-86DA-49F3-84B1-95279A213AAA}" type="presParOf" srcId="{60008E9C-7A06-4BC2-84FF-051DA2C7E687}" destId="{7021C835-C367-424E-B4A5-5C291037D6C9}" srcOrd="0" destOrd="0" presId="urn:microsoft.com/office/officeart/2005/8/layout/vList5"/>
    <dgm:cxn modelId="{B979240C-EAF9-4513-BC96-80E324DADA3E}" type="presParOf" srcId="{A468CA86-F497-406A-903C-50472ADC7BF3}" destId="{B29A9D72-AB0E-493A-B9F8-AA076CE73A93}" srcOrd="5" destOrd="0" presId="urn:microsoft.com/office/officeart/2005/8/layout/vList5"/>
    <dgm:cxn modelId="{61337FFB-5A95-45CD-A5F7-9FB7D74B3A89}" type="presParOf" srcId="{A468CA86-F497-406A-903C-50472ADC7BF3}" destId="{66AB60A8-1DA7-4348-B2E0-AFA8BC73D8AE}" srcOrd="6" destOrd="0" presId="urn:microsoft.com/office/officeart/2005/8/layout/vList5"/>
    <dgm:cxn modelId="{2718FCFF-C1FD-4504-A48B-A909F2C11FA7}" type="presParOf" srcId="{66AB60A8-1DA7-4348-B2E0-AFA8BC73D8AE}" destId="{7BABB2DE-3793-4A8D-9B6F-3675DCAC85B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AD262-7DB3-4554-BFA2-C598DF3B817C}">
      <dsp:nvSpPr>
        <dsp:cNvPr id="0" name=""/>
        <dsp:cNvSpPr/>
      </dsp:nvSpPr>
      <dsp:spPr>
        <a:xfrm>
          <a:off x="3364992" y="2177"/>
          <a:ext cx="3785616" cy="10474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SHA-224</a:t>
          </a:r>
        </a:p>
      </dsp:txBody>
      <dsp:txXfrm>
        <a:off x="3416125" y="53310"/>
        <a:ext cx="3683350" cy="945199"/>
      </dsp:txXfrm>
    </dsp:sp>
    <dsp:sp modelId="{560F9557-A378-4D55-B20C-49376CF08075}">
      <dsp:nvSpPr>
        <dsp:cNvPr id="0" name=""/>
        <dsp:cNvSpPr/>
      </dsp:nvSpPr>
      <dsp:spPr>
        <a:xfrm>
          <a:off x="3364992" y="1102016"/>
          <a:ext cx="3785616" cy="1047465"/>
        </a:xfrm>
        <a:prstGeom prst="roundRect">
          <a:avLst/>
        </a:prstGeom>
        <a:solidFill>
          <a:schemeClr val="accent2">
            <a:hueOff val="1267802"/>
            <a:satOff val="-25504"/>
            <a:lumOff val="-9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HMAC</a:t>
          </a:r>
        </a:p>
      </dsp:txBody>
      <dsp:txXfrm>
        <a:off x="3416125" y="1153149"/>
        <a:ext cx="3683350" cy="945199"/>
      </dsp:txXfrm>
    </dsp:sp>
    <dsp:sp modelId="{7021C835-C367-424E-B4A5-5C291037D6C9}">
      <dsp:nvSpPr>
        <dsp:cNvPr id="0" name=""/>
        <dsp:cNvSpPr/>
      </dsp:nvSpPr>
      <dsp:spPr>
        <a:xfrm>
          <a:off x="3364992" y="2201855"/>
          <a:ext cx="3785616" cy="1047465"/>
        </a:xfrm>
        <a:prstGeom prst="roundRect">
          <a:avLst/>
        </a:prstGeom>
        <a:solidFill>
          <a:schemeClr val="accent2">
            <a:hueOff val="2535604"/>
            <a:satOff val="-51007"/>
            <a:lumOff val="-18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HKDF</a:t>
          </a:r>
        </a:p>
      </dsp:txBody>
      <dsp:txXfrm>
        <a:off x="3416125" y="2252988"/>
        <a:ext cx="3683350" cy="945199"/>
      </dsp:txXfrm>
    </dsp:sp>
    <dsp:sp modelId="{7BABB2DE-3793-4A8D-9B6F-3675DCAC85B0}">
      <dsp:nvSpPr>
        <dsp:cNvPr id="0" name=""/>
        <dsp:cNvSpPr/>
      </dsp:nvSpPr>
      <dsp:spPr>
        <a:xfrm>
          <a:off x="3364992" y="3301694"/>
          <a:ext cx="3785616" cy="1047465"/>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Conclusion</a:t>
          </a:r>
        </a:p>
      </dsp:txBody>
      <dsp:txXfrm>
        <a:off x="3416125" y="3352827"/>
        <a:ext cx="3683350" cy="945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fld id="{DAEF38AA-A354-4215-9B4D-28D95AF52F6F}"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660ADC68-1B6A-42C6-B0CE-5D7B5F241388}"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fld id="{B67E6384-CA35-4C33-A082-8808BA944B9D}"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fld id="{39B1E336-BC75-4CF2-9F6A-15A12C0DBF19}"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fld id="{3F52CE46-DADA-40D8-BF56-ED0B40F62162}"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fld id="{33E3767E-45F2-475D-9D39-0119751E4C65}"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fld id="{479E64FD-F76C-471E-8F35-114C708DDAA9}"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72886F11-8BD4-4CD2-895F-B6CFB1C8A857}"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2C2CD59C-18FC-4E76-95D2-B02D7DB23775}"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03515F01-BAFA-401E-B24B-95429B9E6C0D}"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2972DE82-36C7-4331-B6D1-9CC949C76BE1}"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fld id="{08BF3099-AD58-4E3A-A2A6-499E971E6CE8}" type="datetime2">
              <a:rPr lang="en-US" smtClean="0"/>
              <a:t>Sunday, February 20, 2022</a:t>
            </a:fld>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GB"/>
              <a:t>Final Project - Cryptography Course</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fld id="{AF1D0286-12BD-449A-A620-F33F0B72969C}"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fld id="{D68CED48-855A-4843-92DD-C3A5C4C8986A}"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fld id="{6C7FB645-3152-4C71-9ADD-7DA4904F90A7}" type="datetime2">
              <a:rPr lang="en-US" smtClean="0">
                <a:solidFill>
                  <a:prstClr val="black">
                    <a:tint val="75000"/>
                  </a:prstClr>
                </a:solidFill>
              </a:rPr>
              <a:t>Sunday, February 20, 2022</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093208" y="1819175"/>
            <a:ext cx="6592824" cy="2386584"/>
          </a:xfrm>
        </p:spPr>
        <p:txBody>
          <a:bodyPr>
            <a:normAutofit fontScale="90000"/>
          </a:bodyPr>
          <a:lstStyle/>
          <a:p>
            <a:r>
              <a:rPr lang="en-US" sz="3600">
                <a:solidFill>
                  <a:srgbClr val="FFFFFF"/>
                </a:solidFill>
              </a:rPr>
              <a:t>Final Project - Cryptography</a:t>
            </a:r>
            <a:r>
              <a:rPr lang="en-US" sz="8000">
                <a:solidFill>
                  <a:srgbClr val="FFFFFF"/>
                </a:solidFill>
              </a:rPr>
              <a:t> </a:t>
            </a:r>
            <a:br>
              <a:rPr lang="en-US" sz="8000">
                <a:solidFill>
                  <a:srgbClr val="FFFFFF"/>
                </a:solidFill>
              </a:rPr>
            </a:br>
            <a:r>
              <a:rPr lang="en-US">
                <a:solidFill>
                  <a:srgbClr val="FFFFFF"/>
                </a:solidFill>
              </a:rPr>
              <a:t>SHA224-HMAC-HKDF</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572000" y="4648200"/>
            <a:ext cx="7114032" cy="1569720"/>
          </a:xfrm>
        </p:spPr>
        <p:txBody>
          <a:bodyPr/>
          <a:lstStyle/>
          <a:p>
            <a:r>
              <a:rPr lang="en-US" dirty="0">
                <a:solidFill>
                  <a:srgbClr val="FFFFFF"/>
                </a:solidFill>
              </a:rPr>
              <a:t>20C14001 – Le Duong Tuan Anh</a:t>
            </a:r>
          </a:p>
          <a:p>
            <a:r>
              <a:rPr lang="en-US" b="1" dirty="0">
                <a:solidFill>
                  <a:srgbClr val="FFFFFF"/>
                </a:solidFill>
              </a:rPr>
              <a:t>Tutor</a:t>
            </a:r>
            <a:r>
              <a:rPr lang="en-US" b="1">
                <a:solidFill>
                  <a:srgbClr val="FFFFFF"/>
                </a:solidFill>
              </a:rPr>
              <a:t>:</a:t>
            </a:r>
            <a:r>
              <a:rPr lang="en-US">
                <a:solidFill>
                  <a:srgbClr val="FFFFFF"/>
                </a:solidFill>
              </a:rPr>
              <a:t> Assoc. Prof. Tran Minh Triet</a:t>
            </a:r>
            <a:endParaRPr lang="en-US" dirty="0">
              <a:solidFill>
                <a:srgbClr val="FFFFFF"/>
              </a:solidFill>
            </a:endParaRPr>
          </a:p>
          <a:p>
            <a:r>
              <a:rPr lang="en-US"/>
              <a:t>Dr. Truong Toan Thinh</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10</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592138" y="1739900"/>
            <a:ext cx="11218862" cy="4616450"/>
          </a:xfrm>
        </p:spPr>
        <p:txBody>
          <a:bodyPr vert="horz" lIns="91440" tIns="45720" rIns="91440" bIns="45720" rtlCol="0">
            <a:normAutofit/>
          </a:bodyPr>
          <a:lstStyle/>
          <a:p>
            <a:pPr marL="0" marR="0" indent="0" algn="just">
              <a:lnSpc>
                <a:spcPct val="100000"/>
              </a:lnSpc>
              <a:spcBef>
                <a:spcPts val="0"/>
              </a:spcBef>
              <a:spcAft>
                <a:spcPts val="1200"/>
              </a:spcAft>
              <a:buNone/>
            </a:pPr>
            <a:r>
              <a:rPr lang="en-US" sz="2800" b="1" u="sng">
                <a:solidFill>
                  <a:srgbClr val="000000"/>
                </a:solidFill>
                <a:effectLst/>
                <a:latin typeface="Segoe UI" panose="020B0502040204020203" pitchFamily="34" charset="0"/>
                <a:ea typeface="Times New Roman" panose="02020603050405020304" pitchFamily="18" charset="0"/>
              </a:rPr>
              <a:t>Step 2:</a:t>
            </a:r>
            <a:r>
              <a:rPr lang="en-US" sz="2800">
                <a:solidFill>
                  <a:srgbClr val="000000"/>
                </a:solidFill>
                <a:effectLst/>
                <a:latin typeface="Segoe UI" panose="020B0502040204020203" pitchFamily="34" charset="0"/>
                <a:ea typeface="Times New Roman" panose="02020603050405020304" pitchFamily="18" charset="0"/>
              </a:rPr>
              <a:t> Padding K “0”s to the message, where K is the smallest, non-negative solution to the equation</a:t>
            </a:r>
          </a:p>
          <a:p>
            <a:pPr marL="0" marR="0" indent="0" algn="ctr">
              <a:lnSpc>
                <a:spcPct val="100000"/>
              </a:lnSpc>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Length of Message + 1 + K = 448 (mod 512)</a:t>
            </a:r>
          </a:p>
          <a:p>
            <a:pPr marL="0" indent="0">
              <a:lnSpc>
                <a:spcPct val="100000"/>
              </a:lnSpc>
              <a:spcBef>
                <a:spcPts val="0"/>
              </a:spcBef>
              <a:spcAft>
                <a:spcPts val="1200"/>
              </a:spcAft>
              <a:buNone/>
            </a:pPr>
            <a:r>
              <a:rPr lang="vi-VN" sz="1800" b="1">
                <a:solidFill>
                  <a:srgbClr val="000000"/>
                </a:solidFill>
                <a:effectLst/>
                <a:latin typeface="Segoe UI" panose="020B0502040204020203" pitchFamily="34" charset="0"/>
                <a:ea typeface="Quattrocento Sans"/>
                <a:cs typeface="Times New Roman" panose="02020603050405020304" pitchFamily="18" charset="0"/>
              </a:rPr>
              <a:t>01001000 01000011 01001101 01010101 01010011 01000000 00110010 00110000 00110010 00110001 1</a:t>
            </a:r>
            <a:r>
              <a:rPr lang="vi-VN" sz="1800" b="1">
                <a:solidFill>
                  <a:srgbClr val="FF0000"/>
                </a:solidFill>
                <a:effectLst/>
                <a:latin typeface="Segoe UI" panose="020B0502040204020203" pitchFamily="34" charset="0"/>
                <a:ea typeface="Quattrocento Sans"/>
                <a:cs typeface="Times New Roman" panose="02020603050405020304" pitchFamily="18" charset="0"/>
              </a:rPr>
              <a:t>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endParaRPr lang="en-US" sz="1800" b="1">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00000"/>
              </a:lnSpc>
              <a:spcBef>
                <a:spcPts val="0"/>
              </a:spcBef>
              <a:spcAft>
                <a:spcPts val="1200"/>
              </a:spcAft>
              <a:buNone/>
            </a:pPr>
            <a:endParaRPr lang="en-US" sz="2800">
              <a:solidFill>
                <a:srgbClr val="000000"/>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4193892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11</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592138" y="1739900"/>
            <a:ext cx="11218862" cy="4616450"/>
          </a:xfrm>
        </p:spPr>
        <p:txBody>
          <a:bodyPr vert="horz" lIns="91440" tIns="45720" rIns="91440" bIns="45720" rtlCol="0">
            <a:normAutofit/>
          </a:bodyPr>
          <a:lstStyle/>
          <a:p>
            <a:pPr marL="0" marR="0" indent="0" algn="just">
              <a:lnSpc>
                <a:spcPct val="100000"/>
              </a:lnSpc>
              <a:spcBef>
                <a:spcPts val="0"/>
              </a:spcBef>
              <a:spcAft>
                <a:spcPts val="1200"/>
              </a:spcAft>
              <a:buNone/>
            </a:pPr>
            <a:r>
              <a:rPr lang="en-US" sz="2800" b="1" u="sng">
                <a:solidFill>
                  <a:srgbClr val="000000"/>
                </a:solidFill>
                <a:effectLst/>
                <a:latin typeface="Segoe UI" panose="020B0502040204020203" pitchFamily="34" charset="0"/>
                <a:ea typeface="Times New Roman" panose="02020603050405020304" pitchFamily="18" charset="0"/>
              </a:rPr>
              <a:t>Step 3: </a:t>
            </a:r>
            <a:r>
              <a:rPr lang="en-US" sz="2800">
                <a:solidFill>
                  <a:srgbClr val="000000"/>
                </a:solidFill>
                <a:effectLst/>
                <a:latin typeface="Segoe UI" panose="020B0502040204020203" pitchFamily="34" charset="0"/>
                <a:ea typeface="Times New Roman" panose="02020603050405020304" pitchFamily="18" charset="0"/>
              </a:rPr>
              <a:t>Append </a:t>
            </a:r>
            <a:r>
              <a:rPr lang="en-US" sz="2800" b="1">
                <a:solidFill>
                  <a:srgbClr val="000000"/>
                </a:solidFill>
                <a:effectLst/>
                <a:latin typeface="Segoe UI" panose="020B0502040204020203" pitchFamily="34" charset="0"/>
                <a:ea typeface="Times New Roman" panose="02020603050405020304" pitchFamily="18" charset="0"/>
              </a:rPr>
              <a:t>64 bits to the end</a:t>
            </a:r>
            <a:r>
              <a:rPr lang="en-US" sz="2800">
                <a:solidFill>
                  <a:srgbClr val="000000"/>
                </a:solidFill>
                <a:effectLst/>
                <a:latin typeface="Segoe UI" panose="020B0502040204020203" pitchFamily="34" charset="0"/>
                <a:ea typeface="Times New Roman" panose="02020603050405020304" pitchFamily="18" charset="0"/>
              </a:rPr>
              <a:t>, where the 64 bits are a big-endian integer representing the length of the original input in binary. </a:t>
            </a:r>
            <a:r>
              <a:rPr lang="en-US" sz="2800" b="1">
                <a:solidFill>
                  <a:srgbClr val="000000"/>
                </a:solidFill>
                <a:effectLst/>
                <a:latin typeface="Segoe UI" panose="020B0502040204020203" pitchFamily="34" charset="0"/>
                <a:ea typeface="Times New Roman" panose="02020603050405020304" pitchFamily="18" charset="0"/>
              </a:rPr>
              <a:t>The length of original message is 80</a:t>
            </a:r>
            <a:r>
              <a:rPr lang="en-US" sz="2800">
                <a:solidFill>
                  <a:srgbClr val="000000"/>
                </a:solidFill>
                <a:effectLst/>
                <a:latin typeface="Segoe UI" panose="020B0502040204020203" pitchFamily="34" charset="0"/>
                <a:ea typeface="Times New Roman" panose="02020603050405020304" pitchFamily="18" charset="0"/>
              </a:rPr>
              <a:t>, which is represented in 64-bit binary as:</a:t>
            </a:r>
          </a:p>
          <a:p>
            <a:pPr marL="0" marR="0" indent="0">
              <a:lnSpc>
                <a:spcPct val="100000"/>
              </a:lnSpc>
              <a:spcBef>
                <a:spcPts val="0"/>
              </a:spcBef>
              <a:spcAft>
                <a:spcPts val="1200"/>
              </a:spcAft>
              <a:buNone/>
            </a:pPr>
            <a:r>
              <a:rPr lang="en-US" sz="2800" b="1">
                <a:solidFill>
                  <a:srgbClr val="FF0000"/>
                </a:solidFill>
                <a:effectLst/>
                <a:latin typeface="Segoe UI" panose="020B0502040204020203" pitchFamily="34" charset="0"/>
                <a:ea typeface="Times New Roman" panose="02020603050405020304" pitchFamily="18" charset="0"/>
              </a:rPr>
              <a:t>00000000 00000000 00000000 00000000 00000000 00000000 00000000 01010000</a:t>
            </a:r>
          </a:p>
          <a:p>
            <a:pPr marL="0" marR="0" indent="0" algn="just">
              <a:lnSpc>
                <a:spcPct val="100000"/>
              </a:lnSpc>
              <a:spcBef>
                <a:spcPts val="0"/>
              </a:spcBef>
              <a:spcAft>
                <a:spcPts val="1200"/>
              </a:spcAft>
              <a:buNone/>
            </a:pPr>
            <a:endParaRPr lang="en-US" sz="2800">
              <a:solidFill>
                <a:srgbClr val="000000"/>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48354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12</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91800" cy="4616450"/>
          </a:xfrm>
        </p:spPr>
        <p:txBody>
          <a:bodyPr vert="horz" lIns="91440" tIns="45720" rIns="91440" bIns="45720" rtlCol="0">
            <a:normAutofit/>
          </a:bodyPr>
          <a:lstStyle/>
          <a:p>
            <a:pPr marL="0" marR="0" indent="0" algn="just">
              <a:lnSpc>
                <a:spcPct val="100000"/>
              </a:lnSpc>
              <a:spcBef>
                <a:spcPts val="0"/>
              </a:spcBef>
              <a:spcAft>
                <a:spcPts val="1200"/>
              </a:spcAft>
              <a:buNone/>
            </a:pPr>
            <a:r>
              <a:rPr lang="en-US" sz="2800" b="1" u="sng">
                <a:solidFill>
                  <a:srgbClr val="000000"/>
                </a:solidFill>
                <a:effectLst/>
                <a:latin typeface="Segoe UI" panose="020B0502040204020203" pitchFamily="34" charset="0"/>
                <a:ea typeface="Times New Roman" panose="02020603050405020304" pitchFamily="18" charset="0"/>
              </a:rPr>
              <a:t>Step 3: </a:t>
            </a:r>
            <a:r>
              <a:rPr lang="en-US" sz="2800">
                <a:solidFill>
                  <a:srgbClr val="000000"/>
                </a:solidFill>
                <a:effectLst/>
                <a:latin typeface="Segoe UI" panose="020B0502040204020203" pitchFamily="34" charset="0"/>
                <a:ea typeface="Times New Roman" panose="02020603050405020304" pitchFamily="18" charset="0"/>
              </a:rPr>
              <a:t>Append this block to message block, we have length of the message will be a multiple of 512 bits</a:t>
            </a:r>
          </a:p>
          <a:p>
            <a:pPr marL="0" marR="0" indent="0">
              <a:lnSpc>
                <a:spcPct val="100000"/>
              </a:lnSpc>
              <a:spcBef>
                <a:spcPts val="0"/>
              </a:spcBef>
              <a:spcAft>
                <a:spcPts val="1200"/>
              </a:spcAft>
              <a:buNone/>
            </a:pPr>
            <a:r>
              <a:rPr lang="en-US" sz="2000"/>
              <a:t>01001000 01000011 01001101 01010101 01010011 01000000 00110010 00110000 00110010 00110001 10000000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a:t>
            </a:r>
            <a:r>
              <a:rPr lang="en-US" sz="2000">
                <a:solidFill>
                  <a:srgbClr val="FF0000"/>
                </a:solidFill>
                <a:highlight>
                  <a:srgbClr val="FFFF00"/>
                </a:highlight>
              </a:rPr>
              <a:t>00000000 00000000 00000000 00000000 00000000 00000000 00000000 01010000</a:t>
            </a:r>
          </a:p>
        </p:txBody>
      </p:sp>
    </p:spTree>
    <p:extLst>
      <p:ext uri="{BB962C8B-B14F-4D97-AF65-F5344CB8AC3E}">
        <p14:creationId xmlns:p14="http://schemas.microsoft.com/office/powerpoint/2010/main" val="422728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13</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91800" cy="4616450"/>
          </a:xfrm>
        </p:spPr>
        <p:txBody>
          <a:bodyPr vert="horz" lIns="91440" tIns="45720" rIns="91440" bIns="45720" rtlCol="0">
            <a:normAutofit/>
          </a:bodyPr>
          <a:lstStyle/>
          <a:p>
            <a:pPr marL="0" marR="0" algn="just">
              <a:lnSpc>
                <a:spcPct val="115000"/>
              </a:lnSpc>
              <a:spcBef>
                <a:spcPts val="500"/>
              </a:spcBef>
              <a:spcAft>
                <a:spcPts val="500"/>
              </a:spcAft>
            </a:pPr>
            <a:r>
              <a:rPr lang="vi-VN" sz="1800" b="1">
                <a:solidFill>
                  <a:srgbClr val="000000"/>
                </a:solidFill>
                <a:effectLst/>
                <a:latin typeface="Segoe UI" panose="020B0502040204020203" pitchFamily="34" charset="0"/>
                <a:ea typeface="Quattrocento Sans"/>
                <a:cs typeface="Times New Roman" panose="02020603050405020304" pitchFamily="18" charset="0"/>
              </a:rPr>
              <a:t>The length of message now is always devisible by 512</a:t>
            </a:r>
            <a:r>
              <a:rPr lang="vi-VN" sz="1800">
                <a:solidFill>
                  <a:srgbClr val="000000"/>
                </a:solidFill>
                <a:effectLst/>
                <a:latin typeface="Segoe UI" panose="020B0502040204020203" pitchFamily="34" charset="0"/>
                <a:ea typeface="Quattrocento Sans"/>
                <a:cs typeface="Times New Roman" panose="02020603050405020304" pitchFamily="18" charset="0"/>
              </a:rPr>
              <a:t>.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Firstly, we need to initialize the Hash Values (H)</a:t>
            </a:r>
            <a:r>
              <a:rPr lang="en-US" sz="1800">
                <a:solidFill>
                  <a:srgbClr val="000000"/>
                </a:solidFill>
                <a:latin typeface="Segoe UI" panose="020B0502040204020203" pitchFamily="34" charset="0"/>
                <a:ea typeface="Quattrocento Sans"/>
                <a:cs typeface="Times New Roman" panose="02020603050405020304" pitchFamily="18" charset="0"/>
              </a:rPr>
              <a:t> from constants.</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H = [	0xc1059ed8, 0x367cd507, 0x3070dd17, 0xf70e5939,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457200" marR="0" indent="0">
              <a:lnSpc>
                <a:spcPct val="115000"/>
              </a:lnSpc>
              <a:spcBef>
                <a:spcPts val="500"/>
              </a:spcBef>
              <a:spcAft>
                <a:spcPts val="500"/>
              </a:spcAft>
              <a:buNone/>
            </a:pPr>
            <a:r>
              <a:rPr lang="en-US" sz="1800">
                <a:solidFill>
                  <a:srgbClr val="000000"/>
                </a:solidFill>
                <a:effectLst/>
                <a:latin typeface="Courier New" panose="02070309020205020404" pitchFamily="49" charset="0"/>
                <a:ea typeface="Quattrocento Sans"/>
                <a:cs typeface="Times New Roman" panose="02020603050405020304" pitchFamily="18" charset="0"/>
              </a:rPr>
              <a:t>	</a:t>
            </a:r>
            <a:r>
              <a:rPr lang="vi-VN" sz="1800">
                <a:solidFill>
                  <a:srgbClr val="000000"/>
                </a:solidFill>
                <a:effectLst/>
                <a:latin typeface="Courier New" panose="02070309020205020404" pitchFamily="49" charset="0"/>
                <a:ea typeface="Quattrocento Sans"/>
                <a:cs typeface="Times New Roman" panose="02020603050405020304" pitchFamily="18" charset="0"/>
              </a:rPr>
              <a:t>0xffc00b31, 0x68581511, 0x64f98fa7, 0xbefa4fa4 ]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For all following steps, </a:t>
            </a:r>
            <a:r>
              <a:rPr lang="vi-VN" sz="1800" b="1">
                <a:solidFill>
                  <a:srgbClr val="000000"/>
                </a:solidFill>
                <a:effectLst/>
                <a:latin typeface="Segoe UI" panose="020B0502040204020203" pitchFamily="34" charset="0"/>
                <a:ea typeface="Quattrocento Sans"/>
                <a:cs typeface="Times New Roman" panose="02020603050405020304" pitchFamily="18" charset="0"/>
              </a:rPr>
              <a:t>SHA-224 performs on every 512-bit “chunk” of the message</a:t>
            </a:r>
            <a:r>
              <a:rPr lang="vi-VN" sz="1800">
                <a:solidFill>
                  <a:srgbClr val="000000"/>
                </a:solidFill>
                <a:effectLst/>
                <a:latin typeface="Segoe UI" panose="020B0502040204020203" pitchFamily="34" charset="0"/>
                <a:ea typeface="Quattrocento Sans"/>
                <a:cs typeface="Times New Roman" panose="02020603050405020304" pitchFamily="18" charset="0"/>
              </a:rPr>
              <a:t>. </a:t>
            </a:r>
            <a:r>
              <a:rPr lang="vi-VN" sz="1800" b="1">
                <a:solidFill>
                  <a:srgbClr val="000000"/>
                </a:solidFill>
                <a:effectLst/>
                <a:latin typeface="Segoe UI" panose="020B0502040204020203" pitchFamily="34" charset="0"/>
                <a:ea typeface="Quattrocento Sans"/>
                <a:cs typeface="Times New Roman" panose="02020603050405020304" pitchFamily="18" charset="0"/>
              </a:rPr>
              <a:t>For every iteration, the computation updates the Hash Value H.</a:t>
            </a:r>
            <a:r>
              <a:rPr lang="vi-VN" sz="1800">
                <a:solidFill>
                  <a:srgbClr val="000000"/>
                </a:solidFill>
                <a:effectLst/>
                <a:latin typeface="Segoe UI" panose="020B0502040204020203" pitchFamily="34" charset="0"/>
                <a:ea typeface="Quattrocento Sans"/>
                <a:cs typeface="Times New Roman" panose="02020603050405020304" pitchFamily="18" charset="0"/>
              </a:rPr>
              <a:t>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i="1">
                <a:solidFill>
                  <a:srgbClr val="000000"/>
                </a:solidFill>
                <a:effectLst/>
                <a:latin typeface="Segoe UI" panose="020B0502040204020203" pitchFamily="34" charset="0"/>
                <a:ea typeface="Quattrocento Sans"/>
                <a:cs typeface="Times New Roman" panose="02020603050405020304" pitchFamily="18" charset="0"/>
              </a:rPr>
              <a:t>In this example, the message is quite short and can be processed for only 1 iteration.</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00000"/>
              </a:lnSpc>
              <a:spcBef>
                <a:spcPts val="0"/>
              </a:spcBef>
              <a:spcAft>
                <a:spcPts val="1200"/>
              </a:spcAft>
              <a:buNone/>
            </a:pPr>
            <a:endParaRPr lang="en-US" sz="2000">
              <a:solidFill>
                <a:srgbClr val="FF0000"/>
              </a:solidFill>
              <a:highlight>
                <a:srgbClr val="FFFF00"/>
              </a:highlight>
            </a:endParaRPr>
          </a:p>
        </p:txBody>
      </p:sp>
    </p:spTree>
    <p:extLst>
      <p:ext uri="{BB962C8B-B14F-4D97-AF65-F5344CB8AC3E}">
        <p14:creationId xmlns:p14="http://schemas.microsoft.com/office/powerpoint/2010/main" val="328774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14</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a:bodyPr>
          <a:lstStyle/>
          <a:p>
            <a:pPr marL="0" marR="0" indent="0" algn="just">
              <a:lnSpc>
                <a:spcPct val="115000"/>
              </a:lnSpc>
              <a:spcBef>
                <a:spcPts val="500"/>
              </a:spcBef>
              <a:spcAft>
                <a:spcPts val="500"/>
              </a:spcAft>
              <a:buNone/>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1:</a:t>
            </a:r>
            <a:r>
              <a:rPr lang="vi-VN" sz="1800">
                <a:solidFill>
                  <a:srgbClr val="000000"/>
                </a:solidFill>
                <a:effectLst/>
                <a:latin typeface="Segoe UI" panose="020B0502040204020203" pitchFamily="34" charset="0"/>
                <a:ea typeface="Quattrocento Sans"/>
                <a:cs typeface="Times New Roman" panose="02020603050405020304" pitchFamily="18" charset="0"/>
              </a:rPr>
              <a:t> Create Message Schedule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The </a:t>
            </a:r>
            <a:r>
              <a:rPr lang="vi-VN" sz="1800" b="1">
                <a:solidFill>
                  <a:srgbClr val="000000"/>
                </a:solidFill>
                <a:effectLst/>
                <a:latin typeface="Segoe UI" panose="020B0502040204020203" pitchFamily="34" charset="0"/>
                <a:ea typeface="Quattrocento Sans"/>
                <a:cs typeface="Times New Roman" panose="02020603050405020304" pitchFamily="18" charset="0"/>
              </a:rPr>
              <a:t>Message Schedule </a:t>
            </a:r>
            <a:r>
              <a:rPr lang="vi-VN" sz="1800">
                <a:solidFill>
                  <a:srgbClr val="000000"/>
                </a:solidFill>
                <a:effectLst/>
                <a:latin typeface="Segoe UI" panose="020B0502040204020203" pitchFamily="34" charset="0"/>
                <a:ea typeface="Quattrocento Sans"/>
                <a:cs typeface="Times New Roman" panose="02020603050405020304" pitchFamily="18" charset="0"/>
              </a:rPr>
              <a:t>just does the split for chunk data to every 32-bits value.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This is required as all of our functions are calculated on 32-bits.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b="1">
                <a:solidFill>
                  <a:srgbClr val="000000"/>
                </a:solidFill>
                <a:effectLst/>
                <a:latin typeface="Segoe UI" panose="020B0502040204020203" pitchFamily="34" charset="0"/>
                <a:ea typeface="Quattrocento Sans"/>
                <a:cs typeface="Times New Roman" panose="02020603050405020304" pitchFamily="18" charset="0"/>
              </a:rPr>
              <a:t>Message Schedule </a:t>
            </a:r>
            <a:r>
              <a:rPr lang="vi-VN" sz="1800">
                <a:solidFill>
                  <a:srgbClr val="000000"/>
                </a:solidFill>
                <a:effectLst/>
                <a:latin typeface="Segoe UI" panose="020B0502040204020203" pitchFamily="34" charset="0"/>
                <a:ea typeface="Quattrocento Sans"/>
                <a:cs typeface="Times New Roman" panose="02020603050405020304" pitchFamily="18" charset="0"/>
              </a:rPr>
              <a:t>is stored as array with 64 elements: w[0..63]</a:t>
            </a:r>
            <a:endParaRPr lang="en-US" sz="2000">
              <a:solidFill>
                <a:srgbClr val="FF0000"/>
              </a:solidFill>
              <a:effectLst/>
              <a:highlight>
                <a:srgbClr val="FFFF00"/>
              </a:highligh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01001000010000110100110101010101 01010011010000000011001000110000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00110010001100011000000000000000 00000000000000000000000000000000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00000000000000000000000000000000 00000000000000000000000000000000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indent="0">
              <a:buNone/>
            </a:pPr>
            <a:r>
              <a:rPr lang="vi-VN" sz="1800">
                <a:effectLst/>
                <a:latin typeface="Segoe UI" panose="020B0502040204020203" pitchFamily="34" charset="0"/>
                <a:ea typeface="Quattrocento Sans"/>
                <a:cs typeface="Times New Roman" panose="02020603050405020304" pitchFamily="18" charset="0"/>
              </a:rPr>
              <a:t>00000000000000000000000000000000 00000000000000000000000001010000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102838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15</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lnSpcReduction="10000"/>
          </a:bodyPr>
          <a:lstStyle/>
          <a:p>
            <a:pPr marL="0" marR="0" indent="0" algn="just">
              <a:lnSpc>
                <a:spcPct val="115000"/>
              </a:lnSpc>
              <a:spcBef>
                <a:spcPts val="500"/>
              </a:spcBef>
              <a:spcAft>
                <a:spcPts val="500"/>
              </a:spcAft>
              <a:buNone/>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1:</a:t>
            </a:r>
            <a:r>
              <a:rPr lang="vi-VN" sz="1800">
                <a:solidFill>
                  <a:srgbClr val="000000"/>
                </a:solidFill>
                <a:effectLst/>
                <a:latin typeface="Segoe UI" panose="020B0502040204020203" pitchFamily="34" charset="0"/>
                <a:ea typeface="Quattrocento Sans"/>
                <a:cs typeface="Times New Roman" panose="02020603050405020304" pitchFamily="18" charset="0"/>
              </a:rPr>
              <a:t> For the next 48 values, it is calculated as following formula:</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for t in range(16, 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Courier New" panose="02070309020205020404" pitchFamily="49" charset="0"/>
                <a:ea typeface="Quattrocento Sans"/>
                <a:cs typeface="Times New Roman" panose="02020603050405020304" pitchFamily="18" charset="0"/>
              </a:rPr>
              <a:t>	</a:t>
            </a:r>
            <a:r>
              <a:rPr lang="vi-VN" sz="1800">
                <a:solidFill>
                  <a:srgbClr val="000000"/>
                </a:solidFill>
                <a:effectLst/>
                <a:latin typeface="Courier New" panose="02070309020205020404" pitchFamily="49" charset="0"/>
                <a:ea typeface="Quattrocento Sans"/>
                <a:cs typeface="Times New Roman" panose="02020603050405020304" pitchFamily="18" charset="0"/>
              </a:rPr>
              <a:t>w[t] = SSIG1(w[t-2]) + w[t-7] + SSIG0(w[t-15]) + w[t-16])</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Courier New" panose="02070309020205020404" pitchFamily="49" charset="0"/>
                <a:ea typeface="Quattrocento Sans"/>
                <a:cs typeface="Times New Roman" panose="02020603050405020304" pitchFamily="18" charset="0"/>
              </a:rPr>
              <a:t>	</a:t>
            </a:r>
            <a:r>
              <a:rPr lang="vi-VN" sz="1800">
                <a:solidFill>
                  <a:srgbClr val="000000"/>
                </a:solidFill>
                <a:effectLst/>
                <a:latin typeface="Courier New" panose="02070309020205020404" pitchFamily="49" charset="0"/>
                <a:ea typeface="Quattrocento Sans"/>
                <a:cs typeface="Times New Roman" panose="02020603050405020304" pitchFamily="18" charset="0"/>
              </a:rPr>
              <a:t>w[t] = w[t]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b="1" u="sng">
                <a:solidFill>
                  <a:srgbClr val="000000"/>
                </a:solidFill>
                <a:effectLst/>
                <a:latin typeface="Segoe UI" panose="020B0502040204020203" pitchFamily="34" charset="0"/>
                <a:ea typeface="Quattrocento Sans"/>
                <a:cs typeface="Times New Roman" panose="02020603050405020304" pitchFamily="18" charset="0"/>
              </a:rPr>
              <a:t>For example, t = 16</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SSIG1(w[14]) 	=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w[9] 		=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SSIG0(w[1]) 	= 01100110010000101001001011110010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w[0] 		= 01001000010000110100110101010101</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Sum up all:</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w[16] 		= </a:t>
            </a:r>
            <a:r>
              <a:rPr lang="vi-VN" sz="1800" b="1">
                <a:solidFill>
                  <a:srgbClr val="FF0000"/>
                </a:solidFill>
                <a:effectLst/>
                <a:highlight>
                  <a:srgbClr val="FFFF00"/>
                </a:highlight>
                <a:latin typeface="Courier New" panose="02070309020205020404" pitchFamily="49" charset="0"/>
                <a:ea typeface="Quattrocento Sans"/>
                <a:cs typeface="Times New Roman" panose="02020603050405020304" pitchFamily="18" charset="0"/>
              </a:rPr>
              <a:t>10101110100001011110000001000111</a:t>
            </a:r>
            <a:endParaRPr lang="en-US" sz="1800" b="1">
              <a:solidFill>
                <a:srgbClr val="FF0000"/>
              </a:solidFill>
              <a:effectLst/>
              <a:highlight>
                <a:srgbClr val="FFFF00"/>
              </a:highligh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411270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16</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fontScale="92500" lnSpcReduction="20000"/>
          </a:bodyPr>
          <a:lstStyle/>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1:</a:t>
            </a:r>
            <a:r>
              <a:rPr lang="vi-VN" sz="1800">
                <a:solidFill>
                  <a:srgbClr val="000000"/>
                </a:solidFill>
                <a:effectLst/>
                <a:latin typeface="Segoe UI" panose="020B0502040204020203" pitchFamily="34" charset="0"/>
                <a:ea typeface="Quattrocento Sans"/>
                <a:cs typeface="Times New Roman" panose="02020603050405020304" pitchFamily="18" charset="0"/>
              </a:rPr>
              <a:t> Now we will have following result, including 64 values in our </a:t>
            </a:r>
            <a:r>
              <a:rPr lang="vi-VN" sz="1800" b="1">
                <a:solidFill>
                  <a:srgbClr val="000000"/>
                </a:solidFill>
                <a:effectLst/>
                <a:latin typeface="Segoe UI" panose="020B0502040204020203" pitchFamily="34" charset="0"/>
                <a:ea typeface="Quattrocento Sans"/>
                <a:cs typeface="Times New Roman" panose="02020603050405020304" pitchFamily="18" charset="0"/>
              </a:rPr>
              <a:t>message schedule</a:t>
            </a:r>
            <a:r>
              <a:rPr lang="vi-VN" sz="1800">
                <a:solidFill>
                  <a:srgbClr val="000000"/>
                </a:solidFill>
                <a:effectLst/>
                <a:latin typeface="Segoe UI" panose="020B0502040204020203" pitchFamily="34" charset="0"/>
                <a:ea typeface="Quattrocento Sans"/>
                <a:cs typeface="Times New Roman" panose="02020603050405020304" pitchFamily="18" charset="0"/>
              </a:rPr>
              <a: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01001000010000110100110101010101 01010011010000000011001000110000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00110010001100011000000000000000 00000000000000000000000000000000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00000000000000000000000000000000 00000000000000000000000000000000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00000000000000000000000000000000 00000000000000000000000001010000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highlight>
                  <a:srgbClr val="FFFF00"/>
                </a:highlight>
                <a:latin typeface="Segoe UI" panose="020B0502040204020203" pitchFamily="34" charset="0"/>
                <a:ea typeface="Quattrocento Sans"/>
                <a:cs typeface="Times New Roman" panose="02020603050405020304" pitchFamily="18" charset="0"/>
              </a:rPr>
              <a:t>10101110100001011110000001000111</a:t>
            </a:r>
            <a:r>
              <a:rPr lang="vi-VN" sz="1800">
                <a:solidFill>
                  <a:srgbClr val="FF0000"/>
                </a:solidFill>
                <a:effectLst/>
                <a:latin typeface="Segoe UI" panose="020B0502040204020203" pitchFamily="34" charset="0"/>
                <a:ea typeface="Quattrocento Sans"/>
                <a:cs typeface="Times New Roman" panose="02020603050405020304" pitchFamily="18" charset="0"/>
              </a:rPr>
              <a:t> 10111001100001001001000110111100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01111110001100100000001111101010 11011010110001111010101011010110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01000001100101111111110001011111 00100000000001110000011111010001</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00000001101101000010110101010110 00010001101000001001011000001001</a:t>
            </a:r>
            <a:endParaRPr lang="en-US" sz="1800">
              <a:solidFill>
                <a:srgbClr val="FF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00000100011110111010000000100100 1101100011001110110000001110011</a:t>
            </a:r>
            <a:endParaRPr lang="en-US" sz="1800">
              <a:solidFill>
                <a:srgbClr val="FF0000"/>
              </a:solidFill>
              <a:effectLst/>
              <a:highlight>
                <a:srgbClr val="FFFF00"/>
              </a:highligh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224493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17</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fontScale="85000" lnSpcReduction="20000"/>
          </a:bodyPr>
          <a:lstStyle/>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a:t>
            </a:r>
            <a:r>
              <a:rPr lang="en-US" sz="1800" u="sng">
                <a:solidFill>
                  <a:srgbClr val="000000"/>
                </a:solidFill>
                <a:effectLst/>
                <a:latin typeface="Segoe UI" panose="020B0502040204020203" pitchFamily="34" charset="0"/>
                <a:ea typeface="Quattrocento Sans"/>
                <a:cs typeface="Times New Roman" panose="02020603050405020304" pitchFamily="18" charset="0"/>
              </a:rPr>
              <a:t>2</a:t>
            </a:r>
            <a:r>
              <a:rPr lang="vi-VN" sz="1800" u="sng">
                <a:solidFill>
                  <a:srgbClr val="000000"/>
                </a:solidFill>
                <a:effectLst/>
                <a:latin typeface="Segoe UI" panose="020B0502040204020203" pitchFamily="34" charset="0"/>
                <a:ea typeface="Quattrocento Sans"/>
                <a:cs typeface="Times New Roman" panose="02020603050405020304" pitchFamily="18" charset="0"/>
              </a:rPr>
              <a:t>:</a:t>
            </a:r>
            <a:r>
              <a:rPr lang="vi-VN" sz="1800">
                <a:solidFill>
                  <a:srgbClr val="000000"/>
                </a:solidFill>
                <a:effectLst/>
                <a:latin typeface="Segoe UI" panose="020B0502040204020203" pitchFamily="34" charset="0"/>
                <a:ea typeface="Quattrocento Sans"/>
                <a:cs typeface="Times New Roman" panose="02020603050405020304" pitchFamily="18" charset="0"/>
              </a:rPr>
              <a:t> </a:t>
            </a:r>
            <a:r>
              <a:rPr lang="vi-VN" sz="1800">
                <a:effectLst/>
                <a:latin typeface="Segoe UI" panose="020B0502040204020203" pitchFamily="34" charset="0"/>
                <a:ea typeface="Quattrocento Sans"/>
                <a:cs typeface="Times New Roman" panose="02020603050405020304" pitchFamily="18" charset="0"/>
              </a:rPr>
              <a:t>Initialize the working variables, from H: a = H[0], b = H[1], c = H[2]...h=H[7]</a:t>
            </a:r>
            <a:endParaRPr lang="en-US" sz="1800">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3</a:t>
            </a:r>
            <a:r>
              <a:rPr lang="vi-VN" sz="1800">
                <a:solidFill>
                  <a:srgbClr val="000000"/>
                </a:solidFill>
                <a:effectLst/>
                <a:latin typeface="Segoe UI" panose="020B0502040204020203" pitchFamily="34" charset="0"/>
                <a:ea typeface="Quattrocento Sans"/>
                <a:cs typeface="Times New Roman" panose="02020603050405020304" pitchFamily="18" charset="0"/>
              </a:rPr>
              <a:t>: Perform the main hash computation, </a:t>
            </a:r>
            <a:r>
              <a:rPr lang="vi-VN" sz="1800" b="1">
                <a:solidFill>
                  <a:srgbClr val="000000"/>
                </a:solidFill>
                <a:effectLst/>
                <a:latin typeface="Segoe UI" panose="020B0502040204020203" pitchFamily="34" charset="0"/>
                <a:ea typeface="Quattrocento Sans"/>
                <a:cs typeface="Times New Roman" panose="02020603050405020304" pitchFamily="18" charset="0"/>
              </a:rPr>
              <a:t>in 64 times.</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for t in range(64):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T1 = (h + BSIG1(e) + CH(e,f,g) + K[t] + w[t]) % 2**wsize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T2 = (BSIG0(a) + MAJ(a,b,c))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h = g</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g = f</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f = 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e = (d + T1) % 2**wsize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d = c</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c =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b = a</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a = (T1 + T2)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149424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18</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a:bodyPr>
          <a:lstStyle/>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a:t>
            </a:r>
            <a:r>
              <a:rPr lang="en-US" sz="1800" u="sng">
                <a:solidFill>
                  <a:srgbClr val="000000"/>
                </a:solidFill>
                <a:effectLst/>
                <a:latin typeface="Segoe UI" panose="020B0502040204020203" pitchFamily="34" charset="0"/>
                <a:ea typeface="Quattrocento Sans"/>
                <a:cs typeface="Times New Roman" panose="02020603050405020304" pitchFamily="18" charset="0"/>
              </a:rPr>
              <a:t>4</a:t>
            </a:r>
            <a:r>
              <a:rPr lang="vi-VN" sz="1800" u="sng">
                <a:solidFill>
                  <a:srgbClr val="000000"/>
                </a:solidFill>
                <a:effectLst/>
                <a:latin typeface="Segoe UI" panose="020B0502040204020203" pitchFamily="34" charset="0"/>
                <a:ea typeface="Quattrocento Sans"/>
                <a:cs typeface="Times New Roman" panose="02020603050405020304" pitchFamily="18" charset="0"/>
              </a:rPr>
              <a:t>:</a:t>
            </a:r>
            <a:r>
              <a:rPr lang="vi-VN" sz="1800">
                <a:solidFill>
                  <a:srgbClr val="000000"/>
                </a:solidFill>
                <a:effectLst/>
                <a:latin typeface="Segoe UI" panose="020B0502040204020203" pitchFamily="34" charset="0"/>
                <a:ea typeface="Quattrocento Sans"/>
                <a:cs typeface="Times New Roman" panose="02020603050405020304" pitchFamily="18" charset="0"/>
              </a:rPr>
              <a:t> Update the H array, from  intermediate hash value: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H[0] = (H[0] + a)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H[1] = (H[1] + b)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H[2] = (H[2] + c)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H[3] = (H[3] + d)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H[4] = (H[4] + e)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H[5] = (H[5] + f)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H[6] = (H[6] + g)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H[7] = (H[7] + h)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227182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19</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a:bodyPr>
          <a:lstStyle/>
          <a:p>
            <a:pPr marL="0" marR="0">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After all computations are done for all chunks in the input message. The output is produced from concatenation of H. In SHA-224, this is this is the concatenation of H[0..6] </a:t>
            </a:r>
            <a:r>
              <a:rPr lang="vi-VN" sz="1800" b="1">
                <a:solidFill>
                  <a:srgbClr val="000000"/>
                </a:solidFill>
                <a:effectLst/>
                <a:latin typeface="Segoe UI" panose="020B0502040204020203" pitchFamily="34" charset="0"/>
                <a:ea typeface="Quattrocento Sans"/>
                <a:cs typeface="Times New Roman" panose="02020603050405020304" pitchFamily="18" charset="0"/>
              </a:rPr>
              <a:t>(7 values x 4 bytes = 28 bytes in digest message.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The hashed value for “HCMUS@2021” is:</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ctr">
              <a:lnSpc>
                <a:spcPct val="115000"/>
              </a:lnSpc>
              <a:spcBef>
                <a:spcPts val="500"/>
              </a:spcBef>
              <a:spcAft>
                <a:spcPts val="500"/>
              </a:spcAft>
              <a:buNone/>
            </a:pPr>
            <a:r>
              <a:rPr lang="vi-VN" sz="1800" b="1">
                <a:solidFill>
                  <a:srgbClr val="000000"/>
                </a:solidFill>
                <a:effectLst/>
                <a:latin typeface="Courier New" panose="02070309020205020404" pitchFamily="49" charset="0"/>
                <a:ea typeface="Quattrocento Sans"/>
                <a:cs typeface="Times New Roman" panose="02020603050405020304" pitchFamily="18" charset="0"/>
              </a:rPr>
              <a:t>66c91ad87db650f856005bdd6a5a31712eb94c7c7987cac2012ff012</a:t>
            </a:r>
          </a:p>
        </p:txBody>
      </p:sp>
      <p:pic>
        <p:nvPicPr>
          <p:cNvPr id="7" name="Picture 6" descr="Graphical user interface, text, application, email&#10;&#10;Description automatically generated">
            <a:extLst>
              <a:ext uri="{FF2B5EF4-FFF2-40B4-BE49-F238E27FC236}">
                <a16:creationId xmlns:a16="http://schemas.microsoft.com/office/drawing/2014/main" id="{042C1CF1-7A41-4580-9BC8-D45AA7345653}"/>
              </a:ext>
            </a:extLst>
          </p:cNvPr>
          <p:cNvPicPr/>
          <p:nvPr/>
        </p:nvPicPr>
        <p:blipFill>
          <a:blip r:embed="rId2"/>
          <a:stretch>
            <a:fillRect/>
          </a:stretch>
        </p:blipFill>
        <p:spPr>
          <a:xfrm>
            <a:off x="1765120" y="3707606"/>
            <a:ext cx="8956808" cy="3071812"/>
          </a:xfrm>
          <a:prstGeom prst="rect">
            <a:avLst/>
          </a:prstGeom>
        </p:spPr>
      </p:pic>
    </p:spTree>
    <p:extLst>
      <p:ext uri="{BB962C8B-B14F-4D97-AF65-F5344CB8AC3E}">
        <p14:creationId xmlns:p14="http://schemas.microsoft.com/office/powerpoint/2010/main" val="231681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838200" y="501650"/>
            <a:ext cx="10515600" cy="1004594"/>
          </a:xfrm>
        </p:spPr>
        <p:txBody>
          <a:bodyPr>
            <a:normAutofit/>
          </a:bodyPr>
          <a:lstStyle/>
          <a:p>
            <a:r>
              <a:rPr lang="en-US">
                <a:solidFill>
                  <a:srgbClr val="FFFFFF"/>
                </a:solidFill>
              </a:rPr>
              <a:t>Agenda</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4DA1B7F2-609F-4AE6-96D0-A05215ECC4F1}" type="datetime2">
              <a:rPr kumimoji="0" lang="en-US" b="0" i="0" u="none" strike="noStrike" kern="1200" cap="none" spc="0" normalizeH="0" baseline="0" noProof="0" smtClean="0">
                <a:ln>
                  <a:noFill/>
                </a:ln>
                <a:solidFill>
                  <a:srgbClr val="FFFFFF"/>
                </a:solidFill>
                <a:effectLst/>
                <a:uLnTx/>
                <a:uFillTx/>
                <a:latin typeface="Calibri" panose="020F0502020204030204"/>
                <a:ea typeface="+mn-ea"/>
                <a:cs typeface="+mn-cs"/>
              </a:rPr>
              <a:t>Sunday, February 20, 2022</a:t>
            </a:fld>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a:xfrm>
            <a:off x="4038600"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rgbClr val="FFFFFF"/>
                </a:solidFill>
                <a:effectLst/>
                <a:uLnTx/>
                <a:uFillTx/>
                <a:latin typeface="Calibri" panose="020F0502020204030204"/>
                <a:ea typeface="+mn-ea"/>
                <a:cs typeface="+mn-cs"/>
              </a:rPr>
              <a:t>Final Project - Cryptography Course</a:t>
            </a:r>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2</a:t>
            </a:fld>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0FC1FD8A-08CE-4346-8552-CC643DA2997B}"/>
              </a:ext>
            </a:extLst>
          </p:cNvPr>
          <p:cNvGraphicFramePr>
            <a:graphicFrameLocks noGrp="1"/>
          </p:cNvGraphicFramePr>
          <p:nvPr>
            <p:ph idx="1"/>
            <p:extLst>
              <p:ext uri="{D42A27DB-BD31-4B8C-83A1-F6EECF244321}">
                <p14:modId xmlns:p14="http://schemas.microsoft.com/office/powerpoint/2010/main" val="409537465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20</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Empty String</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AA37D66B-3B46-4933-8C0E-0683F5F56ECF}"/>
              </a:ext>
            </a:extLst>
          </p:cNvPr>
          <p:cNvPicPr/>
          <p:nvPr/>
        </p:nvPicPr>
        <p:blipFill>
          <a:blip r:embed="rId2"/>
          <a:stretch>
            <a:fillRect/>
          </a:stretch>
        </p:blipFill>
        <p:spPr>
          <a:xfrm>
            <a:off x="1723512" y="1763486"/>
            <a:ext cx="8744976" cy="3331028"/>
          </a:xfrm>
          <a:prstGeom prst="rect">
            <a:avLst/>
          </a:prstGeom>
        </p:spPr>
      </p:pic>
    </p:spTree>
    <p:extLst>
      <p:ext uri="{BB962C8B-B14F-4D97-AF65-F5344CB8AC3E}">
        <p14:creationId xmlns:p14="http://schemas.microsoft.com/office/powerpoint/2010/main" val="3684074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21</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5" y="288925"/>
            <a:ext cx="7728857"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Very long string, processed in 2 chunks</a:t>
            </a:r>
            <a:endParaRPr lang="en-US" b="1" kern="1200" dirty="0">
              <a:solidFill>
                <a:schemeClr val="tx1"/>
              </a:solidFill>
              <a:latin typeface="+mj-lt"/>
              <a:ea typeface="+mj-ea"/>
              <a:cs typeface="+mj-cs"/>
            </a:endParaRPr>
          </a:p>
        </p:txBody>
      </p:sp>
      <p:pic>
        <p:nvPicPr>
          <p:cNvPr id="7" name="Picture 6" descr="Graphical user interface, text, application, email&#10;&#10;Description automatically generated">
            <a:extLst>
              <a:ext uri="{FF2B5EF4-FFF2-40B4-BE49-F238E27FC236}">
                <a16:creationId xmlns:a16="http://schemas.microsoft.com/office/drawing/2014/main" id="{CE1C151B-B5F0-4F72-9999-ADB6C3315CBD}"/>
              </a:ext>
            </a:extLst>
          </p:cNvPr>
          <p:cNvPicPr/>
          <p:nvPr/>
        </p:nvPicPr>
        <p:blipFill>
          <a:blip r:embed="rId2"/>
          <a:stretch>
            <a:fillRect/>
          </a:stretch>
        </p:blipFill>
        <p:spPr>
          <a:xfrm>
            <a:off x="877283" y="2166256"/>
            <a:ext cx="10437434" cy="2525488"/>
          </a:xfrm>
          <a:prstGeom prst="rect">
            <a:avLst/>
          </a:prstGeom>
        </p:spPr>
      </p:pic>
    </p:spTree>
    <p:extLst>
      <p:ext uri="{BB962C8B-B14F-4D97-AF65-F5344CB8AC3E}">
        <p14:creationId xmlns:p14="http://schemas.microsoft.com/office/powerpoint/2010/main" val="2575962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22</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5" y="288925"/>
            <a:ext cx="7728857" cy="1325563"/>
          </a:xfrm>
        </p:spPr>
        <p:txBody>
          <a:bodyPr vert="horz" lIns="91440" tIns="45720" rIns="91440" bIns="45720" rtlCol="0" anchor="ctr">
            <a:normAutofit fontScale="90000"/>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Much longer string, processed in 25 chunks</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85433463-185E-4CAC-BEBD-EE8A9ECE6196}"/>
              </a:ext>
            </a:extLst>
          </p:cNvPr>
          <p:cNvPicPr/>
          <p:nvPr/>
        </p:nvPicPr>
        <p:blipFill>
          <a:blip r:embed="rId2"/>
          <a:stretch>
            <a:fillRect/>
          </a:stretch>
        </p:blipFill>
        <p:spPr>
          <a:xfrm>
            <a:off x="1821705" y="1709056"/>
            <a:ext cx="8548590" cy="3439888"/>
          </a:xfrm>
          <a:prstGeom prst="rect">
            <a:avLst/>
          </a:prstGeom>
        </p:spPr>
      </p:pic>
    </p:spTree>
    <p:extLst>
      <p:ext uri="{BB962C8B-B14F-4D97-AF65-F5344CB8AC3E}">
        <p14:creationId xmlns:p14="http://schemas.microsoft.com/office/powerpoint/2010/main" val="3752367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171700"/>
            <a:ext cx="5559552" cy="2514600"/>
          </a:xfrm>
        </p:spPr>
        <p:txBody>
          <a:bodyPr>
            <a:normAutofit fontScale="90000"/>
          </a:bodyPr>
          <a:lstStyle/>
          <a:p>
            <a:pPr marL="0" indent="0">
              <a:buNone/>
            </a:pPr>
            <a:r>
              <a:rPr lang="en-US"/>
              <a:t>Keyed-hash Message Authentication Code</a:t>
            </a:r>
            <a:endParaRPr lang="en-US" dirty="0"/>
          </a:p>
        </p:txBody>
      </p:sp>
    </p:spTree>
    <p:extLst>
      <p:ext uri="{BB962C8B-B14F-4D97-AF65-F5344CB8AC3E}">
        <p14:creationId xmlns:p14="http://schemas.microsoft.com/office/powerpoint/2010/main" val="428359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032857" cy="4616145"/>
          </a:xfrm>
        </p:spPr>
        <p:txBody>
          <a:bodyPr vert="horz" lIns="91440" tIns="45720" rIns="91440" bIns="45720" rtlCol="0">
            <a:normAutofit fontScale="77500" lnSpcReduction="20000"/>
          </a:bodyPr>
          <a:lstStyle/>
          <a:p>
            <a:pPr marL="285750" marR="0" indent="-285750" algn="just">
              <a:spcBef>
                <a:spcPts val="0"/>
              </a:spcBef>
              <a:spcAft>
                <a:spcPts val="1200"/>
              </a:spcAft>
              <a:buFont typeface="Arial" panose="020B0604020202020204" pitchFamily="34" charset="0"/>
              <a:buChar char="•"/>
            </a:pPr>
            <a:r>
              <a:rPr lang="en-US" sz="2800" b="1">
                <a:solidFill>
                  <a:srgbClr val="000000"/>
                </a:solidFill>
                <a:effectLst/>
                <a:latin typeface="Segoe UI" panose="020B0502040204020203" pitchFamily="34" charset="0"/>
                <a:ea typeface="Times New Roman" panose="02020603050405020304" pitchFamily="18" charset="0"/>
              </a:rPr>
              <a:t>Key-Hash Message Authentication Code (HMAC) </a:t>
            </a:r>
            <a:r>
              <a:rPr lang="en-US" sz="2800">
                <a:solidFill>
                  <a:srgbClr val="000000"/>
                </a:solidFill>
                <a:effectLst/>
                <a:latin typeface="Segoe UI" panose="020B0502040204020203" pitchFamily="34" charset="0"/>
                <a:ea typeface="Times New Roman" panose="02020603050405020304" pitchFamily="18" charset="0"/>
              </a:rPr>
              <a:t>is a mechanism for message authentication, using cryptographic hash function.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A hash function must be </a:t>
            </a:r>
            <a:r>
              <a:rPr lang="en-US" sz="2800" b="1">
                <a:solidFill>
                  <a:srgbClr val="000000"/>
                </a:solidFill>
                <a:effectLst/>
                <a:latin typeface="Segoe UI" panose="020B0502040204020203" pitchFamily="34" charset="0"/>
                <a:ea typeface="Times New Roman" panose="02020603050405020304" pitchFamily="18" charset="0"/>
              </a:rPr>
              <a:t>an iterative approved hash function</a:t>
            </a:r>
            <a:r>
              <a:rPr lang="en-US" sz="2800">
                <a:solidFill>
                  <a:srgbClr val="000000"/>
                </a:solidFill>
                <a:effectLst/>
                <a:latin typeface="Segoe UI" panose="020B0502040204020203" pitchFamily="34" charset="0"/>
                <a:ea typeface="Times New Roman" panose="02020603050405020304" pitchFamily="18" charset="0"/>
              </a:rPr>
              <a:t>, such as SHA-224, SHA-256.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HMAC provides a way to check the integrity of information, based on a shared secret key. This kind of mechanism are used call as Message Authentication Code (MAC). The “H” just describes the approved Hash function. </a:t>
            </a:r>
          </a:p>
          <a:p>
            <a:pPr marR="0" algn="just">
              <a:spcBef>
                <a:spcPts val="0"/>
              </a:spcBef>
              <a:spcAft>
                <a:spcPts val="1200"/>
              </a:spcAft>
            </a:pPr>
            <a:endParaRPr lang="en-GB" sz="2800"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24</a:t>
            </a:fld>
            <a:endParaRPr kumimoji="0" lang="en-US" b="0" i="0" u="none" strike="noStrike" normalizeH="0" noProof="0">
              <a:ln>
                <a:noFill/>
              </a:ln>
              <a:solidFill>
                <a:prstClr val="black">
                  <a:tint val="75000"/>
                </a:prstClr>
              </a:solidFill>
              <a:effectLst/>
              <a:uLnTx/>
              <a:uFillTx/>
            </a:endParaRPr>
          </a:p>
        </p:txBody>
      </p:sp>
      <p:pic>
        <p:nvPicPr>
          <p:cNvPr id="2050" name="Picture 2" descr="What is HMAC(Hash based Message Authentication Code)? - GeeksforGeeks">
            <a:extLst>
              <a:ext uri="{FF2B5EF4-FFF2-40B4-BE49-F238E27FC236}">
                <a16:creationId xmlns:a16="http://schemas.microsoft.com/office/drawing/2014/main" id="{334C2AE2-DBD5-449D-BD19-8E52E2A25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767" y="933223"/>
            <a:ext cx="5116343" cy="499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19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816767" cy="4616145"/>
          </a:xfrm>
        </p:spPr>
        <p:txBody>
          <a:bodyPr vert="horz" lIns="91440" tIns="45720" rIns="91440" bIns="45720" rtlCol="0">
            <a:normAutofit/>
          </a:bodyPr>
          <a:lstStyle/>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Segoe UI" panose="020B0502040204020203" pitchFamily="34" charset="0"/>
              </a:rPr>
              <a:t>HMAC includes following things:</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gn="just">
              <a:lnSpc>
                <a:spcPct val="115000"/>
              </a:lnSpc>
              <a:spcBef>
                <a:spcPts val="500"/>
              </a:spcBef>
              <a:spcAft>
                <a:spcPts val="0"/>
              </a:spcAft>
              <a:buFont typeface="Segoe UI" panose="020B0502040204020203" pitchFamily="34" charset="0"/>
              <a:buChar char="-"/>
            </a:pPr>
            <a:r>
              <a:rPr lang="en-US" b="1"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Hash function</a:t>
            </a:r>
            <a:r>
              <a:rPr lang="en-US">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an approved cryptographic hash function, to map a string to a fixed length string.</a:t>
            </a:r>
          </a:p>
          <a:p>
            <a:pPr marL="342900" marR="0" lvl="0" indent="-342900" algn="just">
              <a:lnSpc>
                <a:spcPct val="115000"/>
              </a:lnSpc>
              <a:spcBef>
                <a:spcPts val="0"/>
              </a:spcBef>
              <a:spcAft>
                <a:spcPts val="0"/>
              </a:spcAft>
              <a:buFont typeface="Segoe UI" panose="020B0502040204020203" pitchFamily="34" charset="0"/>
              <a:buChar char="-"/>
            </a:pPr>
            <a:r>
              <a:rPr lang="en-US" b="1"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Secret key</a:t>
            </a:r>
            <a:r>
              <a:rPr lang="en-US"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 cryptographic key that is uniquely associated to some entities. </a:t>
            </a:r>
          </a:p>
          <a:p>
            <a:pPr marL="342900" marR="0" lvl="0" indent="-342900" algn="just">
              <a:lnSpc>
                <a:spcPct val="115000"/>
              </a:lnSpc>
              <a:spcBef>
                <a:spcPts val="0"/>
              </a:spcBef>
              <a:spcAft>
                <a:spcPts val="500"/>
              </a:spcAft>
              <a:buFont typeface="Segoe UI" panose="020B0502040204020203" pitchFamily="34" charset="0"/>
              <a:buChar char="-"/>
            </a:pPr>
            <a:r>
              <a:rPr lang="en-US" b="1"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Message</a:t>
            </a:r>
            <a:r>
              <a:rPr lang="en-US">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message needs to be encrypted.</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25</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900771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Parameters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064490" y="1740205"/>
            <a:ext cx="9004796" cy="4616145"/>
          </a:xfrm>
        </p:spPr>
        <p:txBody>
          <a:bodyPr vert="horz" lIns="91440" tIns="45720" rIns="91440" bIns="45720" rtlCol="0">
            <a:normAutofit/>
          </a:bodyPr>
          <a:lstStyle/>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Segoe UI" panose="020B0502040204020203" pitchFamily="34" charset="0"/>
              </a:rPr>
              <a:t>HMAC includes following things:</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nSpc>
                <a:spcPct val="115000"/>
              </a:lnSpc>
              <a:spcBef>
                <a:spcPts val="50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Block Size, size of input to the approved hash function. In this report, it is 64 bytes, SHA-224.</a:t>
            </a:r>
          </a:p>
          <a:p>
            <a:pPr marL="342900" marR="0" lvl="0" indent="-342900">
              <a:lnSpc>
                <a:spcPct val="115000"/>
              </a:lnSpc>
              <a:spcBef>
                <a:spcPts val="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Hash function - SHA-224</a:t>
            </a:r>
          </a:p>
          <a:p>
            <a:pPr marL="342900" marR="0" lvl="0" indent="-342900">
              <a:lnSpc>
                <a:spcPct val="115000"/>
              </a:lnSpc>
              <a:spcBef>
                <a:spcPts val="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K</a:t>
            </a:r>
            <a:r>
              <a:rPr lang="en-US" sz="1800" b="1" baseline="-25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0</a:t>
            </a: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key, generated from the secret key (K). This key is exact B-byte.</a:t>
            </a:r>
          </a:p>
          <a:p>
            <a:pPr marL="342900" marR="0" lvl="0" indent="-342900">
              <a:lnSpc>
                <a:spcPct val="115000"/>
              </a:lnSpc>
              <a:spcBef>
                <a:spcPts val="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ipad</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inner pad, the byte </a:t>
            </a:r>
            <a:r>
              <a:rPr lang="en-US" sz="1800"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0x36</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repeated B times.</a:t>
            </a:r>
          </a:p>
          <a:p>
            <a:pPr marL="342900" marR="0" lvl="0" indent="-342900">
              <a:lnSpc>
                <a:spcPct val="115000"/>
              </a:lnSpc>
              <a:spcBef>
                <a:spcPts val="0"/>
              </a:spcBef>
              <a:spcAft>
                <a:spcPts val="50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opad</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outer pad, the byte </a:t>
            </a:r>
            <a:r>
              <a:rPr lang="en-US" sz="1800"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0x5c</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repeated B times.</a:t>
            </a:r>
          </a:p>
          <a:p>
            <a:pPr marL="0" marR="0">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The </a:t>
            </a:r>
            <a:r>
              <a:rPr lang="en-US" sz="1800" i="1">
                <a:solidFill>
                  <a:srgbClr val="000000"/>
                </a:solidFill>
                <a:effectLst/>
                <a:latin typeface="Segoe UI" panose="020B0502040204020203" pitchFamily="34" charset="0"/>
                <a:ea typeface="Quattrocento Sans"/>
                <a:cs typeface="Times New Roman" panose="02020603050405020304" pitchFamily="18" charset="0"/>
              </a:rPr>
              <a:t>ipad</a:t>
            </a:r>
            <a:r>
              <a:rPr lang="en-US" sz="1800">
                <a:solidFill>
                  <a:srgbClr val="000000"/>
                </a:solidFill>
                <a:effectLst/>
                <a:latin typeface="Segoe UI" panose="020B0502040204020203" pitchFamily="34" charset="0"/>
                <a:ea typeface="Quattrocento Sans"/>
                <a:cs typeface="Times New Roman" panose="02020603050405020304" pitchFamily="18" charset="0"/>
              </a:rPr>
              <a:t> is 	0x36 = </a:t>
            </a:r>
            <a:r>
              <a:rPr lang="en-US" sz="1800" b="1">
                <a:solidFill>
                  <a:srgbClr val="000000"/>
                </a:solidFill>
                <a:effectLst/>
                <a:latin typeface="Segoe UI" panose="020B0502040204020203" pitchFamily="34" charset="0"/>
                <a:ea typeface="Quattrocento Sans"/>
                <a:cs typeface="Times New Roman" panose="02020603050405020304" pitchFamily="18" charset="0"/>
              </a:rPr>
              <a:t>0b0110110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The </a:t>
            </a:r>
            <a:r>
              <a:rPr lang="en-US" sz="1800" i="1">
                <a:solidFill>
                  <a:srgbClr val="000000"/>
                </a:solidFill>
                <a:effectLst/>
                <a:latin typeface="Segoe UI" panose="020B0502040204020203" pitchFamily="34" charset="0"/>
                <a:ea typeface="Quattrocento Sans"/>
                <a:cs typeface="Times New Roman" panose="02020603050405020304" pitchFamily="18" charset="0"/>
              </a:rPr>
              <a:t>opad</a:t>
            </a:r>
            <a:r>
              <a:rPr lang="en-US" sz="1800">
                <a:solidFill>
                  <a:srgbClr val="000000"/>
                </a:solidFill>
                <a:effectLst/>
                <a:latin typeface="Segoe UI" panose="020B0502040204020203" pitchFamily="34" charset="0"/>
                <a:ea typeface="Quattrocento Sans"/>
                <a:cs typeface="Times New Roman" panose="02020603050405020304" pitchFamily="18" charset="0"/>
              </a:rPr>
              <a:t> is 	0x5c = </a:t>
            </a:r>
            <a:r>
              <a:rPr lang="en-US" sz="1800" b="1">
                <a:solidFill>
                  <a:srgbClr val="000000"/>
                </a:solidFill>
                <a:effectLst/>
                <a:latin typeface="Segoe UI" panose="020B0502040204020203" pitchFamily="34" charset="0"/>
                <a:ea typeface="Quattrocento Sans"/>
                <a:cs typeface="Times New Roman" panose="02020603050405020304" pitchFamily="18" charset="0"/>
              </a:rPr>
              <a:t>0b1011100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26</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779136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749449" y="2241855"/>
            <a:ext cx="10964224" cy="4616145"/>
          </a:xfrm>
        </p:spPr>
        <p:txBody>
          <a:bodyPr vert="horz" lIns="91440" tIns="45720" rIns="91440" bIns="45720" rtlCol="0">
            <a:normAutofit/>
          </a:bodyPr>
          <a:lstStyle/>
          <a:p>
            <a:pPr marL="0" marR="0">
              <a:lnSpc>
                <a:spcPct val="115000"/>
              </a:lnSpc>
              <a:spcBef>
                <a:spcPts val="500"/>
              </a:spcBef>
              <a:spcAft>
                <a:spcPts val="500"/>
              </a:spcAft>
            </a:pPr>
            <a:r>
              <a:rPr lang="en-US" sz="2800">
                <a:solidFill>
                  <a:srgbClr val="000000"/>
                </a:solidFill>
                <a:effectLst/>
                <a:latin typeface="Segoe UI" panose="020B0502040204020203" pitchFamily="34" charset="0"/>
                <a:ea typeface="Quattrocento Sans"/>
                <a:cs typeface="Times New Roman" panose="02020603050405020304" pitchFamily="18" charset="0"/>
              </a:rPr>
              <a:t>The formula of HMAC is described as below:</a:t>
            </a:r>
          </a:p>
          <a:p>
            <a:pPr marL="0" marR="0">
              <a:lnSpc>
                <a:spcPct val="115000"/>
              </a:lnSpc>
              <a:spcBef>
                <a:spcPts val="500"/>
              </a:spcBef>
              <a:spcAft>
                <a:spcPts val="500"/>
              </a:spcAft>
            </a:pPr>
            <a:r>
              <a:rPr lang="en-US" sz="2800">
                <a:solidFill>
                  <a:srgbClr val="000000"/>
                </a:solidFill>
                <a:effectLst/>
                <a:latin typeface="Segoe UI" panose="020B0502040204020203" pitchFamily="34" charset="0"/>
                <a:ea typeface="Quattrocento Sans"/>
                <a:cs typeface="Times New Roman" panose="02020603050405020304" pitchFamily="18" charset="0"/>
              </a:rPr>
              <a:t>	</a:t>
            </a:r>
            <a:r>
              <a:rPr lang="en-US" sz="2800" b="1">
                <a:solidFill>
                  <a:srgbClr val="000000"/>
                </a:solidFill>
                <a:effectLst/>
                <a:latin typeface="Segoe UI" panose="020B0502040204020203" pitchFamily="34" charset="0"/>
                <a:ea typeface="Quattrocento Sans"/>
                <a:cs typeface="Times New Roman" panose="02020603050405020304" pitchFamily="18" charset="0"/>
              </a:rPr>
              <a:t>HMAC</a:t>
            </a:r>
            <a:r>
              <a:rPr lang="en-US" sz="2800">
                <a:solidFill>
                  <a:srgbClr val="000000"/>
                </a:solidFill>
                <a:effectLst/>
                <a:latin typeface="Segoe UI" panose="020B0502040204020203" pitchFamily="34" charset="0"/>
                <a:ea typeface="Quattrocento Sans"/>
                <a:cs typeface="Times New Roman" panose="02020603050405020304" pitchFamily="18" charset="0"/>
              </a:rPr>
              <a:t>(K, text) = </a:t>
            </a:r>
            <a:r>
              <a:rPr lang="en-US" sz="2800" b="1">
                <a:solidFill>
                  <a:srgbClr val="FF0000"/>
                </a:solidFill>
                <a:effectLst/>
                <a:latin typeface="Segoe UI" panose="020B0502040204020203" pitchFamily="34" charset="0"/>
                <a:ea typeface="Quattrocento Sans"/>
                <a:cs typeface="Times New Roman" panose="02020603050405020304" pitchFamily="18" charset="0"/>
              </a:rPr>
              <a:t>H</a:t>
            </a:r>
            <a:r>
              <a:rPr lang="en-US" sz="2800">
                <a:solidFill>
                  <a:srgbClr val="000000"/>
                </a:solidFill>
                <a:effectLst/>
                <a:latin typeface="Segoe UI" panose="020B0502040204020203" pitchFamily="34" charset="0"/>
                <a:ea typeface="Quattrocento Sans"/>
                <a:cs typeface="Times New Roman" panose="02020603050405020304" pitchFamily="18" charset="0"/>
              </a:rPr>
              <a:t>((</a:t>
            </a:r>
            <a:r>
              <a:rPr lang="en-US" sz="2800" b="1">
                <a:solidFill>
                  <a:srgbClr val="002060"/>
                </a:solidFill>
                <a:effectLst/>
                <a:latin typeface="Segoe UI" panose="020B0502040204020203" pitchFamily="34" charset="0"/>
                <a:ea typeface="Quattrocento Sans"/>
                <a:cs typeface="Times New Roman" panose="02020603050405020304" pitchFamily="18" charset="0"/>
              </a:rPr>
              <a:t>K</a:t>
            </a:r>
            <a:r>
              <a:rPr lang="en-US" sz="2800" b="1" baseline="-25000">
                <a:solidFill>
                  <a:srgbClr val="002060"/>
                </a:solidFill>
                <a:effectLst/>
                <a:latin typeface="Segoe UI" panose="020B0502040204020203" pitchFamily="34" charset="0"/>
                <a:ea typeface="Quattrocento Sans"/>
                <a:cs typeface="Times New Roman" panose="02020603050405020304" pitchFamily="18" charset="0"/>
              </a:rPr>
              <a:t>0</a:t>
            </a:r>
            <a:r>
              <a:rPr lang="en-US" sz="2800">
                <a:solidFill>
                  <a:srgbClr val="000000"/>
                </a:solidFill>
                <a:effectLst/>
                <a:latin typeface="Segoe UI" panose="020B0502040204020203" pitchFamily="34" charset="0"/>
                <a:ea typeface="Quattrocento Sans"/>
                <a:cs typeface="Times New Roman" panose="02020603050405020304" pitchFamily="18" charset="0"/>
              </a:rPr>
              <a:t> XOR </a:t>
            </a:r>
            <a:r>
              <a:rPr lang="en-US" sz="2800" i="1">
                <a:solidFill>
                  <a:srgbClr val="000000"/>
                </a:solidFill>
                <a:effectLst/>
                <a:latin typeface="Segoe UI" panose="020B0502040204020203" pitchFamily="34" charset="0"/>
                <a:ea typeface="Quattrocento Sans"/>
                <a:cs typeface="Times New Roman" panose="02020603050405020304" pitchFamily="18" charset="0"/>
              </a:rPr>
              <a:t>opad</a:t>
            </a:r>
            <a:r>
              <a:rPr lang="en-US" sz="2800">
                <a:solidFill>
                  <a:srgbClr val="000000"/>
                </a:solidFill>
                <a:effectLst/>
                <a:latin typeface="Segoe UI" panose="020B0502040204020203" pitchFamily="34" charset="0"/>
                <a:ea typeface="Quattrocento Sans"/>
                <a:cs typeface="Times New Roman" panose="02020603050405020304" pitchFamily="18" charset="0"/>
              </a:rPr>
              <a:t>) + </a:t>
            </a:r>
            <a:r>
              <a:rPr lang="en-US" sz="2800" b="1">
                <a:solidFill>
                  <a:srgbClr val="FF0000"/>
                </a:solidFill>
                <a:effectLst/>
                <a:latin typeface="Segoe UI" panose="020B0502040204020203" pitchFamily="34" charset="0"/>
                <a:ea typeface="Quattrocento Sans"/>
                <a:cs typeface="Times New Roman" panose="02020603050405020304" pitchFamily="18" charset="0"/>
              </a:rPr>
              <a:t>H</a:t>
            </a:r>
            <a:r>
              <a:rPr lang="en-US" sz="2800">
                <a:solidFill>
                  <a:srgbClr val="000000"/>
                </a:solidFill>
                <a:effectLst/>
                <a:latin typeface="Segoe UI" panose="020B0502040204020203" pitchFamily="34" charset="0"/>
                <a:ea typeface="Quattrocento Sans"/>
                <a:cs typeface="Times New Roman" panose="02020603050405020304" pitchFamily="18" charset="0"/>
              </a:rPr>
              <a:t>((</a:t>
            </a:r>
            <a:r>
              <a:rPr lang="en-US" sz="2800" b="1">
                <a:solidFill>
                  <a:srgbClr val="002060"/>
                </a:solidFill>
                <a:effectLst/>
                <a:latin typeface="Segoe UI" panose="020B0502040204020203" pitchFamily="34" charset="0"/>
                <a:ea typeface="Quattrocento Sans"/>
                <a:cs typeface="Times New Roman" panose="02020603050405020304" pitchFamily="18" charset="0"/>
              </a:rPr>
              <a:t>K</a:t>
            </a:r>
            <a:r>
              <a:rPr lang="en-US" sz="2800" b="1" baseline="-25000">
                <a:solidFill>
                  <a:srgbClr val="002060"/>
                </a:solidFill>
                <a:effectLst/>
                <a:latin typeface="Segoe UI" panose="020B0502040204020203" pitchFamily="34" charset="0"/>
                <a:ea typeface="Quattrocento Sans"/>
                <a:cs typeface="Times New Roman" panose="02020603050405020304" pitchFamily="18" charset="0"/>
              </a:rPr>
              <a:t>0</a:t>
            </a:r>
            <a:r>
              <a:rPr lang="en-US" sz="2800">
                <a:solidFill>
                  <a:srgbClr val="000000"/>
                </a:solidFill>
                <a:effectLst/>
                <a:latin typeface="Segoe UI" panose="020B0502040204020203" pitchFamily="34" charset="0"/>
                <a:ea typeface="Quattrocento Sans"/>
                <a:cs typeface="Times New Roman" panose="02020603050405020304" pitchFamily="18" charset="0"/>
              </a:rPr>
              <a:t> XOR </a:t>
            </a:r>
            <a:r>
              <a:rPr lang="en-US" sz="2800" i="1">
                <a:solidFill>
                  <a:srgbClr val="000000"/>
                </a:solidFill>
                <a:effectLst/>
                <a:latin typeface="Segoe UI" panose="020B0502040204020203" pitchFamily="34" charset="0"/>
                <a:ea typeface="Quattrocento Sans"/>
                <a:cs typeface="Times New Roman" panose="02020603050405020304" pitchFamily="18" charset="0"/>
              </a:rPr>
              <a:t>ipad</a:t>
            </a:r>
            <a:r>
              <a:rPr lang="en-US" sz="2800">
                <a:solidFill>
                  <a:srgbClr val="000000"/>
                </a:solidFill>
                <a:effectLst/>
                <a:latin typeface="Segoe UI" panose="020B0502040204020203" pitchFamily="34" charset="0"/>
                <a:ea typeface="Quattrocento Sans"/>
                <a:cs typeface="Times New Roman" panose="02020603050405020304" pitchFamily="18" charset="0"/>
              </a:rPr>
              <a:t>) + </a:t>
            </a:r>
            <a:r>
              <a:rPr lang="en-US" sz="2800" i="1">
                <a:solidFill>
                  <a:srgbClr val="000000"/>
                </a:solidFill>
                <a:effectLst/>
                <a:latin typeface="Segoe UI" panose="020B0502040204020203" pitchFamily="34" charset="0"/>
                <a:ea typeface="Quattrocento Sans"/>
                <a:cs typeface="Times New Roman" panose="02020603050405020304" pitchFamily="18" charset="0"/>
              </a:rPr>
              <a:t>text</a:t>
            </a:r>
            <a:r>
              <a:rPr lang="en-US" sz="2800">
                <a:solidFill>
                  <a:srgbClr val="000000"/>
                </a:solidFill>
                <a:effectLst/>
                <a:latin typeface="Segoe UI" panose="020B0502040204020203" pitchFamily="34" charset="0"/>
                <a:ea typeface="Quattrocento Sans"/>
                <a:cs typeface="Times New Roman" panose="02020603050405020304" pitchFamily="18" charset="0"/>
              </a:rPr>
              <a:t>))</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27</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447783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1:</a:t>
            </a:r>
            <a:r>
              <a:rPr lang="en-US" sz="1800">
                <a:solidFill>
                  <a:srgbClr val="000000"/>
                </a:solidFill>
                <a:effectLst/>
                <a:latin typeface="Segoe UI" panose="020B0502040204020203" pitchFamily="34" charset="0"/>
                <a:ea typeface="Quattrocento Sans"/>
                <a:cs typeface="Times New Roman" panose="02020603050405020304" pitchFamily="18" charset="0"/>
              </a:rPr>
              <a:t> Find K</a:t>
            </a:r>
            <a:r>
              <a:rPr lang="en-US" sz="1800" baseline="-25000">
                <a:solidFill>
                  <a:srgbClr val="000000"/>
                </a:solidFill>
                <a:effectLst/>
                <a:latin typeface="Segoe UI" panose="020B0502040204020203" pitchFamily="34" charset="0"/>
                <a:ea typeface="Quattrocento Sans"/>
                <a:cs typeface="Times New Roman" panose="02020603050405020304" pitchFamily="18" charset="0"/>
              </a:rPr>
              <a:t>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b="1">
                <a:solidFill>
                  <a:srgbClr val="000000"/>
                </a:solidFill>
                <a:effectLst/>
                <a:latin typeface="Segoe UI" panose="020B0502040204020203" pitchFamily="34" charset="0"/>
                <a:ea typeface="Quattrocento Sans"/>
                <a:cs typeface="Times New Roman" panose="02020603050405020304" pitchFamily="18" charset="0"/>
              </a:rPr>
              <a:t>This HMAC is based on SHA-224, so Block Size = 64. </a:t>
            </a:r>
            <a:r>
              <a:rPr lang="en-US" sz="1800">
                <a:solidFill>
                  <a:srgbClr val="000000"/>
                </a:solidFill>
                <a:effectLst/>
                <a:latin typeface="Segoe UI" panose="020B0502040204020203" pitchFamily="34" charset="0"/>
                <a:ea typeface="Quattrocento Sans"/>
                <a:cs typeface="Times New Roman" panose="02020603050405020304" pitchFamily="18" charset="0"/>
              </a:rPr>
              <a:t>If the length of K larger than 64, it must be hashed first, by SHA-224. Then padding zero’s to the K is needed if length is less than 64.</a:t>
            </a: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B = 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 hash if K is longer than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if len(key) &gt;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key = sha_224(key)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 pad zero’s if K is less than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key = key + b'\x00'*(B - len(key))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28</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101699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2:</a:t>
            </a:r>
            <a:r>
              <a:rPr lang="en-US" sz="1800">
                <a:solidFill>
                  <a:srgbClr val="000000"/>
                </a:solidFill>
                <a:effectLst/>
                <a:latin typeface="Segoe UI" panose="020B0502040204020203" pitchFamily="34" charset="0"/>
                <a:ea typeface="Quattrocento Sans"/>
                <a:cs typeface="Times New Roman" panose="02020603050405020304" pitchFamily="18" charset="0"/>
              </a:rPr>
              <a:t> Generate and apply XOR operation for </a:t>
            </a:r>
            <a:r>
              <a:rPr lang="en-US" sz="1800" i="1">
                <a:solidFill>
                  <a:srgbClr val="000000"/>
                </a:solidFill>
                <a:effectLst/>
                <a:latin typeface="Segoe UI" panose="020B0502040204020203" pitchFamily="34" charset="0"/>
                <a:ea typeface="Quattrocento Sans"/>
                <a:cs typeface="Times New Roman" panose="02020603050405020304" pitchFamily="18" charset="0"/>
              </a:rPr>
              <a:t>ipad/opad. </a:t>
            </a:r>
          </a:p>
          <a:p>
            <a:pPr marL="0" marR="0" algn="just">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The </a:t>
            </a:r>
            <a:r>
              <a:rPr lang="en-US" sz="1800" i="1">
                <a:solidFill>
                  <a:srgbClr val="000000"/>
                </a:solidFill>
                <a:effectLst/>
                <a:latin typeface="Segoe UI" panose="020B0502040204020203" pitchFamily="34" charset="0"/>
                <a:ea typeface="Quattrocento Sans"/>
                <a:cs typeface="Times New Roman" panose="02020603050405020304" pitchFamily="18" charset="0"/>
              </a:rPr>
              <a:t>ipad/opad</a:t>
            </a:r>
            <a:r>
              <a:rPr lang="en-US" sz="1800">
                <a:solidFill>
                  <a:srgbClr val="000000"/>
                </a:solidFill>
                <a:effectLst/>
                <a:latin typeface="Segoe UI" panose="020B0502040204020203" pitchFamily="34" charset="0"/>
                <a:ea typeface="Quattrocento Sans"/>
                <a:cs typeface="Times New Roman" panose="02020603050405020304" pitchFamily="18" charset="0"/>
              </a:rPr>
              <a:t> is first initialized and XOR with the K</a:t>
            </a:r>
            <a:r>
              <a:rPr lang="en-US" sz="1800" baseline="-25000">
                <a:solidFill>
                  <a:srgbClr val="000000"/>
                </a:solidFill>
                <a:effectLst/>
                <a:latin typeface="Segoe UI" panose="020B0502040204020203" pitchFamily="34" charset="0"/>
                <a:ea typeface="Quattrocento Sans"/>
                <a:cs typeface="Times New Roman" panose="02020603050405020304" pitchFamily="18" charset="0"/>
              </a:rPr>
              <a:t>0</a:t>
            </a: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ipad = bytes((x ^ 0x36) for x in 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opad = bytes((x ^ 0x5c) for x in 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29</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08678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marL="0" indent="0">
              <a:buNone/>
            </a:pPr>
            <a:r>
              <a:rPr lang="en-US"/>
              <a:t>SHA-224</a:t>
            </a:r>
            <a:endParaRPr lang="en-US" dirty="0"/>
          </a:p>
        </p:txBody>
      </p:sp>
    </p:spTree>
    <p:extLst>
      <p:ext uri="{BB962C8B-B14F-4D97-AF65-F5344CB8AC3E}">
        <p14:creationId xmlns:p14="http://schemas.microsoft.com/office/powerpoint/2010/main" val="668956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3:</a:t>
            </a:r>
            <a:r>
              <a:rPr lang="en-US" sz="1800">
                <a:solidFill>
                  <a:srgbClr val="000000"/>
                </a:solidFill>
                <a:effectLst/>
                <a:latin typeface="Segoe UI" panose="020B0502040204020203" pitchFamily="34" charset="0"/>
                <a:ea typeface="Quattrocento Sans"/>
                <a:cs typeface="Times New Roman" panose="02020603050405020304" pitchFamily="18" charset="0"/>
              </a:rPr>
              <a:t> Hash the concatenated value between </a:t>
            </a:r>
            <a:r>
              <a:rPr lang="en-US" sz="1800" i="1">
                <a:solidFill>
                  <a:srgbClr val="000000"/>
                </a:solidFill>
                <a:effectLst/>
                <a:latin typeface="Segoe UI" panose="020B0502040204020203" pitchFamily="34" charset="0"/>
                <a:ea typeface="Quattrocento Sans"/>
                <a:cs typeface="Times New Roman" panose="02020603050405020304" pitchFamily="18" charset="0"/>
              </a:rPr>
              <a:t>ipad </a:t>
            </a:r>
            <a:r>
              <a:rPr lang="en-US" sz="1800">
                <a:solidFill>
                  <a:srgbClr val="000000"/>
                </a:solidFill>
                <a:effectLst/>
                <a:latin typeface="Segoe UI" panose="020B0502040204020203" pitchFamily="34" charset="0"/>
                <a:ea typeface="Quattrocento Sans"/>
                <a:cs typeface="Times New Roman" panose="02020603050405020304" pitchFamily="18" charset="0"/>
              </a:rPr>
              <a:t>and </a:t>
            </a:r>
            <a:r>
              <a:rPr lang="en-US" sz="1800" i="1">
                <a:solidFill>
                  <a:srgbClr val="000000"/>
                </a:solidFill>
                <a:effectLst/>
                <a:latin typeface="Segoe UI" panose="020B0502040204020203" pitchFamily="34" charset="0"/>
                <a:ea typeface="Quattrocento Sans"/>
                <a:cs typeface="Times New Roman" panose="02020603050405020304" pitchFamily="18" charset="0"/>
              </a:rPr>
              <a:t>text</a:t>
            </a:r>
            <a:r>
              <a:rPr lang="en-US" sz="1800">
                <a:solidFill>
                  <a:srgbClr val="000000"/>
                </a:solidFill>
                <a:effectLst/>
                <a:latin typeface="Segoe UI" panose="020B0502040204020203" pitchFamily="34" charset="0"/>
                <a:ea typeface="Quattrocento Sans"/>
                <a:cs typeface="Times New Roman" panose="02020603050405020304" pitchFamily="18" charset="0"/>
              </a:rPr>
              <a:t>, using SHA-224.</a:t>
            </a: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ipad_msg = sha_224(ipad + msg)</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4:</a:t>
            </a:r>
            <a:r>
              <a:rPr lang="en-US" sz="1800">
                <a:solidFill>
                  <a:srgbClr val="000000"/>
                </a:solidFill>
                <a:effectLst/>
                <a:latin typeface="Segoe UI" panose="020B0502040204020203" pitchFamily="34" charset="0"/>
                <a:ea typeface="Quattrocento Sans"/>
                <a:cs typeface="Times New Roman" panose="02020603050405020304" pitchFamily="18" charset="0"/>
              </a:rPr>
              <a:t> Generated the </a:t>
            </a:r>
            <a:r>
              <a:rPr lang="en-US" sz="1800" b="1">
                <a:solidFill>
                  <a:srgbClr val="000000"/>
                </a:solidFill>
                <a:effectLst/>
                <a:latin typeface="Segoe UI" panose="020B0502040204020203" pitchFamily="34" charset="0"/>
                <a:ea typeface="Quattrocento Sans"/>
                <a:cs typeface="Times New Roman" panose="02020603050405020304" pitchFamily="18" charset="0"/>
              </a:rPr>
              <a:t>HMAC</a:t>
            </a:r>
            <a:r>
              <a:rPr lang="en-US" sz="1800">
                <a:solidFill>
                  <a:srgbClr val="000000"/>
                </a:solidFill>
                <a:effectLst/>
                <a:latin typeface="Segoe UI" panose="020B0502040204020203" pitchFamily="34" charset="0"/>
                <a:ea typeface="Quattrocento Sans"/>
                <a:cs typeface="Times New Roman" panose="02020603050405020304" pitchFamily="18" charset="0"/>
              </a:rPr>
              <a:t> value, by hasing concatenated value between </a:t>
            </a:r>
          </a:p>
          <a:p>
            <a:pPr marL="0" marR="0" algn="just">
              <a:lnSpc>
                <a:spcPct val="115000"/>
              </a:lnSpc>
              <a:spcBef>
                <a:spcPts val="500"/>
              </a:spcBef>
              <a:spcAft>
                <a:spcPts val="500"/>
              </a:spcAft>
            </a:pPr>
            <a:r>
              <a:rPr lang="en-US" sz="1800" i="1">
                <a:solidFill>
                  <a:srgbClr val="000000"/>
                </a:solidFill>
                <a:effectLst/>
                <a:latin typeface="Segoe UI" panose="020B0502040204020203" pitchFamily="34" charset="0"/>
                <a:ea typeface="Quattrocento Sans"/>
                <a:cs typeface="Times New Roman" panose="02020603050405020304" pitchFamily="18" charset="0"/>
              </a:rPr>
              <a:t>opad </a:t>
            </a:r>
            <a:r>
              <a:rPr lang="en-US" sz="1800">
                <a:solidFill>
                  <a:srgbClr val="000000"/>
                </a:solidFill>
                <a:effectLst/>
                <a:latin typeface="Segoe UI" panose="020B0502040204020203" pitchFamily="34" charset="0"/>
                <a:ea typeface="Quattrocento Sans"/>
                <a:cs typeface="Times New Roman" panose="02020603050405020304" pitchFamily="18" charset="0"/>
              </a:rPr>
              <a:t>and</a:t>
            </a:r>
            <a:r>
              <a:rPr lang="en-US" sz="1800" i="1">
                <a:solidFill>
                  <a:srgbClr val="000000"/>
                </a:solidFill>
                <a:effectLst/>
                <a:latin typeface="Segoe UI" panose="020B0502040204020203" pitchFamily="34" charset="0"/>
                <a:ea typeface="Quattrocento Sans"/>
                <a:cs typeface="Times New Roman" panose="02020603050405020304" pitchFamily="18" charset="0"/>
              </a:rPr>
              <a:t> ipad_msg</a:t>
            </a:r>
            <a:r>
              <a:rPr lang="en-US" sz="1800">
                <a:solidFill>
                  <a:srgbClr val="000000"/>
                </a:solidFill>
                <a:effectLst/>
                <a:latin typeface="Segoe UI" panose="020B0502040204020203" pitchFamily="34" charset="0"/>
                <a:ea typeface="Quattrocento Sans"/>
                <a:cs typeface="Times New Roman" panose="02020603050405020304" pitchFamily="18" charset="0"/>
              </a:rPr>
              <a:t>, using SHA-224.</a:t>
            </a:r>
          </a:p>
          <a:p>
            <a:r>
              <a:rPr lang="en-US" sz="1800">
                <a:effectLst/>
                <a:latin typeface="Courier New" panose="02070309020205020404" pitchFamily="49" charset="0"/>
                <a:ea typeface="Quattrocento Sans"/>
              </a:rPr>
              <a:t>	hmac = sha_224(opad + ipad_msg)</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30</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329727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Example</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For example</a:t>
            </a:r>
            <a:r>
              <a:rPr lang="en-US" sz="1800">
                <a:solidFill>
                  <a:srgbClr val="000000"/>
                </a:solidFill>
                <a:effectLst/>
                <a:latin typeface="Segoe UI" panose="020B0502040204020203" pitchFamily="34" charset="0"/>
                <a:ea typeface="Quattrocento Sans"/>
                <a:cs typeface="Times New Roman" panose="02020603050405020304" pitchFamily="18" charset="0"/>
              </a:rPr>
              <a:t>, key = “hcmus”, message = “abcd1234”</a:t>
            </a: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B = 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K = 0x68636d7573</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It is not enough, so padding zeros, assigned to K</a:t>
            </a:r>
            <a:r>
              <a:rPr lang="en-US" sz="1800" baseline="-25000">
                <a:solidFill>
                  <a:srgbClr val="000000"/>
                </a:solidFill>
                <a:effectLst/>
                <a:latin typeface="Segoe UI" panose="020B0502040204020203" pitchFamily="34" charset="0"/>
                <a:ea typeface="Quattrocento Sans"/>
                <a:cs typeface="Times New Roman" panose="02020603050405020304" pitchFamily="18" charset="0"/>
              </a:rPr>
              <a:t>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K</a:t>
            </a:r>
            <a:r>
              <a:rPr lang="en-US" sz="1800" baseline="-25000">
                <a:solidFill>
                  <a:srgbClr val="000000"/>
                </a:solidFill>
                <a:effectLst/>
                <a:latin typeface="Courier New" panose="02070309020205020404" pitchFamily="49" charset="0"/>
                <a:ea typeface="Quattrocento Sans"/>
                <a:cs typeface="Times New Roman" panose="02020603050405020304" pitchFamily="18" charset="0"/>
              </a:rPr>
              <a:t>0</a:t>
            </a:r>
            <a:r>
              <a:rPr lang="en-US" sz="1800">
                <a:solidFill>
                  <a:srgbClr val="000000"/>
                </a:solidFill>
                <a:effectLst/>
                <a:latin typeface="Courier New" panose="02070309020205020404" pitchFamily="49" charset="0"/>
                <a:ea typeface="Quattrocento Sans"/>
                <a:cs typeface="Times New Roman" panose="02020603050405020304" pitchFamily="18" charset="0"/>
              </a:rPr>
              <a:t> = 0x68636d757300000000000…0000 // size=B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ipad = 0x3636363636363636363636…363636 // size=B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opad = 0x5c5c5c…5c5c5c5c5c5c5c5c5c5c5c // size=B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31</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289532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Example</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13888" y="210533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Times New Roman" panose="02020603050405020304" pitchFamily="18" charset="0"/>
              </a:rPr>
              <a:t>Now XOR the ipad/opad with K</a:t>
            </a:r>
            <a:r>
              <a:rPr lang="en-US" baseline="-25000">
                <a:solidFill>
                  <a:srgbClr val="000000"/>
                </a:solidFill>
                <a:effectLst/>
                <a:latin typeface="Segoe UI" panose="020B0502040204020203" pitchFamily="34" charset="0"/>
                <a:ea typeface="Quattrocento Sans"/>
                <a:cs typeface="Times New Roman" panose="02020603050405020304" pitchFamily="18" charset="0"/>
              </a:rPr>
              <a:t>0</a:t>
            </a:r>
            <a:r>
              <a:rPr lang="en-US">
                <a:solidFill>
                  <a:srgbClr val="000000"/>
                </a:solidFill>
                <a:effectLst/>
                <a:latin typeface="Segoe UI" panose="020B0502040204020203" pitchFamily="34" charset="0"/>
                <a:ea typeface="Quattrocento Sans"/>
                <a:cs typeface="Times New Roman" panose="02020603050405020304" pitchFamily="18" charset="0"/>
              </a:rPr>
              <a:t>. </a:t>
            </a:r>
          </a:p>
          <a:p>
            <a:pPr marL="0" marR="0">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ipad = 0x5e555b43453636363636363636363636363636…3636</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opad = 0x343f31292f5c5c5c5c5c5c5c5c5c5c5c5c5c5c…5c5c</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Times New Roman" panose="02020603050405020304" pitchFamily="18" charset="0"/>
              </a:rPr>
              <a:t>The message is:</a:t>
            </a:r>
          </a:p>
          <a:p>
            <a:pPr marL="0" marR="0" algn="just">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msg = 0x6162636431323334</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Times New Roman" panose="02020603050405020304" pitchFamily="18" charset="0"/>
              </a:rPr>
              <a:t>The concatenation (red is </a:t>
            </a:r>
            <a:r>
              <a:rPr lang="en-US" i="1">
                <a:solidFill>
                  <a:srgbClr val="000000"/>
                </a:solidFill>
                <a:effectLst/>
                <a:latin typeface="Segoe UI" panose="020B0502040204020203" pitchFamily="34" charset="0"/>
                <a:ea typeface="Quattrocento Sans"/>
                <a:cs typeface="Times New Roman" panose="02020603050405020304" pitchFamily="18" charset="0"/>
              </a:rPr>
              <a:t>ipad</a:t>
            </a:r>
            <a:r>
              <a:rPr lang="en-US">
                <a:solidFill>
                  <a:srgbClr val="000000"/>
                </a:solidFill>
                <a:effectLst/>
                <a:latin typeface="Segoe UI" panose="020B0502040204020203" pitchFamily="34" charset="0"/>
                <a:ea typeface="Quattrocento Sans"/>
                <a:cs typeface="Times New Roman" panose="02020603050405020304" pitchFamily="18" charset="0"/>
              </a:rPr>
              <a:t>, the blue is from message)</a:t>
            </a:r>
          </a:p>
          <a:p>
            <a:pPr marL="0" marR="0">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ipad + msg = 0x</a:t>
            </a:r>
            <a:r>
              <a:rPr lang="en-US" b="1">
                <a:solidFill>
                  <a:srgbClr val="FF0000"/>
                </a:solidFill>
                <a:effectLst/>
                <a:latin typeface="Courier New" panose="02070309020205020404" pitchFamily="49" charset="0"/>
                <a:ea typeface="Quattrocento Sans"/>
                <a:cs typeface="Times New Roman" panose="02020603050405020304" pitchFamily="18" charset="0"/>
              </a:rPr>
              <a:t>5e555b43453636363636…363636</a:t>
            </a:r>
            <a:r>
              <a:rPr lang="en-US" b="1">
                <a:solidFill>
                  <a:srgbClr val="0070C0"/>
                </a:solidFill>
                <a:effectLst/>
                <a:latin typeface="Courier New" panose="02070309020205020404" pitchFamily="49" charset="0"/>
                <a:ea typeface="Quattrocento Sans"/>
                <a:cs typeface="Times New Roman" panose="02020603050405020304" pitchFamily="18" charset="0"/>
              </a:rPr>
              <a:t>6162636431323334</a:t>
            </a:r>
            <a:endParaRPr lang="en-US">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32</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665082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Example</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281364" y="1775318"/>
            <a:ext cx="10964224" cy="4616145"/>
          </a:xfrm>
        </p:spPr>
        <p:txBody>
          <a:bodyPr vert="horz" lIns="91440" tIns="45720" rIns="91440" bIns="45720" rtlCol="0">
            <a:normAutofit/>
          </a:bodyPr>
          <a:lstStyle/>
          <a:p>
            <a:pPr>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Times New Roman" panose="02020603050405020304" pitchFamily="18" charset="0"/>
              </a:rPr>
              <a:t>Hash above number by SHA-224, we get </a:t>
            </a:r>
            <a:r>
              <a:rPr lang="en-US" sz="2000" b="1">
                <a:solidFill>
                  <a:srgbClr val="000000"/>
                </a:solidFill>
                <a:latin typeface="Segoe UI" panose="020B0502040204020203" pitchFamily="34" charset="0"/>
                <a:ea typeface="Quattrocento Sans"/>
                <a:cs typeface="Times New Roman" panose="02020603050405020304" pitchFamily="18" charset="0"/>
              </a:rPr>
              <a:t>2-8byte value</a:t>
            </a:r>
            <a:r>
              <a:rPr lang="en-US" sz="2000">
                <a:solidFill>
                  <a:srgbClr val="000000"/>
                </a:solidFill>
                <a:effectLst/>
                <a:latin typeface="Segoe UI" panose="020B0502040204020203" pitchFamily="34" charset="0"/>
                <a:ea typeface="Quattrocento Sans"/>
                <a:cs typeface="Times New Roman" panose="02020603050405020304" pitchFamily="18" charset="0"/>
              </a:rPr>
              <a:t> as below:</a:t>
            </a:r>
          </a:p>
          <a:p>
            <a:pPr marL="0" marR="0">
              <a:lnSpc>
                <a:spcPct val="115000"/>
              </a:lnSpc>
              <a:spcBef>
                <a:spcPts val="500"/>
              </a:spcBef>
              <a:spcAft>
                <a:spcPts val="500"/>
              </a:spcAft>
            </a:pPr>
            <a:r>
              <a:rPr lang="en-US" sz="2000">
                <a:solidFill>
                  <a:srgbClr val="000000"/>
                </a:solidFill>
                <a:effectLst/>
                <a:latin typeface="Courier New" panose="02070309020205020404" pitchFamily="49" charset="0"/>
                <a:ea typeface="Quattrocento Sans"/>
                <a:cs typeface="Times New Roman" panose="02020603050405020304" pitchFamily="18" charset="0"/>
              </a:rPr>
              <a:t>ipad_msg = 0x8ba7cac166586688c698ca6ec9b4beaa3d27ac1fdc1f5133807d0a66</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Times New Roman" panose="02020603050405020304" pitchFamily="18" charset="0"/>
              </a:rPr>
              <a:t>Concatenate the </a:t>
            </a:r>
            <a:r>
              <a:rPr lang="en-US" sz="2000" i="1">
                <a:solidFill>
                  <a:srgbClr val="000000"/>
                </a:solidFill>
                <a:effectLst/>
                <a:latin typeface="Segoe UI" panose="020B0502040204020203" pitchFamily="34" charset="0"/>
                <a:ea typeface="Quattrocento Sans"/>
                <a:cs typeface="Times New Roman" panose="02020603050405020304" pitchFamily="18" charset="0"/>
              </a:rPr>
              <a:t>opad</a:t>
            </a:r>
            <a:r>
              <a:rPr lang="en-US" sz="2000">
                <a:solidFill>
                  <a:srgbClr val="000000"/>
                </a:solidFill>
                <a:effectLst/>
                <a:latin typeface="Segoe UI" panose="020B0502040204020203" pitchFamily="34" charset="0"/>
                <a:ea typeface="Quattrocento Sans"/>
                <a:cs typeface="Times New Roman" panose="02020603050405020304" pitchFamily="18" charset="0"/>
              </a:rPr>
              <a:t> with above hashed value, we get following string (red is </a:t>
            </a:r>
            <a:r>
              <a:rPr lang="en-US" sz="2000" i="1">
                <a:solidFill>
                  <a:srgbClr val="000000"/>
                </a:solidFill>
                <a:effectLst/>
                <a:latin typeface="Segoe UI" panose="020B0502040204020203" pitchFamily="34" charset="0"/>
                <a:ea typeface="Quattrocento Sans"/>
                <a:cs typeface="Times New Roman" panose="02020603050405020304" pitchFamily="18" charset="0"/>
              </a:rPr>
              <a:t>opad</a:t>
            </a:r>
            <a:r>
              <a:rPr lang="en-US" sz="2000">
                <a:solidFill>
                  <a:srgbClr val="000000"/>
                </a:solidFill>
                <a:effectLst/>
                <a:latin typeface="Segoe UI" panose="020B0502040204020203" pitchFamily="34" charset="0"/>
                <a:ea typeface="Quattrocento Sans"/>
                <a:cs typeface="Times New Roman" panose="02020603050405020304" pitchFamily="18" charset="0"/>
              </a:rPr>
              <a:t>, the blue is hashed value):</a:t>
            </a:r>
          </a:p>
          <a:p>
            <a:pPr marL="0" marR="0">
              <a:lnSpc>
                <a:spcPct val="115000"/>
              </a:lnSpc>
              <a:spcBef>
                <a:spcPts val="500"/>
              </a:spcBef>
              <a:spcAft>
                <a:spcPts val="500"/>
              </a:spcAft>
            </a:pPr>
            <a:r>
              <a:rPr lang="en-US" sz="2000">
                <a:solidFill>
                  <a:srgbClr val="000000"/>
                </a:solidFill>
                <a:effectLst/>
                <a:latin typeface="Courier New" panose="02070309020205020404" pitchFamily="49" charset="0"/>
                <a:ea typeface="Quattrocento Sans"/>
                <a:cs typeface="Times New Roman" panose="02020603050405020304" pitchFamily="18" charset="0"/>
              </a:rPr>
              <a:t>0x</a:t>
            </a:r>
            <a:r>
              <a:rPr lang="en-US" sz="2000" b="1">
                <a:solidFill>
                  <a:srgbClr val="FF0000"/>
                </a:solidFill>
                <a:effectLst/>
                <a:latin typeface="Courier New" panose="02070309020205020404" pitchFamily="49" charset="0"/>
                <a:ea typeface="Quattrocento Sans"/>
                <a:cs typeface="Times New Roman" panose="02020603050405020304" pitchFamily="18" charset="0"/>
              </a:rPr>
              <a:t>343f31292f5c5c5…5c5c5c</a:t>
            </a:r>
            <a:r>
              <a:rPr lang="en-US" sz="2000" b="1">
                <a:solidFill>
                  <a:srgbClr val="0070C0"/>
                </a:solidFill>
                <a:effectLst/>
                <a:latin typeface="Courier New" panose="02070309020205020404" pitchFamily="49" charset="0"/>
                <a:ea typeface="Quattrocento Sans"/>
                <a:cs typeface="Times New Roman" panose="02020603050405020304" pitchFamily="18" charset="0"/>
              </a:rPr>
              <a:t>8ba7cac166586688c698ca6ec9b4beaa3d27ac1fdc1f5133807d0a66</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Times New Roman" panose="02020603050405020304" pitchFamily="18" charset="0"/>
              </a:rPr>
              <a:t>Hash this string by SHA-224, we get the HMAC value:</a:t>
            </a:r>
          </a:p>
          <a:p>
            <a:pPr marL="0" marR="0" algn="ctr">
              <a:lnSpc>
                <a:spcPct val="200000"/>
              </a:lnSpc>
              <a:spcBef>
                <a:spcPts val="500"/>
              </a:spcBef>
              <a:spcAft>
                <a:spcPts val="500"/>
              </a:spcAft>
            </a:pPr>
            <a:r>
              <a:rPr lang="en-US" sz="2000" b="1">
                <a:solidFill>
                  <a:srgbClr val="000000"/>
                </a:solidFill>
                <a:effectLst/>
                <a:latin typeface="Courier New" panose="02070309020205020404" pitchFamily="49" charset="0"/>
                <a:ea typeface="Quattrocento Sans"/>
                <a:cs typeface="Times New Roman" panose="02020603050405020304" pitchFamily="18" charset="0"/>
              </a:rPr>
              <a:t>2610f96b7e7baf6a841d03c2b88fa79b003754dad906b17d0a16b866</a:t>
            </a:r>
            <a:endParaRPr lang="en-US" sz="2000" b="1">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33</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510245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34</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a:t>
            </a:r>
            <a:endParaRPr lang="en-US" b="1" kern="1200" dirty="0">
              <a:solidFill>
                <a:schemeClr val="tx1"/>
              </a:solidFill>
              <a:latin typeface="+mj-lt"/>
              <a:ea typeface="+mj-ea"/>
              <a:cs typeface="+mj-cs"/>
            </a:endParaRPr>
          </a:p>
        </p:txBody>
      </p:sp>
      <p:pic>
        <p:nvPicPr>
          <p:cNvPr id="7" name="Picture 6" descr="Graphical user interface, text, application, email&#10;&#10;Description automatically generated">
            <a:extLst>
              <a:ext uri="{FF2B5EF4-FFF2-40B4-BE49-F238E27FC236}">
                <a16:creationId xmlns:a16="http://schemas.microsoft.com/office/drawing/2014/main" id="{1BBF3D78-4BFB-4A12-9204-8D25DF0FEE1C}"/>
              </a:ext>
            </a:extLst>
          </p:cNvPr>
          <p:cNvPicPr/>
          <p:nvPr/>
        </p:nvPicPr>
        <p:blipFill>
          <a:blip r:embed="rId2"/>
          <a:stretch>
            <a:fillRect/>
          </a:stretch>
        </p:blipFill>
        <p:spPr>
          <a:xfrm>
            <a:off x="522378" y="2002972"/>
            <a:ext cx="11147244" cy="2852056"/>
          </a:xfrm>
          <a:prstGeom prst="rect">
            <a:avLst/>
          </a:prstGeom>
        </p:spPr>
      </p:pic>
    </p:spTree>
    <p:extLst>
      <p:ext uri="{BB962C8B-B14F-4D97-AF65-F5344CB8AC3E}">
        <p14:creationId xmlns:p14="http://schemas.microsoft.com/office/powerpoint/2010/main" val="1185928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35</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kern="1200">
                <a:solidFill>
                  <a:schemeClr val="tx1"/>
                </a:solidFill>
                <a:latin typeface="+mj-lt"/>
                <a:ea typeface="+mj-ea"/>
                <a:cs typeface="+mj-cs"/>
              </a:rPr>
              <a:t>Empty both key/message</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E2F1835C-33D7-443A-A641-AFB44DCA104F}"/>
              </a:ext>
            </a:extLst>
          </p:cNvPr>
          <p:cNvPicPr/>
          <p:nvPr/>
        </p:nvPicPr>
        <p:blipFill>
          <a:blip r:embed="rId2"/>
          <a:stretch>
            <a:fillRect/>
          </a:stretch>
        </p:blipFill>
        <p:spPr>
          <a:xfrm>
            <a:off x="870855" y="2079171"/>
            <a:ext cx="10450290" cy="2699658"/>
          </a:xfrm>
          <a:prstGeom prst="rect">
            <a:avLst/>
          </a:prstGeom>
        </p:spPr>
      </p:pic>
    </p:spTree>
    <p:extLst>
      <p:ext uri="{BB962C8B-B14F-4D97-AF65-F5344CB8AC3E}">
        <p14:creationId xmlns:p14="http://schemas.microsoft.com/office/powerpoint/2010/main" val="424919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36</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a:t>Long Key (Key = 64)</a:t>
            </a:r>
            <a:endParaRPr lang="en-US" b="1" kern="1200" dirty="0">
              <a:solidFill>
                <a:schemeClr val="tx1"/>
              </a:solidFill>
              <a:latin typeface="+mj-lt"/>
              <a:ea typeface="+mj-ea"/>
              <a:cs typeface="+mj-cs"/>
            </a:endParaRPr>
          </a:p>
        </p:txBody>
      </p:sp>
      <p:pic>
        <p:nvPicPr>
          <p:cNvPr id="7" name="Picture 6" descr="Graphical user interface, text, application, email&#10;&#10;Description automatically generated">
            <a:extLst>
              <a:ext uri="{FF2B5EF4-FFF2-40B4-BE49-F238E27FC236}">
                <a16:creationId xmlns:a16="http://schemas.microsoft.com/office/drawing/2014/main" id="{A1CB4B6C-AE64-4CCE-AF15-62689CEA7966}"/>
              </a:ext>
            </a:extLst>
          </p:cNvPr>
          <p:cNvPicPr/>
          <p:nvPr/>
        </p:nvPicPr>
        <p:blipFill>
          <a:blip r:embed="rId2"/>
          <a:stretch>
            <a:fillRect/>
          </a:stretch>
        </p:blipFill>
        <p:spPr>
          <a:xfrm>
            <a:off x="691746" y="2068286"/>
            <a:ext cx="10808508" cy="2721428"/>
          </a:xfrm>
          <a:prstGeom prst="rect">
            <a:avLst/>
          </a:prstGeom>
        </p:spPr>
      </p:pic>
    </p:spTree>
    <p:extLst>
      <p:ext uri="{BB962C8B-B14F-4D97-AF65-F5344CB8AC3E}">
        <p14:creationId xmlns:p14="http://schemas.microsoft.com/office/powerpoint/2010/main" val="110837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37</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a:t>Long Key (Key &gt; 64)</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53B787C2-1EC5-4E0C-9B51-8E2015D42AD0}"/>
              </a:ext>
            </a:extLst>
          </p:cNvPr>
          <p:cNvPicPr/>
          <p:nvPr/>
        </p:nvPicPr>
        <p:blipFill>
          <a:blip r:embed="rId2"/>
          <a:stretch>
            <a:fillRect/>
          </a:stretch>
        </p:blipFill>
        <p:spPr>
          <a:xfrm>
            <a:off x="819368" y="2100942"/>
            <a:ext cx="10553264" cy="2656116"/>
          </a:xfrm>
          <a:prstGeom prst="rect">
            <a:avLst/>
          </a:prstGeom>
        </p:spPr>
      </p:pic>
    </p:spTree>
    <p:extLst>
      <p:ext uri="{BB962C8B-B14F-4D97-AF65-F5344CB8AC3E}">
        <p14:creationId xmlns:p14="http://schemas.microsoft.com/office/powerpoint/2010/main" val="1850971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1925030"/>
            <a:ext cx="5559552" cy="2514600"/>
          </a:xfrm>
        </p:spPr>
        <p:txBody>
          <a:bodyPr>
            <a:normAutofit fontScale="90000"/>
          </a:bodyPr>
          <a:lstStyle/>
          <a:p>
            <a:pPr marL="0" indent="0">
              <a:buNone/>
            </a:pPr>
            <a:r>
              <a:rPr lang="en-US"/>
              <a:t>HMAC-based </a:t>
            </a:r>
            <a:r>
              <a:rPr lang="en-US" sz="4400"/>
              <a:t>Extract-and-Expand</a:t>
            </a:r>
            <a:r>
              <a:rPr lang="en-US"/>
              <a:t> </a:t>
            </a:r>
            <a:br>
              <a:rPr lang="en-US"/>
            </a:br>
            <a:r>
              <a:rPr lang="en-US"/>
              <a:t>Key Derivation Function</a:t>
            </a:r>
            <a:endParaRPr lang="en-US" dirty="0"/>
          </a:p>
        </p:txBody>
      </p:sp>
    </p:spTree>
    <p:extLst>
      <p:ext uri="{BB962C8B-B14F-4D97-AF65-F5344CB8AC3E}">
        <p14:creationId xmlns:p14="http://schemas.microsoft.com/office/powerpoint/2010/main" val="1340710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032857" cy="4616145"/>
          </a:xfrm>
        </p:spPr>
        <p:txBody>
          <a:bodyPr vert="horz" lIns="91440" tIns="45720" rIns="91440" bIns="45720" rtlCol="0">
            <a:normAutofit lnSpcReduction="10000"/>
          </a:bodyPr>
          <a:lstStyle/>
          <a:p>
            <a:pPr marL="285750" marR="0" indent="-285750" algn="just">
              <a:spcBef>
                <a:spcPts val="0"/>
              </a:spcBef>
              <a:spcAft>
                <a:spcPts val="1200"/>
              </a:spcAft>
              <a:buFont typeface="Arial" panose="020B0604020202020204" pitchFamily="34" charset="0"/>
              <a:buChar char="•"/>
            </a:pPr>
            <a:r>
              <a:rPr lang="en-US" sz="1600">
                <a:solidFill>
                  <a:srgbClr val="000000"/>
                </a:solidFill>
                <a:effectLst/>
                <a:latin typeface="Segoe UI" panose="020B0502040204020203" pitchFamily="34" charset="0"/>
                <a:ea typeface="Times New Roman" panose="02020603050405020304" pitchFamily="18" charset="0"/>
              </a:rPr>
              <a:t>HMAC-based Extract-and-Expand Key Derivation Function (HKDF) is a </a:t>
            </a:r>
            <a:r>
              <a:rPr lang="en-US" sz="1600" b="1">
                <a:solidFill>
                  <a:srgbClr val="000000"/>
                </a:solidFill>
                <a:effectLst/>
                <a:latin typeface="Segoe UI" panose="020B0502040204020203" pitchFamily="34" charset="0"/>
                <a:ea typeface="Times New Roman" panose="02020603050405020304" pitchFamily="18" charset="0"/>
              </a:rPr>
              <a:t>Key Derivation Function, which is used to take some source of initial keying material, derive from it one or more cryptographically strong secret keys</a:t>
            </a:r>
            <a:r>
              <a:rPr lang="en-US" sz="1600">
                <a:solidFill>
                  <a:srgbClr val="000000"/>
                </a:solidFill>
                <a:effectLst/>
                <a:latin typeface="Segoe UI" panose="020B0502040204020203" pitchFamily="34" charset="0"/>
                <a:ea typeface="Times New Roman" panose="02020603050405020304" pitchFamily="18" charset="0"/>
              </a:rPr>
              <a:t>, based on HMAC. </a:t>
            </a:r>
          </a:p>
          <a:p>
            <a:pPr marL="285750" marR="0" indent="-285750" algn="just">
              <a:spcBef>
                <a:spcPts val="0"/>
              </a:spcBef>
              <a:spcAft>
                <a:spcPts val="1200"/>
              </a:spcAft>
              <a:buFont typeface="Arial" panose="020B0604020202020204" pitchFamily="34" charset="0"/>
              <a:buChar char="•"/>
            </a:pPr>
            <a:r>
              <a:rPr lang="en-US" sz="1600">
                <a:solidFill>
                  <a:srgbClr val="000000"/>
                </a:solidFill>
                <a:effectLst/>
                <a:latin typeface="Segoe UI" panose="020B0502040204020203" pitchFamily="34" charset="0"/>
                <a:ea typeface="Times New Roman" panose="02020603050405020304" pitchFamily="18" charset="0"/>
              </a:rPr>
              <a:t>HKDF follows the “extract-and-expands” paradigm, consists of 2 modules for each stage: </a:t>
            </a:r>
          </a:p>
          <a:p>
            <a:pPr marR="0" algn="just">
              <a:spcBef>
                <a:spcPts val="0"/>
              </a:spcBef>
              <a:spcAft>
                <a:spcPts val="1200"/>
              </a:spcAft>
            </a:pPr>
            <a:r>
              <a:rPr lang="en-US" sz="1600" b="1">
                <a:solidFill>
                  <a:srgbClr val="000000"/>
                </a:solidFill>
                <a:latin typeface="Segoe UI" panose="020B0502040204020203" pitchFamily="34" charset="0"/>
                <a:ea typeface="Times New Roman" panose="02020603050405020304" pitchFamily="18" charset="0"/>
              </a:rPr>
              <a:t>+ </a:t>
            </a:r>
            <a:r>
              <a:rPr lang="en-US" sz="1600" b="1">
                <a:solidFill>
                  <a:srgbClr val="000000"/>
                </a:solidFill>
                <a:effectLst/>
                <a:latin typeface="Segoe UI" panose="020B0502040204020203" pitchFamily="34" charset="0"/>
                <a:ea typeface="Times New Roman" panose="02020603050405020304" pitchFamily="18" charset="0"/>
              </a:rPr>
              <a:t>Stage 1 – Extractions:</a:t>
            </a:r>
            <a:r>
              <a:rPr lang="en-US" sz="1600">
                <a:solidFill>
                  <a:srgbClr val="000000"/>
                </a:solidFill>
                <a:effectLst/>
                <a:latin typeface="Segoe UI" panose="020B0502040204020203" pitchFamily="34" charset="0"/>
                <a:ea typeface="Times New Roman" panose="02020603050405020304" pitchFamily="18" charset="0"/>
              </a:rPr>
              <a:t> This module takes the input, including keying material, extracts from it to a fixed-length pseudorandom key K. This utilizes the diffusion properties of HMAC.</a:t>
            </a:r>
          </a:p>
          <a:p>
            <a:pPr marR="0" algn="just">
              <a:spcBef>
                <a:spcPts val="0"/>
              </a:spcBef>
              <a:spcAft>
                <a:spcPts val="1200"/>
              </a:spcAft>
            </a:pPr>
            <a:r>
              <a:rPr lang="en-US" sz="1600" b="1">
                <a:solidFill>
                  <a:srgbClr val="000000"/>
                </a:solidFill>
                <a:effectLst/>
                <a:latin typeface="Segoe UI" panose="020B0502040204020203" pitchFamily="34" charset="0"/>
                <a:ea typeface="Times New Roman" panose="02020603050405020304" pitchFamily="18" charset="0"/>
              </a:rPr>
              <a:t>+ Stage 2 – Expansion: </a:t>
            </a:r>
            <a:r>
              <a:rPr lang="en-US" sz="1600">
                <a:solidFill>
                  <a:srgbClr val="000000"/>
                </a:solidFill>
                <a:effectLst/>
                <a:latin typeface="Segoe UI" panose="020B0502040204020203" pitchFamily="34" charset="0"/>
                <a:ea typeface="Times New Roman" panose="02020603050405020304" pitchFamily="18" charset="0"/>
              </a:rPr>
              <a:t>This module expands the key K into several additional pseudorandom keys. Depends on defined length, these keys are used to generate the output of the KDF. The multiple keys are produced deterministically from the initial shared key, so that the same process may produce those same secret keys safely on multiple devices, from the same input.</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39</a:t>
            </a:fld>
            <a:endParaRPr kumimoji="0" lang="en-US" b="0" i="0" u="none" strike="noStrike" normalizeH="0" noProof="0">
              <a:ln>
                <a:noFill/>
              </a:ln>
              <a:solidFill>
                <a:prstClr val="black">
                  <a:tint val="75000"/>
                </a:prstClr>
              </a:solidFill>
              <a:effectLst/>
              <a:uLnTx/>
              <a:uFillTx/>
            </a:endParaRPr>
          </a:p>
        </p:txBody>
      </p:sp>
      <p:pic>
        <p:nvPicPr>
          <p:cNvPr id="20482" name="Picture 2" descr="🕦 👷🏼 👨🏾‍🎤 HKDF: how to get new keys and what hash functions have to  do with it 🤤 👨‍✈️ 👨🏽‍🚀">
            <a:extLst>
              <a:ext uri="{FF2B5EF4-FFF2-40B4-BE49-F238E27FC236}">
                <a16:creationId xmlns:a16="http://schemas.microsoft.com/office/drawing/2014/main" id="{EA86C067-4F0C-48D0-8825-374707C9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265" y="1690688"/>
            <a:ext cx="5457310" cy="323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38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Shape 13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Freeform: Shape 13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030" name="Rectangle 138">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endParaRPr lang="en-US" kern="1200" dirty="0">
              <a:solidFill>
                <a:schemeClr val="tx1"/>
              </a:solidFill>
              <a:latin typeface="+mj-lt"/>
              <a:ea typeface="+mj-ea"/>
              <a:cs typeface="+mj-cs"/>
            </a:endParaRPr>
          </a:p>
        </p:txBody>
      </p:sp>
      <p:sp>
        <p:nvSpPr>
          <p:cNvPr id="1031" name="Freeform: Shape 140">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032857"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SHA-224 is </a:t>
            </a:r>
            <a:r>
              <a:rPr lang="en-US" sz="2800" b="1">
                <a:solidFill>
                  <a:srgbClr val="000000"/>
                </a:solidFill>
                <a:effectLst/>
                <a:latin typeface="Segoe UI" panose="020B0502040204020203" pitchFamily="34" charset="0"/>
                <a:ea typeface="Times New Roman" panose="02020603050405020304" pitchFamily="18" charset="0"/>
              </a:rPr>
              <a:t>an iterative one-way hash function</a:t>
            </a:r>
            <a:r>
              <a:rPr lang="en-US" sz="2800">
                <a:solidFill>
                  <a:srgbClr val="000000"/>
                </a:solidFill>
                <a:effectLst/>
                <a:latin typeface="Segoe UI" panose="020B0502040204020203" pitchFamily="34" charset="0"/>
                <a:ea typeface="Times New Roman" panose="02020603050405020304" pitchFamily="18" charset="0"/>
              </a:rPr>
              <a:t>, under standard Secure Hash Standard. </a:t>
            </a:r>
          </a:p>
          <a:p>
            <a:pPr marL="285750" marR="0" indent="-285750" algn="just">
              <a:spcBef>
                <a:spcPts val="0"/>
              </a:spcBef>
              <a:spcAft>
                <a:spcPts val="1200"/>
              </a:spcAft>
              <a:buFont typeface="Arial" panose="020B0604020202020204" pitchFamily="34" charset="0"/>
              <a:buChar char="•"/>
            </a:pPr>
            <a:r>
              <a:rPr lang="en-US" sz="2800" b="1">
                <a:solidFill>
                  <a:srgbClr val="000000"/>
                </a:solidFill>
                <a:latin typeface="Segoe UI" panose="020B0502040204020203" pitchFamily="34" charset="0"/>
                <a:ea typeface="Times New Roman" panose="02020603050405020304" pitchFamily="18" charset="0"/>
              </a:rPr>
              <a:t>Input</a:t>
            </a:r>
            <a:r>
              <a:rPr lang="en-US" sz="2800">
                <a:solidFill>
                  <a:srgbClr val="000000"/>
                </a:solidFill>
                <a:latin typeface="Segoe UI" panose="020B0502040204020203" pitchFamily="34" charset="0"/>
                <a:ea typeface="Times New Roman" panose="02020603050405020304" pitchFamily="18" charset="0"/>
              </a:rPr>
              <a:t>:</a:t>
            </a:r>
            <a:r>
              <a:rPr lang="en-US" sz="2800">
                <a:solidFill>
                  <a:srgbClr val="000000"/>
                </a:solidFill>
                <a:effectLst/>
                <a:latin typeface="Segoe UI" panose="020B0502040204020203" pitchFamily="34" charset="0"/>
                <a:ea typeface="Times New Roman" panose="02020603050405020304" pitchFamily="18" charset="0"/>
              </a:rPr>
              <a:t> less than 2</a:t>
            </a:r>
            <a:r>
              <a:rPr lang="en-US" sz="2800" baseline="30000">
                <a:solidFill>
                  <a:srgbClr val="000000"/>
                </a:solidFill>
                <a:effectLst/>
                <a:latin typeface="Segoe UI" panose="020B0502040204020203" pitchFamily="34" charset="0"/>
                <a:ea typeface="Times New Roman" panose="02020603050405020304" pitchFamily="18" charset="0"/>
              </a:rPr>
              <a:t>64</a:t>
            </a:r>
            <a:r>
              <a:rPr lang="en-US" sz="2800">
                <a:solidFill>
                  <a:srgbClr val="000000"/>
                </a:solidFill>
                <a:effectLst/>
                <a:latin typeface="Segoe UI" panose="020B0502040204020203" pitchFamily="34" charset="0"/>
                <a:ea typeface="Times New Roman" panose="02020603050405020304" pitchFamily="18" charset="0"/>
              </a:rPr>
              <a:t> bits.</a:t>
            </a:r>
          </a:p>
          <a:p>
            <a:pPr marL="285750" marR="0" indent="-285750" algn="just">
              <a:spcBef>
                <a:spcPts val="0"/>
              </a:spcBef>
              <a:spcAft>
                <a:spcPts val="1200"/>
              </a:spcAft>
              <a:buFont typeface="Arial" panose="020B0604020202020204" pitchFamily="34" charset="0"/>
              <a:buChar char="•"/>
            </a:pPr>
            <a:r>
              <a:rPr lang="en-US" sz="2800" b="1">
                <a:solidFill>
                  <a:srgbClr val="000000"/>
                </a:solidFill>
                <a:effectLst/>
                <a:latin typeface="Segoe UI" panose="020B0502040204020203" pitchFamily="34" charset="0"/>
                <a:ea typeface="Times New Roman" panose="02020603050405020304" pitchFamily="18" charset="0"/>
              </a:rPr>
              <a:t>Message digest</a:t>
            </a:r>
            <a:r>
              <a:rPr lang="en-US" sz="2800">
                <a:solidFill>
                  <a:srgbClr val="000000"/>
                </a:solidFill>
                <a:effectLst/>
                <a:latin typeface="Segoe UI" panose="020B0502040204020203" pitchFamily="34" charset="0"/>
                <a:ea typeface="Times New Roman" panose="02020603050405020304" pitchFamily="18" charset="0"/>
              </a:rPr>
              <a:t>: 224 bits. </a:t>
            </a:r>
          </a:p>
          <a:p>
            <a:pPr marL="285750" marR="0" indent="-285750" algn="just">
              <a:spcBef>
                <a:spcPts val="0"/>
              </a:spcBef>
              <a:spcAft>
                <a:spcPts val="1200"/>
              </a:spcAft>
              <a:buFont typeface="Arial" panose="020B0604020202020204" pitchFamily="34" charset="0"/>
              <a:buChar char="•"/>
            </a:pPr>
            <a:r>
              <a:rPr lang="en-US" sz="2800" b="1">
                <a:solidFill>
                  <a:srgbClr val="000000"/>
                </a:solidFill>
                <a:effectLst/>
                <a:latin typeface="Segoe UI" panose="020B0502040204020203" pitchFamily="34" charset="0"/>
                <a:ea typeface="Times New Roman" panose="02020603050405020304" pitchFamily="18" charset="0"/>
              </a:rPr>
              <a:t>Block Size: </a:t>
            </a:r>
            <a:r>
              <a:rPr lang="en-US" sz="2800">
                <a:solidFill>
                  <a:srgbClr val="000000"/>
                </a:solidFill>
                <a:effectLst/>
                <a:latin typeface="Segoe UI" panose="020B0502040204020203" pitchFamily="34" charset="0"/>
                <a:ea typeface="Times New Roman" panose="02020603050405020304" pitchFamily="18" charset="0"/>
              </a:rPr>
              <a:t>512 bits.</a:t>
            </a:r>
          </a:p>
          <a:p>
            <a:pPr marR="0" algn="just">
              <a:spcBef>
                <a:spcPts val="0"/>
              </a:spcBef>
              <a:spcAft>
                <a:spcPts val="1200"/>
              </a:spcAft>
            </a:pPr>
            <a:endParaRPr lang="en-GB" sz="2800" dirty="0">
              <a:effectLst/>
              <a:latin typeface="Times New Roman" panose="02020603050405020304" pitchFamily="18" charset="0"/>
              <a:ea typeface="Times New Roman" panose="02020603050405020304" pitchFamily="18" charset="0"/>
            </a:endParaRPr>
          </a:p>
        </p:txBody>
      </p:sp>
      <p:sp>
        <p:nvSpPr>
          <p:cNvPr id="143" name="Oval 14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7" name="Straight Connector 14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a:t>
            </a:fld>
            <a:endParaRPr kumimoji="0" lang="en-US" b="0" i="0" u="none" strike="noStrike" normalizeH="0" noProof="0">
              <a:ln>
                <a:noFill/>
              </a:ln>
              <a:solidFill>
                <a:prstClr val="black">
                  <a:tint val="75000"/>
                </a:prstClr>
              </a:solidFill>
              <a:effectLst/>
              <a:uLnTx/>
              <a:uFillTx/>
            </a:endParaRPr>
          </a:p>
        </p:txBody>
      </p:sp>
      <p:sp>
        <p:nvSpPr>
          <p:cNvPr id="149" name="Arc 148">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Freeform: Shape 150">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2" descr="SHA-2 - Wikipedia">
            <a:extLst>
              <a:ext uri="{FF2B5EF4-FFF2-40B4-BE49-F238E27FC236}">
                <a16:creationId xmlns:a16="http://schemas.microsoft.com/office/drawing/2014/main" id="{536EF12F-6F13-44FE-BCDC-9CFA03102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679" y="1281454"/>
            <a:ext cx="38100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400" b="1" kern="1200">
                <a:solidFill>
                  <a:schemeClr val="tx1"/>
                </a:solidFill>
                <a:latin typeface="+mj-lt"/>
                <a:ea typeface="+mj-ea"/>
                <a:cs typeface="+mj-cs"/>
              </a:rPr>
              <a:t>Properties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064490" y="1690688"/>
            <a:ext cx="10713853" cy="4616145"/>
          </a:xfrm>
        </p:spPr>
        <p:txBody>
          <a:bodyPr vert="horz" lIns="91440" tIns="45720" rIns="91440" bIns="45720" rtlCol="0">
            <a:normAutofit/>
          </a:bodyPr>
          <a:lstStyle/>
          <a:p>
            <a:pPr marL="0" marR="0" algn="just">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Segoe UI" panose="020B0502040204020203" pitchFamily="34" charset="0"/>
              </a:rPr>
              <a:t>Each stage in HKDF needs different parameters. </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2000" i="1">
                <a:solidFill>
                  <a:srgbClr val="000000"/>
                </a:solidFill>
                <a:effectLst/>
                <a:latin typeface="Segoe UI" panose="020B0502040204020203" pitchFamily="34" charset="0"/>
                <a:ea typeface="Quattrocento Sans"/>
                <a:cs typeface="Segoe UI" panose="020B0502040204020203" pitchFamily="34" charset="0"/>
              </a:rPr>
              <a:t>Stage 1: Extract</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gn="just">
              <a:lnSpc>
                <a:spcPct val="115000"/>
              </a:lnSpc>
              <a:spcBef>
                <a:spcPts val="50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Hash function</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HMAC function. In this project, we use HMAC, based on SHA-224.</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Salt</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Salt value (a non-secret random value). If not set, this is a string of zero.</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50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IKM</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Input keying material</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2000" i="1">
                <a:solidFill>
                  <a:srgbClr val="000000"/>
                </a:solidFill>
                <a:effectLst/>
                <a:latin typeface="Segoe UI" panose="020B0502040204020203" pitchFamily="34" charset="0"/>
                <a:ea typeface="Quattrocento Sans"/>
                <a:cs typeface="Segoe UI" panose="020B0502040204020203" pitchFamily="34" charset="0"/>
              </a:rPr>
              <a:t>Stage 2: Expansion</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nSpc>
                <a:spcPct val="115000"/>
              </a:lnSpc>
              <a:spcBef>
                <a:spcPts val="50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Hash function</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HMAC function. In this project, </a:t>
            </a:r>
            <a:b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b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we use HMAC, based on SHA-224.</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PRK</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 pseudorandom key. </a:t>
            </a:r>
            <a:r>
              <a:rPr lang="en-US" sz="20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This is usually from step 1</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info</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Optional context and application specific information.</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50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length of output keying material.</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40</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228989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064490" y="1690688"/>
            <a:ext cx="10713853" cy="4616145"/>
          </a:xfrm>
        </p:spPr>
        <p:txBody>
          <a:bodyPr vert="horz" lIns="91440" tIns="45720" rIns="91440" bIns="45720" rtlCol="0">
            <a:normAutofit/>
          </a:bodyPr>
          <a:lstStyle/>
          <a:p>
            <a:pPr marL="0" marR="0" algn="just">
              <a:lnSpc>
                <a:spcPct val="115000"/>
              </a:lnSpc>
              <a:spcBef>
                <a:spcPts val="500"/>
              </a:spcBef>
              <a:spcAft>
                <a:spcPts val="500"/>
              </a:spcAft>
            </a:pPr>
            <a:r>
              <a:rPr lang="en-US" sz="1800" i="1">
                <a:solidFill>
                  <a:srgbClr val="000000"/>
                </a:solidFill>
                <a:effectLst/>
                <a:latin typeface="Segoe UI" panose="020B0502040204020203" pitchFamily="34" charset="0"/>
                <a:ea typeface="Quattrocento Sans"/>
                <a:cs typeface="Segoe UI" panose="020B0502040204020203" pitchFamily="34" charset="0"/>
              </a:rPr>
              <a:t>Stage 1: Extract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hash_length = 28 # Hashlength SHA-224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If the salt value is not defined, generate the 0’s salt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if len(salt) == 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salt = bytes(0x0 * hash_length)</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b="1">
                <a:solidFill>
                  <a:srgbClr val="FF0000"/>
                </a:solidFill>
                <a:effectLst/>
                <a:highlight>
                  <a:srgbClr val="FFFF00"/>
                </a:highlight>
                <a:latin typeface="Courier New" panose="02070309020205020404" pitchFamily="49" charset="0"/>
                <a:ea typeface="Quattrocento Sans"/>
                <a:cs typeface="Times New Roman" panose="02020603050405020304" pitchFamily="18" charset="0"/>
              </a:rPr>
              <a:t>prk</a:t>
            </a:r>
            <a:r>
              <a:rPr lang="en-US" sz="1800">
                <a:solidFill>
                  <a:srgbClr val="000000"/>
                </a:solidFill>
                <a:effectLst/>
                <a:latin typeface="Courier New" panose="02070309020205020404" pitchFamily="49" charset="0"/>
                <a:ea typeface="Quattrocento Sans"/>
                <a:cs typeface="Times New Roman" panose="02020603050405020304" pitchFamily="18" charset="0"/>
              </a:rPr>
              <a:t> = hmac_sha224(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key=salt,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msg=ikm,</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41</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23014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478147" y="1690688"/>
            <a:ext cx="10713853" cy="4616145"/>
          </a:xfrm>
        </p:spPr>
        <p:txBody>
          <a:bodyPr vert="horz" lIns="91440" tIns="45720" rIns="91440" bIns="45720" rtlCol="0">
            <a:normAutofit/>
          </a:bodyPr>
          <a:lstStyle/>
          <a:p>
            <a:pPr marL="0" marR="0" algn="just">
              <a:lnSpc>
                <a:spcPct val="115000"/>
              </a:lnSpc>
              <a:spcBef>
                <a:spcPts val="500"/>
              </a:spcBef>
              <a:spcAft>
                <a:spcPts val="500"/>
              </a:spcAft>
            </a:pPr>
            <a:r>
              <a:rPr lang="en-US" sz="1200" i="1">
                <a:solidFill>
                  <a:srgbClr val="000000"/>
                </a:solidFill>
                <a:effectLst/>
                <a:latin typeface="Segoe UI" panose="020B0502040204020203" pitchFamily="34" charset="0"/>
                <a:ea typeface="Quattrocento Sans"/>
                <a:cs typeface="Segoe UI" panose="020B0502040204020203" pitchFamily="34" charset="0"/>
              </a:rPr>
              <a:t>Stage 2: Expansion</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hash_length = 28 # Hashlength SHA-224</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The length of output keying material must less than 255*H</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n = ceil(L/hash_length)</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T = T(1) + T(2) + … + T(n)</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t = b""</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okm = b""</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T[i] = HMAC(PRK, T[i-1] + info + 0x</a:t>
            </a:r>
            <a:r>
              <a:rPr lang="en-US" sz="1200" b="1">
                <a:solidFill>
                  <a:srgbClr val="000000"/>
                </a:solidFill>
                <a:effectLst/>
                <a:latin typeface="Courier New" panose="02070309020205020404" pitchFamily="49" charset="0"/>
                <a:ea typeface="Quattrocento Sans"/>
                <a:cs typeface="Times New Roman" panose="02020603050405020304" pitchFamily="18" charset="0"/>
              </a:rPr>
              <a:t>i</a:t>
            </a:r>
            <a:r>
              <a:rPr lang="en-US" sz="1200">
                <a:solidFill>
                  <a:srgbClr val="000000"/>
                </a:solidFill>
                <a:effectLst/>
                <a:latin typeface="Courier New" panose="02070309020205020404" pitchFamily="49" charset="0"/>
                <a:ea typeface="Quattrocento Sans"/>
                <a:cs typeface="Times New Roman" panose="02020603050405020304" pitchFamily="18" charset="0"/>
              </a:rPr>
              <a:t>    </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for i in range(n):</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t = hmac_sha224(key=prk, msg=(t + info + bytes([1+i])))</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okm += t</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Actual result is the first L value of concatenated output.</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b="1">
                <a:solidFill>
                  <a:srgbClr val="FF0000"/>
                </a:solidFill>
                <a:effectLst/>
                <a:highlight>
                  <a:srgbClr val="FFFF00"/>
                </a:highlight>
                <a:latin typeface="Courier New" panose="02070309020205020404" pitchFamily="49" charset="0"/>
                <a:ea typeface="Quattrocento Sans"/>
                <a:cs typeface="Times New Roman" panose="02020603050405020304" pitchFamily="18" charset="0"/>
              </a:rPr>
              <a:t>Result</a:t>
            </a:r>
            <a:r>
              <a:rPr lang="en-US" sz="1200">
                <a:solidFill>
                  <a:srgbClr val="000000"/>
                </a:solidFill>
                <a:effectLst/>
                <a:latin typeface="Courier New" panose="02070309020205020404" pitchFamily="49" charset="0"/>
                <a:ea typeface="Quattrocento Sans"/>
                <a:cs typeface="Times New Roman" panose="02020603050405020304" pitchFamily="18" charset="0"/>
              </a:rPr>
              <a:t> = okm[:L]</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42</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423869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43</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Empty All Inputs</a:t>
            </a:r>
            <a:endParaRPr lang="en-US" b="1" kern="1200" dirty="0">
              <a:solidFill>
                <a:schemeClr val="tx1"/>
              </a:solidFill>
              <a:latin typeface="+mj-lt"/>
              <a:ea typeface="+mj-ea"/>
              <a:cs typeface="+mj-cs"/>
            </a:endParaRPr>
          </a:p>
        </p:txBody>
      </p:sp>
      <p:pic>
        <p:nvPicPr>
          <p:cNvPr id="8" name="Picture 7" descr="Text&#10;&#10;Description automatically generated">
            <a:extLst>
              <a:ext uri="{FF2B5EF4-FFF2-40B4-BE49-F238E27FC236}">
                <a16:creationId xmlns:a16="http://schemas.microsoft.com/office/drawing/2014/main" id="{AEC4E2CF-4D83-42B7-AA0E-BBAC7811B942}"/>
              </a:ext>
            </a:extLst>
          </p:cNvPr>
          <p:cNvPicPr/>
          <p:nvPr/>
        </p:nvPicPr>
        <p:blipFill rotWithShape="1">
          <a:blip r:embed="rId2"/>
          <a:srcRect b="40990"/>
          <a:stretch/>
        </p:blipFill>
        <p:spPr bwMode="auto">
          <a:xfrm>
            <a:off x="381317" y="2496139"/>
            <a:ext cx="6400165" cy="1483360"/>
          </a:xfrm>
          <a:prstGeom prst="rect">
            <a:avLst/>
          </a:prstGeom>
          <a:ln>
            <a:noFill/>
          </a:ln>
          <a:extLst>
            <a:ext uri="{53640926-AAD7-44D8-BBD7-CCE9431645EC}">
              <a14:shadowObscured xmlns:a14="http://schemas.microsoft.com/office/drawing/2010/main"/>
            </a:ext>
          </a:extLst>
        </p:spPr>
      </p:pic>
      <p:pic>
        <p:nvPicPr>
          <p:cNvPr id="9" name="Picture 8" descr="Graphical user interface, text, application, email&#10;&#10;Description automatically generated">
            <a:extLst>
              <a:ext uri="{FF2B5EF4-FFF2-40B4-BE49-F238E27FC236}">
                <a16:creationId xmlns:a16="http://schemas.microsoft.com/office/drawing/2014/main" id="{5B1ECE98-687B-4970-BC19-A513833A6611}"/>
              </a:ext>
            </a:extLst>
          </p:cNvPr>
          <p:cNvPicPr/>
          <p:nvPr/>
        </p:nvPicPr>
        <p:blipFill>
          <a:blip r:embed="rId3"/>
          <a:stretch>
            <a:fillRect/>
          </a:stretch>
        </p:blipFill>
        <p:spPr>
          <a:xfrm>
            <a:off x="5724933" y="1947181"/>
            <a:ext cx="6325235" cy="2581275"/>
          </a:xfrm>
          <a:prstGeom prst="rect">
            <a:avLst/>
          </a:prstGeom>
        </p:spPr>
      </p:pic>
    </p:spTree>
    <p:extLst>
      <p:ext uri="{BB962C8B-B14F-4D97-AF65-F5344CB8AC3E}">
        <p14:creationId xmlns:p14="http://schemas.microsoft.com/office/powerpoint/2010/main" val="108344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44</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Dummy Short Inputs</a:t>
            </a:r>
            <a:endParaRPr lang="en-US" b="1" kern="1200" dirty="0">
              <a:solidFill>
                <a:schemeClr val="tx1"/>
              </a:solidFill>
              <a:latin typeface="+mj-lt"/>
              <a:ea typeface="+mj-ea"/>
              <a:cs typeface="+mj-cs"/>
            </a:endParaRPr>
          </a:p>
        </p:txBody>
      </p:sp>
      <p:pic>
        <p:nvPicPr>
          <p:cNvPr id="10" name="Picture 9" descr="Text&#10;&#10;Description automatically generated">
            <a:extLst>
              <a:ext uri="{FF2B5EF4-FFF2-40B4-BE49-F238E27FC236}">
                <a16:creationId xmlns:a16="http://schemas.microsoft.com/office/drawing/2014/main" id="{BB27CCA9-57F9-4581-8D49-46DBCC31B5B5}"/>
              </a:ext>
            </a:extLst>
          </p:cNvPr>
          <p:cNvPicPr/>
          <p:nvPr/>
        </p:nvPicPr>
        <p:blipFill rotWithShape="1">
          <a:blip r:embed="rId2"/>
          <a:srcRect b="33326"/>
          <a:stretch/>
        </p:blipFill>
        <p:spPr bwMode="auto">
          <a:xfrm>
            <a:off x="838200" y="2700336"/>
            <a:ext cx="6399530" cy="1457325"/>
          </a:xfrm>
          <a:prstGeom prst="rect">
            <a:avLst/>
          </a:prstGeom>
          <a:ln>
            <a:noFill/>
          </a:ln>
          <a:extLst>
            <a:ext uri="{53640926-AAD7-44D8-BBD7-CCE9431645EC}">
              <a14:shadowObscured xmlns:a14="http://schemas.microsoft.com/office/drawing/2010/main"/>
            </a:ext>
          </a:extLst>
        </p:spPr>
      </p:pic>
      <p:pic>
        <p:nvPicPr>
          <p:cNvPr id="11" name="Picture 10" descr="Graphical user interface, text, application&#10;&#10;Description automatically generated">
            <a:extLst>
              <a:ext uri="{FF2B5EF4-FFF2-40B4-BE49-F238E27FC236}">
                <a16:creationId xmlns:a16="http://schemas.microsoft.com/office/drawing/2014/main" id="{61F693B4-B847-4285-B09C-F5BA83465832}"/>
              </a:ext>
            </a:extLst>
          </p:cNvPr>
          <p:cNvPicPr/>
          <p:nvPr/>
        </p:nvPicPr>
        <p:blipFill>
          <a:blip r:embed="rId3"/>
          <a:stretch>
            <a:fillRect/>
          </a:stretch>
        </p:blipFill>
        <p:spPr>
          <a:xfrm>
            <a:off x="5837828" y="2057399"/>
            <a:ext cx="5915660" cy="2743200"/>
          </a:xfrm>
          <a:prstGeom prst="rect">
            <a:avLst/>
          </a:prstGeom>
        </p:spPr>
      </p:pic>
    </p:spTree>
    <p:extLst>
      <p:ext uri="{BB962C8B-B14F-4D97-AF65-F5344CB8AC3E}">
        <p14:creationId xmlns:p14="http://schemas.microsoft.com/office/powerpoint/2010/main" val="2496553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45</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Long IKM</a:t>
            </a:r>
            <a:endParaRPr lang="en-US" b="1" kern="1200" dirty="0">
              <a:solidFill>
                <a:schemeClr val="tx1"/>
              </a:solidFill>
              <a:latin typeface="+mj-lt"/>
              <a:ea typeface="+mj-ea"/>
              <a:cs typeface="+mj-cs"/>
            </a:endParaRPr>
          </a:p>
        </p:txBody>
      </p:sp>
      <p:pic>
        <p:nvPicPr>
          <p:cNvPr id="8" name="Picture 7" descr="Text&#10;&#10;Description automatically generated">
            <a:extLst>
              <a:ext uri="{FF2B5EF4-FFF2-40B4-BE49-F238E27FC236}">
                <a16:creationId xmlns:a16="http://schemas.microsoft.com/office/drawing/2014/main" id="{4B1C39EF-2017-492D-B649-50D8AED35E9C}"/>
              </a:ext>
            </a:extLst>
          </p:cNvPr>
          <p:cNvPicPr/>
          <p:nvPr/>
        </p:nvPicPr>
        <p:blipFill>
          <a:blip r:embed="rId2"/>
          <a:stretch>
            <a:fillRect/>
          </a:stretch>
        </p:blipFill>
        <p:spPr>
          <a:xfrm>
            <a:off x="272143" y="2120265"/>
            <a:ext cx="6400800" cy="2617470"/>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049B1DBC-C084-4FB4-9585-6C5F388A672D}"/>
              </a:ext>
            </a:extLst>
          </p:cNvPr>
          <p:cNvPicPr/>
          <p:nvPr/>
        </p:nvPicPr>
        <p:blipFill rotWithShape="1">
          <a:blip r:embed="rId3"/>
          <a:srcRect r="25000"/>
          <a:stretch/>
        </p:blipFill>
        <p:spPr>
          <a:xfrm>
            <a:off x="6672943" y="2120265"/>
            <a:ext cx="4800600" cy="2148205"/>
          </a:xfrm>
          <a:prstGeom prst="rect">
            <a:avLst/>
          </a:prstGeom>
        </p:spPr>
      </p:pic>
    </p:spTree>
    <p:extLst>
      <p:ext uri="{BB962C8B-B14F-4D97-AF65-F5344CB8AC3E}">
        <p14:creationId xmlns:p14="http://schemas.microsoft.com/office/powerpoint/2010/main" val="253146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46</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Long Salt</a:t>
            </a:r>
            <a:endParaRPr lang="en-US" b="1" kern="1200" dirty="0">
              <a:solidFill>
                <a:schemeClr val="tx1"/>
              </a:solidFill>
              <a:latin typeface="+mj-lt"/>
              <a:ea typeface="+mj-ea"/>
              <a:cs typeface="+mj-cs"/>
            </a:endParaRPr>
          </a:p>
        </p:txBody>
      </p:sp>
      <p:pic>
        <p:nvPicPr>
          <p:cNvPr id="10" name="Picture 9" descr="Text&#10;&#10;Description automatically generated">
            <a:extLst>
              <a:ext uri="{FF2B5EF4-FFF2-40B4-BE49-F238E27FC236}">
                <a16:creationId xmlns:a16="http://schemas.microsoft.com/office/drawing/2014/main" id="{FF8AA39F-A8AB-4654-A7C1-982210383021}"/>
              </a:ext>
            </a:extLst>
          </p:cNvPr>
          <p:cNvPicPr/>
          <p:nvPr/>
        </p:nvPicPr>
        <p:blipFill>
          <a:blip r:embed="rId2"/>
          <a:stretch>
            <a:fillRect/>
          </a:stretch>
        </p:blipFill>
        <p:spPr>
          <a:xfrm>
            <a:off x="381000" y="2428557"/>
            <a:ext cx="6400800" cy="2000885"/>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52C63E61-C655-4F12-9AE8-000D040F3C23}"/>
              </a:ext>
            </a:extLst>
          </p:cNvPr>
          <p:cNvPicPr/>
          <p:nvPr/>
        </p:nvPicPr>
        <p:blipFill>
          <a:blip r:embed="rId3"/>
          <a:stretch>
            <a:fillRect/>
          </a:stretch>
        </p:blipFill>
        <p:spPr>
          <a:xfrm>
            <a:off x="5410200" y="2389504"/>
            <a:ext cx="6400800" cy="2078990"/>
          </a:xfrm>
          <a:prstGeom prst="rect">
            <a:avLst/>
          </a:prstGeom>
        </p:spPr>
      </p:pic>
    </p:spTree>
    <p:extLst>
      <p:ext uri="{BB962C8B-B14F-4D97-AF65-F5344CB8AC3E}">
        <p14:creationId xmlns:p14="http://schemas.microsoft.com/office/powerpoint/2010/main" val="2220413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47</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0" y="0"/>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L=8/64</a:t>
            </a:r>
            <a:endParaRPr lang="en-US" b="1" kern="1200" dirty="0">
              <a:solidFill>
                <a:schemeClr val="tx1"/>
              </a:solidFill>
              <a:latin typeface="+mj-lt"/>
              <a:ea typeface="+mj-ea"/>
              <a:cs typeface="+mj-cs"/>
            </a:endParaRPr>
          </a:p>
        </p:txBody>
      </p:sp>
      <p:pic>
        <p:nvPicPr>
          <p:cNvPr id="8" name="Picture 7" descr="Text&#10;&#10;Description automatically generated">
            <a:extLst>
              <a:ext uri="{FF2B5EF4-FFF2-40B4-BE49-F238E27FC236}">
                <a16:creationId xmlns:a16="http://schemas.microsoft.com/office/drawing/2014/main" id="{A5FAA303-E4AB-4EB5-BAD2-6A353870DBD7}"/>
              </a:ext>
            </a:extLst>
          </p:cNvPr>
          <p:cNvPicPr/>
          <p:nvPr/>
        </p:nvPicPr>
        <p:blipFill>
          <a:blip r:embed="rId2"/>
          <a:stretch>
            <a:fillRect/>
          </a:stretch>
        </p:blipFill>
        <p:spPr>
          <a:xfrm>
            <a:off x="544286" y="1502182"/>
            <a:ext cx="6400800" cy="2011680"/>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E69B79A8-8931-410C-BBC6-DC0C8B4BBA71}"/>
              </a:ext>
            </a:extLst>
          </p:cNvPr>
          <p:cNvPicPr/>
          <p:nvPr/>
        </p:nvPicPr>
        <p:blipFill>
          <a:blip r:embed="rId3"/>
          <a:stretch>
            <a:fillRect/>
          </a:stretch>
        </p:blipFill>
        <p:spPr>
          <a:xfrm>
            <a:off x="5580652" y="641894"/>
            <a:ext cx="5668010" cy="2743200"/>
          </a:xfrm>
          <a:prstGeom prst="rect">
            <a:avLst/>
          </a:prstGeom>
        </p:spPr>
      </p:pic>
      <p:pic>
        <p:nvPicPr>
          <p:cNvPr id="17" name="Picture 16" descr="Text&#10;&#10;Description automatically generated">
            <a:extLst>
              <a:ext uri="{FF2B5EF4-FFF2-40B4-BE49-F238E27FC236}">
                <a16:creationId xmlns:a16="http://schemas.microsoft.com/office/drawing/2014/main" id="{886D3BD7-BE86-4A06-82DC-5F1A0C447642}"/>
              </a:ext>
            </a:extLst>
          </p:cNvPr>
          <p:cNvPicPr/>
          <p:nvPr/>
        </p:nvPicPr>
        <p:blipFill rotWithShape="1">
          <a:blip r:embed="rId4"/>
          <a:srcRect b="37021"/>
          <a:stretch/>
        </p:blipFill>
        <p:spPr bwMode="auto">
          <a:xfrm>
            <a:off x="544286" y="3956322"/>
            <a:ext cx="6400800" cy="1828800"/>
          </a:xfrm>
          <a:prstGeom prst="rect">
            <a:avLst/>
          </a:prstGeom>
          <a:ln>
            <a:noFill/>
          </a:ln>
          <a:extLst>
            <a:ext uri="{53640926-AAD7-44D8-BBD7-CCE9431645EC}">
              <a14:shadowObscured xmlns:a14="http://schemas.microsoft.com/office/drawing/2010/main"/>
            </a:ext>
          </a:extLst>
        </p:spPr>
      </p:pic>
      <p:pic>
        <p:nvPicPr>
          <p:cNvPr id="18" name="Picture 17" descr="Graphical user interface, text, application, email&#10;&#10;Description automatically generated">
            <a:extLst>
              <a:ext uri="{FF2B5EF4-FFF2-40B4-BE49-F238E27FC236}">
                <a16:creationId xmlns:a16="http://schemas.microsoft.com/office/drawing/2014/main" id="{5D91A416-4D7A-44B7-BD30-8378E2815E22}"/>
              </a:ext>
            </a:extLst>
          </p:cNvPr>
          <p:cNvPicPr/>
          <p:nvPr/>
        </p:nvPicPr>
        <p:blipFill>
          <a:blip r:embed="rId5"/>
          <a:stretch>
            <a:fillRect/>
          </a:stretch>
        </p:blipFill>
        <p:spPr>
          <a:xfrm>
            <a:off x="5580652" y="3329029"/>
            <a:ext cx="6400800" cy="1927860"/>
          </a:xfrm>
          <a:prstGeom prst="rect">
            <a:avLst/>
          </a:prstGeom>
        </p:spPr>
      </p:pic>
    </p:spTree>
    <p:extLst>
      <p:ext uri="{BB962C8B-B14F-4D97-AF65-F5344CB8AC3E}">
        <p14:creationId xmlns:p14="http://schemas.microsoft.com/office/powerpoint/2010/main" val="3309925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marL="0" indent="0">
              <a:buNone/>
            </a:pPr>
            <a:r>
              <a:rPr lang="en-US" dirty="0"/>
              <a:t>Conclusion</a:t>
            </a:r>
          </a:p>
        </p:txBody>
      </p:sp>
    </p:spTree>
    <p:extLst>
      <p:ext uri="{BB962C8B-B14F-4D97-AF65-F5344CB8AC3E}">
        <p14:creationId xmlns:p14="http://schemas.microsoft.com/office/powerpoint/2010/main" val="1611915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255179" y="136525"/>
            <a:ext cx="10515600" cy="1325563"/>
          </a:xfrm>
        </p:spPr>
        <p:txBody>
          <a:bodyPr/>
          <a:lstStyle/>
          <a:p>
            <a:r>
              <a:rPr lang="en-US" dirty="0"/>
              <a:t>Conclusion</a:t>
            </a:r>
            <a:endParaRPr lang="en-US" b="1" dirty="0"/>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2C3072-7504-4E32-8C84-DF2ACADB0876}"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Sunday, February 20, 2022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Final Project - Cryptography Course</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Rectangle 8">
            <a:extLst>
              <a:ext uri="{FF2B5EF4-FFF2-40B4-BE49-F238E27FC236}">
                <a16:creationId xmlns:a16="http://schemas.microsoft.com/office/drawing/2014/main" id="{7BD13070-4AEB-4BA1-AFD8-32F23502FE41}"/>
              </a:ext>
            </a:extLst>
          </p:cNvPr>
          <p:cNvSpPr>
            <a:spLocks noChangeArrowheads="1"/>
          </p:cNvSpPr>
          <p:nvPr/>
        </p:nvSpPr>
        <p:spPr bwMode="auto">
          <a:xfrm>
            <a:off x="298723" y="1404548"/>
            <a:ext cx="11098621" cy="4303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a:lnSpc>
                <a:spcPct val="115000"/>
              </a:lnSpc>
              <a:spcBef>
                <a:spcPts val="500"/>
              </a:spcBef>
              <a:spcAft>
                <a:spcPts val="0"/>
              </a:spcAft>
              <a:buFont typeface="Segoe UI" panose="020B0502040204020203" pitchFamily="34" charset="0"/>
              <a:buChar char="-"/>
              <a:tabLst>
                <a:tab pos="1527175" algn="l"/>
              </a:tabLst>
            </a:pP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Comparing with earlier hashing type, </a:t>
            </a:r>
            <a:r>
              <a:rPr lang="en-US" sz="24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SHA-224 is more secure than MD5 and SHA-1</a:t>
            </a: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r>
              <a:rPr lang="en-US" sz="24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but in term of performance, it is slower</a:t>
            </a: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endPar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tabLst>
                <a:tab pos="1527175" algn="l"/>
              </a:tabLst>
            </a:pPr>
            <a:r>
              <a:rPr lang="en-US" sz="24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SHA-2 hashing functions is not much different from SHA-1</a:t>
            </a: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so it might be cracked soon.</a:t>
            </a:r>
            <a:endPar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tabLst>
                <a:tab pos="1527175" algn="l"/>
              </a:tabLst>
            </a:pP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SHA-3 is recently announced</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and this is a good replacement for SHA-2 in the near future. </a:t>
            </a:r>
          </a:p>
          <a:p>
            <a:pPr marL="342900" marR="0" lvl="0" indent="-342900" algn="just">
              <a:lnSpc>
                <a:spcPct val="115000"/>
              </a:lnSpc>
              <a:spcBef>
                <a:spcPts val="0"/>
              </a:spcBef>
              <a:spcAft>
                <a:spcPts val="0"/>
              </a:spcAft>
              <a:buFont typeface="Segoe UI" panose="020B0502040204020203" pitchFamily="34" charset="0"/>
              <a:buChar char="-"/>
              <a:tabLst>
                <a:tab pos="1527175" algn="l"/>
              </a:tabLst>
            </a:pP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HMAC uses a symmetric key</a:t>
            </a: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which is both used for encryption and decryption</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So, the exchange is needed to consider.</a:t>
            </a:r>
          </a:p>
          <a:p>
            <a:pPr marL="342900" marR="0" lvl="0" indent="-342900" algn="just">
              <a:lnSpc>
                <a:spcPct val="115000"/>
              </a:lnSpc>
              <a:spcBef>
                <a:spcPts val="0"/>
              </a:spcBef>
              <a:spcAft>
                <a:spcPts val="500"/>
              </a:spcAft>
              <a:buFont typeface="Segoe UI" panose="020B0502040204020203" pitchFamily="34" charset="0"/>
              <a:buChar char="-"/>
              <a:tabLst>
                <a:tab pos="1527175" algn="l"/>
              </a:tabLst>
            </a:pP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If the symmetric key of HMAC is shared between multiple parties</a:t>
            </a: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there is a possibility </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that </a:t>
            </a: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someone which has the key will make a fraud message</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321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Functions</a:t>
            </a:r>
            <a:endParaRPr lang="en-US" b="1" kern="1200" dirty="0">
              <a:solidFill>
                <a:schemeClr val="tx1"/>
              </a:solidFill>
              <a:latin typeface="+mj-lt"/>
              <a:ea typeface="+mj-ea"/>
              <a:cs typeface="+mj-cs"/>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F3871F86-C12B-4475-95C0-6FECF03136EF}"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5</a:t>
            </a:fld>
            <a:endParaRPr kumimoji="0" lang="en-US" b="0" i="0" u="none" strike="noStrike" normalizeH="0" noProof="0">
              <a:ln>
                <a:noFill/>
              </a:ln>
              <a:solidFill>
                <a:prstClr val="black">
                  <a:tint val="75000"/>
                </a:prstClr>
              </a:solidFill>
              <a:effectLst/>
              <a:uLnTx/>
              <a:uFillTx/>
            </a:endParaRPr>
          </a:p>
        </p:txBody>
      </p:sp>
      <p:pic>
        <p:nvPicPr>
          <p:cNvPr id="7" name="Picture 6">
            <a:extLst>
              <a:ext uri="{FF2B5EF4-FFF2-40B4-BE49-F238E27FC236}">
                <a16:creationId xmlns:a16="http://schemas.microsoft.com/office/drawing/2014/main" id="{615386D6-2B01-49F2-B4D2-FB928B4ABCA9}"/>
              </a:ext>
            </a:extLst>
          </p:cNvPr>
          <p:cNvPicPr>
            <a:picLocks noChangeAspect="1"/>
          </p:cNvPicPr>
          <p:nvPr/>
        </p:nvPicPr>
        <p:blipFill>
          <a:blip r:embed="rId2"/>
          <a:stretch>
            <a:fillRect/>
          </a:stretch>
        </p:blipFill>
        <p:spPr>
          <a:xfrm>
            <a:off x="411270" y="2537800"/>
            <a:ext cx="7103754" cy="2724108"/>
          </a:xfrm>
          <a:prstGeom prst="rect">
            <a:avLst/>
          </a:prstGeom>
        </p:spPr>
      </p:pic>
      <p:pic>
        <p:nvPicPr>
          <p:cNvPr id="9" name="Picture 8">
            <a:extLst>
              <a:ext uri="{FF2B5EF4-FFF2-40B4-BE49-F238E27FC236}">
                <a16:creationId xmlns:a16="http://schemas.microsoft.com/office/drawing/2014/main" id="{40874E9F-9D79-414B-AB87-5879167F14C5}"/>
              </a:ext>
            </a:extLst>
          </p:cNvPr>
          <p:cNvPicPr>
            <a:picLocks noChangeAspect="1"/>
          </p:cNvPicPr>
          <p:nvPr/>
        </p:nvPicPr>
        <p:blipFill>
          <a:blip r:embed="rId3"/>
          <a:stretch>
            <a:fillRect/>
          </a:stretch>
        </p:blipFill>
        <p:spPr>
          <a:xfrm>
            <a:off x="5819731" y="1216195"/>
            <a:ext cx="6258454" cy="3358895"/>
          </a:xfrm>
          <a:prstGeom prst="rect">
            <a:avLst/>
          </a:prstGeom>
        </p:spPr>
      </p:pic>
    </p:spTree>
    <p:extLst>
      <p:ext uri="{BB962C8B-B14F-4D97-AF65-F5344CB8AC3E}">
        <p14:creationId xmlns:p14="http://schemas.microsoft.com/office/powerpoint/2010/main" val="258816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1682496" y="6356350"/>
            <a:ext cx="2290790" cy="365125"/>
          </a:xfrm>
        </p:spPr>
        <p:txBody>
          <a:bodyPr/>
          <a:lstStyle/>
          <a:p>
            <a:pPr lvl="0"/>
            <a:fld id="{68F57247-0C12-48F7-8BAF-F6941A846796}" type="datetime2">
              <a:rPr lang="en-US" noProof="0" smtClean="0"/>
              <a:t>Sunday, February 20, 2022</a:t>
            </a:fld>
            <a:endParaRPr lang="en-US" noProof="0" dirty="0"/>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GB" noProof="0"/>
              <a:t>Final Project - Cryptography Course</a:t>
            </a:r>
            <a:endParaRPr lang="en-US" noProof="0" dirty="0"/>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50</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Round Constants (K)</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18453" y="1876730"/>
            <a:ext cx="4728462"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There are </a:t>
            </a:r>
            <a:r>
              <a:rPr lang="en-US" sz="2800" b="1">
                <a:solidFill>
                  <a:srgbClr val="000000"/>
                </a:solidFill>
                <a:effectLst/>
                <a:latin typeface="Segoe UI" panose="020B0502040204020203" pitchFamily="34" charset="0"/>
                <a:ea typeface="Times New Roman" panose="02020603050405020304" pitchFamily="18" charset="0"/>
              </a:rPr>
              <a:t>64 32-bit contanst values </a:t>
            </a:r>
            <a:r>
              <a:rPr lang="en-US" sz="2800">
                <a:solidFill>
                  <a:srgbClr val="000000"/>
                </a:solidFill>
                <a:effectLst/>
                <a:latin typeface="Segoe UI" panose="020B0502040204020203" pitchFamily="34" charset="0"/>
                <a:ea typeface="Times New Roman" panose="02020603050405020304" pitchFamily="18" charset="0"/>
              </a:rPr>
              <a:t>are used in SHA-224.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Each value (0-63) is the </a:t>
            </a:r>
            <a:r>
              <a:rPr lang="en-US" sz="2800" b="1">
                <a:solidFill>
                  <a:srgbClr val="000000"/>
                </a:solidFill>
                <a:effectLst/>
                <a:latin typeface="Segoe UI" panose="020B0502040204020203" pitchFamily="34" charset="0"/>
                <a:ea typeface="Times New Roman" panose="02020603050405020304" pitchFamily="18" charset="0"/>
              </a:rPr>
              <a:t>32 bits of the fractional parts </a:t>
            </a:r>
            <a:r>
              <a:rPr lang="en-US" sz="2800">
                <a:solidFill>
                  <a:srgbClr val="000000"/>
                </a:solidFill>
                <a:effectLst/>
                <a:latin typeface="Segoe UI" panose="020B0502040204020203" pitchFamily="34" charset="0"/>
                <a:ea typeface="Times New Roman" panose="02020603050405020304" pitchFamily="18" charset="0"/>
              </a:rPr>
              <a:t>of the </a:t>
            </a:r>
            <a:r>
              <a:rPr lang="en-US" sz="2800" b="1">
                <a:solidFill>
                  <a:srgbClr val="000000"/>
                </a:solidFill>
                <a:effectLst/>
                <a:latin typeface="Segoe UI" panose="020B0502040204020203" pitchFamily="34" charset="0"/>
                <a:ea typeface="Times New Roman" panose="02020603050405020304" pitchFamily="18" charset="0"/>
              </a:rPr>
              <a:t>cube roots </a:t>
            </a:r>
            <a:r>
              <a:rPr lang="en-US" sz="2800">
                <a:solidFill>
                  <a:srgbClr val="000000"/>
                </a:solidFill>
                <a:effectLst/>
                <a:latin typeface="Segoe UI" panose="020B0502040204020203" pitchFamily="34" charset="0"/>
                <a:ea typeface="Times New Roman" panose="02020603050405020304" pitchFamily="18" charset="0"/>
              </a:rPr>
              <a:t>of </a:t>
            </a:r>
            <a:r>
              <a:rPr lang="en-US" sz="2800" b="1">
                <a:solidFill>
                  <a:srgbClr val="000000"/>
                </a:solidFill>
                <a:effectLst/>
                <a:latin typeface="Segoe UI" panose="020B0502040204020203" pitchFamily="34" charset="0"/>
                <a:ea typeface="Times New Roman" panose="02020603050405020304" pitchFamily="18" charset="0"/>
              </a:rPr>
              <a:t>the first 64 primes </a:t>
            </a:r>
            <a:r>
              <a:rPr lang="en-US" sz="2800">
                <a:solidFill>
                  <a:srgbClr val="000000"/>
                </a:solidFill>
                <a:effectLst/>
                <a:latin typeface="Segoe UI" panose="020B0502040204020203" pitchFamily="34" charset="0"/>
                <a:ea typeface="Times New Roman" panose="02020603050405020304" pitchFamily="18" charset="0"/>
              </a:rPr>
              <a:t>(from 2 to 311). </a:t>
            </a:r>
            <a:endParaRPr lang="en-GB" sz="2800"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F3871F86-C12B-4475-95C0-6FECF03136EF}"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6</a:t>
            </a:fld>
            <a:endParaRPr kumimoji="0" lang="en-US" b="0" i="0" u="none" strike="noStrike" normalizeH="0" noProof="0">
              <a:ln>
                <a:noFill/>
              </a:ln>
              <a:solidFill>
                <a:prstClr val="black">
                  <a:tint val="75000"/>
                </a:prstClr>
              </a:solidFill>
              <a:effectLst/>
              <a:uLnTx/>
              <a:uFillTx/>
            </a:endParaRPr>
          </a:p>
        </p:txBody>
      </p:sp>
      <p:pic>
        <p:nvPicPr>
          <p:cNvPr id="17" name="Picture 16" descr="Text&#10;&#10;Description automatically generated">
            <a:extLst>
              <a:ext uri="{FF2B5EF4-FFF2-40B4-BE49-F238E27FC236}">
                <a16:creationId xmlns:a16="http://schemas.microsoft.com/office/drawing/2014/main" id="{9BADC717-F167-49A2-9D35-FB9F8445E5BB}"/>
              </a:ext>
            </a:extLst>
          </p:cNvPr>
          <p:cNvPicPr/>
          <p:nvPr/>
        </p:nvPicPr>
        <p:blipFill>
          <a:blip r:embed="rId2"/>
          <a:stretch>
            <a:fillRect/>
          </a:stretch>
        </p:blipFill>
        <p:spPr>
          <a:xfrm>
            <a:off x="5599755" y="2573416"/>
            <a:ext cx="6400800" cy="2501265"/>
          </a:xfrm>
          <a:prstGeom prst="rect">
            <a:avLst/>
          </a:prstGeom>
        </p:spPr>
      </p:pic>
    </p:spTree>
    <p:extLst>
      <p:ext uri="{BB962C8B-B14F-4D97-AF65-F5344CB8AC3E}">
        <p14:creationId xmlns:p14="http://schemas.microsoft.com/office/powerpoint/2010/main" val="393247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H Initialization Values (H)</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01500" y="1690688"/>
            <a:ext cx="4728462"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There are </a:t>
            </a:r>
            <a:r>
              <a:rPr lang="en-US" sz="2800" b="1">
                <a:solidFill>
                  <a:srgbClr val="000000"/>
                </a:solidFill>
                <a:effectLst/>
                <a:latin typeface="Segoe UI" panose="020B0502040204020203" pitchFamily="34" charset="0"/>
                <a:ea typeface="Times New Roman" panose="02020603050405020304" pitchFamily="18" charset="0"/>
              </a:rPr>
              <a:t>8 32-bit contants </a:t>
            </a:r>
            <a:r>
              <a:rPr lang="en-US" sz="2800">
                <a:solidFill>
                  <a:srgbClr val="000000"/>
                </a:solidFill>
                <a:effectLst/>
                <a:latin typeface="Segoe UI" panose="020B0502040204020203" pitchFamily="34" charset="0"/>
                <a:ea typeface="Times New Roman" panose="02020603050405020304" pitchFamily="18" charset="0"/>
              </a:rPr>
              <a:t>also for initializated hash value.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Each value represents the </a:t>
            </a:r>
            <a:r>
              <a:rPr lang="en-US" sz="2800" b="1">
                <a:solidFill>
                  <a:srgbClr val="000000"/>
                </a:solidFill>
                <a:effectLst/>
                <a:latin typeface="Segoe UI" panose="020B0502040204020203" pitchFamily="34" charset="0"/>
                <a:ea typeface="Times New Roman" panose="02020603050405020304" pitchFamily="18" charset="0"/>
              </a:rPr>
              <a:t>first 32 bits of the fractional parts </a:t>
            </a:r>
            <a:r>
              <a:rPr lang="en-US" sz="2800">
                <a:solidFill>
                  <a:srgbClr val="000000"/>
                </a:solidFill>
                <a:effectLst/>
                <a:latin typeface="Segoe UI" panose="020B0502040204020203" pitchFamily="34" charset="0"/>
                <a:ea typeface="Times New Roman" panose="02020603050405020304" pitchFamily="18" charset="0"/>
              </a:rPr>
              <a:t>of the </a:t>
            </a:r>
            <a:r>
              <a:rPr lang="en-US" sz="2800" b="1">
                <a:solidFill>
                  <a:srgbClr val="000000"/>
                </a:solidFill>
                <a:effectLst/>
                <a:latin typeface="Segoe UI" panose="020B0502040204020203" pitchFamily="34" charset="0"/>
                <a:ea typeface="Times New Roman" panose="02020603050405020304" pitchFamily="18" charset="0"/>
              </a:rPr>
              <a:t>square roots</a:t>
            </a:r>
            <a:r>
              <a:rPr lang="en-US" sz="2800">
                <a:solidFill>
                  <a:srgbClr val="000000"/>
                </a:solidFill>
                <a:effectLst/>
                <a:latin typeface="Segoe UI" panose="020B0502040204020203" pitchFamily="34" charset="0"/>
                <a:ea typeface="Times New Roman" panose="02020603050405020304" pitchFamily="18" charset="0"/>
              </a:rPr>
              <a:t> of the first 8 primes: </a:t>
            </a:r>
            <a:r>
              <a:rPr lang="en-US" sz="2800" b="1">
                <a:solidFill>
                  <a:srgbClr val="000000"/>
                </a:solidFill>
                <a:effectLst/>
                <a:latin typeface="Segoe UI" panose="020B0502040204020203" pitchFamily="34" charset="0"/>
                <a:ea typeface="Times New Roman" panose="02020603050405020304" pitchFamily="18" charset="0"/>
              </a:rPr>
              <a:t>2, 3, 5, 7, 11, 13, 17, 19.</a:t>
            </a:r>
            <a:endParaRPr lang="en-GB" sz="2800" b="1"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7</a:t>
            </a:fld>
            <a:endParaRPr kumimoji="0" lang="en-US" b="0" i="0" u="none" strike="noStrike" normalizeH="0" noProof="0">
              <a:ln>
                <a:noFill/>
              </a:ln>
              <a:solidFill>
                <a:prstClr val="black">
                  <a:tint val="75000"/>
                </a:prstClr>
              </a:solidFill>
              <a:effectLst/>
              <a:uLnTx/>
              <a:uFillTx/>
            </a:endParaRPr>
          </a:p>
        </p:txBody>
      </p:sp>
      <p:pic>
        <p:nvPicPr>
          <p:cNvPr id="17" name="Picture 16" descr="Text&#10;&#10;Description automatically generated">
            <a:extLst>
              <a:ext uri="{FF2B5EF4-FFF2-40B4-BE49-F238E27FC236}">
                <a16:creationId xmlns:a16="http://schemas.microsoft.com/office/drawing/2014/main" id="{9BADC717-F167-49A2-9D35-FB9F8445E5BB}"/>
              </a:ext>
            </a:extLst>
          </p:cNvPr>
          <p:cNvPicPr/>
          <p:nvPr/>
        </p:nvPicPr>
        <p:blipFill>
          <a:blip r:embed="rId2"/>
          <a:stretch>
            <a:fillRect/>
          </a:stretch>
        </p:blipFill>
        <p:spPr>
          <a:xfrm>
            <a:off x="5599755" y="2573416"/>
            <a:ext cx="6400800" cy="2501265"/>
          </a:xfrm>
          <a:prstGeom prst="rect">
            <a:avLst/>
          </a:prstGeom>
        </p:spPr>
      </p:pic>
    </p:spTree>
    <p:extLst>
      <p:ext uri="{BB962C8B-B14F-4D97-AF65-F5344CB8AC3E}">
        <p14:creationId xmlns:p14="http://schemas.microsoft.com/office/powerpoint/2010/main" val="136609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96495" y="1740205"/>
            <a:ext cx="6724586"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Input: HCMUS@2021</a:t>
            </a:r>
          </a:p>
          <a:p>
            <a:pPr marL="285750" marR="0" indent="-285750">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Binary: </a:t>
            </a:r>
          </a:p>
          <a:p>
            <a:pPr marR="0">
              <a:spcBef>
                <a:spcPts val="0"/>
              </a:spcBef>
              <a:spcAft>
                <a:spcPts val="1200"/>
              </a:spcAft>
            </a:pPr>
            <a:r>
              <a:rPr lang="en-US" sz="2800">
                <a:solidFill>
                  <a:srgbClr val="000000"/>
                </a:solidFill>
                <a:effectLst/>
                <a:latin typeface="Segoe UI" panose="020B0502040204020203" pitchFamily="34" charset="0"/>
                <a:ea typeface="Times New Roman" panose="02020603050405020304" pitchFamily="18" charset="0"/>
              </a:rPr>
              <a:t>01001000 01000011 01001101 01010101 </a:t>
            </a:r>
          </a:p>
          <a:p>
            <a:pPr marR="0">
              <a:spcBef>
                <a:spcPts val="0"/>
              </a:spcBef>
              <a:spcAft>
                <a:spcPts val="1200"/>
              </a:spcAft>
            </a:pPr>
            <a:r>
              <a:rPr lang="en-US" sz="2800">
                <a:solidFill>
                  <a:srgbClr val="000000"/>
                </a:solidFill>
                <a:effectLst/>
                <a:latin typeface="Segoe UI" panose="020B0502040204020203" pitchFamily="34" charset="0"/>
                <a:ea typeface="Times New Roman" panose="02020603050405020304" pitchFamily="18" charset="0"/>
              </a:rPr>
              <a:t>01010011 01000000 00110010 00110000 </a:t>
            </a:r>
          </a:p>
          <a:p>
            <a:pPr marR="0">
              <a:spcBef>
                <a:spcPts val="0"/>
              </a:spcBef>
              <a:spcAft>
                <a:spcPts val="1200"/>
              </a:spcAft>
            </a:pPr>
            <a:r>
              <a:rPr lang="en-US" sz="2800">
                <a:solidFill>
                  <a:srgbClr val="000000"/>
                </a:solidFill>
                <a:effectLst/>
                <a:latin typeface="Segoe UI" panose="020B0502040204020203" pitchFamily="34" charset="0"/>
                <a:ea typeface="Times New Roman" panose="02020603050405020304" pitchFamily="18" charset="0"/>
              </a:rPr>
              <a:t>00110010 00110001</a:t>
            </a:r>
            <a:endParaRPr lang="en-GB" sz="2800" b="1"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8</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1647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Sunday, February 20, 2022</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9</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592138" y="1739900"/>
            <a:ext cx="6821034" cy="4616450"/>
          </a:xfrm>
        </p:spPr>
        <p:txBody>
          <a:bodyPr vert="horz" lIns="91440" tIns="45720" rIns="91440" bIns="45720" rtlCol="0">
            <a:normAutofit/>
          </a:bodyPr>
          <a:lstStyle/>
          <a:p>
            <a:pPr marR="0" algn="just">
              <a:spcBef>
                <a:spcPts val="0"/>
              </a:spcBef>
              <a:spcAft>
                <a:spcPts val="1200"/>
              </a:spcAft>
            </a:pPr>
            <a:r>
              <a:rPr lang="en-US" sz="2800" b="1" u="sng">
                <a:solidFill>
                  <a:srgbClr val="000000"/>
                </a:solidFill>
                <a:effectLst/>
                <a:latin typeface="Segoe UI" panose="020B0502040204020203" pitchFamily="34" charset="0"/>
                <a:ea typeface="Times New Roman" panose="02020603050405020304" pitchFamily="18" charset="0"/>
              </a:rPr>
              <a:t>Step 1:</a:t>
            </a:r>
            <a:r>
              <a:rPr lang="en-US" sz="2800">
                <a:solidFill>
                  <a:srgbClr val="000000"/>
                </a:solidFill>
                <a:effectLst/>
                <a:latin typeface="Segoe UI" panose="020B0502040204020203" pitchFamily="34" charset="0"/>
                <a:ea typeface="Times New Roman" panose="02020603050405020304" pitchFamily="18" charset="0"/>
              </a:rPr>
              <a:t> Padding “1” to the right</a:t>
            </a:r>
          </a:p>
          <a:p>
            <a:pPr marL="0" marR="0" indent="0">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01001000 01000011 01001101 01010101 </a:t>
            </a:r>
          </a:p>
          <a:p>
            <a:pPr marL="0" marR="0" indent="0">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01010011 01000000 00110010 00110000 </a:t>
            </a:r>
          </a:p>
          <a:p>
            <a:pPr marL="0" marR="0" indent="0">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00110010 00110001 </a:t>
            </a:r>
            <a:r>
              <a:rPr lang="en-US" sz="2800" b="1">
                <a:solidFill>
                  <a:srgbClr val="FF0000"/>
                </a:solidFill>
                <a:effectLst/>
                <a:latin typeface="Segoe UI" panose="020B0502040204020203" pitchFamily="34" charset="0"/>
                <a:ea typeface="Times New Roman" panose="02020603050405020304" pitchFamily="18" charset="0"/>
              </a:rPr>
              <a:t>1</a:t>
            </a:r>
            <a:endParaRPr lang="en-GB" sz="28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472617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Shapes presentation</Template>
  <TotalTime>295</TotalTime>
  <Words>2844</Words>
  <Application>Microsoft Office PowerPoint</Application>
  <PresentationFormat>Widescreen</PresentationFormat>
  <Paragraphs>374</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Avenir Next LT Pro</vt:lpstr>
      <vt:lpstr>Calibri</vt:lpstr>
      <vt:lpstr>Courier New</vt:lpstr>
      <vt:lpstr>Segoe UI</vt:lpstr>
      <vt:lpstr>Times New Roman</vt:lpstr>
      <vt:lpstr>Tw Cen MT</vt:lpstr>
      <vt:lpstr>ShapesVTI</vt:lpstr>
      <vt:lpstr>Final Project - Cryptography  SHA224-HMAC-HKDF</vt:lpstr>
      <vt:lpstr>Agenda</vt:lpstr>
      <vt:lpstr>SHA-224</vt:lpstr>
      <vt:lpstr>SHA-224</vt:lpstr>
      <vt:lpstr>SHA-224 Functions</vt:lpstr>
      <vt:lpstr>SHA-224 Round Constants (K)</vt:lpstr>
      <vt:lpstr>SHA-224 H Initialization Values (H)</vt:lpstr>
      <vt:lpstr>SHA-224 Algorithm - Processing</vt:lpstr>
      <vt:lpstr>SHA-224 Algorithm - Processing</vt:lpstr>
      <vt:lpstr>SHA-224 Algorithm - Processing</vt:lpstr>
      <vt:lpstr>SHA-224 Algorithm - Processing</vt:lpstr>
      <vt:lpstr>SHA-224 Algorithm - Processing</vt:lpstr>
      <vt:lpstr>SHA-224 Algorithm - Hashing</vt:lpstr>
      <vt:lpstr>SHA-224 Algorithm - Hashing</vt:lpstr>
      <vt:lpstr>SHA-224 Algorithm - Hashing</vt:lpstr>
      <vt:lpstr>SHA-224 Algorithm - Hashing</vt:lpstr>
      <vt:lpstr>SHA-224 Algorithm - Hashing</vt:lpstr>
      <vt:lpstr>SHA-224 Algorithm - Hashing</vt:lpstr>
      <vt:lpstr>SHA-224 Algorithm - Hashing</vt:lpstr>
      <vt:lpstr>SHA-224 Results – Empty String</vt:lpstr>
      <vt:lpstr>SHA-224 Results – Very long string, processed in 2 chunks</vt:lpstr>
      <vt:lpstr>SHA-224 Results – Much longer string, processed in 25 chunks</vt:lpstr>
      <vt:lpstr>Keyed-hash Message Authentication Code</vt:lpstr>
      <vt:lpstr>HMAC</vt:lpstr>
      <vt:lpstr>HMAC</vt:lpstr>
      <vt:lpstr>HMAC Algorithm - Parameters</vt:lpstr>
      <vt:lpstr>HMAC Algorithm</vt:lpstr>
      <vt:lpstr>HMAC Algorithm</vt:lpstr>
      <vt:lpstr>HMAC Algorithm</vt:lpstr>
      <vt:lpstr>HMAC Algorithm</vt:lpstr>
      <vt:lpstr>HMAC Algorithm - Example</vt:lpstr>
      <vt:lpstr>HMAC Algorithm - Example</vt:lpstr>
      <vt:lpstr>HMAC Algorithm - Example</vt:lpstr>
      <vt:lpstr>HMAC Results</vt:lpstr>
      <vt:lpstr>HMAC Empty both key/message</vt:lpstr>
      <vt:lpstr>HMAC Long Key (Key = 64)</vt:lpstr>
      <vt:lpstr>HMAC Long Key (Key &gt; 64)</vt:lpstr>
      <vt:lpstr>HMAC-based Extract-and-Expand  Key Derivation Function</vt:lpstr>
      <vt:lpstr>HKDF</vt:lpstr>
      <vt:lpstr>HKDF Properties</vt:lpstr>
      <vt:lpstr>HKDF Algorithms</vt:lpstr>
      <vt:lpstr>HKDF Algorithms</vt:lpstr>
      <vt:lpstr>HKDF Results – Empty All Inputs</vt:lpstr>
      <vt:lpstr>HKDF Results – Dummy Short Inputs</vt:lpstr>
      <vt:lpstr>HKDF Results – Long IKM</vt:lpstr>
      <vt:lpstr>HKDF Results – Long Salt</vt:lpstr>
      <vt:lpstr>HKDF Results – L=8/64</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Mining Course</dc:title>
  <dc:creator>LE DUONG TUAN ANH</dc:creator>
  <cp:lastModifiedBy>Lê Dương Tuấn Anh (CTVT-TTQLTC&amp;CL-KUDPT)</cp:lastModifiedBy>
  <cp:revision>28</cp:revision>
  <dcterms:created xsi:type="dcterms:W3CDTF">2021-08-01T05:01:28Z</dcterms:created>
  <dcterms:modified xsi:type="dcterms:W3CDTF">2022-02-20T12:59:53Z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