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8" r:id="rId4"/>
  </p:sldMasterIdLst>
  <p:notesMasterIdLst>
    <p:notesMasterId r:id="rId46"/>
  </p:notesMasterIdLst>
  <p:sldIdLst>
    <p:sldId id="3825" r:id="rId5"/>
    <p:sldId id="3826" r:id="rId6"/>
    <p:sldId id="3869" r:id="rId7"/>
    <p:sldId id="3827" r:id="rId8"/>
    <p:sldId id="3828" r:id="rId9"/>
    <p:sldId id="3835" r:id="rId10"/>
    <p:sldId id="3836" r:id="rId11"/>
    <p:sldId id="3837" r:id="rId12"/>
    <p:sldId id="3792" r:id="rId13"/>
    <p:sldId id="3838" r:id="rId14"/>
    <p:sldId id="3839" r:id="rId15"/>
    <p:sldId id="3840" r:id="rId16"/>
    <p:sldId id="3841" r:id="rId17"/>
    <p:sldId id="3842" r:id="rId18"/>
    <p:sldId id="3843" r:id="rId19"/>
    <p:sldId id="3844" r:id="rId20"/>
    <p:sldId id="3845" r:id="rId21"/>
    <p:sldId id="3846" r:id="rId22"/>
    <p:sldId id="3847" r:id="rId23"/>
    <p:sldId id="3848" r:id="rId24"/>
    <p:sldId id="3849" r:id="rId25"/>
    <p:sldId id="3850" r:id="rId26"/>
    <p:sldId id="3851" r:id="rId27"/>
    <p:sldId id="3852" r:id="rId28"/>
    <p:sldId id="3853" r:id="rId29"/>
    <p:sldId id="3854" r:id="rId30"/>
    <p:sldId id="3855" r:id="rId31"/>
    <p:sldId id="3856" r:id="rId32"/>
    <p:sldId id="3857" r:id="rId33"/>
    <p:sldId id="3858" r:id="rId34"/>
    <p:sldId id="3859" r:id="rId35"/>
    <p:sldId id="3860" r:id="rId36"/>
    <p:sldId id="3861" r:id="rId37"/>
    <p:sldId id="3862" r:id="rId38"/>
    <p:sldId id="3863" r:id="rId39"/>
    <p:sldId id="3864" r:id="rId40"/>
    <p:sldId id="3865" r:id="rId41"/>
    <p:sldId id="3866" r:id="rId42"/>
    <p:sldId id="3867" r:id="rId43"/>
    <p:sldId id="3868" r:id="rId44"/>
    <p:sldId id="383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768" y="144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57EDEA-C8F0-45B9-B29F-6C3A635A075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E3DF0C-BE20-45F8-BE17-D3D6E932F87C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FBC8C12C-883F-45CE-AD6E-F96F9E105816}" type="parTrans" cxnId="{6DA6E95C-98DA-4F5C-A93F-2E6132A7A572}">
      <dgm:prSet/>
      <dgm:spPr/>
      <dgm:t>
        <a:bodyPr/>
        <a:lstStyle/>
        <a:p>
          <a:endParaRPr lang="en-US"/>
        </a:p>
      </dgm:t>
    </dgm:pt>
    <dgm:pt modelId="{E191F0CC-E1B4-4EE4-A725-137BD17DE7DA}" type="sibTrans" cxnId="{6DA6E95C-98DA-4F5C-A93F-2E6132A7A572}">
      <dgm:prSet/>
      <dgm:spPr/>
      <dgm:t>
        <a:bodyPr/>
        <a:lstStyle/>
        <a:p>
          <a:endParaRPr lang="en-US"/>
        </a:p>
      </dgm:t>
    </dgm:pt>
    <dgm:pt modelId="{0371D6BD-0896-4E05-B7F6-4ADA8AAE015D}">
      <dgm:prSet/>
      <dgm:spPr/>
      <dgm:t>
        <a:bodyPr/>
        <a:lstStyle/>
        <a:p>
          <a:r>
            <a:rPr lang="en-US"/>
            <a:t>Data Description</a:t>
          </a:r>
        </a:p>
      </dgm:t>
    </dgm:pt>
    <dgm:pt modelId="{888103C4-5B4B-47A8-BF1C-0162031FFE68}" type="parTrans" cxnId="{67C7D5A0-A7AE-4EB1-A2D5-D8E68DC2C8F3}">
      <dgm:prSet/>
      <dgm:spPr/>
      <dgm:t>
        <a:bodyPr/>
        <a:lstStyle/>
        <a:p>
          <a:endParaRPr lang="en-US"/>
        </a:p>
      </dgm:t>
    </dgm:pt>
    <dgm:pt modelId="{C9AE4D3A-CA02-4D7F-A524-86FC774C70F1}" type="sibTrans" cxnId="{67C7D5A0-A7AE-4EB1-A2D5-D8E68DC2C8F3}">
      <dgm:prSet/>
      <dgm:spPr/>
      <dgm:t>
        <a:bodyPr/>
        <a:lstStyle/>
        <a:p>
          <a:endParaRPr lang="en-US"/>
        </a:p>
      </dgm:t>
    </dgm:pt>
    <dgm:pt modelId="{5ED668F6-D345-43C8-B44B-DD7303B0EAB0}">
      <dgm:prSet/>
      <dgm:spPr/>
      <dgm:t>
        <a:bodyPr/>
        <a:lstStyle/>
        <a:p>
          <a:r>
            <a:rPr lang="en-US"/>
            <a:t>Data Understanding</a:t>
          </a:r>
        </a:p>
      </dgm:t>
    </dgm:pt>
    <dgm:pt modelId="{894BBCC7-3D38-4AEF-91BE-A06BBE26AEEB}" type="parTrans" cxnId="{94618782-D702-4790-ABA7-F9F54474B086}">
      <dgm:prSet/>
      <dgm:spPr/>
      <dgm:t>
        <a:bodyPr/>
        <a:lstStyle/>
        <a:p>
          <a:endParaRPr lang="en-US"/>
        </a:p>
      </dgm:t>
    </dgm:pt>
    <dgm:pt modelId="{F1596903-2146-458C-B0DF-D1FE90E2C054}" type="sibTrans" cxnId="{94618782-D702-4790-ABA7-F9F54474B086}">
      <dgm:prSet/>
      <dgm:spPr/>
      <dgm:t>
        <a:bodyPr/>
        <a:lstStyle/>
        <a:p>
          <a:endParaRPr lang="en-US"/>
        </a:p>
      </dgm:t>
    </dgm:pt>
    <dgm:pt modelId="{9D8CD04D-DACD-4966-9127-F2A01FD104B3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C49B9078-156B-4472-883E-1B916EE379E1}" type="parTrans" cxnId="{EE50301C-EA3E-40CD-A823-4ABB7B3E113E}">
      <dgm:prSet/>
      <dgm:spPr/>
      <dgm:t>
        <a:bodyPr/>
        <a:lstStyle/>
        <a:p>
          <a:endParaRPr lang="en-US"/>
        </a:p>
      </dgm:t>
    </dgm:pt>
    <dgm:pt modelId="{CDD5AF19-1C09-4330-AB1B-7FB4FF4AD75D}" type="sibTrans" cxnId="{EE50301C-EA3E-40CD-A823-4ABB7B3E113E}">
      <dgm:prSet/>
      <dgm:spPr/>
      <dgm:t>
        <a:bodyPr/>
        <a:lstStyle/>
        <a:p>
          <a:endParaRPr lang="en-US"/>
        </a:p>
      </dgm:t>
    </dgm:pt>
    <dgm:pt modelId="{24EB2C7F-F781-4E03-B66A-36036D4EBD6F}">
      <dgm:prSet/>
      <dgm:spPr/>
      <dgm:t>
        <a:bodyPr/>
        <a:lstStyle/>
        <a:p>
          <a:r>
            <a:rPr lang="en-US"/>
            <a:t>Solution</a:t>
          </a:r>
        </a:p>
      </dgm:t>
    </dgm:pt>
    <dgm:pt modelId="{6D47F63F-285A-43EB-A126-7DC8979FC224}" type="parTrans" cxnId="{092D1A7A-3038-46E5-B498-9E078084551F}">
      <dgm:prSet/>
      <dgm:spPr/>
      <dgm:t>
        <a:bodyPr/>
        <a:lstStyle/>
        <a:p>
          <a:endParaRPr lang="en-US"/>
        </a:p>
      </dgm:t>
    </dgm:pt>
    <dgm:pt modelId="{AE3087B6-96D1-4FC8-AF88-FB446C9841DC}" type="sibTrans" cxnId="{092D1A7A-3038-46E5-B498-9E078084551F}">
      <dgm:prSet/>
      <dgm:spPr/>
      <dgm:t>
        <a:bodyPr/>
        <a:lstStyle/>
        <a:p>
          <a:endParaRPr lang="en-US"/>
        </a:p>
      </dgm:t>
    </dgm:pt>
    <dgm:pt modelId="{1E858769-91C0-4D77-AC06-362AF079D07B}">
      <dgm:prSet/>
      <dgm:spPr/>
      <dgm:t>
        <a:bodyPr/>
        <a:lstStyle/>
        <a:p>
          <a:r>
            <a:rPr lang="en-US"/>
            <a:t>Conclusion</a:t>
          </a:r>
        </a:p>
      </dgm:t>
    </dgm:pt>
    <dgm:pt modelId="{294A88B9-8897-4DA6-959C-9AD28391DA96}" type="parTrans" cxnId="{D066BF98-0008-4CF9-ABFE-B5612D42B655}">
      <dgm:prSet/>
      <dgm:spPr/>
      <dgm:t>
        <a:bodyPr/>
        <a:lstStyle/>
        <a:p>
          <a:endParaRPr lang="en-US"/>
        </a:p>
      </dgm:t>
    </dgm:pt>
    <dgm:pt modelId="{4ED31D95-A902-4551-8EB3-D3648D04FBCB}" type="sibTrans" cxnId="{D066BF98-0008-4CF9-ABFE-B5612D42B655}">
      <dgm:prSet/>
      <dgm:spPr/>
      <dgm:t>
        <a:bodyPr/>
        <a:lstStyle/>
        <a:p>
          <a:endParaRPr lang="en-US"/>
        </a:p>
      </dgm:t>
    </dgm:pt>
    <dgm:pt modelId="{A468CA86-F497-406A-903C-50472ADC7BF3}" type="pres">
      <dgm:prSet presAssocID="{2357EDEA-C8F0-45B9-B29F-6C3A635A075D}" presName="Name0" presStyleCnt="0">
        <dgm:presLayoutVars>
          <dgm:dir/>
          <dgm:animLvl val="lvl"/>
          <dgm:resizeHandles val="exact"/>
        </dgm:presLayoutVars>
      </dgm:prSet>
      <dgm:spPr/>
    </dgm:pt>
    <dgm:pt modelId="{01BAFFAA-2A16-405A-B09E-A04E2391B0C7}" type="pres">
      <dgm:prSet presAssocID="{40E3DF0C-BE20-45F8-BE17-D3D6E932F87C}" presName="linNode" presStyleCnt="0"/>
      <dgm:spPr/>
    </dgm:pt>
    <dgm:pt modelId="{A44AD262-7DB3-4554-BFA2-C598DF3B817C}" type="pres">
      <dgm:prSet presAssocID="{40E3DF0C-BE20-45F8-BE17-D3D6E932F87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AB223506-BDD5-45F1-8F27-100F48360DA5}" type="pres">
      <dgm:prSet presAssocID="{E191F0CC-E1B4-4EE4-A725-137BD17DE7DA}" presName="sp" presStyleCnt="0"/>
      <dgm:spPr/>
    </dgm:pt>
    <dgm:pt modelId="{D988B320-88B5-4E0C-8B82-AB5DF95EC557}" type="pres">
      <dgm:prSet presAssocID="{0371D6BD-0896-4E05-B7F6-4ADA8AAE015D}" presName="linNode" presStyleCnt="0"/>
      <dgm:spPr/>
    </dgm:pt>
    <dgm:pt modelId="{560F9557-A378-4D55-B20C-49376CF08075}" type="pres">
      <dgm:prSet presAssocID="{0371D6BD-0896-4E05-B7F6-4ADA8AAE015D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574ACCDB-BD7F-4246-B4FA-FA53B7F4E808}" type="pres">
      <dgm:prSet presAssocID="{C9AE4D3A-CA02-4D7F-A524-86FC774C70F1}" presName="sp" presStyleCnt="0"/>
      <dgm:spPr/>
    </dgm:pt>
    <dgm:pt modelId="{60008E9C-7A06-4BC2-84FF-051DA2C7E687}" type="pres">
      <dgm:prSet presAssocID="{5ED668F6-D345-43C8-B44B-DD7303B0EAB0}" presName="linNode" presStyleCnt="0"/>
      <dgm:spPr/>
    </dgm:pt>
    <dgm:pt modelId="{7021C835-C367-424E-B4A5-5C291037D6C9}" type="pres">
      <dgm:prSet presAssocID="{5ED668F6-D345-43C8-B44B-DD7303B0EAB0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B29A9D72-AB0E-493A-B9F8-AA076CE73A93}" type="pres">
      <dgm:prSet presAssocID="{F1596903-2146-458C-B0DF-D1FE90E2C054}" presName="sp" presStyleCnt="0"/>
      <dgm:spPr/>
    </dgm:pt>
    <dgm:pt modelId="{66AB60A8-1DA7-4348-B2E0-AFA8BC73D8AE}" type="pres">
      <dgm:prSet presAssocID="{9D8CD04D-DACD-4966-9127-F2A01FD104B3}" presName="linNode" presStyleCnt="0"/>
      <dgm:spPr/>
    </dgm:pt>
    <dgm:pt modelId="{7BABB2DE-3793-4A8D-9B6F-3675DCAC85B0}" type="pres">
      <dgm:prSet presAssocID="{9D8CD04D-DACD-4966-9127-F2A01FD104B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E5A0BA1B-D913-4EF6-A407-CC4FEBC625F4}" type="pres">
      <dgm:prSet presAssocID="{CDD5AF19-1C09-4330-AB1B-7FB4FF4AD75D}" presName="sp" presStyleCnt="0"/>
      <dgm:spPr/>
    </dgm:pt>
    <dgm:pt modelId="{A32E1A64-509D-449E-BFB7-31EF4AEC2995}" type="pres">
      <dgm:prSet presAssocID="{24EB2C7F-F781-4E03-B66A-36036D4EBD6F}" presName="linNode" presStyleCnt="0"/>
      <dgm:spPr/>
    </dgm:pt>
    <dgm:pt modelId="{FF2CAE49-C895-4E16-8158-5AAC313778AE}" type="pres">
      <dgm:prSet presAssocID="{24EB2C7F-F781-4E03-B66A-36036D4EBD6F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92A16EA-5794-4658-8E8E-3B0094F5C25A}" type="pres">
      <dgm:prSet presAssocID="{AE3087B6-96D1-4FC8-AF88-FB446C9841DC}" presName="sp" presStyleCnt="0"/>
      <dgm:spPr/>
    </dgm:pt>
    <dgm:pt modelId="{59B82DAD-FDC3-48FA-80AE-58F33AB7E0CB}" type="pres">
      <dgm:prSet presAssocID="{1E858769-91C0-4D77-AC06-362AF079D07B}" presName="linNode" presStyleCnt="0"/>
      <dgm:spPr/>
    </dgm:pt>
    <dgm:pt modelId="{F834C739-967A-4BAB-8103-D8E9F144014A}" type="pres">
      <dgm:prSet presAssocID="{1E858769-91C0-4D77-AC06-362AF079D07B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EE50301C-EA3E-40CD-A823-4ABB7B3E113E}" srcId="{2357EDEA-C8F0-45B9-B29F-6C3A635A075D}" destId="{9D8CD04D-DACD-4966-9127-F2A01FD104B3}" srcOrd="3" destOrd="0" parTransId="{C49B9078-156B-4472-883E-1B916EE379E1}" sibTransId="{CDD5AF19-1C09-4330-AB1B-7FB4FF4AD75D}"/>
    <dgm:cxn modelId="{320E713F-E3F0-451D-A00A-E6F39B54AF8A}" type="presOf" srcId="{1E858769-91C0-4D77-AC06-362AF079D07B}" destId="{F834C739-967A-4BAB-8103-D8E9F144014A}" srcOrd="0" destOrd="0" presId="urn:microsoft.com/office/officeart/2005/8/layout/vList5"/>
    <dgm:cxn modelId="{6DA6E95C-98DA-4F5C-A93F-2E6132A7A572}" srcId="{2357EDEA-C8F0-45B9-B29F-6C3A635A075D}" destId="{40E3DF0C-BE20-45F8-BE17-D3D6E932F87C}" srcOrd="0" destOrd="0" parTransId="{FBC8C12C-883F-45CE-AD6E-F96F9E105816}" sibTransId="{E191F0CC-E1B4-4EE4-A725-137BD17DE7DA}"/>
    <dgm:cxn modelId="{167BAF5F-00A0-446B-8185-570125A4B46A}" type="presOf" srcId="{9D8CD04D-DACD-4966-9127-F2A01FD104B3}" destId="{7BABB2DE-3793-4A8D-9B6F-3675DCAC85B0}" srcOrd="0" destOrd="0" presId="urn:microsoft.com/office/officeart/2005/8/layout/vList5"/>
    <dgm:cxn modelId="{69FC0678-DC55-49ED-AE2C-BBF10F73306B}" type="presOf" srcId="{5ED668F6-D345-43C8-B44B-DD7303B0EAB0}" destId="{7021C835-C367-424E-B4A5-5C291037D6C9}" srcOrd="0" destOrd="0" presId="urn:microsoft.com/office/officeart/2005/8/layout/vList5"/>
    <dgm:cxn modelId="{092D1A7A-3038-46E5-B498-9E078084551F}" srcId="{2357EDEA-C8F0-45B9-B29F-6C3A635A075D}" destId="{24EB2C7F-F781-4E03-B66A-36036D4EBD6F}" srcOrd="4" destOrd="0" parTransId="{6D47F63F-285A-43EB-A126-7DC8979FC224}" sibTransId="{AE3087B6-96D1-4FC8-AF88-FB446C9841DC}"/>
    <dgm:cxn modelId="{64E47F7A-C6F1-4D86-895A-D43959FE0384}" type="presOf" srcId="{24EB2C7F-F781-4E03-B66A-36036D4EBD6F}" destId="{FF2CAE49-C895-4E16-8158-5AAC313778AE}" srcOrd="0" destOrd="0" presId="urn:microsoft.com/office/officeart/2005/8/layout/vList5"/>
    <dgm:cxn modelId="{94618782-D702-4790-ABA7-F9F54474B086}" srcId="{2357EDEA-C8F0-45B9-B29F-6C3A635A075D}" destId="{5ED668F6-D345-43C8-B44B-DD7303B0EAB0}" srcOrd="2" destOrd="0" parTransId="{894BBCC7-3D38-4AEF-91BE-A06BBE26AEEB}" sibTransId="{F1596903-2146-458C-B0DF-D1FE90E2C054}"/>
    <dgm:cxn modelId="{D066BF98-0008-4CF9-ABFE-B5612D42B655}" srcId="{2357EDEA-C8F0-45B9-B29F-6C3A635A075D}" destId="{1E858769-91C0-4D77-AC06-362AF079D07B}" srcOrd="5" destOrd="0" parTransId="{294A88B9-8897-4DA6-959C-9AD28391DA96}" sibTransId="{4ED31D95-A902-4551-8EB3-D3648D04FBCB}"/>
    <dgm:cxn modelId="{14C141A0-37F1-4E2C-8F2B-23AAB1DBCB8E}" type="presOf" srcId="{0371D6BD-0896-4E05-B7F6-4ADA8AAE015D}" destId="{560F9557-A378-4D55-B20C-49376CF08075}" srcOrd="0" destOrd="0" presId="urn:microsoft.com/office/officeart/2005/8/layout/vList5"/>
    <dgm:cxn modelId="{67C7D5A0-A7AE-4EB1-A2D5-D8E68DC2C8F3}" srcId="{2357EDEA-C8F0-45B9-B29F-6C3A635A075D}" destId="{0371D6BD-0896-4E05-B7F6-4ADA8AAE015D}" srcOrd="1" destOrd="0" parTransId="{888103C4-5B4B-47A8-BF1C-0162031FFE68}" sibTransId="{C9AE4D3A-CA02-4D7F-A524-86FC774C70F1}"/>
    <dgm:cxn modelId="{BCD114A7-C368-470F-AA98-7D59F04388A0}" type="presOf" srcId="{2357EDEA-C8F0-45B9-B29F-6C3A635A075D}" destId="{A468CA86-F497-406A-903C-50472ADC7BF3}" srcOrd="0" destOrd="0" presId="urn:microsoft.com/office/officeart/2005/8/layout/vList5"/>
    <dgm:cxn modelId="{4BC938E7-9C40-49DA-8381-BD35B3CA8E0E}" type="presOf" srcId="{40E3DF0C-BE20-45F8-BE17-D3D6E932F87C}" destId="{A44AD262-7DB3-4554-BFA2-C598DF3B817C}" srcOrd="0" destOrd="0" presId="urn:microsoft.com/office/officeart/2005/8/layout/vList5"/>
    <dgm:cxn modelId="{5D33C1FD-1195-4D27-A2BA-B016930A453B}" type="presParOf" srcId="{A468CA86-F497-406A-903C-50472ADC7BF3}" destId="{01BAFFAA-2A16-405A-B09E-A04E2391B0C7}" srcOrd="0" destOrd="0" presId="urn:microsoft.com/office/officeart/2005/8/layout/vList5"/>
    <dgm:cxn modelId="{1718BC96-B3F6-40E7-A8F9-A51C826A7574}" type="presParOf" srcId="{01BAFFAA-2A16-405A-B09E-A04E2391B0C7}" destId="{A44AD262-7DB3-4554-BFA2-C598DF3B817C}" srcOrd="0" destOrd="0" presId="urn:microsoft.com/office/officeart/2005/8/layout/vList5"/>
    <dgm:cxn modelId="{0872C0EF-62A9-421E-BA97-41A3FFC77B96}" type="presParOf" srcId="{A468CA86-F497-406A-903C-50472ADC7BF3}" destId="{AB223506-BDD5-45F1-8F27-100F48360DA5}" srcOrd="1" destOrd="0" presId="urn:microsoft.com/office/officeart/2005/8/layout/vList5"/>
    <dgm:cxn modelId="{5EBEC590-49EF-467B-AE12-DA80E85B2ED0}" type="presParOf" srcId="{A468CA86-F497-406A-903C-50472ADC7BF3}" destId="{D988B320-88B5-4E0C-8B82-AB5DF95EC557}" srcOrd="2" destOrd="0" presId="urn:microsoft.com/office/officeart/2005/8/layout/vList5"/>
    <dgm:cxn modelId="{80889406-2F71-46D7-882B-1307CD9E7A4C}" type="presParOf" srcId="{D988B320-88B5-4E0C-8B82-AB5DF95EC557}" destId="{560F9557-A378-4D55-B20C-49376CF08075}" srcOrd="0" destOrd="0" presId="urn:microsoft.com/office/officeart/2005/8/layout/vList5"/>
    <dgm:cxn modelId="{98E25739-1912-41EC-8697-2B6864FCFCB9}" type="presParOf" srcId="{A468CA86-F497-406A-903C-50472ADC7BF3}" destId="{574ACCDB-BD7F-4246-B4FA-FA53B7F4E808}" srcOrd="3" destOrd="0" presId="urn:microsoft.com/office/officeart/2005/8/layout/vList5"/>
    <dgm:cxn modelId="{549BBD32-0299-4F62-88C3-693C8643E58E}" type="presParOf" srcId="{A468CA86-F497-406A-903C-50472ADC7BF3}" destId="{60008E9C-7A06-4BC2-84FF-051DA2C7E687}" srcOrd="4" destOrd="0" presId="urn:microsoft.com/office/officeart/2005/8/layout/vList5"/>
    <dgm:cxn modelId="{1FF42902-86DA-49F3-84B1-95279A213AAA}" type="presParOf" srcId="{60008E9C-7A06-4BC2-84FF-051DA2C7E687}" destId="{7021C835-C367-424E-B4A5-5C291037D6C9}" srcOrd="0" destOrd="0" presId="urn:microsoft.com/office/officeart/2005/8/layout/vList5"/>
    <dgm:cxn modelId="{B979240C-EAF9-4513-BC96-80E324DADA3E}" type="presParOf" srcId="{A468CA86-F497-406A-903C-50472ADC7BF3}" destId="{B29A9D72-AB0E-493A-B9F8-AA076CE73A93}" srcOrd="5" destOrd="0" presId="urn:microsoft.com/office/officeart/2005/8/layout/vList5"/>
    <dgm:cxn modelId="{61337FFB-5A95-45CD-A5F7-9FB7D74B3A89}" type="presParOf" srcId="{A468CA86-F497-406A-903C-50472ADC7BF3}" destId="{66AB60A8-1DA7-4348-B2E0-AFA8BC73D8AE}" srcOrd="6" destOrd="0" presId="urn:microsoft.com/office/officeart/2005/8/layout/vList5"/>
    <dgm:cxn modelId="{2718FCFF-C1FD-4504-A48B-A909F2C11FA7}" type="presParOf" srcId="{66AB60A8-1DA7-4348-B2E0-AFA8BC73D8AE}" destId="{7BABB2DE-3793-4A8D-9B6F-3675DCAC85B0}" srcOrd="0" destOrd="0" presId="urn:microsoft.com/office/officeart/2005/8/layout/vList5"/>
    <dgm:cxn modelId="{C09810C9-39C3-447B-AD86-984A451B2C66}" type="presParOf" srcId="{A468CA86-F497-406A-903C-50472ADC7BF3}" destId="{E5A0BA1B-D913-4EF6-A407-CC4FEBC625F4}" srcOrd="7" destOrd="0" presId="urn:microsoft.com/office/officeart/2005/8/layout/vList5"/>
    <dgm:cxn modelId="{083BDCEB-9A18-493F-A55D-A97DCB39B0F3}" type="presParOf" srcId="{A468CA86-F497-406A-903C-50472ADC7BF3}" destId="{A32E1A64-509D-449E-BFB7-31EF4AEC2995}" srcOrd="8" destOrd="0" presId="urn:microsoft.com/office/officeart/2005/8/layout/vList5"/>
    <dgm:cxn modelId="{C22E2098-8F82-4170-8DF0-9D8F18C63FF4}" type="presParOf" srcId="{A32E1A64-509D-449E-BFB7-31EF4AEC2995}" destId="{FF2CAE49-C895-4E16-8158-5AAC313778AE}" srcOrd="0" destOrd="0" presId="urn:microsoft.com/office/officeart/2005/8/layout/vList5"/>
    <dgm:cxn modelId="{4359533A-C2BA-4A41-A2DA-94B067233EE1}" type="presParOf" srcId="{A468CA86-F497-406A-903C-50472ADC7BF3}" destId="{892A16EA-5794-4658-8E8E-3B0094F5C25A}" srcOrd="9" destOrd="0" presId="urn:microsoft.com/office/officeart/2005/8/layout/vList5"/>
    <dgm:cxn modelId="{E08F29AC-D18E-4D0E-BC99-30F44EF76383}" type="presParOf" srcId="{A468CA86-F497-406A-903C-50472ADC7BF3}" destId="{59B82DAD-FDC3-48FA-80AE-58F33AB7E0CB}" srcOrd="10" destOrd="0" presId="urn:microsoft.com/office/officeart/2005/8/layout/vList5"/>
    <dgm:cxn modelId="{88816590-F666-408D-9DC3-4610ADA7D1FA}" type="presParOf" srcId="{59B82DAD-FDC3-48FA-80AE-58F33AB7E0CB}" destId="{F834C739-967A-4BAB-8103-D8E9F144014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95C00F-09FE-4F96-8663-F87C8418428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A43629E-0E45-4532-B04D-5497ED919ABD}">
      <dgm:prSet/>
      <dgm:spPr/>
      <dgm:t>
        <a:bodyPr/>
        <a:lstStyle/>
        <a:p>
          <a:r>
            <a:rPr lang="en-US" b="1"/>
            <a:t>(1) Logistic Regression</a:t>
          </a:r>
          <a:endParaRPr lang="en-US"/>
        </a:p>
      </dgm:t>
    </dgm:pt>
    <dgm:pt modelId="{AE1FB425-6E95-4A0E-B1A5-263A33E072C6}" type="parTrans" cxnId="{6E8D62B8-0D63-4921-969A-94D758D9F0F9}">
      <dgm:prSet/>
      <dgm:spPr/>
      <dgm:t>
        <a:bodyPr/>
        <a:lstStyle/>
        <a:p>
          <a:endParaRPr lang="en-US"/>
        </a:p>
      </dgm:t>
    </dgm:pt>
    <dgm:pt modelId="{D2700435-E28A-4635-AB3C-1FCB222500E0}" type="sibTrans" cxnId="{6E8D62B8-0D63-4921-969A-94D758D9F0F9}">
      <dgm:prSet/>
      <dgm:spPr/>
      <dgm:t>
        <a:bodyPr/>
        <a:lstStyle/>
        <a:p>
          <a:endParaRPr lang="en-US"/>
        </a:p>
      </dgm:t>
    </dgm:pt>
    <dgm:pt modelId="{95D05144-A7F2-40B9-9860-EA64E5663490}">
      <dgm:prSet/>
      <dgm:spPr/>
      <dgm:t>
        <a:bodyPr/>
        <a:lstStyle/>
        <a:p>
          <a:r>
            <a:rPr lang="en-US" b="1"/>
            <a:t>(2) Decision Tree</a:t>
          </a:r>
          <a:endParaRPr lang="en-US"/>
        </a:p>
      </dgm:t>
    </dgm:pt>
    <dgm:pt modelId="{7475A8D5-9F13-4B14-86F4-A1CDF8AB38AE}" type="parTrans" cxnId="{7F686E90-285D-4E2E-85DC-97183D9A0E4E}">
      <dgm:prSet/>
      <dgm:spPr/>
      <dgm:t>
        <a:bodyPr/>
        <a:lstStyle/>
        <a:p>
          <a:endParaRPr lang="en-US"/>
        </a:p>
      </dgm:t>
    </dgm:pt>
    <dgm:pt modelId="{D702B6A5-C34A-40F3-B013-505B1BE873A0}" type="sibTrans" cxnId="{7F686E90-285D-4E2E-85DC-97183D9A0E4E}">
      <dgm:prSet/>
      <dgm:spPr/>
      <dgm:t>
        <a:bodyPr/>
        <a:lstStyle/>
        <a:p>
          <a:endParaRPr lang="en-US"/>
        </a:p>
      </dgm:t>
    </dgm:pt>
    <dgm:pt modelId="{102ACA0C-2332-41D3-9D4F-7C7ECB2D463D}">
      <dgm:prSet/>
      <dgm:spPr/>
      <dgm:t>
        <a:bodyPr/>
        <a:lstStyle/>
        <a:p>
          <a:r>
            <a:rPr lang="en-US" b="1"/>
            <a:t>(3) Random Forest</a:t>
          </a:r>
          <a:endParaRPr lang="en-US"/>
        </a:p>
      </dgm:t>
    </dgm:pt>
    <dgm:pt modelId="{23B286C7-6070-425B-82C4-9BC3F154920E}" type="parTrans" cxnId="{8FEA184B-39A1-4620-B50A-08306D9D3ADD}">
      <dgm:prSet/>
      <dgm:spPr/>
      <dgm:t>
        <a:bodyPr/>
        <a:lstStyle/>
        <a:p>
          <a:endParaRPr lang="en-US"/>
        </a:p>
      </dgm:t>
    </dgm:pt>
    <dgm:pt modelId="{41EDE52F-D119-44E7-8F4D-D9B96EAA77B7}" type="sibTrans" cxnId="{8FEA184B-39A1-4620-B50A-08306D9D3ADD}">
      <dgm:prSet/>
      <dgm:spPr/>
      <dgm:t>
        <a:bodyPr/>
        <a:lstStyle/>
        <a:p>
          <a:endParaRPr lang="en-US"/>
        </a:p>
      </dgm:t>
    </dgm:pt>
    <dgm:pt modelId="{5ED3B5E3-D479-4569-A912-060CA3CD335C}">
      <dgm:prSet/>
      <dgm:spPr/>
      <dgm:t>
        <a:bodyPr/>
        <a:lstStyle/>
        <a:p>
          <a:r>
            <a:rPr lang="en-US" b="1"/>
            <a:t>(4) SVM (Linear Kernel)</a:t>
          </a:r>
          <a:endParaRPr lang="en-US"/>
        </a:p>
      </dgm:t>
    </dgm:pt>
    <dgm:pt modelId="{08BBBDD2-2852-4239-A8F3-087058577A5D}" type="parTrans" cxnId="{3AB285A1-1AD8-4D73-9FA9-BC4B4104BE29}">
      <dgm:prSet/>
      <dgm:spPr/>
      <dgm:t>
        <a:bodyPr/>
        <a:lstStyle/>
        <a:p>
          <a:endParaRPr lang="en-US"/>
        </a:p>
      </dgm:t>
    </dgm:pt>
    <dgm:pt modelId="{9D7CA455-3C9E-4AFA-AB6E-FCEB2CDFD859}" type="sibTrans" cxnId="{3AB285A1-1AD8-4D73-9FA9-BC4B4104BE29}">
      <dgm:prSet/>
      <dgm:spPr/>
      <dgm:t>
        <a:bodyPr/>
        <a:lstStyle/>
        <a:p>
          <a:endParaRPr lang="en-US"/>
        </a:p>
      </dgm:t>
    </dgm:pt>
    <dgm:pt modelId="{51C9BF4B-122A-45E3-A9C8-3F4C8BF279D1}">
      <dgm:prSet/>
      <dgm:spPr/>
      <dgm:t>
        <a:bodyPr/>
        <a:lstStyle/>
        <a:p>
          <a:r>
            <a:rPr lang="en-US" b="1"/>
            <a:t>(5) kNN</a:t>
          </a:r>
          <a:endParaRPr lang="en-US"/>
        </a:p>
      </dgm:t>
    </dgm:pt>
    <dgm:pt modelId="{4EB0451E-3256-482A-B275-986405B6CC84}" type="parTrans" cxnId="{202579A9-3253-4FF5-BFBA-E469BEB76E7D}">
      <dgm:prSet/>
      <dgm:spPr/>
      <dgm:t>
        <a:bodyPr/>
        <a:lstStyle/>
        <a:p>
          <a:endParaRPr lang="en-US"/>
        </a:p>
      </dgm:t>
    </dgm:pt>
    <dgm:pt modelId="{DEB1ED42-4451-437D-82ED-023F535EDEFD}" type="sibTrans" cxnId="{202579A9-3253-4FF5-BFBA-E469BEB76E7D}">
      <dgm:prSet/>
      <dgm:spPr/>
      <dgm:t>
        <a:bodyPr/>
        <a:lstStyle/>
        <a:p>
          <a:endParaRPr lang="en-US"/>
        </a:p>
      </dgm:t>
    </dgm:pt>
    <dgm:pt modelId="{7E66FB4A-5802-4995-B9F7-9BC016B30FEF}" type="pres">
      <dgm:prSet presAssocID="{C495C00F-09FE-4F96-8663-F87C84184284}" presName="diagram" presStyleCnt="0">
        <dgm:presLayoutVars>
          <dgm:dir/>
          <dgm:resizeHandles val="exact"/>
        </dgm:presLayoutVars>
      </dgm:prSet>
      <dgm:spPr/>
    </dgm:pt>
    <dgm:pt modelId="{8E9541B9-AD1B-412D-80FA-A8A962684BF9}" type="pres">
      <dgm:prSet presAssocID="{5A43629E-0E45-4532-B04D-5497ED919ABD}" presName="node" presStyleLbl="node1" presStyleIdx="0" presStyleCnt="5">
        <dgm:presLayoutVars>
          <dgm:bulletEnabled val="1"/>
        </dgm:presLayoutVars>
      </dgm:prSet>
      <dgm:spPr/>
    </dgm:pt>
    <dgm:pt modelId="{FE4146DE-E056-4099-83DD-13202F12672E}" type="pres">
      <dgm:prSet presAssocID="{D2700435-E28A-4635-AB3C-1FCB222500E0}" presName="sibTrans" presStyleCnt="0"/>
      <dgm:spPr/>
    </dgm:pt>
    <dgm:pt modelId="{3D739BE3-C5C5-4D08-923B-C0C48AB7699F}" type="pres">
      <dgm:prSet presAssocID="{95D05144-A7F2-40B9-9860-EA64E5663490}" presName="node" presStyleLbl="node1" presStyleIdx="1" presStyleCnt="5">
        <dgm:presLayoutVars>
          <dgm:bulletEnabled val="1"/>
        </dgm:presLayoutVars>
      </dgm:prSet>
      <dgm:spPr/>
    </dgm:pt>
    <dgm:pt modelId="{C13162E9-ACB2-4986-9641-C63007F79CE4}" type="pres">
      <dgm:prSet presAssocID="{D702B6A5-C34A-40F3-B013-505B1BE873A0}" presName="sibTrans" presStyleCnt="0"/>
      <dgm:spPr/>
    </dgm:pt>
    <dgm:pt modelId="{8A4A608E-93C3-414E-8101-E072B6B53F81}" type="pres">
      <dgm:prSet presAssocID="{102ACA0C-2332-41D3-9D4F-7C7ECB2D463D}" presName="node" presStyleLbl="node1" presStyleIdx="2" presStyleCnt="5">
        <dgm:presLayoutVars>
          <dgm:bulletEnabled val="1"/>
        </dgm:presLayoutVars>
      </dgm:prSet>
      <dgm:spPr/>
    </dgm:pt>
    <dgm:pt modelId="{3F46404C-D777-4509-9B58-20000B3B9C5D}" type="pres">
      <dgm:prSet presAssocID="{41EDE52F-D119-44E7-8F4D-D9B96EAA77B7}" presName="sibTrans" presStyleCnt="0"/>
      <dgm:spPr/>
    </dgm:pt>
    <dgm:pt modelId="{530ED911-B5A4-43A1-A3FA-A760CE5B6385}" type="pres">
      <dgm:prSet presAssocID="{5ED3B5E3-D479-4569-A912-060CA3CD335C}" presName="node" presStyleLbl="node1" presStyleIdx="3" presStyleCnt="5">
        <dgm:presLayoutVars>
          <dgm:bulletEnabled val="1"/>
        </dgm:presLayoutVars>
      </dgm:prSet>
      <dgm:spPr/>
    </dgm:pt>
    <dgm:pt modelId="{3E07F9C2-E0F5-4A19-965D-F40184A8969C}" type="pres">
      <dgm:prSet presAssocID="{9D7CA455-3C9E-4AFA-AB6E-FCEB2CDFD859}" presName="sibTrans" presStyleCnt="0"/>
      <dgm:spPr/>
    </dgm:pt>
    <dgm:pt modelId="{4889C501-B455-4BCA-9415-8D23E798EF00}" type="pres">
      <dgm:prSet presAssocID="{51C9BF4B-122A-45E3-A9C8-3F4C8BF279D1}" presName="node" presStyleLbl="node1" presStyleIdx="4" presStyleCnt="5">
        <dgm:presLayoutVars>
          <dgm:bulletEnabled val="1"/>
        </dgm:presLayoutVars>
      </dgm:prSet>
      <dgm:spPr/>
    </dgm:pt>
  </dgm:ptLst>
  <dgm:cxnLst>
    <dgm:cxn modelId="{00FD272B-A2BC-43FE-A7D6-35262FA20ED0}" type="presOf" srcId="{5ED3B5E3-D479-4569-A912-060CA3CD335C}" destId="{530ED911-B5A4-43A1-A3FA-A760CE5B6385}" srcOrd="0" destOrd="0" presId="urn:microsoft.com/office/officeart/2005/8/layout/default"/>
    <dgm:cxn modelId="{8FEA184B-39A1-4620-B50A-08306D9D3ADD}" srcId="{C495C00F-09FE-4F96-8663-F87C84184284}" destId="{102ACA0C-2332-41D3-9D4F-7C7ECB2D463D}" srcOrd="2" destOrd="0" parTransId="{23B286C7-6070-425B-82C4-9BC3F154920E}" sibTransId="{41EDE52F-D119-44E7-8F4D-D9B96EAA77B7}"/>
    <dgm:cxn modelId="{0FE7DA56-C9C3-45D7-9646-F3FEF7F19829}" type="presOf" srcId="{51C9BF4B-122A-45E3-A9C8-3F4C8BF279D1}" destId="{4889C501-B455-4BCA-9415-8D23E798EF00}" srcOrd="0" destOrd="0" presId="urn:microsoft.com/office/officeart/2005/8/layout/default"/>
    <dgm:cxn modelId="{22D1158A-12E7-44C4-A135-A213431EDDCA}" type="presOf" srcId="{C495C00F-09FE-4F96-8663-F87C84184284}" destId="{7E66FB4A-5802-4995-B9F7-9BC016B30FEF}" srcOrd="0" destOrd="0" presId="urn:microsoft.com/office/officeart/2005/8/layout/default"/>
    <dgm:cxn modelId="{7F686E90-285D-4E2E-85DC-97183D9A0E4E}" srcId="{C495C00F-09FE-4F96-8663-F87C84184284}" destId="{95D05144-A7F2-40B9-9860-EA64E5663490}" srcOrd="1" destOrd="0" parTransId="{7475A8D5-9F13-4B14-86F4-A1CDF8AB38AE}" sibTransId="{D702B6A5-C34A-40F3-B013-505B1BE873A0}"/>
    <dgm:cxn modelId="{3AB285A1-1AD8-4D73-9FA9-BC4B4104BE29}" srcId="{C495C00F-09FE-4F96-8663-F87C84184284}" destId="{5ED3B5E3-D479-4569-A912-060CA3CD335C}" srcOrd="3" destOrd="0" parTransId="{08BBBDD2-2852-4239-A8F3-087058577A5D}" sibTransId="{9D7CA455-3C9E-4AFA-AB6E-FCEB2CDFD859}"/>
    <dgm:cxn modelId="{E853A6A1-2E3A-4A9E-8BE5-57E004C37A5A}" type="presOf" srcId="{5A43629E-0E45-4532-B04D-5497ED919ABD}" destId="{8E9541B9-AD1B-412D-80FA-A8A962684BF9}" srcOrd="0" destOrd="0" presId="urn:microsoft.com/office/officeart/2005/8/layout/default"/>
    <dgm:cxn modelId="{27ADF5A6-7C47-4B96-B980-7299048CEEFC}" type="presOf" srcId="{102ACA0C-2332-41D3-9D4F-7C7ECB2D463D}" destId="{8A4A608E-93C3-414E-8101-E072B6B53F81}" srcOrd="0" destOrd="0" presId="urn:microsoft.com/office/officeart/2005/8/layout/default"/>
    <dgm:cxn modelId="{202579A9-3253-4FF5-BFBA-E469BEB76E7D}" srcId="{C495C00F-09FE-4F96-8663-F87C84184284}" destId="{51C9BF4B-122A-45E3-A9C8-3F4C8BF279D1}" srcOrd="4" destOrd="0" parTransId="{4EB0451E-3256-482A-B275-986405B6CC84}" sibTransId="{DEB1ED42-4451-437D-82ED-023F535EDEFD}"/>
    <dgm:cxn modelId="{91387CB0-00BB-468E-B056-6F89619BED2F}" type="presOf" srcId="{95D05144-A7F2-40B9-9860-EA64E5663490}" destId="{3D739BE3-C5C5-4D08-923B-C0C48AB7699F}" srcOrd="0" destOrd="0" presId="urn:microsoft.com/office/officeart/2005/8/layout/default"/>
    <dgm:cxn modelId="{6E8D62B8-0D63-4921-969A-94D758D9F0F9}" srcId="{C495C00F-09FE-4F96-8663-F87C84184284}" destId="{5A43629E-0E45-4532-B04D-5497ED919ABD}" srcOrd="0" destOrd="0" parTransId="{AE1FB425-6E95-4A0E-B1A5-263A33E072C6}" sibTransId="{D2700435-E28A-4635-AB3C-1FCB222500E0}"/>
    <dgm:cxn modelId="{34A0D940-4247-4277-BEA7-372670EF1739}" type="presParOf" srcId="{7E66FB4A-5802-4995-B9F7-9BC016B30FEF}" destId="{8E9541B9-AD1B-412D-80FA-A8A962684BF9}" srcOrd="0" destOrd="0" presId="urn:microsoft.com/office/officeart/2005/8/layout/default"/>
    <dgm:cxn modelId="{3B573A77-ACBC-434E-BC58-F107FACF6E36}" type="presParOf" srcId="{7E66FB4A-5802-4995-B9F7-9BC016B30FEF}" destId="{FE4146DE-E056-4099-83DD-13202F12672E}" srcOrd="1" destOrd="0" presId="urn:microsoft.com/office/officeart/2005/8/layout/default"/>
    <dgm:cxn modelId="{F8BD5D84-104D-41EF-ABE0-D47B25DE3715}" type="presParOf" srcId="{7E66FB4A-5802-4995-B9F7-9BC016B30FEF}" destId="{3D739BE3-C5C5-4D08-923B-C0C48AB7699F}" srcOrd="2" destOrd="0" presId="urn:microsoft.com/office/officeart/2005/8/layout/default"/>
    <dgm:cxn modelId="{13AC23BE-1CBF-4CB2-9346-47BE3DFF4F48}" type="presParOf" srcId="{7E66FB4A-5802-4995-B9F7-9BC016B30FEF}" destId="{C13162E9-ACB2-4986-9641-C63007F79CE4}" srcOrd="3" destOrd="0" presId="urn:microsoft.com/office/officeart/2005/8/layout/default"/>
    <dgm:cxn modelId="{4E1A3BBE-8015-4FCD-A75E-2DD3B420B005}" type="presParOf" srcId="{7E66FB4A-5802-4995-B9F7-9BC016B30FEF}" destId="{8A4A608E-93C3-414E-8101-E072B6B53F81}" srcOrd="4" destOrd="0" presId="urn:microsoft.com/office/officeart/2005/8/layout/default"/>
    <dgm:cxn modelId="{A75BB735-EA1D-4FA3-AF94-EDA237A72213}" type="presParOf" srcId="{7E66FB4A-5802-4995-B9F7-9BC016B30FEF}" destId="{3F46404C-D777-4509-9B58-20000B3B9C5D}" srcOrd="5" destOrd="0" presId="urn:microsoft.com/office/officeart/2005/8/layout/default"/>
    <dgm:cxn modelId="{0D0458D1-2E7D-42B6-B999-FCE1EBA3577B}" type="presParOf" srcId="{7E66FB4A-5802-4995-B9F7-9BC016B30FEF}" destId="{530ED911-B5A4-43A1-A3FA-A760CE5B6385}" srcOrd="6" destOrd="0" presId="urn:microsoft.com/office/officeart/2005/8/layout/default"/>
    <dgm:cxn modelId="{9EA1B378-B12C-496D-AC59-D6CF101E4223}" type="presParOf" srcId="{7E66FB4A-5802-4995-B9F7-9BC016B30FEF}" destId="{3E07F9C2-E0F5-4A19-965D-F40184A8969C}" srcOrd="7" destOrd="0" presId="urn:microsoft.com/office/officeart/2005/8/layout/default"/>
    <dgm:cxn modelId="{77436094-D3D9-41FF-8520-0A34349B56CB}" type="presParOf" srcId="{7E66FB4A-5802-4995-B9F7-9BC016B30FEF}" destId="{4889C501-B455-4BCA-9415-8D23E798EF0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AD262-7DB3-4554-BFA2-C598DF3B817C}">
      <dsp:nvSpPr>
        <dsp:cNvPr id="0" name=""/>
        <dsp:cNvSpPr/>
      </dsp:nvSpPr>
      <dsp:spPr>
        <a:xfrm>
          <a:off x="3364992" y="1195"/>
          <a:ext cx="3785616" cy="6958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Problem Statement</a:t>
          </a:r>
        </a:p>
      </dsp:txBody>
      <dsp:txXfrm>
        <a:off x="3398960" y="35163"/>
        <a:ext cx="3717680" cy="627895"/>
      </dsp:txXfrm>
    </dsp:sp>
    <dsp:sp modelId="{560F9557-A378-4D55-B20C-49376CF08075}">
      <dsp:nvSpPr>
        <dsp:cNvPr id="0" name=""/>
        <dsp:cNvSpPr/>
      </dsp:nvSpPr>
      <dsp:spPr>
        <a:xfrm>
          <a:off x="3364992" y="731818"/>
          <a:ext cx="3785616" cy="695831"/>
        </a:xfrm>
        <a:prstGeom prst="roundRect">
          <a:avLst/>
        </a:prstGeom>
        <a:solidFill>
          <a:schemeClr val="accent2">
            <a:hueOff val="760681"/>
            <a:satOff val="-15302"/>
            <a:lumOff val="-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Description</a:t>
          </a:r>
        </a:p>
      </dsp:txBody>
      <dsp:txXfrm>
        <a:off x="3398960" y="765786"/>
        <a:ext cx="3717680" cy="627895"/>
      </dsp:txXfrm>
    </dsp:sp>
    <dsp:sp modelId="{7021C835-C367-424E-B4A5-5C291037D6C9}">
      <dsp:nvSpPr>
        <dsp:cNvPr id="0" name=""/>
        <dsp:cNvSpPr/>
      </dsp:nvSpPr>
      <dsp:spPr>
        <a:xfrm>
          <a:off x="3364992" y="1462441"/>
          <a:ext cx="3785616" cy="695831"/>
        </a:xfrm>
        <a:prstGeom prst="roundRect">
          <a:avLst/>
        </a:prstGeom>
        <a:solidFill>
          <a:schemeClr val="accent2">
            <a:hueOff val="1521362"/>
            <a:satOff val="-30604"/>
            <a:lumOff val="-1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Understanding</a:t>
          </a:r>
        </a:p>
      </dsp:txBody>
      <dsp:txXfrm>
        <a:off x="3398960" y="1496409"/>
        <a:ext cx="3717680" cy="627895"/>
      </dsp:txXfrm>
    </dsp:sp>
    <dsp:sp modelId="{7BABB2DE-3793-4A8D-9B6F-3675DCAC85B0}">
      <dsp:nvSpPr>
        <dsp:cNvPr id="0" name=""/>
        <dsp:cNvSpPr/>
      </dsp:nvSpPr>
      <dsp:spPr>
        <a:xfrm>
          <a:off x="3364992" y="2193064"/>
          <a:ext cx="3785616" cy="695831"/>
        </a:xfrm>
        <a:prstGeom prst="roundRect">
          <a:avLst/>
        </a:prstGeom>
        <a:solidFill>
          <a:schemeClr val="accent2">
            <a:hueOff val="2282043"/>
            <a:satOff val="-45907"/>
            <a:lumOff val="-1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Preprocessing</a:t>
          </a:r>
        </a:p>
      </dsp:txBody>
      <dsp:txXfrm>
        <a:off x="3398960" y="2227032"/>
        <a:ext cx="3717680" cy="627895"/>
      </dsp:txXfrm>
    </dsp:sp>
    <dsp:sp modelId="{FF2CAE49-C895-4E16-8158-5AAC313778AE}">
      <dsp:nvSpPr>
        <dsp:cNvPr id="0" name=""/>
        <dsp:cNvSpPr/>
      </dsp:nvSpPr>
      <dsp:spPr>
        <a:xfrm>
          <a:off x="3364992" y="2923688"/>
          <a:ext cx="3785616" cy="695831"/>
        </a:xfrm>
        <a:prstGeom prst="roundRect">
          <a:avLst/>
        </a:prstGeom>
        <a:solidFill>
          <a:schemeClr val="accent2">
            <a:hueOff val="3042724"/>
            <a:satOff val="-61209"/>
            <a:lumOff val="-2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Solution</a:t>
          </a:r>
        </a:p>
      </dsp:txBody>
      <dsp:txXfrm>
        <a:off x="3398960" y="2957656"/>
        <a:ext cx="3717680" cy="627895"/>
      </dsp:txXfrm>
    </dsp:sp>
    <dsp:sp modelId="{F834C739-967A-4BAB-8103-D8E9F144014A}">
      <dsp:nvSpPr>
        <dsp:cNvPr id="0" name=""/>
        <dsp:cNvSpPr/>
      </dsp:nvSpPr>
      <dsp:spPr>
        <a:xfrm>
          <a:off x="3364992" y="3654311"/>
          <a:ext cx="3785616" cy="695831"/>
        </a:xfrm>
        <a:prstGeom prst="roundRect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Conclusion</a:t>
          </a:r>
        </a:p>
      </dsp:txBody>
      <dsp:txXfrm>
        <a:off x="3398960" y="3688279"/>
        <a:ext cx="3717680" cy="627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541B9-AD1B-412D-80FA-A8A962684BF9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(1) Logistic Regression</a:t>
          </a:r>
          <a:endParaRPr lang="en-US" sz="4000" kern="1200"/>
        </a:p>
      </dsp:txBody>
      <dsp:txXfrm>
        <a:off x="0" y="39687"/>
        <a:ext cx="3286125" cy="1971675"/>
      </dsp:txXfrm>
    </dsp:sp>
    <dsp:sp modelId="{3D739BE3-C5C5-4D08-923B-C0C48AB7699F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(2) Decision Tree</a:t>
          </a:r>
          <a:endParaRPr lang="en-US" sz="4000" kern="1200"/>
        </a:p>
      </dsp:txBody>
      <dsp:txXfrm>
        <a:off x="3614737" y="39687"/>
        <a:ext cx="3286125" cy="1971675"/>
      </dsp:txXfrm>
    </dsp:sp>
    <dsp:sp modelId="{8A4A608E-93C3-414E-8101-E072B6B53F81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(3) Random Forest</a:t>
          </a:r>
          <a:endParaRPr lang="en-US" sz="4000" kern="1200"/>
        </a:p>
      </dsp:txBody>
      <dsp:txXfrm>
        <a:off x="7229475" y="39687"/>
        <a:ext cx="3286125" cy="1971675"/>
      </dsp:txXfrm>
    </dsp:sp>
    <dsp:sp modelId="{530ED911-B5A4-43A1-A3FA-A760CE5B6385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(4) SVM (Linear Kernel)</a:t>
          </a:r>
          <a:endParaRPr lang="en-US" sz="4000" kern="1200"/>
        </a:p>
      </dsp:txBody>
      <dsp:txXfrm>
        <a:off x="1807368" y="2339975"/>
        <a:ext cx="3286125" cy="1971675"/>
      </dsp:txXfrm>
    </dsp:sp>
    <dsp:sp modelId="{4889C501-B455-4BCA-9415-8D23E798EF00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(5) kNN</a:t>
          </a:r>
          <a:endParaRPr lang="en-US" sz="4000" kern="1200"/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626FA03D-05CB-4135-A3F1-E6F343B6DC17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August 8, 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Final Project - Data Mining Course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3FB6BE23-46B3-4195-8562-6C3237B89922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August 8, 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Final Project - Data Mining Course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B036596F-0206-4AF6-9738-44C15A14F7CB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August 8, 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Final Project - Data Mining Course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430CA291-B8D1-45DF-A0C5-4EAE18E714F1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August 8, 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Final Project - Data Mining Course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A1FC00EF-4895-46C3-B2D9-99D790F72CA4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August 8, 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Final Project - Data Mining Course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AB0F4F56-2DF0-4147-A7E8-983A1C234D17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August 8, 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Final Project - Data Mining Course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68C1F4B2-65DF-44A2-961F-5A6984BBC2F1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August 8, 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Final Project - Data Mining Course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05A2C3E-3D1D-4295-961C-A95EBDB45469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August 8, 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Final Project - Data Mining Course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5732A154-A4D8-40ED-937A-1494894A0C10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August 8, 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Final Project - Data Mining Course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14C2B1F-18B7-45F1-B65F-5F0468A628C7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August 8, 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Final Project - Data Mining Course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5DA3B8D3-96F1-4E64-979F-8CF00E6A2F34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August 8, 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Final Project - Data Mining Course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A7AB6B9C-26C4-47AC-8FAC-D62EF2DF2BC5}" type="datetime2">
              <a:rPr lang="en-US" smtClean="0"/>
              <a:t>Sunday, August 8, 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Final Project - Data Mining Course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D434D33-B9F3-40F1-9DEB-619AD34763F3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August 8, 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Final Project - Data Mining Course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7A7FD64F-1BB3-4AE0-9548-1DC310E76CA3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August 8, 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Final Project - Data Mining Course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57870C5-70C6-44AB-B2B3-50A635D32866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Sunday, August 8, 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Final Project - Data Mining Course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1819175"/>
            <a:ext cx="6592824" cy="2386584"/>
          </a:xfrm>
        </p:spPr>
        <p:txBody>
          <a:bodyPr/>
          <a:lstStyle/>
          <a:p>
            <a:r>
              <a:rPr lang="en-US" sz="8000" dirty="0">
                <a:solidFill>
                  <a:srgbClr val="FFFFFF"/>
                </a:solidFill>
              </a:rPr>
              <a:t>Final Project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Data Mining Course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20C14001 – Le Duong Tuan Anh</a:t>
            </a:r>
          </a:p>
          <a:p>
            <a:r>
              <a:rPr lang="en-US" dirty="0">
                <a:solidFill>
                  <a:srgbClr val="FFFFFF"/>
                </a:solidFill>
              </a:rPr>
              <a:t>Tutor: Dr. Le </a:t>
            </a:r>
            <a:r>
              <a:rPr lang="en-US" dirty="0" err="1">
                <a:solidFill>
                  <a:srgbClr val="FFFFFF"/>
                </a:solidFill>
              </a:rPr>
              <a:t>Thi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Nhan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br>
              <a:rPr lang="en-US" dirty="0"/>
            </a:br>
            <a:r>
              <a:rPr lang="en-US" sz="1800" b="1" dirty="0">
                <a:effectLst/>
                <a:latin typeface="Segoe UI" panose="020B0502040204020203" pitchFamily="34" charset="0"/>
                <a:ea typeface="Quattrocento Sans"/>
              </a:rPr>
              <a:t>Pregnancies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0968B5D-9121-4522-B6C0-499C17A41D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02296" y="1999189"/>
            <a:ext cx="6590000" cy="9696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9540422-6073-4925-813C-A7E64D4C70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44961" y="3149092"/>
            <a:ext cx="4902078" cy="284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7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br>
              <a:rPr lang="en-US" dirty="0"/>
            </a:br>
            <a:r>
              <a:rPr lang="en-US" sz="1800" b="1" dirty="0">
                <a:effectLst/>
                <a:latin typeface="Segoe UI" panose="020B0502040204020203" pitchFamily="34" charset="0"/>
                <a:ea typeface="Quattrocento Sans"/>
              </a:rPr>
              <a:t>Glucose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DC25D7-1555-424E-B265-97573E1C3E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47901" y="2241916"/>
            <a:ext cx="5098790" cy="7156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E35646-49E2-46CA-925A-9875D4786AA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85073" y="3159506"/>
            <a:ext cx="4421854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8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br>
              <a:rPr lang="en-US" dirty="0"/>
            </a:br>
            <a:r>
              <a:rPr lang="en-US" sz="1800" b="1" dirty="0" err="1">
                <a:effectLst/>
                <a:latin typeface="Segoe UI" panose="020B0502040204020203" pitchFamily="34" charset="0"/>
                <a:ea typeface="Quattrocento Sans"/>
              </a:rPr>
              <a:t>BloodPressure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0FE7A7-6262-4DA2-9AE1-A5A351CFB0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83527" y="1910475"/>
            <a:ext cx="5624946" cy="8004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DC0121-84F0-4EC7-8FE9-20F72A6AE29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66766" y="2785616"/>
            <a:ext cx="5058468" cy="30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br>
              <a:rPr lang="en-US" dirty="0"/>
            </a:br>
            <a:r>
              <a:rPr lang="en-US" sz="1800" b="1" dirty="0" err="1">
                <a:effectLst/>
                <a:latin typeface="Segoe UI" panose="020B0502040204020203" pitchFamily="34" charset="0"/>
                <a:ea typeface="Quattrocento Sans"/>
              </a:rPr>
              <a:t>SkinThickness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225B9D-36BF-4EE1-913E-02167021CD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15392" y="1776124"/>
            <a:ext cx="6361214" cy="835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3F57F4-D794-46A4-94F5-22085E2D83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96618" y="2779268"/>
            <a:ext cx="5598762" cy="326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1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br>
              <a:rPr lang="en-US" dirty="0"/>
            </a:br>
            <a:r>
              <a:rPr lang="en-US" sz="1800" b="1" dirty="0">
                <a:effectLst/>
                <a:latin typeface="Segoe UI" panose="020B0502040204020203" pitchFamily="34" charset="0"/>
                <a:ea typeface="Quattrocento Sans"/>
              </a:rPr>
              <a:t>Insulin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A8F8E-032D-4B12-B04F-D9D2A5FAA8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61166" y="1862960"/>
            <a:ext cx="5534412" cy="835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6903EE-CDD8-4661-B602-3CDE24441B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16224" y="2882004"/>
            <a:ext cx="5559552" cy="326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2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br>
              <a:rPr lang="en-US" dirty="0"/>
            </a:br>
            <a:r>
              <a:rPr lang="en-US" sz="1800" b="1" dirty="0">
                <a:effectLst/>
                <a:latin typeface="Segoe UI" panose="020B0502040204020203" pitchFamily="34" charset="0"/>
                <a:ea typeface="Quattrocento Sans"/>
              </a:rPr>
              <a:t>BMI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EA25D9-EB68-4156-8C34-557DC6F89D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2888" y="1734416"/>
            <a:ext cx="6646224" cy="1002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D86FF8-8C65-4262-9443-E838E601AE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36395" y="3008884"/>
            <a:ext cx="5319210" cy="32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6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br>
              <a:rPr lang="en-US" dirty="0"/>
            </a:br>
            <a:r>
              <a:rPr lang="en-US" sz="1800" b="1" dirty="0" err="1">
                <a:effectLst/>
                <a:latin typeface="Segoe UI" panose="020B0502040204020203" pitchFamily="34" charset="0"/>
                <a:ea typeface="Quattrocento Sans"/>
              </a:rPr>
              <a:t>DiabetesPedigreeFunction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1B3C03-45A2-4085-80D5-287755A211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7574" y="2072189"/>
            <a:ext cx="6776850" cy="7731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1839B1-A573-4D7F-9EC3-0A8915BD3AA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81398" y="3092634"/>
            <a:ext cx="5029202" cy="29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br>
              <a:rPr lang="en-US" dirty="0"/>
            </a:br>
            <a:r>
              <a:rPr lang="en-US" sz="1800" b="1" dirty="0">
                <a:effectLst/>
                <a:latin typeface="Segoe UI" panose="020B0502040204020203" pitchFamily="34" charset="0"/>
                <a:ea typeface="Quattrocento Sans"/>
              </a:rPr>
              <a:t>Age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49BB05-9F18-472A-B30E-5DE4933917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21330" y="1956584"/>
            <a:ext cx="6349336" cy="948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2B7878-6690-44CA-91A4-A05CDBD7C9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09864" y="2941321"/>
            <a:ext cx="5772268" cy="34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0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br>
              <a:rPr lang="en-US" dirty="0"/>
            </a:br>
            <a:r>
              <a:rPr lang="en-US" sz="1800" b="1" dirty="0">
                <a:effectLst/>
                <a:latin typeface="Segoe UI" panose="020B0502040204020203" pitchFamily="34" charset="0"/>
                <a:ea typeface="Quattrocento Sans"/>
              </a:rPr>
              <a:t>Outcome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DF6043-F874-4F60-AD93-6EBE23A551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32634" y="1920239"/>
            <a:ext cx="5526732" cy="37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26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Preprocessing </a:t>
            </a:r>
          </a:p>
        </p:txBody>
      </p:sp>
    </p:spTree>
    <p:extLst>
      <p:ext uri="{BB962C8B-B14F-4D97-AF65-F5344CB8AC3E}">
        <p14:creationId xmlns:p14="http://schemas.microsoft.com/office/powerpoint/2010/main" val="351654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15C78DD-F9C0-4914-BB8A-61504288F56A}" type="datetime2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Sunday, August 8, 2021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FC1FD8A-08CE-4346-8552-CC643DA299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89226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549804"/>
            <a:ext cx="10515600" cy="1325563"/>
          </a:xfrm>
        </p:spPr>
        <p:txBody>
          <a:bodyPr/>
          <a:lstStyle/>
          <a:p>
            <a:r>
              <a:rPr lang="en-US" dirty="0"/>
              <a:t>Data Preprocessing 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66FB17-F73B-48BC-86DE-B76927D8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356" y="2103967"/>
            <a:ext cx="8945880" cy="4388908"/>
          </a:xfrm>
        </p:spPr>
        <p:txBody>
          <a:bodyPr>
            <a:normAutofit/>
          </a:bodyPr>
          <a:lstStyle/>
          <a:p>
            <a:pPr marR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3200" dirty="0">
                <a:latin typeface="Segoe UI" panose="020B0502040204020203" pitchFamily="34" charset="0"/>
                <a:ea typeface="Quattrocento Sans"/>
                <a:cs typeface="Quattrocento Sans"/>
              </a:rPr>
              <a:t>Filling Zero-value</a:t>
            </a:r>
          </a:p>
          <a:p>
            <a:pPr marR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32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Remove Outliers</a:t>
            </a:r>
            <a:endParaRPr lang="en-GB" sz="4000" dirty="0">
              <a:effectLst/>
              <a:latin typeface="Quattrocento Sans"/>
              <a:ea typeface="Quattrocento Sans"/>
              <a:cs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55935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739" y="136525"/>
            <a:ext cx="57557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Preprocessing </a:t>
            </a:r>
            <a:b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Filling Zero-value</a:t>
            </a:r>
            <a:endParaRPr lang="en-US" sz="51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8A7AB6-B492-43F0-B3DB-8C1A124824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92678" y="675975"/>
            <a:ext cx="5051479" cy="5490738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b="0" i="0" u="none" strike="noStrike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Sunday, August 8, 2021</a:t>
            </a:fld>
            <a:endParaRPr kumimoji="0" lang="en-US" b="0" i="0" u="none" strike="noStrik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 Project - Data Mining Course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b="0" i="0" u="none" strike="noStrike" normalizeH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67F56E-3C10-4D2F-8667-76168820FB81}"/>
              </a:ext>
            </a:extLst>
          </p:cNvPr>
          <p:cNvSpPr/>
          <p:nvPr/>
        </p:nvSpPr>
        <p:spPr>
          <a:xfrm>
            <a:off x="6492678" y="1706880"/>
            <a:ext cx="5051479" cy="2755392"/>
          </a:xfrm>
          <a:prstGeom prst="roundRect">
            <a:avLst>
              <a:gd name="adj" fmla="val 6490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678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549804"/>
            <a:ext cx="10515600" cy="1325563"/>
          </a:xfrm>
        </p:spPr>
        <p:txBody>
          <a:bodyPr/>
          <a:lstStyle/>
          <a:p>
            <a:r>
              <a:rPr lang="en-US" dirty="0"/>
              <a:t>Data Preprocessing</a:t>
            </a:r>
            <a:br>
              <a:rPr lang="en-US" dirty="0"/>
            </a:br>
            <a:r>
              <a:rPr lang="en-US" sz="2800" dirty="0">
                <a:latin typeface="Segoe UI" panose="020B0502040204020203" pitchFamily="34" charset="0"/>
                <a:ea typeface="Quattrocento Sans"/>
                <a:cs typeface="Quattrocento Sans"/>
              </a:rPr>
              <a:t>Filling Zero-value – by Mean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E81750-1463-430B-9600-94254546C3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92678" y="675975"/>
            <a:ext cx="5051479" cy="5490738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6A49E03-65A4-430D-BF35-1C29043EC02C}"/>
              </a:ext>
            </a:extLst>
          </p:cNvPr>
          <p:cNvSpPr/>
          <p:nvPr/>
        </p:nvSpPr>
        <p:spPr>
          <a:xfrm>
            <a:off x="6492679" y="1706880"/>
            <a:ext cx="4861122" cy="1133856"/>
          </a:xfrm>
          <a:prstGeom prst="roundRect">
            <a:avLst>
              <a:gd name="adj" fmla="val 6490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B9804B-5360-494D-BCA9-BC8E9BC8144E}"/>
              </a:ext>
            </a:extLst>
          </p:cNvPr>
          <p:cNvSpPr/>
          <p:nvPr/>
        </p:nvSpPr>
        <p:spPr>
          <a:xfrm>
            <a:off x="6492679" y="3871641"/>
            <a:ext cx="4861121" cy="578439"/>
          </a:xfrm>
          <a:prstGeom prst="roundRect">
            <a:avLst>
              <a:gd name="adj" fmla="val 6490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3EDD35D-149C-4AAC-B089-7630E5E89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42" y="2438400"/>
            <a:ext cx="5448157" cy="4015512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We just fill by mean on columns that not </a:t>
            </a:r>
            <a:r>
              <a:rPr lang="en-US" sz="2400" b="1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have many zero-values</a:t>
            </a:r>
            <a:r>
              <a:rPr lang="en-US" sz="24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. </a:t>
            </a:r>
            <a:endParaRPr lang="en-GB" sz="2400" dirty="0">
              <a:effectLst/>
              <a:latin typeface="Quattrocento Sans"/>
              <a:ea typeface="Quattrocento Sans"/>
              <a:cs typeface="Quattrocento San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EB0989-E06C-4AA2-A8F9-79AB39CD9A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6295" y="3478114"/>
            <a:ext cx="5462684" cy="115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DA6CBD-4314-48AA-8CA0-5E7DA1A61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76249"/>
              </p:ext>
            </p:extLst>
          </p:nvPr>
        </p:nvGraphicFramePr>
        <p:xfrm>
          <a:off x="1822735" y="502920"/>
          <a:ext cx="8546529" cy="585215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29161">
                  <a:extLst>
                    <a:ext uri="{9D8B030D-6E8A-4147-A177-3AD203B41FA5}">
                      <a16:colId xmlns:a16="http://schemas.microsoft.com/office/drawing/2014/main" val="4147988288"/>
                    </a:ext>
                  </a:extLst>
                </a:gridCol>
                <a:gridCol w="3199228">
                  <a:extLst>
                    <a:ext uri="{9D8B030D-6E8A-4147-A177-3AD203B41FA5}">
                      <a16:colId xmlns:a16="http://schemas.microsoft.com/office/drawing/2014/main" val="735217590"/>
                    </a:ext>
                  </a:extLst>
                </a:gridCol>
                <a:gridCol w="3218140">
                  <a:extLst>
                    <a:ext uri="{9D8B030D-6E8A-4147-A177-3AD203B41FA5}">
                      <a16:colId xmlns:a16="http://schemas.microsoft.com/office/drawing/2014/main" val="188987166"/>
                    </a:ext>
                  </a:extLst>
                </a:gridCol>
              </a:tblGrid>
              <a:tr h="580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Column</a:t>
                      </a:r>
                      <a:endParaRPr lang="en-GB" sz="1800" dirty="0"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Before filling zeros</a:t>
                      </a:r>
                      <a:endParaRPr lang="en-GB" sz="1800" dirty="0"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After filling zeros</a:t>
                      </a:r>
                      <a:endParaRPr lang="en-GB" sz="1800" dirty="0"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850991"/>
                  </a:ext>
                </a:extLst>
              </a:tr>
              <a:tr h="17571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Glucose</a:t>
                      </a:r>
                      <a:endParaRPr lang="en-GB" sz="1800" dirty="0"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Segoe UI" panose="020B0502040204020203" pitchFamily="34" charset="0"/>
                        <a:ea typeface="Quattrocento Sans"/>
                        <a:cs typeface="Quattrocento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Segoe UI" panose="020B0502040204020203" pitchFamily="34" charset="0"/>
                        <a:ea typeface="Quattrocento Sans"/>
                        <a:cs typeface="Quattrocento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9679359"/>
                  </a:ext>
                </a:extLst>
              </a:tr>
              <a:tr h="17571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BloodPressure</a:t>
                      </a:r>
                      <a:endParaRPr lang="en-GB" sz="1800"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Segoe UI" panose="020B0502040204020203" pitchFamily="34" charset="0"/>
                        <a:ea typeface="Quattrocento Sans"/>
                        <a:cs typeface="Quattrocento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Segoe UI" panose="020B0502040204020203" pitchFamily="34" charset="0"/>
                        <a:ea typeface="Quattrocento Sans"/>
                        <a:cs typeface="Quattrocento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8782832"/>
                  </a:ext>
                </a:extLst>
              </a:tr>
              <a:tr h="17571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BMI</a:t>
                      </a:r>
                      <a:endParaRPr lang="en-GB" sz="1800" dirty="0"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Segoe UI" panose="020B0502040204020203" pitchFamily="34" charset="0"/>
                        <a:ea typeface="Quattrocento Sans"/>
                        <a:cs typeface="Quattrocento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Segoe UI" panose="020B0502040204020203" pitchFamily="34" charset="0"/>
                        <a:ea typeface="Quattrocento Sans"/>
                        <a:cs typeface="Quattrocento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0504005"/>
                  </a:ext>
                </a:extLst>
              </a:tr>
            </a:tbl>
          </a:graphicData>
        </a:graphic>
      </p:graphicFrame>
      <p:pic>
        <p:nvPicPr>
          <p:cNvPr id="7174" name="Picture 11">
            <a:extLst>
              <a:ext uri="{FF2B5EF4-FFF2-40B4-BE49-F238E27FC236}">
                <a16:creationId xmlns:a16="http://schemas.microsoft.com/office/drawing/2014/main" id="{27D9A077-5F3B-4246-A94E-BDFA25686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03" y="1165776"/>
            <a:ext cx="22098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15">
            <a:extLst>
              <a:ext uri="{FF2B5EF4-FFF2-40B4-BE49-F238E27FC236}">
                <a16:creationId xmlns:a16="http://schemas.microsoft.com/office/drawing/2014/main" id="{25929FC4-191B-46C1-A3D3-16B02989A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838" y="1165776"/>
            <a:ext cx="2095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12">
            <a:extLst>
              <a:ext uri="{FF2B5EF4-FFF2-40B4-BE49-F238E27FC236}">
                <a16:creationId xmlns:a16="http://schemas.microsoft.com/office/drawing/2014/main" id="{4F749579-DCDF-41BE-A70A-8A6021B5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028" y="3074333"/>
            <a:ext cx="22098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16">
            <a:extLst>
              <a:ext uri="{FF2B5EF4-FFF2-40B4-BE49-F238E27FC236}">
                <a16:creationId xmlns:a16="http://schemas.microsoft.com/office/drawing/2014/main" id="{3B97EF39-B27F-4112-9407-37DF76160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363" y="3088620"/>
            <a:ext cx="21145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13">
            <a:extLst>
              <a:ext uri="{FF2B5EF4-FFF2-40B4-BE49-F238E27FC236}">
                <a16:creationId xmlns:a16="http://schemas.microsoft.com/office/drawing/2014/main" id="{94AC2C21-7F35-408E-86F4-FA3C2F0B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03" y="4686131"/>
            <a:ext cx="22193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7">
            <a:extLst>
              <a:ext uri="{FF2B5EF4-FFF2-40B4-BE49-F238E27FC236}">
                <a16:creationId xmlns:a16="http://schemas.microsoft.com/office/drawing/2014/main" id="{EB3C54C6-6702-4011-B976-8299B0E10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4657556"/>
            <a:ext cx="23526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74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549804"/>
            <a:ext cx="10515600" cy="1325563"/>
          </a:xfrm>
        </p:spPr>
        <p:txBody>
          <a:bodyPr/>
          <a:lstStyle/>
          <a:p>
            <a:r>
              <a:rPr lang="en-US" dirty="0"/>
              <a:t>Data Preprocessing</a:t>
            </a:r>
            <a:br>
              <a:rPr lang="en-US" dirty="0"/>
            </a:br>
            <a:r>
              <a:rPr lang="en-US" sz="2800" dirty="0">
                <a:latin typeface="Segoe UI" panose="020B0502040204020203" pitchFamily="34" charset="0"/>
                <a:ea typeface="Quattrocento Sans"/>
                <a:cs typeface="Quattrocento Sans"/>
              </a:rPr>
              <a:t>Filling Zero-value – ?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E81750-1463-430B-9600-94254546C3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92678" y="675975"/>
            <a:ext cx="5051479" cy="5490738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6A49E03-65A4-430D-BF35-1C29043EC02C}"/>
              </a:ext>
            </a:extLst>
          </p:cNvPr>
          <p:cNvSpPr/>
          <p:nvPr/>
        </p:nvSpPr>
        <p:spPr>
          <a:xfrm>
            <a:off x="6492677" y="2844115"/>
            <a:ext cx="4861122" cy="1133856"/>
          </a:xfrm>
          <a:prstGeom prst="roundRect">
            <a:avLst>
              <a:gd name="adj" fmla="val 6490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443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47" y="549804"/>
            <a:ext cx="10515600" cy="1325563"/>
          </a:xfrm>
        </p:spPr>
        <p:txBody>
          <a:bodyPr/>
          <a:lstStyle/>
          <a:p>
            <a:r>
              <a:rPr lang="en-US" dirty="0"/>
              <a:t>Data Preprocessing</a:t>
            </a:r>
            <a:br>
              <a:rPr lang="en-US" dirty="0"/>
            </a:br>
            <a:r>
              <a:rPr lang="en-US" sz="2800" dirty="0">
                <a:latin typeface="Segoe UI" panose="020B0502040204020203" pitchFamily="34" charset="0"/>
                <a:ea typeface="Quattrocento Sans"/>
                <a:cs typeface="Quattrocento Sans"/>
              </a:rPr>
              <a:t>Filling Zero-value – ?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76C6C-BE5D-4C98-BA50-DFED323D8B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81366" y="318211"/>
            <a:ext cx="7380415" cy="62560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85EE2D-A40F-4057-BC88-167E59BFDEDA}"/>
              </a:ext>
            </a:extLst>
          </p:cNvPr>
          <p:cNvSpPr txBox="1"/>
          <p:nvPr/>
        </p:nvSpPr>
        <p:spPr>
          <a:xfrm>
            <a:off x="287247" y="2648469"/>
            <a:ext cx="4913376" cy="1467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Correlation Matrix, </a:t>
            </a:r>
            <a:r>
              <a:rPr lang="en-US" sz="2400" b="1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Pearson metric</a:t>
            </a:r>
            <a:r>
              <a:rPr lang="en-US" sz="24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i="1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(on dataset that have Insulin != 0 and </a:t>
            </a:r>
            <a:r>
              <a:rPr lang="en-US" sz="2400" i="1" dirty="0" err="1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SkinThickness</a:t>
            </a:r>
            <a:r>
              <a:rPr lang="en-US" sz="2400" i="1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 != 0):</a:t>
            </a:r>
            <a:endParaRPr lang="en-GB" dirty="0">
              <a:effectLst/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9C131E-00FC-4598-8ED6-09FFF4245057}"/>
              </a:ext>
            </a:extLst>
          </p:cNvPr>
          <p:cNvSpPr/>
          <p:nvPr/>
        </p:nvSpPr>
        <p:spPr>
          <a:xfrm>
            <a:off x="7725103" y="318211"/>
            <a:ext cx="1248209" cy="5765597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D734F6-D8A8-4243-98E7-42B187773716}"/>
              </a:ext>
            </a:extLst>
          </p:cNvPr>
          <p:cNvSpPr/>
          <p:nvPr/>
        </p:nvSpPr>
        <p:spPr>
          <a:xfrm>
            <a:off x="7535917" y="2995448"/>
            <a:ext cx="945931" cy="9459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5841A2-B697-40A3-9112-D9110C6FC7FD}"/>
              </a:ext>
            </a:extLst>
          </p:cNvPr>
          <p:cNvSpPr/>
          <p:nvPr/>
        </p:nvSpPr>
        <p:spPr>
          <a:xfrm>
            <a:off x="8137634" y="774192"/>
            <a:ext cx="945931" cy="9459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020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47" y="549804"/>
            <a:ext cx="10515600" cy="1325563"/>
          </a:xfrm>
        </p:spPr>
        <p:txBody>
          <a:bodyPr/>
          <a:lstStyle/>
          <a:p>
            <a:r>
              <a:rPr lang="en-US" dirty="0"/>
              <a:t>Data Preprocessing</a:t>
            </a:r>
            <a:br>
              <a:rPr lang="en-US" dirty="0"/>
            </a:br>
            <a:r>
              <a:rPr lang="en-US" sz="2800" dirty="0">
                <a:latin typeface="Segoe UI" panose="020B0502040204020203" pitchFamily="34" charset="0"/>
                <a:ea typeface="Quattrocento Sans"/>
                <a:cs typeface="Quattrocento Sans"/>
              </a:rPr>
              <a:t>Filling Zero-value – ?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AAC6F0-60CC-4F8C-9B59-B21F8F3EB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30056"/>
              </p:ext>
            </p:extLst>
          </p:nvPr>
        </p:nvGraphicFramePr>
        <p:xfrm>
          <a:off x="1723516" y="2597972"/>
          <a:ext cx="8859140" cy="594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9570">
                  <a:extLst>
                    <a:ext uri="{9D8B030D-6E8A-4147-A177-3AD203B41FA5}">
                      <a16:colId xmlns:a16="http://schemas.microsoft.com/office/drawing/2014/main" val="808619478"/>
                    </a:ext>
                  </a:extLst>
                </a:gridCol>
                <a:gridCol w="4429570">
                  <a:extLst>
                    <a:ext uri="{9D8B030D-6E8A-4147-A177-3AD203B41FA5}">
                      <a16:colId xmlns:a16="http://schemas.microsoft.com/office/drawing/2014/main" val="2545647236"/>
                    </a:ext>
                  </a:extLst>
                </a:gridCol>
              </a:tblGrid>
              <a:tr h="5943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Insulin and Glucose (0.58)</a:t>
                      </a:r>
                      <a:endParaRPr lang="en-GB" sz="1600" dirty="0"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SkinThickness</a:t>
                      </a:r>
                      <a:r>
                        <a:rPr lang="en-US" sz="2000" dirty="0">
                          <a:effectLst/>
                        </a:rPr>
                        <a:t> and BMI (0.66)</a:t>
                      </a:r>
                      <a:endParaRPr lang="en-GB" sz="1600" dirty="0"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4098831"/>
                  </a:ext>
                </a:extLst>
              </a:tr>
            </a:tbl>
          </a:graphicData>
        </a:graphic>
      </p:graphicFrame>
      <p:pic>
        <p:nvPicPr>
          <p:cNvPr id="14340" name="Picture 19">
            <a:extLst>
              <a:ext uri="{FF2B5EF4-FFF2-40B4-BE49-F238E27FC236}">
                <a16:creationId xmlns:a16="http://schemas.microsoft.com/office/drawing/2014/main" id="{9858F2C4-A72D-4A2A-A308-E6332757A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16" y="3192340"/>
            <a:ext cx="4246384" cy="28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20">
            <a:extLst>
              <a:ext uri="{FF2B5EF4-FFF2-40B4-BE49-F238E27FC236}">
                <a16:creationId xmlns:a16="http://schemas.microsoft.com/office/drawing/2014/main" id="{F1F6EDA9-F3CE-4741-ADFA-8909B3CAA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438" y="3192340"/>
            <a:ext cx="4344740" cy="283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BDBAB4-1233-4C0E-994F-5E96B2C1C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00" y="1900935"/>
            <a:ext cx="42131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There are some high correlations: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74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47" y="549804"/>
            <a:ext cx="10515600" cy="1325563"/>
          </a:xfrm>
        </p:spPr>
        <p:txBody>
          <a:bodyPr/>
          <a:lstStyle/>
          <a:p>
            <a:r>
              <a:rPr lang="en-US" dirty="0"/>
              <a:t>Data Preprocessing</a:t>
            </a:r>
            <a:br>
              <a:rPr lang="en-US" dirty="0"/>
            </a:br>
            <a:r>
              <a:rPr lang="en-US" sz="2800" dirty="0">
                <a:latin typeface="Segoe UI" panose="020B0502040204020203" pitchFamily="34" charset="0"/>
                <a:ea typeface="Quattrocento Sans"/>
                <a:cs typeface="Quattrocento Sans"/>
              </a:rPr>
              <a:t>Filling Zero-value – Regression Method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A9974A-C49A-4B1A-BE8E-57084DB38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85537"/>
              </p:ext>
            </p:extLst>
          </p:nvPr>
        </p:nvGraphicFramePr>
        <p:xfrm>
          <a:off x="707600" y="2679819"/>
          <a:ext cx="10765536" cy="6828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82768">
                  <a:extLst>
                    <a:ext uri="{9D8B030D-6E8A-4147-A177-3AD203B41FA5}">
                      <a16:colId xmlns:a16="http://schemas.microsoft.com/office/drawing/2014/main" val="967680143"/>
                    </a:ext>
                  </a:extLst>
                </a:gridCol>
                <a:gridCol w="5382768">
                  <a:extLst>
                    <a:ext uri="{9D8B030D-6E8A-4147-A177-3AD203B41FA5}">
                      <a16:colId xmlns:a16="http://schemas.microsoft.com/office/drawing/2014/main" val="4183890862"/>
                    </a:ext>
                  </a:extLst>
                </a:gridCol>
              </a:tblGrid>
              <a:tr h="682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Insulin = Glucose * 2.23952761</a:t>
                      </a:r>
                      <a:endParaRPr lang="en-GB" sz="20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SkinThickness</a:t>
                      </a:r>
                      <a:r>
                        <a:rPr lang="en-US" sz="2400" dirty="0">
                          <a:effectLst/>
                        </a:rPr>
                        <a:t> = BMI * 0.99549695</a:t>
                      </a:r>
                      <a:endParaRPr lang="en-GB" sz="20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4784628"/>
                  </a:ext>
                </a:extLst>
              </a:tr>
            </a:tbl>
          </a:graphicData>
        </a:graphic>
      </p:graphicFrame>
      <p:pic>
        <p:nvPicPr>
          <p:cNvPr id="14338" name="Picture 45">
            <a:extLst>
              <a:ext uri="{FF2B5EF4-FFF2-40B4-BE49-F238E27FC236}">
                <a16:creationId xmlns:a16="http://schemas.microsoft.com/office/drawing/2014/main" id="{1CD05100-BA51-41BE-A71B-C04472E43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42" y="3495286"/>
            <a:ext cx="4114800" cy="277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Picture 47">
            <a:extLst>
              <a:ext uri="{FF2B5EF4-FFF2-40B4-BE49-F238E27FC236}">
                <a16:creationId xmlns:a16="http://schemas.microsoft.com/office/drawing/2014/main" id="{928A2CB5-84E1-4AEB-BC8B-CE4D3B82C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85794"/>
            <a:ext cx="4114800" cy="27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BDBAB4-1233-4C0E-994F-5E96B2C1C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00" y="1900935"/>
            <a:ext cx="23717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Linear Regression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49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47" y="549804"/>
            <a:ext cx="10515600" cy="1325563"/>
          </a:xfrm>
        </p:spPr>
        <p:txBody>
          <a:bodyPr/>
          <a:lstStyle/>
          <a:p>
            <a:r>
              <a:rPr lang="en-US" dirty="0"/>
              <a:t>Data Preprocessing</a:t>
            </a:r>
            <a:br>
              <a:rPr lang="en-US" dirty="0"/>
            </a:br>
            <a:r>
              <a:rPr lang="en-US" sz="2800" dirty="0">
                <a:latin typeface="Segoe UI" panose="020B0502040204020203" pitchFamily="34" charset="0"/>
                <a:ea typeface="Quattrocento Sans"/>
                <a:cs typeface="Quattrocento Sans"/>
              </a:rPr>
              <a:t>Filling Zero-value – Regression Method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0DE7834-1567-4658-BD9A-651FC1EB0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006730"/>
              </p:ext>
            </p:extLst>
          </p:nvPr>
        </p:nvGraphicFramePr>
        <p:xfrm>
          <a:off x="1737391" y="1875367"/>
          <a:ext cx="8546529" cy="409497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29161">
                  <a:extLst>
                    <a:ext uri="{9D8B030D-6E8A-4147-A177-3AD203B41FA5}">
                      <a16:colId xmlns:a16="http://schemas.microsoft.com/office/drawing/2014/main" val="4147988288"/>
                    </a:ext>
                  </a:extLst>
                </a:gridCol>
                <a:gridCol w="3199228">
                  <a:extLst>
                    <a:ext uri="{9D8B030D-6E8A-4147-A177-3AD203B41FA5}">
                      <a16:colId xmlns:a16="http://schemas.microsoft.com/office/drawing/2014/main" val="735217590"/>
                    </a:ext>
                  </a:extLst>
                </a:gridCol>
                <a:gridCol w="3218140">
                  <a:extLst>
                    <a:ext uri="{9D8B030D-6E8A-4147-A177-3AD203B41FA5}">
                      <a16:colId xmlns:a16="http://schemas.microsoft.com/office/drawing/2014/main" val="188987166"/>
                    </a:ext>
                  </a:extLst>
                </a:gridCol>
              </a:tblGrid>
              <a:tr h="580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Column</a:t>
                      </a:r>
                      <a:endParaRPr lang="en-GB" sz="1800" dirty="0"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Before filling zeros</a:t>
                      </a:r>
                      <a:endParaRPr lang="en-GB" sz="1800" dirty="0"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After filling zeros</a:t>
                      </a:r>
                      <a:endParaRPr lang="en-GB" sz="1800" dirty="0"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850991"/>
                  </a:ext>
                </a:extLst>
              </a:tr>
              <a:tr h="17571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Insulin</a:t>
                      </a:r>
                      <a:endParaRPr lang="en-GB" sz="1800" dirty="0"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Segoe UI" panose="020B0502040204020203" pitchFamily="34" charset="0"/>
                        <a:ea typeface="Quattrocento Sans"/>
                        <a:cs typeface="Quattrocento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Segoe UI" panose="020B0502040204020203" pitchFamily="34" charset="0"/>
                        <a:ea typeface="Quattrocento Sans"/>
                        <a:cs typeface="Quattrocento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9679359"/>
                  </a:ext>
                </a:extLst>
              </a:tr>
              <a:tr h="17571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SkinThickness</a:t>
                      </a:r>
                      <a:endParaRPr lang="en-GB" sz="1800" dirty="0"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Segoe UI" panose="020B0502040204020203" pitchFamily="34" charset="0"/>
                        <a:ea typeface="Quattrocento Sans"/>
                        <a:cs typeface="Quattrocento 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Segoe UI" panose="020B0502040204020203" pitchFamily="34" charset="0"/>
                        <a:ea typeface="Quattrocento Sans"/>
                        <a:cs typeface="Quattrocento 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878283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E830A53-54D8-4710-B1E1-FDE174655E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36136" y="2529294"/>
            <a:ext cx="2741050" cy="16094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D45FE2-F48A-4E1F-AC65-757AF03139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87094" y="2529294"/>
            <a:ext cx="2339658" cy="15908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88D66-D41A-4702-A970-570FEC37006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66132" y="4251112"/>
            <a:ext cx="2756505" cy="16094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85E6CB-2910-4EC3-8C84-5F6A5FDCCC8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478140" y="4249579"/>
            <a:ext cx="2470531" cy="16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48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47" y="549804"/>
            <a:ext cx="10515600" cy="1325563"/>
          </a:xfrm>
        </p:spPr>
        <p:txBody>
          <a:bodyPr/>
          <a:lstStyle/>
          <a:p>
            <a:r>
              <a:rPr lang="en-US" dirty="0"/>
              <a:t>Data Preprocessing</a:t>
            </a:r>
            <a:br>
              <a:rPr lang="en-US" dirty="0"/>
            </a:br>
            <a:r>
              <a:rPr lang="en-US" sz="2800" dirty="0">
                <a:latin typeface="Segoe UI" panose="020B0502040204020203" pitchFamily="34" charset="0"/>
                <a:ea typeface="Quattrocento Sans"/>
                <a:cs typeface="Quattrocento Sans"/>
              </a:rPr>
              <a:t>Remove Outliers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85EE2D-A40F-4057-BC88-167E59BFDEDA}"/>
              </a:ext>
            </a:extLst>
          </p:cNvPr>
          <p:cNvSpPr txBox="1"/>
          <p:nvPr/>
        </p:nvSpPr>
        <p:spPr>
          <a:xfrm>
            <a:off x="838200" y="2063253"/>
            <a:ext cx="9551697" cy="36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800" b="1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Inter-quartile Range</a:t>
            </a:r>
            <a:r>
              <a:rPr lang="en-US" sz="28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8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In case the data point is out of range</a:t>
            </a:r>
          </a:p>
          <a:p>
            <a:pPr marL="0" marR="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[ Q1 – 1.5*</a:t>
            </a:r>
            <a:r>
              <a:rPr lang="en-US" sz="3200" b="1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IQR</a:t>
            </a:r>
            <a:r>
              <a:rPr lang="en-US" sz="3200" b="1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, Q3 + 1.5*</a:t>
            </a:r>
            <a:r>
              <a:rPr lang="en-US" sz="3200" b="1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IQR</a:t>
            </a:r>
            <a:r>
              <a:rPr lang="en-US" sz="3200" b="1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 ]</a:t>
            </a:r>
            <a:endParaRPr lang="en-GB" sz="3200" b="1" dirty="0">
              <a:effectLst/>
              <a:latin typeface="Quattrocento Sans"/>
              <a:ea typeface="Quattrocento Sans"/>
              <a:cs typeface="Quattrocento Sans"/>
            </a:endParaRPr>
          </a:p>
          <a:p>
            <a:pPr marL="0" marR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endParaRPr lang="en-US" sz="1800" dirty="0">
              <a:effectLst/>
              <a:latin typeface="Segoe UI" panose="020B0502040204020203" pitchFamily="34" charset="0"/>
              <a:ea typeface="Quattrocento Sans"/>
              <a:cs typeface="Quattrocento Sans"/>
            </a:endParaRPr>
          </a:p>
          <a:p>
            <a:pPr marL="0" marR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32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it is considered as </a:t>
            </a:r>
            <a:r>
              <a:rPr lang="en-US" sz="3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Quattrocento Sans"/>
                <a:cs typeface="Quattrocento Sans"/>
              </a:rPr>
              <a:t>outliers</a:t>
            </a:r>
            <a:r>
              <a:rPr lang="en-US" sz="32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.</a:t>
            </a:r>
            <a:endParaRPr lang="en-GB" sz="3200" dirty="0">
              <a:effectLst/>
              <a:latin typeface="Quattrocento Sans"/>
              <a:ea typeface="Quattrocento Sans"/>
              <a:cs typeface="Quattrocento Sans"/>
            </a:endParaRPr>
          </a:p>
          <a:p>
            <a:pPr marL="0" marR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8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 </a:t>
            </a:r>
            <a:endParaRPr lang="en-GB" sz="2800" dirty="0">
              <a:effectLst/>
              <a:latin typeface="Quattrocento Sans"/>
              <a:ea typeface="Quattrocento Sans"/>
              <a:cs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14303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668956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07" y="955632"/>
            <a:ext cx="10515600" cy="1325563"/>
          </a:xfrm>
        </p:spPr>
        <p:txBody>
          <a:bodyPr/>
          <a:lstStyle/>
          <a:p>
            <a:r>
              <a:rPr lang="en-US"/>
              <a:t>Data Preprocessing</a:t>
            </a:r>
            <a:br>
              <a:rPr lang="en-US"/>
            </a:br>
            <a:r>
              <a:rPr lang="en-US" sz="2800">
                <a:latin typeface="Segoe UI" panose="020B0502040204020203" pitchFamily="34" charset="0"/>
                <a:ea typeface="Quattrocento Sans"/>
                <a:cs typeface="Quattrocento Sans"/>
              </a:rPr>
              <a:t>Remove Outliers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AD1D64-C13D-4C60-8261-A5F27203A2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29470" y="480647"/>
            <a:ext cx="6107890" cy="2765051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26087A-C05C-4819-AA6A-13E83AC303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52157" y="3517660"/>
            <a:ext cx="6107890" cy="27905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A6C32A-9B5A-4208-BD53-795686A77FC0}"/>
              </a:ext>
            </a:extLst>
          </p:cNvPr>
          <p:cNvSpPr txBox="1"/>
          <p:nvPr/>
        </p:nvSpPr>
        <p:spPr>
          <a:xfrm>
            <a:off x="226287" y="3079957"/>
            <a:ext cx="5040657" cy="1418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1200"/>
              </a:spcBef>
              <a:spcAft>
                <a:spcPts val="500"/>
              </a:spcAft>
            </a:pPr>
            <a:r>
              <a:rPr lang="en-US" sz="2400" b="1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Total removed outliers in dataset: </a:t>
            </a:r>
          </a:p>
          <a:p>
            <a:pPr marL="0" marR="0" algn="r">
              <a:spcBef>
                <a:spcPts val="1200"/>
              </a:spcBef>
              <a:spcAft>
                <a:spcPts val="500"/>
              </a:spcAft>
            </a:pPr>
            <a:r>
              <a:rPr lang="en-US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Quattrocento Sans"/>
                <a:cs typeface="Quattrocento Sans"/>
              </a:rPr>
              <a:t>11,2%</a:t>
            </a:r>
            <a:endParaRPr lang="en-GB" sz="2400" b="1" dirty="0">
              <a:solidFill>
                <a:srgbClr val="FF0000"/>
              </a:solidFill>
              <a:effectLst/>
              <a:highlight>
                <a:srgbClr val="FFFF00"/>
              </a:highlight>
              <a:latin typeface="Quattrocento Sans"/>
              <a:ea typeface="Quattrocento Sans"/>
              <a:cs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254446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122640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549804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66FB17-F73B-48BC-86DE-B76927D8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356" y="2103967"/>
            <a:ext cx="8945880" cy="4388908"/>
          </a:xfrm>
        </p:spPr>
        <p:txBody>
          <a:bodyPr>
            <a:normAutofit/>
          </a:bodyPr>
          <a:lstStyle/>
          <a:p>
            <a:pPr marR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3200" dirty="0"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Normalization Dataset</a:t>
            </a:r>
          </a:p>
          <a:p>
            <a:pPr marR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3200" dirty="0">
                <a:effectLst/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Model Training</a:t>
            </a:r>
          </a:p>
          <a:p>
            <a:pPr marR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3200" dirty="0">
                <a:effectLst/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051202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549804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  <a:br>
              <a:rPr lang="en-US" dirty="0"/>
            </a:br>
            <a:r>
              <a:rPr lang="en-US" sz="2000" b="1" dirty="0"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Normalization</a:t>
            </a:r>
            <a:endParaRPr lang="en-US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66FB17-F73B-48BC-86DE-B76927D8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75367"/>
            <a:ext cx="6641592" cy="4388908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1200"/>
              </a:spcBef>
              <a:spcAft>
                <a:spcPts val="5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We standardize features by </a:t>
            </a:r>
            <a:r>
              <a:rPr lang="en-US" sz="1800" b="1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removing the mean</a:t>
            </a:r>
            <a:r>
              <a:rPr lang="en-US" sz="18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, then </a:t>
            </a:r>
            <a:r>
              <a:rPr lang="en-US" sz="1800" b="1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scaling dataset to unit variance</a:t>
            </a:r>
            <a:r>
              <a:rPr lang="en-US" sz="18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.</a:t>
            </a:r>
            <a:endParaRPr lang="en-GB" sz="1800" dirty="0">
              <a:effectLst/>
              <a:latin typeface="Quattrocento Sans"/>
              <a:ea typeface="Quattrocento Sans"/>
              <a:cs typeface="Quattrocento Sans"/>
            </a:endParaRPr>
          </a:p>
          <a:p>
            <a:pPr marL="0" marR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The </a:t>
            </a:r>
            <a:r>
              <a:rPr lang="en-US" sz="1800" b="1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standardized score</a:t>
            </a:r>
            <a:r>
              <a:rPr lang="en-US" sz="18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 is calculated as below:</a:t>
            </a:r>
            <a:endParaRPr lang="en-GB" sz="1800" dirty="0">
              <a:latin typeface="Quattrocento Sans"/>
              <a:ea typeface="Quattrocento Sans"/>
              <a:cs typeface="Quattrocento Sans"/>
            </a:endParaRPr>
          </a:p>
          <a:p>
            <a:pPr marL="0" marR="0" indent="0" algn="ctr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Z = (X – U) / S</a:t>
            </a:r>
            <a:endParaRPr lang="en-GB" sz="1800" b="1" dirty="0">
              <a:solidFill>
                <a:srgbClr val="FF0000"/>
              </a:solidFill>
              <a:effectLst/>
              <a:latin typeface="Quattrocento Sans"/>
              <a:ea typeface="Quattrocento Sans"/>
              <a:cs typeface="Quattrocento Sans"/>
            </a:endParaRPr>
          </a:p>
          <a:p>
            <a:pPr marL="0" marR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b="1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Where:</a:t>
            </a:r>
            <a:endParaRPr lang="en-GB" sz="1800" dirty="0">
              <a:effectLst/>
              <a:latin typeface="Quattrocento Sans"/>
              <a:ea typeface="Quattrocento Sans"/>
              <a:cs typeface="Quattrocento Sans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Quattrocento Sans"/>
              </a:rPr>
              <a:t>X: The value of sample in dataset.</a:t>
            </a:r>
            <a:endParaRPr lang="en-GB" sz="1800" dirty="0">
              <a:effectLst/>
              <a:latin typeface="Quattrocento Sans"/>
              <a:ea typeface="Times New Roman" panose="02020603050405020304" pitchFamily="18" charset="0"/>
              <a:cs typeface="Quattrocento Sans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Quattrocento Sans"/>
              </a:rPr>
              <a:t>U: The mean of dataset.</a:t>
            </a:r>
            <a:endParaRPr lang="en-GB" sz="1800" dirty="0">
              <a:effectLst/>
              <a:latin typeface="Quattrocento Sans"/>
              <a:ea typeface="Times New Roman" panose="02020603050405020304" pitchFamily="18" charset="0"/>
              <a:cs typeface="Quattrocento Sans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Quattrocento Sans"/>
              </a:rPr>
              <a:t>S: The standard deviation of dataset.</a:t>
            </a:r>
            <a:endParaRPr lang="en-GB" sz="1800" dirty="0">
              <a:effectLst/>
              <a:latin typeface="Quattrocento Sans"/>
              <a:ea typeface="Times New Roman" panose="02020603050405020304" pitchFamily="18" charset="0"/>
              <a:cs typeface="Quattrocento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DC936A-DF5D-4B25-AE96-13C96EFE97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89445" y="1212585"/>
            <a:ext cx="3629787" cy="489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51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549804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  <a:br>
              <a:rPr lang="en-US" dirty="0"/>
            </a:br>
            <a:r>
              <a:rPr lang="en-US" sz="2000" b="1" dirty="0"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Normalization</a:t>
            </a:r>
            <a:endParaRPr lang="en-US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5FBC86-D380-4C45-925F-5EF155385EF4}"/>
              </a:ext>
            </a:extLst>
          </p:cNvPr>
          <p:cNvPicPr/>
          <p:nvPr/>
        </p:nvPicPr>
        <p:blipFill rotWithShape="1">
          <a:blip r:embed="rId2"/>
          <a:srcRect b="50031"/>
          <a:stretch/>
        </p:blipFill>
        <p:spPr>
          <a:xfrm>
            <a:off x="1559242" y="1994589"/>
            <a:ext cx="4044315" cy="35233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CB47DF-3638-4C8F-A16E-6414AB79F8A9}"/>
              </a:ext>
            </a:extLst>
          </p:cNvPr>
          <p:cNvPicPr/>
          <p:nvPr/>
        </p:nvPicPr>
        <p:blipFill rotWithShape="1">
          <a:blip r:embed="rId2"/>
          <a:srcRect t="49969"/>
          <a:stretch/>
        </p:blipFill>
        <p:spPr>
          <a:xfrm>
            <a:off x="7010781" y="1990233"/>
            <a:ext cx="4044315" cy="352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13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sz="3100">
                <a:solidFill>
                  <a:srgbClr val="FFFFFF"/>
                </a:solidFill>
              </a:rPr>
              <a:t>Solution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en-US" sz="3100" b="1">
                <a:solidFill>
                  <a:srgbClr val="FFFFFF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Model Training</a:t>
            </a:r>
            <a:endParaRPr lang="en-US" sz="3100" b="1">
              <a:solidFill>
                <a:srgbClr val="FFFFFF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Sunday, August 8, 2021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D691D89-4EC9-4E05-B1B4-84AC4F0B3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61373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497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75634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  <a:br>
              <a:rPr lang="en-US" dirty="0"/>
            </a:br>
            <a:r>
              <a:rPr lang="en-US" sz="2000" b="1" dirty="0"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Model Training</a:t>
            </a:r>
            <a:endParaRPr lang="en-US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66FB17-F73B-48BC-86DE-B76927D8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685" y="1793272"/>
            <a:ext cx="10127343" cy="4388908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The data is randomly split to </a:t>
            </a:r>
            <a:r>
              <a:rPr lang="en-US" b="1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trainset (70%)</a:t>
            </a:r>
            <a:r>
              <a:rPr lang="en-US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 and </a:t>
            </a:r>
            <a:r>
              <a:rPr lang="en-US" b="1" dirty="0" err="1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testset</a:t>
            </a:r>
            <a:r>
              <a:rPr lang="en-US" b="1" dirty="0">
                <a:latin typeface="Segoe UI" panose="020B0502040204020203" pitchFamily="34" charset="0"/>
                <a:ea typeface="Quattrocento Sans"/>
                <a:cs typeface="Quattrocento Sans"/>
              </a:rPr>
              <a:t> (30%)</a:t>
            </a:r>
            <a:endParaRPr lang="en-GB" sz="1800" dirty="0">
              <a:effectLst/>
              <a:latin typeface="Quattrocento Sans"/>
              <a:ea typeface="Quattrocento Sans"/>
              <a:cs typeface="Quattrocento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2D5153-E8CF-4805-9314-F86A125B0E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10767" y="2657037"/>
            <a:ext cx="5773057" cy="344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33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75634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  <a:br>
              <a:rPr lang="en-US" dirty="0"/>
            </a:br>
            <a:r>
              <a:rPr lang="en-US" sz="2000" b="1" dirty="0"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Result – Accuracy Score</a:t>
            </a:r>
            <a:endParaRPr lang="en-US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410" name="Picture 70">
            <a:extLst>
              <a:ext uri="{FF2B5EF4-FFF2-40B4-BE49-F238E27FC236}">
                <a16:creationId xmlns:a16="http://schemas.microsoft.com/office/drawing/2014/main" id="{C73D0DF0-0518-41CB-90AE-8B34A933E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63" y="1873854"/>
            <a:ext cx="4033851" cy="282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9" name="Picture 71">
            <a:extLst>
              <a:ext uri="{FF2B5EF4-FFF2-40B4-BE49-F238E27FC236}">
                <a16:creationId xmlns:a16="http://schemas.microsoft.com/office/drawing/2014/main" id="{ADFCDC4E-EADA-4200-920A-73CE275D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252" y="797845"/>
            <a:ext cx="4245110" cy="526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A53541-64C5-49D1-B895-B78C00B27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D6441B-00D6-4898-8B5A-02F51E659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7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002FB0-81C2-4C35-A0C6-1A7F667AF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83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834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72" y="25220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  <a:br>
              <a:rPr lang="en-US" dirty="0"/>
            </a:br>
            <a:r>
              <a:rPr lang="en-US" sz="2000" b="1" dirty="0"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Result – Confusion Matrix</a:t>
            </a:r>
            <a:endParaRPr lang="en-US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A53541-64C5-49D1-B895-B78C00B27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D6441B-00D6-4898-8B5A-02F51E659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7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002FB0-81C2-4C35-A0C6-1A7F667AF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83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7651" name="Picture 72">
            <a:extLst>
              <a:ext uri="{FF2B5EF4-FFF2-40B4-BE49-F238E27FC236}">
                <a16:creationId xmlns:a16="http://schemas.microsoft.com/office/drawing/2014/main" id="{E9F74E16-77E7-40A1-8FE3-4FFB76CF7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02" y="1683748"/>
            <a:ext cx="28384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73">
            <a:extLst>
              <a:ext uri="{FF2B5EF4-FFF2-40B4-BE49-F238E27FC236}">
                <a16:creationId xmlns:a16="http://schemas.microsoft.com/office/drawing/2014/main" id="{1FD4E407-8F0C-4CBC-B0A1-C60178BF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470" y="1701197"/>
            <a:ext cx="28289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49" name="Picture 75">
            <a:extLst>
              <a:ext uri="{FF2B5EF4-FFF2-40B4-BE49-F238E27FC236}">
                <a16:creationId xmlns:a16="http://schemas.microsoft.com/office/drawing/2014/main" id="{88970463-EF5F-410E-8CCA-2A16B05EB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677547"/>
            <a:ext cx="28194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E731D3-F074-41D9-835A-695AAC7FA80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556827" y="4300492"/>
            <a:ext cx="2963545" cy="21107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492AB1-D6BC-4944-86CD-214E109ABE2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018655" y="4256677"/>
            <a:ext cx="2963545" cy="21983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E86FB1-3761-4090-8113-BB09C2AA32BF}"/>
              </a:ext>
            </a:extLst>
          </p:cNvPr>
          <p:cNvSpPr txBox="1"/>
          <p:nvPr/>
        </p:nvSpPr>
        <p:spPr>
          <a:xfrm>
            <a:off x="1607842" y="1249566"/>
            <a:ext cx="1897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effectLst/>
                <a:latin typeface="Quattrocento Sans"/>
                <a:ea typeface="Quattrocento Sans"/>
                <a:cs typeface="Quattrocento Sans"/>
              </a:rPr>
              <a:t>LogisticRegression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9F351D-0C4C-417F-B54D-FA114CD895C0}"/>
              </a:ext>
            </a:extLst>
          </p:cNvPr>
          <p:cNvSpPr txBox="1"/>
          <p:nvPr/>
        </p:nvSpPr>
        <p:spPr>
          <a:xfrm>
            <a:off x="5113654" y="1238608"/>
            <a:ext cx="622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Quattrocento Sans"/>
                <a:ea typeface="Quattrocento Sans"/>
                <a:cs typeface="Quattrocento Sans"/>
              </a:rPr>
              <a:t>DecisionTreeClassifier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63130E-30D8-4674-9588-F612E4CC3016}"/>
              </a:ext>
            </a:extLst>
          </p:cNvPr>
          <p:cNvSpPr txBox="1"/>
          <p:nvPr/>
        </p:nvSpPr>
        <p:spPr>
          <a:xfrm>
            <a:off x="8801100" y="1210504"/>
            <a:ext cx="622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Quattrocento Sans"/>
                <a:ea typeface="Quattrocento Sans"/>
                <a:cs typeface="Quattrocento Sans"/>
              </a:rPr>
              <a:t>RandomForestClassifier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0ED946-5B4E-40AE-B63B-868CEED4C959}"/>
              </a:ext>
            </a:extLst>
          </p:cNvPr>
          <p:cNvSpPr txBox="1"/>
          <p:nvPr/>
        </p:nvSpPr>
        <p:spPr>
          <a:xfrm>
            <a:off x="3663950" y="3866436"/>
            <a:ext cx="7639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Quattrocento Sans"/>
                <a:ea typeface="Quattrocento Sans"/>
                <a:cs typeface="Quattrocento Sans"/>
              </a:rPr>
              <a:t>SVM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0B4C6-8E04-4148-AA14-2EEEF765DA2C}"/>
              </a:ext>
            </a:extLst>
          </p:cNvPr>
          <p:cNvSpPr txBox="1"/>
          <p:nvPr/>
        </p:nvSpPr>
        <p:spPr>
          <a:xfrm>
            <a:off x="8153400" y="3784062"/>
            <a:ext cx="7639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Quattrocento Sans"/>
                <a:ea typeface="Quattrocento Sans"/>
                <a:cs typeface="Quattrocento Sans"/>
              </a:rPr>
              <a:t>kNN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64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1191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: Shape 134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Freeform: Shape 136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0" name="Rectangle 138">
            <a:extLst>
              <a:ext uri="{FF2B5EF4-FFF2-40B4-BE49-F238E27FC236}">
                <a16:creationId xmlns:a16="http://schemas.microsoft.com/office/drawing/2014/main" id="{C9B9F33B-F0CC-4410-85D0-1B957DF4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1031" name="Freeform: Shape 140">
            <a:extLst>
              <a:ext uri="{FF2B5EF4-FFF2-40B4-BE49-F238E27FC236}">
                <a16:creationId xmlns:a16="http://schemas.microsoft.com/office/drawing/2014/main" id="{55CB1B7E-4B0B-4E99-9560-9667270DA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90" y="1550992"/>
            <a:ext cx="6032857" cy="461614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Dataset: </a:t>
            </a:r>
            <a:r>
              <a:rPr lang="en-GB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Diabetes prediction</a:t>
            </a:r>
            <a:r>
              <a:rPr lang="en-GB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with </a:t>
            </a:r>
            <a:r>
              <a:rPr lang="en-GB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given Pima Indians medical details</a:t>
            </a:r>
            <a:r>
              <a:rPr lang="en-GB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GB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(Source: </a:t>
            </a:r>
            <a:r>
              <a:rPr lang="en-US" sz="18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National Institute of Diabetes and Digestive and Kidney Diseases): 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relationship between </a:t>
            </a: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some medical details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and </a:t>
            </a:r>
            <a:r>
              <a:rPr lang="en-US" sz="1800" b="1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result on Diabetes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objective: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diagnostically predict whether a patient has diabetes, based on certain diagnostic measurements included in the dataset. </a:t>
            </a:r>
          </a:p>
          <a:p>
            <a:pPr marL="285750" marR="0" indent="-285750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dataset consists of 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several medical predictor variables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and </a:t>
            </a:r>
            <a:r>
              <a:rPr lang="en-US" sz="1800" b="1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one target variable</a:t>
            </a:r>
            <a:r>
              <a:rPr lang="en-US" sz="18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 </a:t>
            </a:r>
            <a:r>
              <a:rPr lang="en-US" sz="1800" b="1" i="1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Outcome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700688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omplete Medical Theme – Phòng khám đa khoa Nhân Đức">
            <a:extLst>
              <a:ext uri="{FF2B5EF4-FFF2-40B4-BE49-F238E27FC236}">
                <a16:creationId xmlns:a16="http://schemas.microsoft.com/office/drawing/2014/main" id="{D4A6F301-1CD4-4C2B-9548-A7D60AA42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3" r="20008" b="1"/>
          <a:stretch/>
        </p:blipFill>
        <p:spPr bwMode="auto">
          <a:xfrm>
            <a:off x="8219558" y="852372"/>
            <a:ext cx="3096807" cy="3096807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96DE3D2-178D-4017-842D-87C88CE92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3881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275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5FB43AE-24BE-4D8F-913A-8609728034D1}" type="datetime2">
              <a:rPr kumimoji="0" lang="en-US" b="0" i="0" u="none" strike="noStrike" normalizeH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Sunday, August 8, 2021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5692" y="6356350"/>
            <a:ext cx="256586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r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 Project - Data Mining Course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8" name="Picture 4" descr="Can diabetes be prevented? Things to do if you are at risk |  TheHealthSite.com">
            <a:extLst>
              <a:ext uri="{FF2B5EF4-FFF2-40B4-BE49-F238E27FC236}">
                <a16:creationId xmlns:a16="http://schemas.microsoft.com/office/drawing/2014/main" id="{47D4468C-0C2A-4F19-87A6-E75DBC5241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96" b="2"/>
          <a:stretch/>
        </p:blipFill>
        <p:spPr bwMode="auto">
          <a:xfrm>
            <a:off x="6723881" y="4685200"/>
            <a:ext cx="2733741" cy="2172801"/>
          </a:xfrm>
          <a:custGeom>
            <a:avLst/>
            <a:gdLst/>
            <a:ahLst/>
            <a:cxnLst/>
            <a:rect l="l" t="t" r="r" b="b"/>
            <a:pathLst>
              <a:path w="2733741" h="2172801">
                <a:moveTo>
                  <a:pt x="1366871" y="0"/>
                </a:moveTo>
                <a:cubicBezTo>
                  <a:pt x="2121772" y="0"/>
                  <a:pt x="2733741" y="595368"/>
                  <a:pt x="2733741" y="1329791"/>
                </a:cubicBezTo>
                <a:cubicBezTo>
                  <a:pt x="2733741" y="1605200"/>
                  <a:pt x="2647683" y="1861054"/>
                  <a:pt x="2500301" y="2073290"/>
                </a:cubicBezTo>
                <a:lnTo>
                  <a:pt x="2423813" y="2172801"/>
                </a:lnTo>
                <a:lnTo>
                  <a:pt x="309928" y="2172801"/>
                </a:lnTo>
                <a:lnTo>
                  <a:pt x="233440" y="2073290"/>
                </a:lnTo>
                <a:cubicBezTo>
                  <a:pt x="86058" y="1861054"/>
                  <a:pt x="0" y="1605200"/>
                  <a:pt x="0" y="1329791"/>
                </a:cubicBezTo>
                <a:cubicBezTo>
                  <a:pt x="0" y="595368"/>
                  <a:pt x="611969" y="0"/>
                  <a:pt x="136687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Arc 148">
            <a:extLst>
              <a:ext uri="{FF2B5EF4-FFF2-40B4-BE49-F238E27FC236}">
                <a16:creationId xmlns:a16="http://schemas.microsoft.com/office/drawing/2014/main" id="{034ACCCC-54D4-4F78-9B85-4A34FEBAA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54998">
            <a:off x="6055857" y="4209253"/>
            <a:ext cx="3868217" cy="3868217"/>
          </a:xfrm>
          <a:prstGeom prst="arc">
            <a:avLst>
              <a:gd name="adj1" fmla="val 16200000"/>
              <a:gd name="adj2" fmla="val 20479261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72413CFE-8B8A-45C9-B7BA-CF49986D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549804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  <a:endParaRPr lang="en-US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BD13070-4AEB-4BA1-AFD8-32F23502F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22" y="1967717"/>
            <a:ext cx="654710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An end-to-end flow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analyze,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process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do some classification methods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on the Diabetes Prediction task.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Quattrocento Sans"/>
              <a:cs typeface="Segoe UI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The simple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Logistic Regression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 performs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best result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 on the provided dataset.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Quattrocento Sans"/>
              <a:cs typeface="Segoe UI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Might be improved if we use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other complex methods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, e.g.,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Deep Learning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Quattrocento Sans"/>
                <a:cs typeface="Segoe UI" panose="020B0502040204020203" pitchFamily="34" charset="0"/>
              </a:rPr>
              <a:t>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8679" name="Picture 78">
            <a:extLst>
              <a:ext uri="{FF2B5EF4-FFF2-40B4-BE49-F238E27FC236}">
                <a16:creationId xmlns:a16="http://schemas.microsoft.com/office/drawing/2014/main" id="{BA352C97-30D9-495C-AB0F-E16AB8622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2354368"/>
            <a:ext cx="4705078" cy="242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799540-5E5C-41CE-AC9A-1E68E32857F2}"/>
              </a:ext>
            </a:extLst>
          </p:cNvPr>
          <p:cNvSpPr/>
          <p:nvPr/>
        </p:nvSpPr>
        <p:spPr>
          <a:xfrm>
            <a:off x="7035800" y="2705100"/>
            <a:ext cx="4705078" cy="5006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214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898904" cy="365125"/>
          </a:xfrm>
        </p:spPr>
        <p:txBody>
          <a:bodyPr/>
          <a:lstStyle/>
          <a:p>
            <a:pPr lvl="0"/>
            <a:fld id="{2A2C1D8F-EC11-4EDE-9BA8-DF6759F67DD9}" type="datetime2">
              <a:rPr lang="en-US" noProof="0" smtClean="0"/>
              <a:t>Sunday, August 8, 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noProof="0"/>
              <a:t>Final Project - Data Mining Course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02" y="447539"/>
            <a:ext cx="4771178" cy="1160110"/>
          </a:xfrm>
        </p:spPr>
        <p:txBody>
          <a:bodyPr>
            <a:normAutofit/>
          </a:bodyPr>
          <a:lstStyle/>
          <a:p>
            <a:r>
              <a:rPr lang="en-US" dirty="0"/>
              <a:t>Data Description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84B9-806B-48B4-A17A-8B11FA2E8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2154199"/>
            <a:ext cx="4771178" cy="4388908"/>
          </a:xfrm>
        </p:spPr>
        <p:txBody>
          <a:bodyPr>
            <a:normAutofit/>
          </a:bodyPr>
          <a:lstStyle/>
          <a:p>
            <a:pPr marL="0" marR="0">
              <a:spcBef>
                <a:spcPts val="500"/>
              </a:spcBef>
              <a:spcAft>
                <a:spcPts val="500"/>
              </a:spcAft>
            </a:pPr>
            <a:r>
              <a:rPr lang="en-US" sz="2400" u="sng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Total instances (records):</a:t>
            </a:r>
            <a:r>
              <a:rPr lang="en-US" sz="24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 768</a:t>
            </a:r>
            <a:endParaRPr lang="en-GB" sz="2400" dirty="0">
              <a:effectLst/>
              <a:latin typeface="Quattrocento Sans"/>
              <a:ea typeface="Quattrocento Sans"/>
              <a:cs typeface="Quattrocento Sans"/>
            </a:endParaRPr>
          </a:p>
          <a:p>
            <a:pPr marL="0" marR="0">
              <a:spcBef>
                <a:spcPts val="500"/>
              </a:spcBef>
              <a:spcAft>
                <a:spcPts val="500"/>
              </a:spcAft>
            </a:pPr>
            <a:r>
              <a:rPr lang="en-US" sz="2400" u="sng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Total columns</a:t>
            </a:r>
            <a:r>
              <a:rPr lang="en-US" sz="24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: 9 </a:t>
            </a:r>
          </a:p>
          <a:p>
            <a:pPr marL="0" marR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4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(8 medical attributes + </a:t>
            </a:r>
          </a:p>
          <a:p>
            <a:pPr marL="0" marR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4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1 Outcome Class </a:t>
            </a:r>
          </a:p>
          <a:p>
            <a:pPr marL="0" marR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4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(has diabetes or not)).</a:t>
            </a:r>
            <a:endParaRPr lang="en-GB" sz="2400" dirty="0">
              <a:effectLst/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Sunday, August 8, 2021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DE4EA1-49FD-45A6-8EB3-9CFF2038B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36878"/>
              </p:ext>
            </p:extLst>
          </p:nvPr>
        </p:nvGraphicFramePr>
        <p:xfrm>
          <a:off x="838199" y="1557214"/>
          <a:ext cx="5440196" cy="4547331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733248">
                  <a:extLst>
                    <a:ext uri="{9D8B030D-6E8A-4147-A177-3AD203B41FA5}">
                      <a16:colId xmlns:a16="http://schemas.microsoft.com/office/drawing/2014/main" val="3848747336"/>
                    </a:ext>
                  </a:extLst>
                </a:gridCol>
                <a:gridCol w="1136575">
                  <a:extLst>
                    <a:ext uri="{9D8B030D-6E8A-4147-A177-3AD203B41FA5}">
                      <a16:colId xmlns:a16="http://schemas.microsoft.com/office/drawing/2014/main" val="506536452"/>
                    </a:ext>
                  </a:extLst>
                </a:gridCol>
                <a:gridCol w="1195574">
                  <a:extLst>
                    <a:ext uri="{9D8B030D-6E8A-4147-A177-3AD203B41FA5}">
                      <a16:colId xmlns:a16="http://schemas.microsoft.com/office/drawing/2014/main" val="2601290342"/>
                    </a:ext>
                  </a:extLst>
                </a:gridCol>
                <a:gridCol w="1374799">
                  <a:extLst>
                    <a:ext uri="{9D8B030D-6E8A-4147-A177-3AD203B41FA5}">
                      <a16:colId xmlns:a16="http://schemas.microsoft.com/office/drawing/2014/main" val="2904863711"/>
                    </a:ext>
                  </a:extLst>
                </a:gridCol>
              </a:tblGrid>
              <a:tr h="703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cap="all" spc="150">
                          <a:solidFill>
                            <a:schemeClr val="lt1"/>
                          </a:solidFill>
                          <a:effectLst/>
                        </a:rPr>
                        <a:t>Column</a:t>
                      </a:r>
                      <a:endParaRPr lang="en-GB" sz="1100" b="0" cap="all" spc="150">
                        <a:solidFill>
                          <a:schemeClr val="lt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cap="all" spc="150">
                          <a:solidFill>
                            <a:schemeClr val="lt1"/>
                          </a:solidFill>
                          <a:effectLst/>
                        </a:rPr>
                        <a:t>Type</a:t>
                      </a:r>
                      <a:endParaRPr lang="en-GB" sz="1100" b="0" cap="all" spc="150">
                        <a:solidFill>
                          <a:schemeClr val="lt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cap="all" spc="150">
                          <a:solidFill>
                            <a:schemeClr val="lt1"/>
                          </a:solidFill>
                          <a:effectLst/>
                        </a:rPr>
                        <a:t>Datatype </a:t>
                      </a:r>
                      <a:endParaRPr lang="en-GB" sz="1100" b="0" cap="all" spc="150">
                        <a:solidFill>
                          <a:schemeClr val="lt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cap="all" spc="150" dirty="0">
                          <a:solidFill>
                            <a:schemeClr val="lt1"/>
                          </a:solidFill>
                          <a:effectLst/>
                        </a:rPr>
                        <a:t>Has missing value?</a:t>
                      </a:r>
                      <a:endParaRPr lang="en-GB" sz="1100" b="0" cap="all" spc="150" dirty="0">
                        <a:solidFill>
                          <a:schemeClr val="lt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11592"/>
                  </a:ext>
                </a:extLst>
              </a:tr>
              <a:tr h="403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/>
                          </a:solidFill>
                          <a:effectLst/>
                        </a:rPr>
                        <a:t>Pregnancies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Interval-scaled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Int64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309857"/>
                  </a:ext>
                </a:extLst>
              </a:tr>
              <a:tr h="403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/>
                          </a:solidFill>
                          <a:effectLst/>
                        </a:rPr>
                        <a:t>Glucose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Interval-scaled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Int64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020882"/>
                  </a:ext>
                </a:extLst>
              </a:tr>
              <a:tr h="403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/>
                          </a:solidFill>
                          <a:effectLst/>
                        </a:rPr>
                        <a:t>BloodPressure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Interval-scaled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Int64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249077"/>
                  </a:ext>
                </a:extLst>
              </a:tr>
              <a:tr h="403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/>
                          </a:solidFill>
                          <a:effectLst/>
                        </a:rPr>
                        <a:t>SkinThickness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Interval-scaled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Int64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6433"/>
                  </a:ext>
                </a:extLst>
              </a:tr>
              <a:tr h="403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/>
                          </a:solidFill>
                          <a:effectLst/>
                        </a:rPr>
                        <a:t>Insulin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Interval-scaled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Int64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630576"/>
                  </a:ext>
                </a:extLst>
              </a:tr>
              <a:tr h="403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/>
                          </a:solidFill>
                          <a:effectLst/>
                        </a:rPr>
                        <a:t>BMI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Interval-scaled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371994"/>
                  </a:ext>
                </a:extLst>
              </a:tr>
              <a:tr h="403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/>
                          </a:solidFill>
                          <a:effectLst/>
                        </a:rPr>
                        <a:t>DiabetesPedigreeFunction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Interval-scaled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837921"/>
                  </a:ext>
                </a:extLst>
              </a:tr>
              <a:tr h="403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Interval-scaled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Int64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998961"/>
                  </a:ext>
                </a:extLst>
              </a:tr>
              <a:tr h="612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/>
                          </a:solidFill>
                          <a:effectLst/>
                        </a:rPr>
                        <a:t>Outcome</a:t>
                      </a:r>
                      <a:endParaRPr lang="en-GB" sz="900" b="1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Categorical Data Binary (0/1)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Int64</a:t>
                      </a:r>
                      <a:endParaRPr lang="en-GB" sz="900" cap="none" spc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GB" sz="900" cap="none" spc="0" dirty="0">
                        <a:solidFill>
                          <a:schemeClr val="tx1"/>
                        </a:solidFill>
                        <a:effectLst/>
                        <a:latin typeface="Quattrocento Sans"/>
                        <a:ea typeface="Quattrocento Sans"/>
                        <a:cs typeface="Quattrocento Sans"/>
                      </a:endParaRPr>
                    </a:p>
                  </a:txBody>
                  <a:tcPr marL="96180" marR="96180" marT="96180" marB="96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82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70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02" y="447539"/>
            <a:ext cx="4771178" cy="1160110"/>
          </a:xfrm>
        </p:spPr>
        <p:txBody>
          <a:bodyPr>
            <a:normAutofit/>
          </a:bodyPr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84B9-806B-48B4-A17A-8B11FA2E8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384" y="1607649"/>
            <a:ext cx="8945880" cy="4388908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b="1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Pregnancies</a:t>
            </a:r>
            <a:r>
              <a:rPr lang="en-US" sz="18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: Number of times pregnant</a:t>
            </a:r>
            <a:endParaRPr lang="en-GB" sz="1800" dirty="0">
              <a:effectLst/>
              <a:latin typeface="Quattrocento Sans"/>
              <a:ea typeface="Quattrocento Sans"/>
              <a:cs typeface="Quattrocento Sans"/>
            </a:endParaRPr>
          </a:p>
          <a:p>
            <a:pPr marL="0" marR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b="1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Glucose</a:t>
            </a:r>
            <a:r>
              <a:rPr lang="en-US" sz="18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: Plasma Glucose Concentration.</a:t>
            </a:r>
            <a:endParaRPr lang="en-GB" sz="1800" dirty="0">
              <a:effectLst/>
              <a:latin typeface="Quattrocento Sans"/>
              <a:ea typeface="Quattrocento Sans"/>
              <a:cs typeface="Quattrocento Sans"/>
            </a:endParaRPr>
          </a:p>
          <a:p>
            <a:pPr marL="0" marR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b="1" dirty="0" err="1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BloodPressure</a:t>
            </a:r>
            <a:r>
              <a:rPr lang="en-US" sz="18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: Diastolic Blood Pressure.</a:t>
            </a:r>
            <a:endParaRPr lang="en-GB" sz="1800" dirty="0">
              <a:effectLst/>
              <a:latin typeface="Quattrocento Sans"/>
              <a:ea typeface="Quattrocento Sans"/>
              <a:cs typeface="Quattrocento Sans"/>
            </a:endParaRPr>
          </a:p>
          <a:p>
            <a:pPr marL="0" marR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b="1" dirty="0" err="1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SkinThickness</a:t>
            </a:r>
            <a:r>
              <a:rPr lang="en-US" sz="18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: Estimate body fat.</a:t>
            </a:r>
            <a:endParaRPr lang="en-GB" sz="1800" dirty="0">
              <a:effectLst/>
              <a:latin typeface="Quattrocento Sans"/>
              <a:ea typeface="Quattrocento Sans"/>
              <a:cs typeface="Quattrocento Sans"/>
            </a:endParaRPr>
          </a:p>
          <a:p>
            <a:pPr marL="0" marR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b="1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Insulin</a:t>
            </a:r>
            <a:r>
              <a:rPr lang="en-US" sz="18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: 2-Hour Serum Insulin.</a:t>
            </a:r>
            <a:endParaRPr lang="en-GB" sz="1800" dirty="0">
              <a:effectLst/>
              <a:latin typeface="Quattrocento Sans"/>
              <a:ea typeface="Quattrocento Sans"/>
              <a:cs typeface="Quattrocento Sans"/>
            </a:endParaRPr>
          </a:p>
          <a:p>
            <a:pPr marL="0" marR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b="1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BMI</a:t>
            </a:r>
            <a:r>
              <a:rPr lang="en-US" sz="18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: Body Mass Index.</a:t>
            </a:r>
            <a:endParaRPr lang="en-GB" sz="1800" dirty="0">
              <a:effectLst/>
              <a:latin typeface="Quattrocento Sans"/>
              <a:ea typeface="Quattrocento Sans"/>
              <a:cs typeface="Quattrocento Sans"/>
            </a:endParaRPr>
          </a:p>
          <a:p>
            <a:pPr marL="0" marR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b="1" dirty="0" err="1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DiabetesPedigreeFunction</a:t>
            </a:r>
            <a:r>
              <a:rPr lang="en-US" sz="18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: information about diabetes history in relatives and genetics.</a:t>
            </a:r>
            <a:endParaRPr lang="en-GB" sz="1800" dirty="0">
              <a:effectLst/>
              <a:latin typeface="Quattrocento Sans"/>
              <a:ea typeface="Quattrocento Sans"/>
              <a:cs typeface="Quattrocento Sans"/>
            </a:endParaRPr>
          </a:p>
          <a:p>
            <a:pPr marL="0" marR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b="1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Age</a:t>
            </a:r>
            <a:r>
              <a:rPr lang="en-US" sz="1800" dirty="0">
                <a:effectLst/>
                <a:latin typeface="Segoe UI" panose="020B0502040204020203" pitchFamily="34" charset="0"/>
                <a:ea typeface="Quattrocento Sans"/>
                <a:cs typeface="Quattrocento Sans"/>
              </a:rPr>
              <a:t>: Age (years).</a:t>
            </a:r>
            <a:endParaRPr lang="en-GB" sz="1800" dirty="0">
              <a:effectLst/>
              <a:latin typeface="Quattrocento Sans"/>
              <a:ea typeface="Quattrocento Sans"/>
              <a:cs typeface="Quattrocento Sans"/>
            </a:endParaRPr>
          </a:p>
          <a:p>
            <a:r>
              <a:rPr lang="en-US" sz="1800" b="1" dirty="0">
                <a:effectLst/>
                <a:latin typeface="Segoe UI" panose="020B0502040204020203" pitchFamily="34" charset="0"/>
                <a:ea typeface="Quattrocento Sans"/>
              </a:rPr>
              <a:t>Outcome</a:t>
            </a:r>
            <a:r>
              <a:rPr lang="en-US" sz="1800" dirty="0">
                <a:effectLst/>
                <a:latin typeface="Segoe UI" panose="020B0502040204020203" pitchFamily="34" charset="0"/>
                <a:ea typeface="Quattrocento Sans"/>
              </a:rPr>
              <a:t>: 0 = Diabetic, 1 = Not Diabetic</a:t>
            </a:r>
            <a:endParaRPr lang="en-GB" sz="2400" dirty="0">
              <a:effectLst/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Sunday, August 8, 2021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7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Understanding </a:t>
            </a:r>
          </a:p>
        </p:txBody>
      </p:sp>
    </p:spTree>
    <p:extLst>
      <p:ext uri="{BB962C8B-B14F-4D97-AF65-F5344CB8AC3E}">
        <p14:creationId xmlns:p14="http://schemas.microsoft.com/office/powerpoint/2010/main" val="134071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428238-010A-4163-88A9-93791534382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Sunday, August 8,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Project - Data Mining Course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073CCC7-0DD4-4F6B-B5D8-B04805628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75" y="2119567"/>
            <a:ext cx="9425050" cy="282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215</TotalTime>
  <Words>935</Words>
  <Application>Microsoft Office PowerPoint</Application>
  <PresentationFormat>Widescreen</PresentationFormat>
  <Paragraphs>263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Avenir Next LT Pro</vt:lpstr>
      <vt:lpstr>Calibri</vt:lpstr>
      <vt:lpstr>Quattrocento Sans</vt:lpstr>
      <vt:lpstr>Segoe UI</vt:lpstr>
      <vt:lpstr>Times New Roman</vt:lpstr>
      <vt:lpstr>Tw Cen MT</vt:lpstr>
      <vt:lpstr>ShapesVTI</vt:lpstr>
      <vt:lpstr>Final Project Data Mining Course</vt:lpstr>
      <vt:lpstr>Agenda</vt:lpstr>
      <vt:lpstr>Problem Statement</vt:lpstr>
      <vt:lpstr>Problem Statement</vt:lpstr>
      <vt:lpstr>Data Description</vt:lpstr>
      <vt:lpstr>Data Description</vt:lpstr>
      <vt:lpstr>Data Description</vt:lpstr>
      <vt:lpstr>Data Understanding </vt:lpstr>
      <vt:lpstr>Data Understanding</vt:lpstr>
      <vt:lpstr>Data Understanding Pregnancies</vt:lpstr>
      <vt:lpstr>Data Understanding Glucose</vt:lpstr>
      <vt:lpstr>Data Understanding BloodPressure</vt:lpstr>
      <vt:lpstr>Data Understanding SkinThickness</vt:lpstr>
      <vt:lpstr>Data Understanding Insulin</vt:lpstr>
      <vt:lpstr>Data Understanding BMI</vt:lpstr>
      <vt:lpstr>Data Understanding DiabetesPedigreeFunction</vt:lpstr>
      <vt:lpstr>Data Understanding Age</vt:lpstr>
      <vt:lpstr>Data Understanding Outcome</vt:lpstr>
      <vt:lpstr>Data Preprocessing </vt:lpstr>
      <vt:lpstr>Data Preprocessing </vt:lpstr>
      <vt:lpstr>Data Preprocessing  Filling Zero-value</vt:lpstr>
      <vt:lpstr>Data Preprocessing Filling Zero-value – by Mean</vt:lpstr>
      <vt:lpstr>PowerPoint Presentation</vt:lpstr>
      <vt:lpstr>Data Preprocessing Filling Zero-value – ?</vt:lpstr>
      <vt:lpstr>Data Preprocessing Filling Zero-value – ?</vt:lpstr>
      <vt:lpstr>Data Preprocessing Filling Zero-value – ?</vt:lpstr>
      <vt:lpstr>Data Preprocessing Filling Zero-value – Regression Method</vt:lpstr>
      <vt:lpstr>Data Preprocessing Filling Zero-value – Regression Method</vt:lpstr>
      <vt:lpstr>Data Preprocessing Remove Outliers</vt:lpstr>
      <vt:lpstr>Data Preprocessing Remove Outliers</vt:lpstr>
      <vt:lpstr>Solution</vt:lpstr>
      <vt:lpstr>Solution</vt:lpstr>
      <vt:lpstr>Solution Normalization</vt:lpstr>
      <vt:lpstr>Solution Normalization</vt:lpstr>
      <vt:lpstr>Solution Model Training</vt:lpstr>
      <vt:lpstr>Solution Model Training</vt:lpstr>
      <vt:lpstr>Solution Result – Accuracy Score</vt:lpstr>
      <vt:lpstr>Solution Result – Confusion Matrix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Data Mining Course</dc:title>
  <dc:creator>LE DUONG TUAN ANH</dc:creator>
  <cp:lastModifiedBy>LE DUONG TUAN ANH</cp:lastModifiedBy>
  <cp:revision>18</cp:revision>
  <dcterms:created xsi:type="dcterms:W3CDTF">2021-08-01T05:01:28Z</dcterms:created>
  <dcterms:modified xsi:type="dcterms:W3CDTF">2021-08-08T03:03:04Z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