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362" r:id="rId3"/>
    <p:sldId id="498" r:id="rId4"/>
    <p:sldId id="502" r:id="rId5"/>
    <p:sldId id="636" r:id="rId6"/>
    <p:sldId id="633" r:id="rId7"/>
    <p:sldId id="634" r:id="rId8"/>
    <p:sldId id="642" r:id="rId9"/>
    <p:sldId id="635" r:id="rId10"/>
    <p:sldId id="637" r:id="rId11"/>
    <p:sldId id="639" r:id="rId12"/>
    <p:sldId id="640" r:id="rId13"/>
    <p:sldId id="641" r:id="rId14"/>
    <p:sldId id="643" r:id="rId15"/>
    <p:sldId id="644" r:id="rId16"/>
    <p:sldId id="645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0391" autoAdjust="0"/>
  </p:normalViewPr>
  <p:slideViewPr>
    <p:cSldViewPr snapToGrid="0" snapToObjects="1" showGuides="1">
      <p:cViewPr varScale="1">
        <p:scale>
          <a:sx n="60" d="100"/>
          <a:sy n="60" d="100"/>
        </p:scale>
        <p:origin x="15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C5AE9-6937-4345-915A-DF4DEB8BFF6D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4526D8-7EA0-4F56-A392-BA9A1F26F94C}">
      <dgm:prSet phldrT="[Text]" custT="1"/>
      <dgm:spPr/>
      <dgm:t>
        <a:bodyPr/>
        <a:lstStyle/>
        <a:p>
          <a:r>
            <a:rPr lang="en-US" sz="1800" b="1" smtClean="0">
              <a:latin typeface="Candara" panose="020E0502030303020204" pitchFamily="34" charset="0"/>
            </a:rPr>
            <a:t>1</a:t>
          </a:r>
          <a:endParaRPr lang="en-US" sz="1800" b="1">
            <a:latin typeface="Candara" panose="020E0502030303020204" pitchFamily="34" charset="0"/>
          </a:endParaRPr>
        </a:p>
      </dgm:t>
    </dgm:pt>
    <dgm:pt modelId="{31FBF600-3E37-4A63-974B-DADA913BDA33}" type="parTrans" cxnId="{0B1071A8-5E9B-4382-951E-13C6605D47E4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02820FB-A2E4-4C88-A873-4CAE635CF0DF}" type="sibTrans" cxnId="{0B1071A8-5E9B-4382-951E-13C6605D47E4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D6B30F85-F660-4D7E-B362-BFE06DAC0AC4}">
      <dgm:prSet phldrT="[Text]" custT="1"/>
      <dgm:spPr/>
      <dgm:t>
        <a:bodyPr/>
        <a:lstStyle/>
        <a:p>
          <a:r>
            <a:rPr lang="en-US" sz="1800" b="1" i="0" smtClean="0">
              <a:latin typeface="Candara" panose="020E0502030303020204" pitchFamily="34" charset="0"/>
            </a:rPr>
            <a:t>Model, ModelMap, and ModelAndView in Spring MVC</a:t>
          </a:r>
          <a:endParaRPr lang="en-US" sz="1800" b="1">
            <a:latin typeface="Candara" panose="020E0502030303020204" pitchFamily="34" charset="0"/>
          </a:endParaRPr>
        </a:p>
      </dgm:t>
    </dgm:pt>
    <dgm:pt modelId="{56EA390D-E95E-4E2C-BC4A-2DBEB74E17AC}" type="parTrans" cxnId="{6A46EFCE-04AF-4BAC-B3A1-A240E3A55E8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FF20A290-9975-4DA8-AD02-EFB8812169B4}" type="sibTrans" cxnId="{6A46EFCE-04AF-4BAC-B3A1-A240E3A55E8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112F2F0F-DDE4-49C5-BF61-C602BD84A0F4}">
      <dgm:prSet phldrT="[Text]" custT="1"/>
      <dgm:spPr/>
      <dgm:t>
        <a:bodyPr/>
        <a:lstStyle/>
        <a:p>
          <a:r>
            <a:rPr lang="en-US" sz="1800" b="1" smtClean="0">
              <a:latin typeface="Candara" panose="020E0502030303020204" pitchFamily="34" charset="0"/>
            </a:rPr>
            <a:t>2</a:t>
          </a:r>
          <a:endParaRPr lang="en-US" sz="1800" b="1">
            <a:latin typeface="Candara" panose="020E0502030303020204" pitchFamily="34" charset="0"/>
          </a:endParaRPr>
        </a:p>
      </dgm:t>
    </dgm:pt>
    <dgm:pt modelId="{8C56777F-4495-468C-B57B-A1497E94124C}" type="parTrans" cxnId="{AB55654B-4D33-420A-A858-167BA7ADB04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75E101E-EC39-4110-9156-64D2A27CD2F6}" type="sibTrans" cxnId="{AB55654B-4D33-420A-A858-167BA7ADB04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94CE92B1-FD75-4F9B-A785-9E00660F8E83}">
      <dgm:prSet phldrT="[Text]" custT="1"/>
      <dgm:spPr/>
      <dgm:t>
        <a:bodyPr/>
        <a:lstStyle/>
        <a:p>
          <a:r>
            <a:rPr lang="en-US" sz="1800" b="1" i="0" smtClean="0">
              <a:latin typeface="Candara" panose="020E0502030303020204" pitchFamily="34" charset="0"/>
            </a:rPr>
            <a:t>RequestBody and ResponseBody Annotations</a:t>
          </a:r>
          <a:endParaRPr lang="en-US" sz="1800" b="1">
            <a:latin typeface="Candara" panose="020E0502030303020204" pitchFamily="34" charset="0"/>
          </a:endParaRPr>
        </a:p>
      </dgm:t>
    </dgm:pt>
    <dgm:pt modelId="{3D2C354E-671D-471B-A04B-FBFC45464EAF}" type="parTrans" cxnId="{A8492FA2-0038-4B57-B1C3-D36FCC3BA17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FD28C208-0215-477A-BE42-F0A83241D181}" type="sibTrans" cxnId="{A8492FA2-0038-4B57-B1C3-D36FCC3BA17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6A136B05-F115-4B22-B34F-C327E09F6FE3}">
      <dgm:prSet phldrT="[Text]" custT="1"/>
      <dgm:spPr/>
      <dgm:t>
        <a:bodyPr/>
        <a:lstStyle/>
        <a:p>
          <a:r>
            <a:rPr lang="en-US" sz="1800" b="1" smtClean="0">
              <a:latin typeface="Candara" panose="020E0502030303020204" pitchFamily="34" charset="0"/>
            </a:rPr>
            <a:t>3</a:t>
          </a:r>
          <a:endParaRPr lang="en-US" sz="1800" b="1">
            <a:latin typeface="Candara" panose="020E0502030303020204" pitchFamily="34" charset="0"/>
          </a:endParaRPr>
        </a:p>
      </dgm:t>
    </dgm:pt>
    <dgm:pt modelId="{A81341DE-73E2-4A1B-BC4D-7FD4AFB125BF}" type="parTrans" cxnId="{C3C58F0B-BF6D-4B4D-8BFE-82F3C1639D6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6CFB0ED0-E09A-46B5-BE07-6242EFA1BFD0}" type="sibTrans" cxnId="{C3C58F0B-BF6D-4B4D-8BFE-82F3C1639D6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E0150B2B-F3CA-4229-948F-34D5919B79AA}">
      <dgm:prSet phldrT="[Text]" custT="1"/>
      <dgm:spPr/>
      <dgm:t>
        <a:bodyPr/>
        <a:lstStyle/>
        <a:p>
          <a:r>
            <a:rPr lang="en-US" sz="1800" b="1" smtClean="0">
              <a:latin typeface="Candara" panose="020E0502030303020204" pitchFamily="34" charset="0"/>
            </a:rPr>
            <a:t>2</a:t>
          </a:r>
          <a:endParaRPr lang="en-US" sz="1800" b="1">
            <a:latin typeface="Candara" panose="020E0502030303020204" pitchFamily="34" charset="0"/>
          </a:endParaRPr>
        </a:p>
      </dgm:t>
    </dgm:pt>
    <dgm:pt modelId="{35FB3156-13BF-4B00-9E1C-A382A81F8933}" type="parTrans" cxnId="{B5587F22-D1B2-4D00-B482-14788502E4C2}">
      <dgm:prSet/>
      <dgm:spPr/>
      <dgm:t>
        <a:bodyPr/>
        <a:lstStyle/>
        <a:p>
          <a:endParaRPr lang="en-US"/>
        </a:p>
      </dgm:t>
    </dgm:pt>
    <dgm:pt modelId="{3F41FE9C-E081-4825-9333-237BA42D22CA}" type="sibTrans" cxnId="{B5587F22-D1B2-4D00-B482-14788502E4C2}">
      <dgm:prSet/>
      <dgm:spPr/>
      <dgm:t>
        <a:bodyPr/>
        <a:lstStyle/>
        <a:p>
          <a:endParaRPr lang="en-US"/>
        </a:p>
      </dgm:t>
    </dgm:pt>
    <dgm:pt modelId="{BF904506-F41A-464F-81A2-ACC39CB0DEDC}">
      <dgm:prSet phldrT="[Text]" custT="1"/>
      <dgm:spPr/>
      <dgm:t>
        <a:bodyPr/>
        <a:lstStyle/>
        <a:p>
          <a:pPr algn="just"/>
          <a:r>
            <a:rPr lang="en-US" sz="1800" b="1" i="0" smtClean="0">
              <a:latin typeface="Candara" panose="020E0502030303020204" pitchFamily="34" charset="0"/>
            </a:rPr>
            <a:t>RedirectView to Add/Fetch Flash Attributes using RedirectAttributes</a:t>
          </a:r>
          <a:endParaRPr lang="en-US" sz="1800" b="1">
            <a:latin typeface="Candara" panose="020E0502030303020204" pitchFamily="34" charset="0"/>
          </a:endParaRPr>
        </a:p>
      </dgm:t>
    </dgm:pt>
    <dgm:pt modelId="{DF1BEDDF-2F5A-42C9-BDAE-0772A1F501E3}" type="parTrans" cxnId="{5F031DC8-B432-4A4A-AEE6-2AA7C5944773}">
      <dgm:prSet/>
      <dgm:spPr/>
      <dgm:t>
        <a:bodyPr/>
        <a:lstStyle/>
        <a:p>
          <a:endParaRPr lang="en-US"/>
        </a:p>
      </dgm:t>
    </dgm:pt>
    <dgm:pt modelId="{643C57DC-AD0B-44A7-847C-E90976D402EA}" type="sibTrans" cxnId="{5F031DC8-B432-4A4A-AEE6-2AA7C5944773}">
      <dgm:prSet/>
      <dgm:spPr/>
      <dgm:t>
        <a:bodyPr/>
        <a:lstStyle/>
        <a:p>
          <a:endParaRPr lang="en-US"/>
        </a:p>
      </dgm:t>
    </dgm:pt>
    <dgm:pt modelId="{1ADAD9A0-46CF-418F-9E4A-A501570BD784}">
      <dgm:prSet phldrT="[Text]" custT="1"/>
      <dgm:spPr/>
      <dgm:t>
        <a:bodyPr/>
        <a:lstStyle/>
        <a:p>
          <a:r>
            <a:rPr lang="en-US" sz="1800" b="1" i="0" smtClean="0"/>
            <a:t>@SessionAttributes or @SessionAttribute</a:t>
          </a:r>
          <a:endParaRPr lang="en-US" sz="1800" b="1">
            <a:latin typeface="Candara" panose="020E0502030303020204" pitchFamily="34" charset="0"/>
          </a:endParaRPr>
        </a:p>
      </dgm:t>
    </dgm:pt>
    <dgm:pt modelId="{ACCB9A8B-C4F1-4B84-9A86-63DDAD7559FE}" type="parTrans" cxnId="{AA316FE0-A98C-4A1D-AF08-B82CAD7DBBA8}">
      <dgm:prSet/>
      <dgm:spPr/>
      <dgm:t>
        <a:bodyPr/>
        <a:lstStyle/>
        <a:p>
          <a:endParaRPr lang="en-US"/>
        </a:p>
      </dgm:t>
    </dgm:pt>
    <dgm:pt modelId="{FB4F300F-D050-4C16-98CE-85F28E9D9EB5}" type="sibTrans" cxnId="{AA316FE0-A98C-4A1D-AF08-B82CAD7DBBA8}">
      <dgm:prSet/>
      <dgm:spPr/>
      <dgm:t>
        <a:bodyPr/>
        <a:lstStyle/>
        <a:p>
          <a:endParaRPr lang="en-US"/>
        </a:p>
      </dgm:t>
    </dgm:pt>
    <dgm:pt modelId="{92393B75-4E45-4041-B0C2-FF9F5494EB9F}" type="pres">
      <dgm:prSet presAssocID="{D72C5AE9-6937-4345-915A-DF4DEB8BFF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B453C4-F3FE-44AF-A73D-B171A7DED9BE}" type="pres">
      <dgm:prSet presAssocID="{484526D8-7EA0-4F56-A392-BA9A1F26F94C}" presName="composite" presStyleCnt="0"/>
      <dgm:spPr/>
    </dgm:pt>
    <dgm:pt modelId="{15CEEEA4-F171-4885-A87E-92B590D20C2A}" type="pres">
      <dgm:prSet presAssocID="{484526D8-7EA0-4F56-A392-BA9A1F26F94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83B26-ED23-4094-878E-E7C8F89EDFFD}" type="pres">
      <dgm:prSet presAssocID="{484526D8-7EA0-4F56-A392-BA9A1F26F94C}" presName="descendantText" presStyleLbl="alignAcc1" presStyleIdx="0" presStyleCnt="4" custLinFactNeighborX="6540" custLinFactNeighborY="-6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FBA30-B556-453A-9F4F-C7AABCAE5BB0}" type="pres">
      <dgm:prSet presAssocID="{002820FB-A2E4-4C88-A873-4CAE635CF0DF}" presName="sp" presStyleCnt="0"/>
      <dgm:spPr/>
    </dgm:pt>
    <dgm:pt modelId="{0F687296-866C-49C4-B75B-77DA7F158B05}" type="pres">
      <dgm:prSet presAssocID="{E0150B2B-F3CA-4229-948F-34D5919B79AA}" presName="composite" presStyleCnt="0"/>
      <dgm:spPr/>
    </dgm:pt>
    <dgm:pt modelId="{63C926FD-2568-4B31-931A-5674463D476C}" type="pres">
      <dgm:prSet presAssocID="{E0150B2B-F3CA-4229-948F-34D5919B79A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DD727-9C07-4189-AC5E-BB5CB24316B6}" type="pres">
      <dgm:prSet presAssocID="{E0150B2B-F3CA-4229-948F-34D5919B79A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4E12A-DCB9-483A-B768-7B17BE4EF240}" type="pres">
      <dgm:prSet presAssocID="{3F41FE9C-E081-4825-9333-237BA42D22CA}" presName="sp" presStyleCnt="0"/>
      <dgm:spPr/>
    </dgm:pt>
    <dgm:pt modelId="{339936D8-2475-438B-9DDB-8E6110462A51}" type="pres">
      <dgm:prSet presAssocID="{112F2F0F-DDE4-49C5-BF61-C602BD84A0F4}" presName="composite" presStyleCnt="0"/>
      <dgm:spPr/>
    </dgm:pt>
    <dgm:pt modelId="{1EBB6850-C588-47FC-B382-0BE62EB8D450}" type="pres">
      <dgm:prSet presAssocID="{112F2F0F-DDE4-49C5-BF61-C602BD84A0F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6AE1B-CAB3-409F-AE50-EF75822F6782}" type="pres">
      <dgm:prSet presAssocID="{112F2F0F-DDE4-49C5-BF61-C602BD84A0F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19B17-F692-4E69-97FE-9E654331A4D8}" type="pres">
      <dgm:prSet presAssocID="{075E101E-EC39-4110-9156-64D2A27CD2F6}" presName="sp" presStyleCnt="0"/>
      <dgm:spPr/>
    </dgm:pt>
    <dgm:pt modelId="{A8FC2408-0E2E-4C5E-B9DE-C526748C675A}" type="pres">
      <dgm:prSet presAssocID="{6A136B05-F115-4B22-B34F-C327E09F6FE3}" presName="composite" presStyleCnt="0"/>
      <dgm:spPr/>
    </dgm:pt>
    <dgm:pt modelId="{E5DE39AB-81B4-45FA-AA60-2FE302EA7187}" type="pres">
      <dgm:prSet presAssocID="{6A136B05-F115-4B22-B34F-C327E09F6FE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A5735-8BCD-48DF-A929-6C0E146391DC}" type="pres">
      <dgm:prSet presAssocID="{6A136B05-F115-4B22-B34F-C327E09F6FE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492FA2-0038-4B57-B1C3-D36FCC3BA17E}" srcId="{112F2F0F-DDE4-49C5-BF61-C602BD84A0F4}" destId="{94CE92B1-FD75-4F9B-A785-9E00660F8E83}" srcOrd="0" destOrd="0" parTransId="{3D2C354E-671D-471B-A04B-FBFC45464EAF}" sibTransId="{FD28C208-0215-477A-BE42-F0A83241D181}"/>
    <dgm:cxn modelId="{5F031DC8-B432-4A4A-AEE6-2AA7C5944773}" srcId="{E0150B2B-F3CA-4229-948F-34D5919B79AA}" destId="{BF904506-F41A-464F-81A2-ACC39CB0DEDC}" srcOrd="0" destOrd="0" parTransId="{DF1BEDDF-2F5A-42C9-BDAE-0772A1F501E3}" sibTransId="{643C57DC-AD0B-44A7-847C-E90976D402EA}"/>
    <dgm:cxn modelId="{AC9E6D43-5571-4D14-B4C3-3A95E12DCB78}" type="presOf" srcId="{6A136B05-F115-4B22-B34F-C327E09F6FE3}" destId="{E5DE39AB-81B4-45FA-AA60-2FE302EA7187}" srcOrd="0" destOrd="0" presId="urn:microsoft.com/office/officeart/2005/8/layout/chevron2"/>
    <dgm:cxn modelId="{6A46EFCE-04AF-4BAC-B3A1-A240E3A55E82}" srcId="{484526D8-7EA0-4F56-A392-BA9A1F26F94C}" destId="{D6B30F85-F660-4D7E-B362-BFE06DAC0AC4}" srcOrd="0" destOrd="0" parTransId="{56EA390D-E95E-4E2C-BC4A-2DBEB74E17AC}" sibTransId="{FF20A290-9975-4DA8-AD02-EFB8812169B4}"/>
    <dgm:cxn modelId="{AA316FE0-A98C-4A1D-AF08-B82CAD7DBBA8}" srcId="{6A136B05-F115-4B22-B34F-C327E09F6FE3}" destId="{1ADAD9A0-46CF-418F-9E4A-A501570BD784}" srcOrd="0" destOrd="0" parTransId="{ACCB9A8B-C4F1-4B84-9A86-63DDAD7559FE}" sibTransId="{FB4F300F-D050-4C16-98CE-85F28E9D9EB5}"/>
    <dgm:cxn modelId="{C3C58F0B-BF6D-4B4D-8BFE-82F3C1639D62}" srcId="{D72C5AE9-6937-4345-915A-DF4DEB8BFF6D}" destId="{6A136B05-F115-4B22-B34F-C327E09F6FE3}" srcOrd="3" destOrd="0" parTransId="{A81341DE-73E2-4A1B-BC4D-7FD4AFB125BF}" sibTransId="{6CFB0ED0-E09A-46B5-BE07-6242EFA1BFD0}"/>
    <dgm:cxn modelId="{02DD6DF1-466E-4ECA-ABDE-863A817B7A3F}" type="presOf" srcId="{BF904506-F41A-464F-81A2-ACC39CB0DEDC}" destId="{90BDD727-9C07-4189-AC5E-BB5CB24316B6}" srcOrd="0" destOrd="0" presId="urn:microsoft.com/office/officeart/2005/8/layout/chevron2"/>
    <dgm:cxn modelId="{3E61DC64-4076-463F-B12A-FB5211C13326}" type="presOf" srcId="{94CE92B1-FD75-4F9B-A785-9E00660F8E83}" destId="{EF26AE1B-CAB3-409F-AE50-EF75822F6782}" srcOrd="0" destOrd="0" presId="urn:microsoft.com/office/officeart/2005/8/layout/chevron2"/>
    <dgm:cxn modelId="{6477CA63-9035-4D1C-AA17-4DF85AE28BFA}" type="presOf" srcId="{D6B30F85-F660-4D7E-B362-BFE06DAC0AC4}" destId="{11883B26-ED23-4094-878E-E7C8F89EDFFD}" srcOrd="0" destOrd="0" presId="urn:microsoft.com/office/officeart/2005/8/layout/chevron2"/>
    <dgm:cxn modelId="{0B1071A8-5E9B-4382-951E-13C6605D47E4}" srcId="{D72C5AE9-6937-4345-915A-DF4DEB8BFF6D}" destId="{484526D8-7EA0-4F56-A392-BA9A1F26F94C}" srcOrd="0" destOrd="0" parTransId="{31FBF600-3E37-4A63-974B-DADA913BDA33}" sibTransId="{002820FB-A2E4-4C88-A873-4CAE635CF0DF}"/>
    <dgm:cxn modelId="{AB55654B-4D33-420A-A858-167BA7ADB042}" srcId="{D72C5AE9-6937-4345-915A-DF4DEB8BFF6D}" destId="{112F2F0F-DDE4-49C5-BF61-C602BD84A0F4}" srcOrd="2" destOrd="0" parTransId="{8C56777F-4495-468C-B57B-A1497E94124C}" sibTransId="{075E101E-EC39-4110-9156-64D2A27CD2F6}"/>
    <dgm:cxn modelId="{7F172E4A-1850-4D12-BCA6-CADDAF416041}" type="presOf" srcId="{484526D8-7EA0-4F56-A392-BA9A1F26F94C}" destId="{15CEEEA4-F171-4885-A87E-92B590D20C2A}" srcOrd="0" destOrd="0" presId="urn:microsoft.com/office/officeart/2005/8/layout/chevron2"/>
    <dgm:cxn modelId="{FF9173FF-95F7-4933-85BF-A2D22D696649}" type="presOf" srcId="{E0150B2B-F3CA-4229-948F-34D5919B79AA}" destId="{63C926FD-2568-4B31-931A-5674463D476C}" srcOrd="0" destOrd="0" presId="urn:microsoft.com/office/officeart/2005/8/layout/chevron2"/>
    <dgm:cxn modelId="{3652F841-F011-4C86-B3E3-91C25F4A791E}" type="presOf" srcId="{D72C5AE9-6937-4345-915A-DF4DEB8BFF6D}" destId="{92393B75-4E45-4041-B0C2-FF9F5494EB9F}" srcOrd="0" destOrd="0" presId="urn:microsoft.com/office/officeart/2005/8/layout/chevron2"/>
    <dgm:cxn modelId="{64C6B7D6-A786-4E75-999A-24708C844A4C}" type="presOf" srcId="{1ADAD9A0-46CF-418F-9E4A-A501570BD784}" destId="{6ABA5735-8BCD-48DF-A929-6C0E146391DC}" srcOrd="0" destOrd="0" presId="urn:microsoft.com/office/officeart/2005/8/layout/chevron2"/>
    <dgm:cxn modelId="{B5587F22-D1B2-4D00-B482-14788502E4C2}" srcId="{D72C5AE9-6937-4345-915A-DF4DEB8BFF6D}" destId="{E0150B2B-F3CA-4229-948F-34D5919B79AA}" srcOrd="1" destOrd="0" parTransId="{35FB3156-13BF-4B00-9E1C-A382A81F8933}" sibTransId="{3F41FE9C-E081-4825-9333-237BA42D22CA}"/>
    <dgm:cxn modelId="{068E3A8B-5151-4F2E-94B3-535B678DCFB3}" type="presOf" srcId="{112F2F0F-DDE4-49C5-BF61-C602BD84A0F4}" destId="{1EBB6850-C588-47FC-B382-0BE62EB8D450}" srcOrd="0" destOrd="0" presId="urn:microsoft.com/office/officeart/2005/8/layout/chevron2"/>
    <dgm:cxn modelId="{2BE4BD37-4B1F-4CCA-AE80-533F6AEA7503}" type="presParOf" srcId="{92393B75-4E45-4041-B0C2-FF9F5494EB9F}" destId="{E1B453C4-F3FE-44AF-A73D-B171A7DED9BE}" srcOrd="0" destOrd="0" presId="urn:microsoft.com/office/officeart/2005/8/layout/chevron2"/>
    <dgm:cxn modelId="{9CDBF71D-E575-468A-94EE-673A1A8DE321}" type="presParOf" srcId="{E1B453C4-F3FE-44AF-A73D-B171A7DED9BE}" destId="{15CEEEA4-F171-4885-A87E-92B590D20C2A}" srcOrd="0" destOrd="0" presId="urn:microsoft.com/office/officeart/2005/8/layout/chevron2"/>
    <dgm:cxn modelId="{2C6D3300-92B1-46CE-8936-ED5E6EBA638B}" type="presParOf" srcId="{E1B453C4-F3FE-44AF-A73D-B171A7DED9BE}" destId="{11883B26-ED23-4094-878E-E7C8F89EDFFD}" srcOrd="1" destOrd="0" presId="urn:microsoft.com/office/officeart/2005/8/layout/chevron2"/>
    <dgm:cxn modelId="{46F3F68B-BCFA-4B90-A94C-52D582F5198A}" type="presParOf" srcId="{92393B75-4E45-4041-B0C2-FF9F5494EB9F}" destId="{EC1FBA30-B556-453A-9F4F-C7AABCAE5BB0}" srcOrd="1" destOrd="0" presId="urn:microsoft.com/office/officeart/2005/8/layout/chevron2"/>
    <dgm:cxn modelId="{A8E09A0D-1DDA-420A-BE20-7D766EE20573}" type="presParOf" srcId="{92393B75-4E45-4041-B0C2-FF9F5494EB9F}" destId="{0F687296-866C-49C4-B75B-77DA7F158B05}" srcOrd="2" destOrd="0" presId="urn:microsoft.com/office/officeart/2005/8/layout/chevron2"/>
    <dgm:cxn modelId="{F534635D-2C14-49B1-9CCE-12607E7262FA}" type="presParOf" srcId="{0F687296-866C-49C4-B75B-77DA7F158B05}" destId="{63C926FD-2568-4B31-931A-5674463D476C}" srcOrd="0" destOrd="0" presId="urn:microsoft.com/office/officeart/2005/8/layout/chevron2"/>
    <dgm:cxn modelId="{BD3FF159-880F-44D6-B6A4-104E1269789C}" type="presParOf" srcId="{0F687296-866C-49C4-B75B-77DA7F158B05}" destId="{90BDD727-9C07-4189-AC5E-BB5CB24316B6}" srcOrd="1" destOrd="0" presId="urn:microsoft.com/office/officeart/2005/8/layout/chevron2"/>
    <dgm:cxn modelId="{4C62BD1F-1C5D-4B4C-96A2-5F4F1A67C933}" type="presParOf" srcId="{92393B75-4E45-4041-B0C2-FF9F5494EB9F}" destId="{BC14E12A-DCB9-483A-B768-7B17BE4EF240}" srcOrd="3" destOrd="0" presId="urn:microsoft.com/office/officeart/2005/8/layout/chevron2"/>
    <dgm:cxn modelId="{2388226D-C171-420F-9D5C-39072DAFFD04}" type="presParOf" srcId="{92393B75-4E45-4041-B0C2-FF9F5494EB9F}" destId="{339936D8-2475-438B-9DDB-8E6110462A51}" srcOrd="4" destOrd="0" presId="urn:microsoft.com/office/officeart/2005/8/layout/chevron2"/>
    <dgm:cxn modelId="{7FE2642E-893B-49D0-94E3-11A5E28C6127}" type="presParOf" srcId="{339936D8-2475-438B-9DDB-8E6110462A51}" destId="{1EBB6850-C588-47FC-B382-0BE62EB8D450}" srcOrd="0" destOrd="0" presId="urn:microsoft.com/office/officeart/2005/8/layout/chevron2"/>
    <dgm:cxn modelId="{61F884A7-3905-4286-B191-0E961D7C80B6}" type="presParOf" srcId="{339936D8-2475-438B-9DDB-8E6110462A51}" destId="{EF26AE1B-CAB3-409F-AE50-EF75822F6782}" srcOrd="1" destOrd="0" presId="urn:microsoft.com/office/officeart/2005/8/layout/chevron2"/>
    <dgm:cxn modelId="{9D877FD3-33F4-40E2-B546-3E8CF8381BE3}" type="presParOf" srcId="{92393B75-4E45-4041-B0C2-FF9F5494EB9F}" destId="{A8519B17-F692-4E69-97FE-9E654331A4D8}" srcOrd="5" destOrd="0" presId="urn:microsoft.com/office/officeart/2005/8/layout/chevron2"/>
    <dgm:cxn modelId="{DDC5731E-D57B-4A38-B6E3-BAACFFB35E8C}" type="presParOf" srcId="{92393B75-4E45-4041-B0C2-FF9F5494EB9F}" destId="{A8FC2408-0E2E-4C5E-B9DE-C526748C675A}" srcOrd="6" destOrd="0" presId="urn:microsoft.com/office/officeart/2005/8/layout/chevron2"/>
    <dgm:cxn modelId="{2D2B82E6-BC39-42D4-B4E1-E99D6B952D9E}" type="presParOf" srcId="{A8FC2408-0E2E-4C5E-B9DE-C526748C675A}" destId="{E5DE39AB-81B4-45FA-AA60-2FE302EA7187}" srcOrd="0" destOrd="0" presId="urn:microsoft.com/office/officeart/2005/8/layout/chevron2"/>
    <dgm:cxn modelId="{F95E3C50-71E9-44F0-BE10-9A2E3F6FC87D}" type="presParOf" srcId="{A8FC2408-0E2E-4C5E-B9DE-C526748C675A}" destId="{6ABA5735-8BCD-48DF-A929-6C0E146391D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D689D9-09DB-4FA7-A861-FE1C80D4573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5BB0E-D09F-461C-8689-CC2FE12C9BA4}">
      <dgm:prSet phldrT="[Text]" custT="1"/>
      <dgm:spPr/>
      <dgm:t>
        <a:bodyPr/>
        <a:lstStyle/>
        <a:p>
          <a:pPr algn="ctr"/>
          <a:endParaRPr lang="en-US" sz="2000"/>
        </a:p>
      </dgm:t>
    </dgm:pt>
    <dgm:pt modelId="{9085BA02-C4AF-4DB0-8090-47254A993637}" type="parTrans" cxnId="{FEDB7215-C61F-4627-ADE8-63B4418850A4}">
      <dgm:prSet/>
      <dgm:spPr/>
      <dgm:t>
        <a:bodyPr/>
        <a:lstStyle/>
        <a:p>
          <a:endParaRPr lang="en-US" sz="2000"/>
        </a:p>
      </dgm:t>
    </dgm:pt>
    <dgm:pt modelId="{E62E1C92-5243-4152-BD56-C988460FEDE6}" type="sibTrans" cxnId="{FEDB7215-C61F-4627-ADE8-63B4418850A4}">
      <dgm:prSet/>
      <dgm:spPr/>
      <dgm:t>
        <a:bodyPr/>
        <a:lstStyle/>
        <a:p>
          <a:endParaRPr lang="en-US" sz="2000"/>
        </a:p>
      </dgm:t>
    </dgm:pt>
    <dgm:pt modelId="{33BAE915-EAFB-4A02-A4D3-35FC573470B4}">
      <dgm:prSet phldrT="[Text]" custT="1"/>
      <dgm:spPr/>
      <dgm:t>
        <a:bodyPr/>
        <a:lstStyle/>
        <a:p>
          <a:pPr algn="just"/>
          <a:r>
            <a:rPr lang="en-US" sz="2000" smtClean="0"/>
            <a:t>Understand Spring Web MVC Framework and its core technologies.</a:t>
          </a:r>
          <a:endParaRPr lang="en-US" sz="2000"/>
        </a:p>
      </dgm:t>
    </dgm:pt>
    <dgm:pt modelId="{1A9C153A-2088-4318-BDB0-89E8C9277D7C}" type="sibTrans" cxnId="{2696C51F-5229-41B6-BEE8-81218AD9AC2E}">
      <dgm:prSet/>
      <dgm:spPr/>
      <dgm:t>
        <a:bodyPr/>
        <a:lstStyle/>
        <a:p>
          <a:endParaRPr lang="en-US" sz="2000"/>
        </a:p>
      </dgm:t>
    </dgm:pt>
    <dgm:pt modelId="{A6490A59-C4E5-4784-BA7B-101F435BB810}" type="parTrans" cxnId="{2696C51F-5229-41B6-BEE8-81218AD9AC2E}">
      <dgm:prSet/>
      <dgm:spPr/>
      <dgm:t>
        <a:bodyPr/>
        <a:lstStyle/>
        <a:p>
          <a:endParaRPr lang="en-US" sz="2000"/>
        </a:p>
      </dgm:t>
    </dgm:pt>
    <dgm:pt modelId="{4DF2F16A-9BB4-4379-B5C8-7CAF5520263F}">
      <dgm:prSet phldrT="[Text]" custT="1"/>
      <dgm:spPr/>
      <dgm:t>
        <a:bodyPr/>
        <a:lstStyle/>
        <a:p>
          <a:pPr algn="just"/>
          <a:r>
            <a:rPr lang="en-US" sz="2000" smtClean="0"/>
            <a:t>Know how to write a Web application with Spring  MVC Framework.</a:t>
          </a:r>
          <a:endParaRPr lang="en-US" sz="2000"/>
        </a:p>
      </dgm:t>
    </dgm:pt>
    <dgm:pt modelId="{1B6FE418-00D1-4A0E-86C1-099FC53264EF}" type="parTrans" cxnId="{6C886405-1AAE-434E-A7DB-40E1567EA2BA}">
      <dgm:prSet/>
      <dgm:spPr/>
      <dgm:t>
        <a:bodyPr/>
        <a:lstStyle/>
        <a:p>
          <a:endParaRPr lang="en-US"/>
        </a:p>
      </dgm:t>
    </dgm:pt>
    <dgm:pt modelId="{7EF0802A-D875-449C-B931-FF46056B397A}" type="sibTrans" cxnId="{6C886405-1AAE-434E-A7DB-40E1567EA2BA}">
      <dgm:prSet/>
      <dgm:spPr/>
      <dgm:t>
        <a:bodyPr/>
        <a:lstStyle/>
        <a:p>
          <a:endParaRPr lang="en-US"/>
        </a:p>
      </dgm:t>
    </dgm:pt>
    <dgm:pt modelId="{7998A9C2-2041-440E-9AC2-8A4C14DF366D}" type="pres">
      <dgm:prSet presAssocID="{53D689D9-09DB-4FA7-A861-FE1C80D457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13E31E6-5F8E-408C-A3C6-DCBCFC47CE39}" type="pres">
      <dgm:prSet presAssocID="{6A15BB0E-D09F-461C-8689-CC2FE12C9BA4}" presName="thickLine" presStyleLbl="alignNode1" presStyleIdx="0" presStyleCnt="1"/>
      <dgm:spPr/>
    </dgm:pt>
    <dgm:pt modelId="{D85F36AF-0097-45EE-A7A2-EC173D3B5A86}" type="pres">
      <dgm:prSet presAssocID="{6A15BB0E-D09F-461C-8689-CC2FE12C9BA4}" presName="horz1" presStyleCnt="0"/>
      <dgm:spPr/>
    </dgm:pt>
    <dgm:pt modelId="{076FD36C-7F93-4519-B859-6DA956336BE7}" type="pres">
      <dgm:prSet presAssocID="{6A15BB0E-D09F-461C-8689-CC2FE12C9BA4}" presName="tx1" presStyleLbl="revTx" presStyleIdx="0" presStyleCnt="3"/>
      <dgm:spPr/>
      <dgm:t>
        <a:bodyPr/>
        <a:lstStyle/>
        <a:p>
          <a:endParaRPr lang="en-US"/>
        </a:p>
      </dgm:t>
    </dgm:pt>
    <dgm:pt modelId="{D6DE8A9F-6A43-42DC-AE47-549875DDF684}" type="pres">
      <dgm:prSet presAssocID="{6A15BB0E-D09F-461C-8689-CC2FE12C9BA4}" presName="vert1" presStyleCnt="0"/>
      <dgm:spPr/>
    </dgm:pt>
    <dgm:pt modelId="{5154E46D-C1C0-4F23-A3BF-BA437872FD24}" type="pres">
      <dgm:prSet presAssocID="{33BAE915-EAFB-4A02-A4D3-35FC573470B4}" presName="vertSpace2a" presStyleCnt="0"/>
      <dgm:spPr/>
    </dgm:pt>
    <dgm:pt modelId="{71B861A7-9BB9-419E-89DF-284F5E95F28D}" type="pres">
      <dgm:prSet presAssocID="{33BAE915-EAFB-4A02-A4D3-35FC573470B4}" presName="horz2" presStyleCnt="0"/>
      <dgm:spPr/>
    </dgm:pt>
    <dgm:pt modelId="{3E75F79B-005A-4E02-BCE4-F9D687388D80}" type="pres">
      <dgm:prSet presAssocID="{33BAE915-EAFB-4A02-A4D3-35FC573470B4}" presName="horzSpace2" presStyleCnt="0"/>
      <dgm:spPr/>
    </dgm:pt>
    <dgm:pt modelId="{FC789FCE-8F8B-4CE5-9D83-B659ADA1C6F8}" type="pres">
      <dgm:prSet presAssocID="{33BAE915-EAFB-4A02-A4D3-35FC573470B4}" presName="tx2" presStyleLbl="revTx" presStyleIdx="1" presStyleCnt="3"/>
      <dgm:spPr/>
      <dgm:t>
        <a:bodyPr/>
        <a:lstStyle/>
        <a:p>
          <a:endParaRPr lang="en-US"/>
        </a:p>
      </dgm:t>
    </dgm:pt>
    <dgm:pt modelId="{991C509E-8DED-4EE4-AC7C-8D44F9FAA29E}" type="pres">
      <dgm:prSet presAssocID="{33BAE915-EAFB-4A02-A4D3-35FC573470B4}" presName="vert2" presStyleCnt="0"/>
      <dgm:spPr/>
    </dgm:pt>
    <dgm:pt modelId="{2130CC35-91F6-4D5D-ACF9-C96E4930DA63}" type="pres">
      <dgm:prSet presAssocID="{33BAE915-EAFB-4A02-A4D3-35FC573470B4}" presName="thinLine2b" presStyleLbl="callout" presStyleIdx="0" presStyleCnt="2"/>
      <dgm:spPr/>
    </dgm:pt>
    <dgm:pt modelId="{0A8519EF-45EF-4882-8858-1186A5FD8C04}" type="pres">
      <dgm:prSet presAssocID="{33BAE915-EAFB-4A02-A4D3-35FC573470B4}" presName="vertSpace2b" presStyleCnt="0"/>
      <dgm:spPr/>
    </dgm:pt>
    <dgm:pt modelId="{06DB5D77-D469-4AE0-A2B9-64999011EE7D}" type="pres">
      <dgm:prSet presAssocID="{4DF2F16A-9BB4-4379-B5C8-7CAF5520263F}" presName="horz2" presStyleCnt="0"/>
      <dgm:spPr/>
    </dgm:pt>
    <dgm:pt modelId="{23AB47AC-F451-47DD-B6B5-3D250C575503}" type="pres">
      <dgm:prSet presAssocID="{4DF2F16A-9BB4-4379-B5C8-7CAF5520263F}" presName="horzSpace2" presStyleCnt="0"/>
      <dgm:spPr/>
    </dgm:pt>
    <dgm:pt modelId="{3F501F92-60B5-4240-90A9-0380EEE3C504}" type="pres">
      <dgm:prSet presAssocID="{4DF2F16A-9BB4-4379-B5C8-7CAF5520263F}" presName="tx2" presStyleLbl="revTx" presStyleIdx="2" presStyleCnt="3"/>
      <dgm:spPr/>
      <dgm:t>
        <a:bodyPr/>
        <a:lstStyle/>
        <a:p>
          <a:endParaRPr lang="en-US"/>
        </a:p>
      </dgm:t>
    </dgm:pt>
    <dgm:pt modelId="{9686FB51-E6DB-4D3C-BB28-8F177BE831B2}" type="pres">
      <dgm:prSet presAssocID="{4DF2F16A-9BB4-4379-B5C8-7CAF5520263F}" presName="vert2" presStyleCnt="0"/>
      <dgm:spPr/>
    </dgm:pt>
    <dgm:pt modelId="{3913EEA1-6C91-441B-A20F-789272499978}" type="pres">
      <dgm:prSet presAssocID="{4DF2F16A-9BB4-4379-B5C8-7CAF5520263F}" presName="thinLine2b" presStyleLbl="callout" presStyleIdx="1" presStyleCnt="2"/>
      <dgm:spPr/>
    </dgm:pt>
    <dgm:pt modelId="{892B9AD8-1FFD-4081-95EF-6DFC4AC4FEC6}" type="pres">
      <dgm:prSet presAssocID="{4DF2F16A-9BB4-4379-B5C8-7CAF5520263F}" presName="vertSpace2b" presStyleCnt="0"/>
      <dgm:spPr/>
    </dgm:pt>
  </dgm:ptLst>
  <dgm:cxnLst>
    <dgm:cxn modelId="{FEDB7215-C61F-4627-ADE8-63B4418850A4}" srcId="{53D689D9-09DB-4FA7-A861-FE1C80D4573B}" destId="{6A15BB0E-D09F-461C-8689-CC2FE12C9BA4}" srcOrd="0" destOrd="0" parTransId="{9085BA02-C4AF-4DB0-8090-47254A993637}" sibTransId="{E62E1C92-5243-4152-BD56-C988460FEDE6}"/>
    <dgm:cxn modelId="{BC1B5207-FD8B-4C75-A993-CFC6CFFD4199}" type="presOf" srcId="{6A15BB0E-D09F-461C-8689-CC2FE12C9BA4}" destId="{076FD36C-7F93-4519-B859-6DA956336BE7}" srcOrd="0" destOrd="0" presId="urn:microsoft.com/office/officeart/2008/layout/LinedList"/>
    <dgm:cxn modelId="{3E406B88-F771-4004-B043-59DAB928CAFC}" type="presOf" srcId="{33BAE915-EAFB-4A02-A4D3-35FC573470B4}" destId="{FC789FCE-8F8B-4CE5-9D83-B659ADA1C6F8}" srcOrd="0" destOrd="0" presId="urn:microsoft.com/office/officeart/2008/layout/LinedList"/>
    <dgm:cxn modelId="{C1C7E8A7-EE85-4A5B-B490-60AA5C98E448}" type="presOf" srcId="{53D689D9-09DB-4FA7-A861-FE1C80D4573B}" destId="{7998A9C2-2041-440E-9AC2-8A4C14DF366D}" srcOrd="0" destOrd="0" presId="urn:microsoft.com/office/officeart/2008/layout/LinedList"/>
    <dgm:cxn modelId="{2696C51F-5229-41B6-BEE8-81218AD9AC2E}" srcId="{6A15BB0E-D09F-461C-8689-CC2FE12C9BA4}" destId="{33BAE915-EAFB-4A02-A4D3-35FC573470B4}" srcOrd="0" destOrd="0" parTransId="{A6490A59-C4E5-4784-BA7B-101F435BB810}" sibTransId="{1A9C153A-2088-4318-BDB0-89E8C9277D7C}"/>
    <dgm:cxn modelId="{6C886405-1AAE-434E-A7DB-40E1567EA2BA}" srcId="{6A15BB0E-D09F-461C-8689-CC2FE12C9BA4}" destId="{4DF2F16A-9BB4-4379-B5C8-7CAF5520263F}" srcOrd="1" destOrd="0" parTransId="{1B6FE418-00D1-4A0E-86C1-099FC53264EF}" sibTransId="{7EF0802A-D875-449C-B931-FF46056B397A}"/>
    <dgm:cxn modelId="{64049866-A527-41EF-A5AD-A869A4673B28}" type="presOf" srcId="{4DF2F16A-9BB4-4379-B5C8-7CAF5520263F}" destId="{3F501F92-60B5-4240-90A9-0380EEE3C504}" srcOrd="0" destOrd="0" presId="urn:microsoft.com/office/officeart/2008/layout/LinedList"/>
    <dgm:cxn modelId="{C624421A-C6DB-4ABA-9CEA-32BB62741F08}" type="presParOf" srcId="{7998A9C2-2041-440E-9AC2-8A4C14DF366D}" destId="{513E31E6-5F8E-408C-A3C6-DCBCFC47CE39}" srcOrd="0" destOrd="0" presId="urn:microsoft.com/office/officeart/2008/layout/LinedList"/>
    <dgm:cxn modelId="{7FC5B0A8-1397-4D54-A0D9-1E57D55424CC}" type="presParOf" srcId="{7998A9C2-2041-440E-9AC2-8A4C14DF366D}" destId="{D85F36AF-0097-45EE-A7A2-EC173D3B5A86}" srcOrd="1" destOrd="0" presId="urn:microsoft.com/office/officeart/2008/layout/LinedList"/>
    <dgm:cxn modelId="{5F0BEAFE-9D22-4F58-A1DE-665FD60A1417}" type="presParOf" srcId="{D85F36AF-0097-45EE-A7A2-EC173D3B5A86}" destId="{076FD36C-7F93-4519-B859-6DA956336BE7}" srcOrd="0" destOrd="0" presId="urn:microsoft.com/office/officeart/2008/layout/LinedList"/>
    <dgm:cxn modelId="{A8106752-9609-4587-8D34-A13FCD17524E}" type="presParOf" srcId="{D85F36AF-0097-45EE-A7A2-EC173D3B5A86}" destId="{D6DE8A9F-6A43-42DC-AE47-549875DDF684}" srcOrd="1" destOrd="0" presId="urn:microsoft.com/office/officeart/2008/layout/LinedList"/>
    <dgm:cxn modelId="{F0236FAA-588A-4A84-8A19-2905FACFE1B9}" type="presParOf" srcId="{D6DE8A9F-6A43-42DC-AE47-549875DDF684}" destId="{5154E46D-C1C0-4F23-A3BF-BA437872FD24}" srcOrd="0" destOrd="0" presId="urn:microsoft.com/office/officeart/2008/layout/LinedList"/>
    <dgm:cxn modelId="{2FB2A754-4ADC-4AF1-8206-691792D8ED15}" type="presParOf" srcId="{D6DE8A9F-6A43-42DC-AE47-549875DDF684}" destId="{71B861A7-9BB9-419E-89DF-284F5E95F28D}" srcOrd="1" destOrd="0" presId="urn:microsoft.com/office/officeart/2008/layout/LinedList"/>
    <dgm:cxn modelId="{EF500B65-67F3-4487-BA4A-8CC0F61FDAE8}" type="presParOf" srcId="{71B861A7-9BB9-419E-89DF-284F5E95F28D}" destId="{3E75F79B-005A-4E02-BCE4-F9D687388D80}" srcOrd="0" destOrd="0" presId="urn:microsoft.com/office/officeart/2008/layout/LinedList"/>
    <dgm:cxn modelId="{E6173CF9-1BB5-4B61-B151-B8ECAE9C749C}" type="presParOf" srcId="{71B861A7-9BB9-419E-89DF-284F5E95F28D}" destId="{FC789FCE-8F8B-4CE5-9D83-B659ADA1C6F8}" srcOrd="1" destOrd="0" presId="urn:microsoft.com/office/officeart/2008/layout/LinedList"/>
    <dgm:cxn modelId="{02A56B9B-7FBE-442F-8824-2F82409DC3BD}" type="presParOf" srcId="{71B861A7-9BB9-419E-89DF-284F5E95F28D}" destId="{991C509E-8DED-4EE4-AC7C-8D44F9FAA29E}" srcOrd="2" destOrd="0" presId="urn:microsoft.com/office/officeart/2008/layout/LinedList"/>
    <dgm:cxn modelId="{C08D0135-3C45-48AD-8B86-ABDE25D96D6E}" type="presParOf" srcId="{D6DE8A9F-6A43-42DC-AE47-549875DDF684}" destId="{2130CC35-91F6-4D5D-ACF9-C96E4930DA63}" srcOrd="2" destOrd="0" presId="urn:microsoft.com/office/officeart/2008/layout/LinedList"/>
    <dgm:cxn modelId="{1C94860C-3602-461E-B396-B6CB98BC3B10}" type="presParOf" srcId="{D6DE8A9F-6A43-42DC-AE47-549875DDF684}" destId="{0A8519EF-45EF-4882-8858-1186A5FD8C04}" srcOrd="3" destOrd="0" presId="urn:microsoft.com/office/officeart/2008/layout/LinedList"/>
    <dgm:cxn modelId="{2AC7694F-6562-47DD-9AD1-59A4EAAC1C93}" type="presParOf" srcId="{D6DE8A9F-6A43-42DC-AE47-549875DDF684}" destId="{06DB5D77-D469-4AE0-A2B9-64999011EE7D}" srcOrd="4" destOrd="0" presId="urn:microsoft.com/office/officeart/2008/layout/LinedList"/>
    <dgm:cxn modelId="{B628B80F-6624-40EA-A984-34FCFDA33313}" type="presParOf" srcId="{06DB5D77-D469-4AE0-A2B9-64999011EE7D}" destId="{23AB47AC-F451-47DD-B6B5-3D250C575503}" srcOrd="0" destOrd="0" presId="urn:microsoft.com/office/officeart/2008/layout/LinedList"/>
    <dgm:cxn modelId="{65453A78-4754-4BB6-A94C-86522746D386}" type="presParOf" srcId="{06DB5D77-D469-4AE0-A2B9-64999011EE7D}" destId="{3F501F92-60B5-4240-90A9-0380EEE3C504}" srcOrd="1" destOrd="0" presId="urn:microsoft.com/office/officeart/2008/layout/LinedList"/>
    <dgm:cxn modelId="{D47DFD8C-DFEF-4ED4-AF45-A588B545C082}" type="presParOf" srcId="{06DB5D77-D469-4AE0-A2B9-64999011EE7D}" destId="{9686FB51-E6DB-4D3C-BB28-8F177BE831B2}" srcOrd="2" destOrd="0" presId="urn:microsoft.com/office/officeart/2008/layout/LinedList"/>
    <dgm:cxn modelId="{6A9136F5-D512-4742-9425-6DEE52092E75}" type="presParOf" srcId="{D6DE8A9F-6A43-42DC-AE47-549875DDF684}" destId="{3913EEA1-6C91-441B-A20F-789272499978}" srcOrd="5" destOrd="0" presId="urn:microsoft.com/office/officeart/2008/layout/LinedList"/>
    <dgm:cxn modelId="{86E96C36-C068-431B-A58B-ED54AD27E326}" type="presParOf" srcId="{D6DE8A9F-6A43-42DC-AE47-549875DDF684}" destId="{892B9AD8-1FFD-4081-95EF-6DFC4AC4FEC6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EEEA4-F171-4885-A87E-92B590D20C2A}">
      <dsp:nvSpPr>
        <dsp:cNvPr id="0" name=""/>
        <dsp:cNvSpPr/>
      </dsp:nvSpPr>
      <dsp:spPr>
        <a:xfrm rot="5400000">
          <a:off x="-162998" y="165490"/>
          <a:ext cx="1086657" cy="76066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Candara" panose="020E0502030303020204" pitchFamily="34" charset="0"/>
            </a:rPr>
            <a:t>1</a:t>
          </a:r>
          <a:endParaRPr lang="en-US" sz="1800" b="1" kern="1200">
            <a:latin typeface="Candara" panose="020E0502030303020204" pitchFamily="34" charset="0"/>
          </a:endParaRPr>
        </a:p>
      </dsp:txBody>
      <dsp:txXfrm rot="-5400000">
        <a:off x="1" y="382821"/>
        <a:ext cx="760660" cy="325997"/>
      </dsp:txXfrm>
    </dsp:sp>
    <dsp:sp modelId="{11883B26-ED23-4094-878E-E7C8F89EDFFD}">
      <dsp:nvSpPr>
        <dsp:cNvPr id="0" name=""/>
        <dsp:cNvSpPr/>
      </dsp:nvSpPr>
      <dsp:spPr>
        <a:xfrm rot="5400000">
          <a:off x="4291210" y="-3530550"/>
          <a:ext cx="706327" cy="77674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smtClean="0">
              <a:latin typeface="Candara" panose="020E0502030303020204" pitchFamily="34" charset="0"/>
            </a:rPr>
            <a:t>Model, ModelMap, and ModelAndView in Spring MVC</a:t>
          </a:r>
          <a:endParaRPr lang="en-US" sz="1800" b="1" kern="1200">
            <a:latin typeface="Candara" panose="020E0502030303020204" pitchFamily="34" charset="0"/>
          </a:endParaRPr>
        </a:p>
      </dsp:txBody>
      <dsp:txXfrm rot="-5400000">
        <a:off x="760660" y="34480"/>
        <a:ext cx="7732948" cy="637367"/>
      </dsp:txXfrm>
    </dsp:sp>
    <dsp:sp modelId="{63C926FD-2568-4B31-931A-5674463D476C}">
      <dsp:nvSpPr>
        <dsp:cNvPr id="0" name=""/>
        <dsp:cNvSpPr/>
      </dsp:nvSpPr>
      <dsp:spPr>
        <a:xfrm rot="5400000">
          <a:off x="-162998" y="1103057"/>
          <a:ext cx="1086657" cy="760660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Candara" panose="020E0502030303020204" pitchFamily="34" charset="0"/>
            </a:rPr>
            <a:t>2</a:t>
          </a:r>
          <a:endParaRPr lang="en-US" sz="1800" b="1" kern="1200">
            <a:latin typeface="Candara" panose="020E0502030303020204" pitchFamily="34" charset="0"/>
          </a:endParaRPr>
        </a:p>
      </dsp:txBody>
      <dsp:txXfrm rot="-5400000">
        <a:off x="1" y="1320388"/>
        <a:ext cx="760660" cy="325997"/>
      </dsp:txXfrm>
    </dsp:sp>
    <dsp:sp modelId="{90BDD727-9C07-4189-AC5E-BB5CB24316B6}">
      <dsp:nvSpPr>
        <dsp:cNvPr id="0" name=""/>
        <dsp:cNvSpPr/>
      </dsp:nvSpPr>
      <dsp:spPr>
        <a:xfrm rot="5400000">
          <a:off x="4291210" y="-2590491"/>
          <a:ext cx="706327" cy="77674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smtClean="0">
              <a:latin typeface="Candara" panose="020E0502030303020204" pitchFamily="34" charset="0"/>
            </a:rPr>
            <a:t>RedirectView to Add/Fetch Flash Attributes using RedirectAttributes</a:t>
          </a:r>
          <a:endParaRPr lang="en-US" sz="1800" b="1" kern="1200">
            <a:latin typeface="Candara" panose="020E0502030303020204" pitchFamily="34" charset="0"/>
          </a:endParaRPr>
        </a:p>
      </dsp:txBody>
      <dsp:txXfrm rot="-5400000">
        <a:off x="760660" y="974539"/>
        <a:ext cx="7732948" cy="637367"/>
      </dsp:txXfrm>
    </dsp:sp>
    <dsp:sp modelId="{1EBB6850-C588-47FC-B382-0BE62EB8D450}">
      <dsp:nvSpPr>
        <dsp:cNvPr id="0" name=""/>
        <dsp:cNvSpPr/>
      </dsp:nvSpPr>
      <dsp:spPr>
        <a:xfrm rot="5400000">
          <a:off x="-162998" y="2040624"/>
          <a:ext cx="1086657" cy="760660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Candara" panose="020E0502030303020204" pitchFamily="34" charset="0"/>
            </a:rPr>
            <a:t>2</a:t>
          </a:r>
          <a:endParaRPr lang="en-US" sz="1800" b="1" kern="1200">
            <a:latin typeface="Candara" panose="020E0502030303020204" pitchFamily="34" charset="0"/>
          </a:endParaRPr>
        </a:p>
      </dsp:txBody>
      <dsp:txXfrm rot="-5400000">
        <a:off x="1" y="2257955"/>
        <a:ext cx="760660" cy="325997"/>
      </dsp:txXfrm>
    </dsp:sp>
    <dsp:sp modelId="{EF26AE1B-CAB3-409F-AE50-EF75822F6782}">
      <dsp:nvSpPr>
        <dsp:cNvPr id="0" name=""/>
        <dsp:cNvSpPr/>
      </dsp:nvSpPr>
      <dsp:spPr>
        <a:xfrm rot="5400000">
          <a:off x="4291210" y="-1652924"/>
          <a:ext cx="706327" cy="77674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smtClean="0">
              <a:latin typeface="Candara" panose="020E0502030303020204" pitchFamily="34" charset="0"/>
            </a:rPr>
            <a:t>RequestBody and ResponseBody Annotations</a:t>
          </a:r>
          <a:endParaRPr lang="en-US" sz="1800" b="1" kern="1200">
            <a:latin typeface="Candara" panose="020E0502030303020204" pitchFamily="34" charset="0"/>
          </a:endParaRPr>
        </a:p>
      </dsp:txBody>
      <dsp:txXfrm rot="-5400000">
        <a:off x="760660" y="1912106"/>
        <a:ext cx="7732948" cy="637367"/>
      </dsp:txXfrm>
    </dsp:sp>
    <dsp:sp modelId="{E5DE39AB-81B4-45FA-AA60-2FE302EA7187}">
      <dsp:nvSpPr>
        <dsp:cNvPr id="0" name=""/>
        <dsp:cNvSpPr/>
      </dsp:nvSpPr>
      <dsp:spPr>
        <a:xfrm rot="5400000">
          <a:off x="-162998" y="2978191"/>
          <a:ext cx="1086657" cy="760660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Candara" panose="020E0502030303020204" pitchFamily="34" charset="0"/>
            </a:rPr>
            <a:t>3</a:t>
          </a:r>
          <a:endParaRPr lang="en-US" sz="1800" b="1" kern="1200">
            <a:latin typeface="Candara" panose="020E0502030303020204" pitchFamily="34" charset="0"/>
          </a:endParaRPr>
        </a:p>
      </dsp:txBody>
      <dsp:txXfrm rot="-5400000">
        <a:off x="1" y="3195522"/>
        <a:ext cx="760660" cy="325997"/>
      </dsp:txXfrm>
    </dsp:sp>
    <dsp:sp modelId="{6ABA5735-8BCD-48DF-A929-6C0E146391DC}">
      <dsp:nvSpPr>
        <dsp:cNvPr id="0" name=""/>
        <dsp:cNvSpPr/>
      </dsp:nvSpPr>
      <dsp:spPr>
        <a:xfrm rot="5400000">
          <a:off x="4291210" y="-715357"/>
          <a:ext cx="706327" cy="77674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smtClean="0"/>
            <a:t>@SessionAttributes or @SessionAttribute</a:t>
          </a:r>
          <a:endParaRPr lang="en-US" sz="1800" b="1" kern="1200">
            <a:latin typeface="Candara" panose="020E0502030303020204" pitchFamily="34" charset="0"/>
          </a:endParaRPr>
        </a:p>
      </dsp:txBody>
      <dsp:txXfrm rot="-5400000">
        <a:off x="760660" y="2849673"/>
        <a:ext cx="7732948" cy="637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FlashMap provides a way for one request to store attributes intended for use in another. This is most commonly needed when redirecting from one URL to another -- e.g. the Post/Redirect/Get pattern. A FlashMap is saved before the redirect (typically in the session) and is made available after the redirect and removed immediately.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FlashMap can be set up with a request path and request parameters to help identify the target request. Without this information, a FlashMap is made available to the next request, which may or may not be the intended recipient. On a redirect, the target URL is known and a FlashMap can be updated with that information. This is done automatically when the</a:t>
            </a:r>
            <a:r>
              <a:rPr lang="en-US" smtClean="0"/>
              <a:t>org.springframework.web.servlet.view.RedirectView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0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https://www.concretepage.com/spring/spring-mvc/spring-mvc-redirectview-example-add-fetch-flash-attributes-redirectattributes-model-requestcontextutils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5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40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67586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>
                <a:latin typeface="Candara" panose="020E0502030303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400">
                <a:latin typeface="Candara" panose="020E0502030303020204" pitchFamily="34" charset="0"/>
              </a:defRPr>
            </a:lvl2pPr>
            <a:lvl3pPr>
              <a:defRPr sz="2000">
                <a:latin typeface="Candara" panose="020E0502030303020204" pitchFamily="34" charset="0"/>
              </a:defRPr>
            </a:lvl3pPr>
            <a:lvl4pPr>
              <a:defRPr sz="1800">
                <a:latin typeface="Candara" panose="020E0502030303020204" pitchFamily="34" charset="0"/>
              </a:defRPr>
            </a:lvl4pPr>
            <a:lvl5pPr>
              <a:defRPr sz="1800"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79016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474253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javadoc-api/org/springframework/ui/Mode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</a:rPr>
              <a:t>SPRING  WEB MVC FRAMEWORK </a:t>
            </a:r>
            <a:r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(Part 2)</a:t>
            </a:r>
            <a:endParaRPr lang="en-US" sz="3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600450"/>
            <a:ext cx="8073887" cy="2038350"/>
          </a:xfrm>
        </p:spPr>
        <p:txBody>
          <a:bodyPr>
            <a:normAutofit/>
          </a:bodyPr>
          <a:lstStyle/>
          <a:p>
            <a:r>
              <a:rPr lang="en-US" sz="2800" smtClean="0"/>
              <a:t>Instructor: 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RedirectAttributes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 specialization of the </a:t>
            </a:r>
            <a:r>
              <a:rPr lang="en-US" sz="2400">
                <a:hlinkClick r:id="rId2" tooltip="interface in org.springframework.ui"/>
              </a:rPr>
              <a:t>Model</a:t>
            </a:r>
            <a:r>
              <a:rPr lang="en-US" sz="2400"/>
              <a:t> interface that controllers can use to select </a:t>
            </a:r>
            <a:r>
              <a:rPr lang="en-US" sz="2400" smtClean="0"/>
              <a:t>attributes </a:t>
            </a:r>
            <a:r>
              <a:rPr lang="en-US" sz="2400"/>
              <a:t>for a redirect scenario</a:t>
            </a:r>
            <a:r>
              <a:rPr lang="en-US" sz="2400" smtClean="0"/>
              <a:t>.</a:t>
            </a:r>
          </a:p>
          <a:p>
            <a:pPr marL="0" indent="0">
              <a:buNone/>
            </a:pPr>
            <a:endParaRPr lang="en-US" sz="2400" smtClean="0"/>
          </a:p>
          <a:p>
            <a:pPr algn="just"/>
            <a:r>
              <a:rPr lang="en-US" sz="2400"/>
              <a:t>This interface also provides a way to </a:t>
            </a:r>
            <a:r>
              <a:rPr lang="en-US" sz="2400" b="1"/>
              <a:t>add flash </a:t>
            </a:r>
            <a:r>
              <a:rPr lang="en-US" sz="2400" b="1" smtClean="0"/>
              <a:t>attributes</a:t>
            </a:r>
            <a:r>
              <a:rPr lang="en-US" sz="2400"/>
              <a:t> and they will be automatically propagated to the "output" FlashMap of the current request</a:t>
            </a:r>
            <a:r>
              <a:rPr lang="en-US" sz="2400" smtClean="0"/>
              <a:t>.</a:t>
            </a:r>
          </a:p>
          <a:p>
            <a:pPr marL="0" indent="0" algn="just">
              <a:buNone/>
            </a:pPr>
            <a:endParaRPr lang="en-US" sz="2400" smtClean="0"/>
          </a:p>
          <a:p>
            <a:pPr algn="just"/>
            <a:r>
              <a:rPr lang="en-US" sz="2400"/>
              <a:t>A </a:t>
            </a:r>
            <a:r>
              <a:rPr lang="en-US" sz="2400" b="1"/>
              <a:t>RedirectAttributes model is empty </a:t>
            </a:r>
            <a:r>
              <a:rPr lang="en-US" sz="2400"/>
              <a:t>when the method is called and is never used unless the method returns a redirect view name or a RedirectView.</a:t>
            </a:r>
          </a:p>
          <a:p>
            <a:pPr algn="just"/>
            <a:endParaRPr lang="en-US" sz="2400" b="1" smtClean="0"/>
          </a:p>
          <a:p>
            <a:pPr algn="just"/>
            <a:r>
              <a:rPr lang="en-US" sz="2400" b="1"/>
              <a:t>After the redirect</a:t>
            </a:r>
            <a:r>
              <a:rPr lang="en-US" sz="2400"/>
              <a:t>, flash attributes are automatically added to the model of the controller that </a:t>
            </a:r>
            <a:r>
              <a:rPr lang="en-US" sz="2400" b="1"/>
              <a:t>serves the target </a:t>
            </a:r>
            <a:r>
              <a:rPr lang="en-US" sz="2400" b="1" smtClean="0"/>
              <a:t>URL</a:t>
            </a:r>
            <a:r>
              <a:rPr lang="en-US" sz="2400" smtClean="0"/>
              <a:t>.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smtClean="0"/>
              <a:t>addFlashAttribute</a:t>
            </a:r>
            <a:r>
              <a:rPr lang="en-US" sz="2400" smtClean="0"/>
              <a:t>:("key</a:t>
            </a:r>
            <a:r>
              <a:rPr lang="en-US" sz="2400"/>
              <a:t>", "value")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Flash </a:t>
            </a:r>
            <a:r>
              <a:rPr lang="en-US" sz="2000"/>
              <a:t>Attributes are attributes which lives in session for short time.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It </a:t>
            </a:r>
            <a:r>
              <a:rPr lang="en-US" sz="2000"/>
              <a:t>is used to propagate values from one request to another </a:t>
            </a:r>
            <a:r>
              <a:rPr lang="en-US" sz="2000" smtClean="0"/>
              <a:t>request </a:t>
            </a:r>
            <a:r>
              <a:rPr lang="en-US" sz="2000"/>
              <a:t>and then automatically </a:t>
            </a:r>
            <a:r>
              <a:rPr lang="en-US" sz="2000" smtClean="0"/>
              <a:t>removed.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Handling </a:t>
            </a:r>
            <a:r>
              <a:rPr lang="en-US" sz="2000"/>
              <a:t>flash attributes are </a:t>
            </a:r>
            <a:r>
              <a:rPr lang="en-US" sz="2000" smtClean="0"/>
              <a:t>achieved using</a:t>
            </a:r>
            <a:r>
              <a:rPr lang="en-US" sz="2000"/>
              <a:t> </a:t>
            </a:r>
            <a:r>
              <a:rPr lang="en-US" sz="2000" b="1" smtClean="0"/>
              <a:t>FlashMap</a:t>
            </a:r>
            <a:r>
              <a:rPr lang="en-US" sz="2000" smtClean="0"/>
              <a:t> and</a:t>
            </a:r>
            <a:r>
              <a:rPr lang="en-US" sz="2000"/>
              <a:t> </a:t>
            </a:r>
            <a:r>
              <a:rPr lang="en-US" sz="2000" b="1" smtClean="0"/>
              <a:t>FlashMapManager</a:t>
            </a:r>
            <a:r>
              <a:rPr lang="en-US" sz="2000" smtClean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But in annotated spring MVC controller, it can be achieved with </a:t>
            </a:r>
            <a:r>
              <a:rPr lang="en-US" sz="2000" b="1" smtClean="0"/>
              <a:t>RedirectAttributes</a:t>
            </a:r>
            <a:r>
              <a:rPr lang="en-US" sz="2000" smtClean="0"/>
              <a:t>.</a:t>
            </a:r>
            <a:endParaRPr lang="en-US" sz="200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smtClean="0"/>
              <a:t>addAttribute</a:t>
            </a:r>
            <a:r>
              <a:rPr lang="en-US" sz="2400" smtClean="0"/>
              <a:t>(“attributeName”,  “attributeValue”)</a:t>
            </a:r>
            <a:endParaRPr lang="en-US" sz="240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Add the supplied attribute under the supplied name</a:t>
            </a:r>
            <a:r>
              <a:rPr lang="en-US" sz="2000" smtClean="0"/>
              <a:t>.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Flash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410" y="1210756"/>
            <a:ext cx="87140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646464"/>
                </a:solidFill>
                <a:latin typeface="Consolas"/>
              </a:rPr>
              <a:t>@RequestMapping</a:t>
            </a:r>
            <a:r>
              <a:rPr lang="en-US">
                <a:solidFill>
                  <a:srgbClr val="000000"/>
                </a:solidFill>
                <a:latin typeface="Consolas"/>
              </a:rPr>
              <a:t>(value = </a:t>
            </a:r>
            <a:r>
              <a:rPr lang="en-US">
                <a:solidFill>
                  <a:srgbClr val="2A00FF"/>
                </a:solidFill>
                <a:latin typeface="Consolas"/>
              </a:rPr>
              <a:t>"mybook"</a:t>
            </a:r>
            <a:r>
              <a:rPr lang="en-US">
                <a:solidFill>
                  <a:srgbClr val="000000"/>
                </a:solidFill>
                <a:latin typeface="Consolas"/>
              </a:rPr>
              <a:t>, method = RequestMethod.</a:t>
            </a:r>
            <a:r>
              <a:rPr lang="en-US" b="1" i="1">
                <a:solidFill>
                  <a:srgbClr val="0000C0"/>
                </a:solidFill>
                <a:latin typeface="Consolas"/>
              </a:rPr>
              <a:t>GET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ModelAndView book() {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ModelAndView(</a:t>
            </a:r>
            <a:r>
              <a:rPr lang="en-US" b="1">
                <a:solidFill>
                  <a:srgbClr val="2A00FF"/>
                </a:solidFill>
                <a:latin typeface="Consolas"/>
              </a:rPr>
              <a:t>"book"</a:t>
            </a:r>
            <a:r>
              <a:rPr lang="en-US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>
                <a:solidFill>
                  <a:srgbClr val="2A00FF"/>
                </a:solidFill>
                <a:latin typeface="Consolas"/>
              </a:rPr>
              <a:t>"book"</a:t>
            </a:r>
            <a:r>
              <a:rPr lang="en-US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Book());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US"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</a:t>
            </a:r>
            <a:r>
              <a:rPr lang="en-US">
                <a:solidFill>
                  <a:srgbClr val="646464"/>
                </a:solidFill>
                <a:latin typeface="Consolas"/>
              </a:rPr>
              <a:t>@RequestMapping</a:t>
            </a:r>
            <a:r>
              <a:rPr lang="en-US">
                <a:solidFill>
                  <a:srgbClr val="000000"/>
                </a:solidFill>
                <a:latin typeface="Consolas"/>
              </a:rPr>
              <a:t>(value = </a:t>
            </a:r>
            <a:r>
              <a:rPr lang="en-US">
                <a:solidFill>
                  <a:srgbClr val="2A00FF"/>
                </a:solidFill>
                <a:latin typeface="Consolas"/>
              </a:rPr>
              <a:t>"/save"</a:t>
            </a:r>
            <a:r>
              <a:rPr lang="en-US">
                <a:solidFill>
                  <a:srgbClr val="000000"/>
                </a:solidFill>
                <a:latin typeface="Consolas"/>
              </a:rPr>
              <a:t>, method = RequestMethod.</a:t>
            </a:r>
            <a:r>
              <a:rPr lang="en-US" b="1" i="1">
                <a:solidFill>
                  <a:srgbClr val="0000C0"/>
                </a:solidFill>
                <a:latin typeface="Consolas"/>
              </a:rPr>
              <a:t>POST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RedirectView save(</a:t>
            </a:r>
            <a:r>
              <a:rPr lang="en-US" b="1">
                <a:solidFill>
                  <a:srgbClr val="646464"/>
                </a:solidFill>
                <a:latin typeface="Consolas"/>
              </a:rPr>
              <a:t>@</a:t>
            </a:r>
            <a:r>
              <a:rPr lang="en-US" b="1">
                <a:solidFill>
                  <a:srgbClr val="000000"/>
                </a:solidFill>
                <a:latin typeface="Consolas"/>
              </a:rPr>
              <a:t>ModelAttribute(</a:t>
            </a:r>
            <a:r>
              <a:rPr lang="en-US" b="1">
                <a:solidFill>
                  <a:srgbClr val="2A00FF"/>
                </a:solidFill>
                <a:latin typeface="Consolas"/>
              </a:rPr>
              <a:t>"book"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 Book </a:t>
            </a:r>
            <a:r>
              <a:rPr lang="en-US" b="1">
                <a:solidFill>
                  <a:srgbClr val="6A3E3E"/>
                </a:solidFill>
                <a:latin typeface="Consolas"/>
              </a:rPr>
              <a:t>book</a:t>
            </a:r>
            <a:r>
              <a:rPr lang="en-US" b="1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  RedirectAttributes </a:t>
            </a:r>
            <a:r>
              <a:rPr lang="en-US">
                <a:solidFill>
                  <a:srgbClr val="6A3E3E"/>
                </a:solidFill>
                <a:latin typeface="Consolas"/>
              </a:rPr>
              <a:t>redirectAttrs</a:t>
            </a:r>
            <a:r>
              <a:rPr lang="en-US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>
                <a:solidFill>
                  <a:srgbClr val="6A3E3E"/>
                </a:solidFill>
                <a:latin typeface="Consolas"/>
              </a:rPr>
              <a:t>redirectAttrs</a:t>
            </a:r>
            <a:r>
              <a:rPr lang="en-US">
                <a:solidFill>
                  <a:srgbClr val="000000"/>
                </a:solidFill>
                <a:latin typeface="Consolas"/>
              </a:rPr>
              <a:t>.addAttribute(</a:t>
            </a:r>
            <a:r>
              <a:rPr lang="en-US">
                <a:solidFill>
                  <a:srgbClr val="2A00FF"/>
                </a:solidFill>
                <a:latin typeface="Consolas"/>
              </a:rPr>
              <a:t>"msg"</a:t>
            </a:r>
            <a:r>
              <a:rPr lang="en-US">
                <a:solidFill>
                  <a:srgbClr val="000000"/>
                </a:solidFill>
                <a:latin typeface="Consolas"/>
              </a:rPr>
              <a:t>, </a:t>
            </a:r>
            <a:r>
              <a:rPr lang="en-US">
                <a:solidFill>
                  <a:srgbClr val="2A00FF"/>
                </a:solidFill>
                <a:latin typeface="Consolas"/>
              </a:rPr>
              <a:t>"Hello World!"</a:t>
            </a:r>
            <a:r>
              <a:rPr lang="en-US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>
                <a:solidFill>
                  <a:srgbClr val="6A3E3E"/>
                </a:solidFill>
                <a:latin typeface="Consolas"/>
              </a:rPr>
              <a:t>redirectAttrs</a:t>
            </a:r>
            <a:r>
              <a:rPr lang="en-US">
                <a:solidFill>
                  <a:srgbClr val="000000"/>
                </a:solidFill>
                <a:latin typeface="Consolas"/>
              </a:rPr>
              <a:t>.addFlashAttribute(</a:t>
            </a:r>
            <a:r>
              <a:rPr lang="en-US">
                <a:solidFill>
                  <a:srgbClr val="2A00FF"/>
                </a:solidFill>
                <a:latin typeface="Consolas"/>
              </a:rPr>
              <a:t>"book"</a:t>
            </a:r>
            <a:r>
              <a:rPr lang="en-US">
                <a:solidFill>
                  <a:srgbClr val="000000"/>
                </a:solidFill>
                <a:latin typeface="Consolas"/>
              </a:rPr>
              <a:t>, </a:t>
            </a:r>
            <a:r>
              <a:rPr lang="en-US">
                <a:solidFill>
                  <a:srgbClr val="6A3E3E"/>
                </a:solidFill>
                <a:latin typeface="Consolas"/>
              </a:rPr>
              <a:t>book</a:t>
            </a:r>
            <a:r>
              <a:rPr lang="en-US">
                <a:solidFill>
                  <a:srgbClr val="000000"/>
                </a:solidFill>
                <a:latin typeface="Consolas"/>
              </a:rPr>
              <a:t>.getBookName());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>
                <a:solidFill>
                  <a:srgbClr val="6A3E3E"/>
                </a:solidFill>
                <a:latin typeface="Consolas"/>
              </a:rPr>
              <a:t>redirectAttrs</a:t>
            </a:r>
            <a:r>
              <a:rPr lang="en-US">
                <a:solidFill>
                  <a:srgbClr val="000000"/>
                </a:solidFill>
                <a:latin typeface="Consolas"/>
              </a:rPr>
              <a:t>.addFlashAttribute(</a:t>
            </a:r>
            <a:r>
              <a:rPr lang="en-US">
                <a:solidFill>
                  <a:srgbClr val="2A00FF"/>
                </a:solidFill>
                <a:latin typeface="Consolas"/>
              </a:rPr>
              <a:t>"writer"</a:t>
            </a:r>
            <a:r>
              <a:rPr lang="en-US">
                <a:solidFill>
                  <a:srgbClr val="000000"/>
                </a:solidFill>
                <a:latin typeface="Consolas"/>
              </a:rPr>
              <a:t>, </a:t>
            </a:r>
            <a:r>
              <a:rPr lang="en-US">
                <a:solidFill>
                  <a:srgbClr val="6A3E3E"/>
                </a:solidFill>
                <a:latin typeface="Consolas"/>
              </a:rPr>
              <a:t>book</a:t>
            </a:r>
            <a:r>
              <a:rPr lang="en-US">
                <a:solidFill>
                  <a:srgbClr val="000000"/>
                </a:solidFill>
                <a:latin typeface="Consolas"/>
              </a:rPr>
              <a:t>.getWriter());</a:t>
            </a:r>
          </a:p>
          <a:p>
            <a:endParaRPr lang="en-US"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RedirectView </a:t>
            </a:r>
            <a:r>
              <a:rPr lang="en-US">
                <a:solidFill>
                  <a:srgbClr val="6A3E3E"/>
                </a:solidFill>
                <a:latin typeface="Consolas"/>
              </a:rPr>
              <a:t>redirectView</a:t>
            </a:r>
            <a:r>
              <a:rPr lang="en-US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RedirectView();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>
                <a:solidFill>
                  <a:srgbClr val="6A3E3E"/>
                </a:solidFill>
                <a:latin typeface="Consolas"/>
              </a:rPr>
              <a:t>redirectView</a:t>
            </a:r>
            <a:r>
              <a:rPr lang="en-US">
                <a:solidFill>
                  <a:srgbClr val="000000"/>
                </a:solidFill>
                <a:latin typeface="Consolas"/>
              </a:rPr>
              <a:t>.setContextRelative(</a:t>
            </a:r>
            <a:r>
              <a:rPr lang="en-US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>
                <a:solidFill>
                  <a:srgbClr val="6A3E3E"/>
                </a:solidFill>
                <a:latin typeface="Consolas"/>
              </a:rPr>
              <a:t>redirectView</a:t>
            </a:r>
            <a:r>
              <a:rPr lang="en-US">
                <a:solidFill>
                  <a:srgbClr val="000000"/>
                </a:solidFill>
                <a:latin typeface="Consolas"/>
              </a:rPr>
              <a:t>.setUrl(</a:t>
            </a:r>
            <a:r>
              <a:rPr lang="en-US">
                <a:solidFill>
                  <a:srgbClr val="2A00FF"/>
                </a:solidFill>
                <a:latin typeface="Consolas"/>
              </a:rPr>
              <a:t>"/hello/{msg}"</a:t>
            </a:r>
            <a:r>
              <a:rPr lang="en-US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6A3E3E"/>
                </a:solidFill>
                <a:latin typeface="Consolas"/>
              </a:rPr>
              <a:t>redirectView</a:t>
            </a:r>
            <a:r>
              <a:rPr lang="en-US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Flash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To fetch flash attributes we have two approaches. </a:t>
            </a:r>
            <a:endParaRPr lang="en-US" sz="2400" smtClean="0"/>
          </a:p>
          <a:p>
            <a:pPr lvl="1" algn="just"/>
            <a:r>
              <a:rPr lang="en-US" sz="2000" smtClean="0"/>
              <a:t>The </a:t>
            </a:r>
            <a:r>
              <a:rPr lang="en-US" sz="2000"/>
              <a:t>first one is by using </a:t>
            </a:r>
            <a:r>
              <a:rPr lang="en-US" sz="2000" b="1"/>
              <a:t>Model</a:t>
            </a:r>
            <a:r>
              <a:rPr lang="en-US" sz="2000"/>
              <a:t> as an argument in the @</a:t>
            </a:r>
            <a:r>
              <a:rPr lang="en-US" sz="2000" b="1"/>
              <a:t>RequestMapping</a:t>
            </a:r>
            <a:r>
              <a:rPr lang="en-US" sz="2000"/>
              <a:t> method and fetch the flash attribute as below.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92668" y="2088569"/>
            <a:ext cx="30072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model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asMap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get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"key"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14" y="3019377"/>
            <a:ext cx="838294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646464"/>
                </a:solidFill>
                <a:latin typeface="Consolas"/>
              </a:rPr>
              <a:t>@RequestMapping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(value = 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"/hello/{msg}"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 method = RequestMethod.</a:t>
            </a:r>
            <a:r>
              <a:rPr lang="en-US" sz="1600" b="1" i="1">
                <a:solidFill>
                  <a:srgbClr val="0000C0"/>
                </a:solidFill>
                <a:latin typeface="Consolas"/>
              </a:rPr>
              <a:t>GET</a:t>
            </a:r>
            <a:r>
              <a:rPr lang="en-US" sz="1600" b="1" i="1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String hello(Model 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, RedirectAttributes 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redirectAttrs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>
                <a:solidFill>
                  <a:srgbClr val="646464"/>
                </a:solidFill>
                <a:latin typeface="Consolas"/>
              </a:rPr>
              <a:t>@PathVariable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"msg"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 String 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msg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 HttpServletRequest 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600" b="1">
                <a:solidFill>
                  <a:srgbClr val="2A00FF"/>
                </a:solidFill>
                <a:latin typeface="Consolas"/>
              </a:rPr>
              <a:t>"Message:"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msg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600">
              <a:latin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600" b="1">
                <a:solidFill>
                  <a:srgbClr val="2A00FF"/>
                </a:solidFill>
                <a:latin typeface="Consolas"/>
              </a:rPr>
              <a:t>"Fetch Flash Attributes By using Model"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600" b="1">
                <a:solidFill>
                  <a:srgbClr val="2A00FF"/>
                </a:solidFill>
                <a:latin typeface="Consolas"/>
              </a:rPr>
              <a:t>"Book Name:"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.asMap().get(</a:t>
            </a:r>
            <a:r>
              <a:rPr lang="en-US" sz="1600" b="1">
                <a:solidFill>
                  <a:srgbClr val="2A00FF"/>
                </a:solidFill>
                <a:latin typeface="Consolas"/>
              </a:rPr>
              <a:t>"book"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600" b="1">
                <a:solidFill>
                  <a:srgbClr val="2A00FF"/>
                </a:solidFill>
                <a:latin typeface="Consolas"/>
              </a:rPr>
              <a:t>"Writer:"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.asMap().get(</a:t>
            </a:r>
            <a:r>
              <a:rPr lang="en-US" sz="1600" b="1">
                <a:solidFill>
                  <a:srgbClr val="2A00FF"/>
                </a:solidFill>
                <a:latin typeface="Consolas"/>
              </a:rPr>
              <a:t>"writer"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sz="1600">
              <a:latin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2A00FF"/>
                </a:solidFill>
                <a:latin typeface="Consolas"/>
              </a:rPr>
              <a:t>"redirect:/success.jsp"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714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@SessionAttributes or @</a:t>
            </a:r>
            <a:r>
              <a:rPr lang="en-US" sz="2800" smtClean="0"/>
              <a:t>SessionAttribute</a:t>
            </a:r>
            <a:endParaRPr lang="en-US" sz="28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Section 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@SessionAttributes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000"/>
              <a:t>@</a:t>
            </a:r>
            <a:r>
              <a:rPr lang="en-GB" sz="2000" b="1"/>
              <a:t>SessionAttributes</a:t>
            </a:r>
            <a:r>
              <a:rPr lang="en-GB" sz="2000"/>
              <a:t> annotation is used to store the model attribute in the session. This annotation is used at controller class level</a:t>
            </a:r>
            <a:r>
              <a:rPr lang="en-GB" sz="2000" smtClean="0"/>
              <a:t>.</a:t>
            </a:r>
          </a:p>
          <a:p>
            <a:pPr algn="just"/>
            <a:endParaRPr lang="en-GB" sz="2000" smtClean="0"/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endParaRPr lang="en-GB" sz="2000"/>
          </a:p>
          <a:p>
            <a:pPr algn="just"/>
            <a:r>
              <a:rPr lang="en-GB" sz="2000"/>
              <a:t>@</a:t>
            </a:r>
            <a:r>
              <a:rPr lang="en-GB" sz="2000" b="1"/>
              <a:t>SessionAttribute</a:t>
            </a:r>
            <a:r>
              <a:rPr lang="en-GB" sz="2000"/>
              <a:t> annotation is used to retrieve the existing attribute from session that is managed globally and it is used at method parameter as shown follows.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89556" y="1585403"/>
            <a:ext cx="6517759" cy="1828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pPr>
              <a:spcAft>
                <a:spcPts val="300"/>
              </a:spcAft>
            </a:pPr>
            <a:r>
              <a:rPr lang="en-US" sz="1400">
                <a:solidFill>
                  <a:srgbClr val="008000"/>
                </a:solidFill>
                <a:latin typeface="Menlo"/>
              </a:rPr>
              <a:t>@SessionAttributes</a:t>
            </a:r>
            <a:r>
              <a:rPr lang="en-US" sz="140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>
                <a:solidFill>
                  <a:srgbClr val="A31515"/>
                </a:solidFill>
                <a:latin typeface="Menlo"/>
              </a:rPr>
              <a:t>"user"</a:t>
            </a:r>
            <a:r>
              <a:rPr lang="en-US" sz="1400">
                <a:solidFill>
                  <a:srgbClr val="000000"/>
                </a:solidFill>
                <a:latin typeface="Menlo"/>
              </a:rPr>
              <a:t>) </a:t>
            </a:r>
            <a:endParaRPr lang="en-US" sz="1400" smtClean="0">
              <a:solidFill>
                <a:srgbClr val="000000"/>
              </a:solidFill>
              <a:latin typeface="Menlo"/>
            </a:endParaRPr>
          </a:p>
          <a:p>
            <a:pPr>
              <a:spcAft>
                <a:spcPts val="300"/>
              </a:spcAft>
            </a:pPr>
            <a:r>
              <a:rPr lang="en-US" sz="1400" b="1" smtClean="0">
                <a:solidFill>
                  <a:srgbClr val="0000FF"/>
                </a:solidFill>
                <a:latin typeface="Menlo"/>
              </a:rPr>
              <a:t>public</a:t>
            </a:r>
            <a:r>
              <a:rPr lang="en-US" sz="140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Menlo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>
                <a:solidFill>
                  <a:srgbClr val="445588"/>
                </a:solidFill>
                <a:latin typeface="Menlo"/>
              </a:rPr>
              <a:t>LoginController</a:t>
            </a:r>
            <a:r>
              <a:rPr lang="en-US" sz="1400">
                <a:solidFill>
                  <a:srgbClr val="000000"/>
                </a:solidFill>
                <a:latin typeface="Menlo"/>
              </a:rPr>
              <a:t> { </a:t>
            </a:r>
            <a:endParaRPr lang="en-US" sz="1400" smtClean="0">
              <a:solidFill>
                <a:srgbClr val="000000"/>
              </a:solidFill>
              <a:latin typeface="Menlo"/>
            </a:endParaRPr>
          </a:p>
          <a:p>
            <a:pPr>
              <a:spcAft>
                <a:spcPts val="300"/>
              </a:spcAft>
            </a:pPr>
            <a:r>
              <a:rPr lang="en-US" sz="140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smtClean="0">
                <a:solidFill>
                  <a:srgbClr val="008000"/>
                </a:solidFill>
                <a:latin typeface="Menlo"/>
              </a:rPr>
              <a:t>@</a:t>
            </a:r>
            <a:r>
              <a:rPr lang="en-US" sz="1400">
                <a:solidFill>
                  <a:srgbClr val="008000"/>
                </a:solidFill>
                <a:latin typeface="Menlo"/>
              </a:rPr>
              <a:t>ModelAttribute</a:t>
            </a:r>
            <a:r>
              <a:rPr lang="en-US" sz="140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>
                <a:solidFill>
                  <a:srgbClr val="A31515"/>
                </a:solidFill>
                <a:latin typeface="Menlo"/>
              </a:rPr>
              <a:t>"user"</a:t>
            </a:r>
            <a:r>
              <a:rPr lang="en-US" sz="1400">
                <a:solidFill>
                  <a:srgbClr val="000000"/>
                </a:solidFill>
                <a:latin typeface="Menlo"/>
              </a:rPr>
              <a:t>) </a:t>
            </a:r>
            <a:endParaRPr lang="en-US" sz="1400" smtClean="0">
              <a:solidFill>
                <a:srgbClr val="000000"/>
              </a:solidFill>
              <a:latin typeface="Menlo"/>
            </a:endParaRPr>
          </a:p>
          <a:p>
            <a:pPr>
              <a:spcAft>
                <a:spcPts val="300"/>
              </a:spcAft>
            </a:pPr>
            <a:r>
              <a:rPr lang="en-US" sz="1400" b="1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smtClean="0">
                <a:solidFill>
                  <a:srgbClr val="0000FF"/>
                </a:solidFill>
                <a:latin typeface="Menlo"/>
              </a:rPr>
              <a:t>public</a:t>
            </a:r>
            <a:r>
              <a:rPr lang="en-US" sz="140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>
                <a:solidFill>
                  <a:srgbClr val="000000"/>
                </a:solidFill>
                <a:latin typeface="Menlo"/>
              </a:rPr>
              <a:t>User </a:t>
            </a:r>
            <a:r>
              <a:rPr lang="en-US" sz="1400" b="1">
                <a:solidFill>
                  <a:srgbClr val="A31515"/>
                </a:solidFill>
                <a:latin typeface="Menlo"/>
              </a:rPr>
              <a:t>setUpUserForm</a:t>
            </a:r>
            <a:r>
              <a:rPr lang="en-US" sz="1400">
                <a:solidFill>
                  <a:srgbClr val="000000"/>
                </a:solidFill>
                <a:latin typeface="Menlo"/>
              </a:rPr>
              <a:t>() { </a:t>
            </a:r>
            <a:endParaRPr lang="en-US" sz="1400" smtClean="0">
              <a:solidFill>
                <a:srgbClr val="000000"/>
              </a:solidFill>
              <a:latin typeface="Menlo"/>
            </a:endParaRPr>
          </a:p>
          <a:p>
            <a:pPr>
              <a:spcAft>
                <a:spcPts val="300"/>
              </a:spcAft>
            </a:pPr>
            <a:r>
              <a:rPr lang="en-US" sz="1400" b="1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smtClean="0">
                <a:solidFill>
                  <a:srgbClr val="0000FF"/>
                </a:solidFill>
                <a:latin typeface="Menlo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Menlo"/>
              </a:rPr>
              <a:t>new</a:t>
            </a:r>
            <a:r>
              <a:rPr lang="en-US" sz="1400">
                <a:solidFill>
                  <a:srgbClr val="000000"/>
                </a:solidFill>
                <a:latin typeface="Menlo"/>
              </a:rPr>
              <a:t> User(); </a:t>
            </a:r>
            <a:endParaRPr lang="en-US" sz="1400" smtClean="0">
              <a:solidFill>
                <a:srgbClr val="000000"/>
              </a:solidFill>
              <a:latin typeface="Menlo"/>
            </a:endParaRPr>
          </a:p>
          <a:p>
            <a:pPr>
              <a:spcAft>
                <a:spcPts val="300"/>
              </a:spcAft>
            </a:pPr>
            <a:r>
              <a:rPr lang="en-US" sz="140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smtClean="0">
                <a:solidFill>
                  <a:srgbClr val="000000"/>
                </a:solidFill>
                <a:latin typeface="Menlo"/>
              </a:rPr>
              <a:t>}</a:t>
            </a:r>
          </a:p>
          <a:p>
            <a:pPr>
              <a:spcAft>
                <a:spcPts val="300"/>
              </a:spcAft>
            </a:pPr>
            <a:r>
              <a:rPr lang="en-US" sz="140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1289555" y="4753604"/>
            <a:ext cx="6517759" cy="1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1400">
                <a:solidFill>
                  <a:srgbClr val="008000"/>
                </a:solidFill>
                <a:latin typeface="Menlo"/>
              </a:rPr>
              <a:t>@GetMapping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"/info"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) </a:t>
            </a:r>
            <a:endParaRPr lang="en-GB" sz="1400" smtClean="0">
              <a:solidFill>
                <a:srgbClr val="000000"/>
              </a:solidFill>
              <a:latin typeface="Menlo"/>
            </a:endParaRPr>
          </a:p>
          <a:p>
            <a:r>
              <a:rPr lang="en-GB" sz="1400" b="1" smtClean="0">
                <a:solidFill>
                  <a:srgbClr val="0000FF"/>
                </a:solidFill>
                <a:latin typeface="Menlo"/>
              </a:rPr>
              <a:t>public</a:t>
            </a:r>
            <a:r>
              <a:rPr lang="en-GB" sz="140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String </a:t>
            </a:r>
            <a:r>
              <a:rPr lang="en-GB" sz="1400" b="1">
                <a:solidFill>
                  <a:srgbClr val="A31515"/>
                </a:solidFill>
                <a:latin typeface="Menlo"/>
              </a:rPr>
              <a:t>userInfo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(@</a:t>
            </a:r>
            <a:r>
              <a:rPr lang="en-GB" sz="1400" b="1">
                <a:solidFill>
                  <a:srgbClr val="A31515"/>
                </a:solidFill>
                <a:latin typeface="Menlo"/>
              </a:rPr>
              <a:t>SessionAttribute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("user") User user) </a:t>
            </a:r>
            <a:r>
              <a:rPr lang="en-GB" sz="140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GB" sz="1400">
                <a:solidFill>
                  <a:srgbClr val="000000"/>
                </a:solidFill>
                <a:latin typeface="Menlo"/>
              </a:rPr>
              <a:t>	</a:t>
            </a:r>
            <a:r>
              <a:rPr lang="en-GB" sz="140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GB" sz="1400" i="1">
                <a:solidFill>
                  <a:srgbClr val="008000"/>
                </a:solidFill>
                <a:latin typeface="Menlo"/>
              </a:rPr>
              <a:t>//...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</a:t>
            </a:r>
            <a:r>
              <a:rPr lang="en-GB" sz="1400" i="1">
                <a:solidFill>
                  <a:srgbClr val="008000"/>
                </a:solidFill>
                <a:latin typeface="Menlo"/>
              </a:rPr>
              <a:t>//...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</a:t>
            </a:r>
            <a:r>
              <a:rPr lang="en-GB" sz="1400" b="1">
                <a:solidFill>
                  <a:srgbClr val="0000FF"/>
                </a:solidFill>
                <a:latin typeface="Menlo"/>
              </a:rPr>
              <a:t>return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 </a:t>
            </a:r>
            <a:r>
              <a:rPr lang="en-GB" sz="1400">
                <a:solidFill>
                  <a:srgbClr val="A31515"/>
                </a:solidFill>
                <a:latin typeface="Menlo"/>
              </a:rPr>
              <a:t>"user"</a:t>
            </a:r>
            <a:r>
              <a:rPr lang="en-GB" sz="1400">
                <a:solidFill>
                  <a:srgbClr val="000000"/>
                </a:solidFill>
                <a:latin typeface="Menlo"/>
              </a:rPr>
              <a:t>; </a:t>
            </a:r>
            <a:endParaRPr lang="en-GB" sz="1400" smtClean="0">
              <a:solidFill>
                <a:srgbClr val="000000"/>
              </a:solidFill>
              <a:latin typeface="Menlo"/>
            </a:endParaRPr>
          </a:p>
          <a:p>
            <a:r>
              <a:rPr lang="en-GB" sz="140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8743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Controller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411" y="1443841"/>
            <a:ext cx="8714050" cy="477142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solidFill>
                  <a:srgbClr val="008000"/>
                </a:solidFill>
                <a:latin typeface="Menlo"/>
              </a:rPr>
              <a:t>@PostMapping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>
                <a:solidFill>
                  <a:srgbClr val="A31515"/>
                </a:solidFill>
                <a:latin typeface="Menlo"/>
              </a:rPr>
              <a:t>"/dologin"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) </a:t>
            </a:r>
            <a:endParaRPr lang="en-US" sz="1600" smtClean="0">
              <a:solidFill>
                <a:srgbClr val="000000"/>
              </a:solidFill>
              <a:latin typeface="Menlo"/>
            </a:endParaRPr>
          </a:p>
          <a:p>
            <a:pPr>
              <a:spcAft>
                <a:spcPts val="600"/>
              </a:spcAft>
            </a:pPr>
            <a:r>
              <a:rPr lang="en-US" sz="1600" b="1" smtClean="0">
                <a:solidFill>
                  <a:srgbClr val="0000FF"/>
                </a:solidFill>
                <a:latin typeface="Menlo"/>
              </a:rPr>
              <a:t>public</a:t>
            </a:r>
            <a:r>
              <a:rPr lang="en-US" sz="160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600" b="1">
                <a:solidFill>
                  <a:srgbClr val="A31515"/>
                </a:solidFill>
                <a:latin typeface="Menlo"/>
              </a:rPr>
              <a:t>doLogin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(@</a:t>
            </a:r>
            <a:r>
              <a:rPr lang="en-US" sz="1600" b="1">
                <a:solidFill>
                  <a:srgbClr val="A31515"/>
                </a:solidFill>
                <a:latin typeface="Menlo"/>
              </a:rPr>
              <a:t>ModelAttribute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("user") User user, Model model) { </a:t>
            </a:r>
            <a:endParaRPr lang="en-US" sz="1600" smtClean="0">
              <a:solidFill>
                <a:srgbClr val="000000"/>
              </a:solidFill>
              <a:latin typeface="Menlo"/>
            </a:endParaRP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i="1" smtClean="0">
                <a:solidFill>
                  <a:srgbClr val="008000"/>
                </a:solidFill>
                <a:latin typeface="Menlo"/>
              </a:rPr>
              <a:t>// </a:t>
            </a:r>
            <a:r>
              <a:rPr lang="en-US" sz="1600" i="1">
                <a:solidFill>
                  <a:srgbClr val="008000"/>
                </a:solidFill>
                <a:latin typeface="Menlo"/>
              </a:rPr>
              <a:t>Implement your business logic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 </a:t>
            </a:r>
            <a:endParaRPr lang="en-US" sz="1600" smtClean="0">
              <a:solidFill>
                <a:srgbClr val="000000"/>
              </a:solidFill>
              <a:latin typeface="Menlo"/>
            </a:endParaRPr>
          </a:p>
          <a:p>
            <a:pPr>
              <a:spcAft>
                <a:spcPts val="600"/>
              </a:spcAft>
            </a:pPr>
            <a:r>
              <a:rPr lang="en-US" sz="1600" b="1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Menlo"/>
              </a:rPr>
              <a:t>if</a:t>
            </a:r>
            <a:r>
              <a:rPr lang="en-US" sz="160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(user.getEmail().equals</a:t>
            </a:r>
            <a:r>
              <a:rPr lang="en-US" sz="160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smtClean="0">
                <a:solidFill>
                  <a:srgbClr val="A31515"/>
                </a:solidFill>
                <a:latin typeface="Menlo"/>
              </a:rPr>
              <a:t>“admin"</a:t>
            </a:r>
            <a:r>
              <a:rPr lang="en-US" sz="160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&amp;&amp; user.getPassword().equals</a:t>
            </a:r>
            <a:r>
              <a:rPr lang="en-US" sz="160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smtClean="0">
                <a:solidFill>
                  <a:srgbClr val="A31515"/>
                </a:solidFill>
                <a:latin typeface="Menlo"/>
              </a:rPr>
              <a:t>“admin"</a:t>
            </a:r>
            <a:r>
              <a:rPr lang="en-US" sz="1600" smtClean="0">
                <a:solidFill>
                  <a:srgbClr val="000000"/>
                </a:solidFill>
                <a:latin typeface="Menlo"/>
              </a:rPr>
              <a:t>)) 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{ </a:t>
            </a:r>
            <a:endParaRPr lang="en-US" sz="1600" smtClean="0">
              <a:solidFill>
                <a:srgbClr val="000000"/>
              </a:solidFill>
              <a:latin typeface="Menlo"/>
            </a:endParaRP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i="1" smtClean="0">
                <a:solidFill>
                  <a:srgbClr val="008000"/>
                </a:solidFill>
                <a:latin typeface="Menlo"/>
              </a:rPr>
              <a:t>…</a:t>
            </a: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rgbClr val="008000"/>
                </a:solidFill>
                <a:latin typeface="Menlo"/>
              </a:rPr>
              <a:t>	</a:t>
            </a:r>
            <a:r>
              <a:rPr lang="en-US" sz="1600" smtClean="0">
                <a:solidFill>
                  <a:srgbClr val="000000"/>
                </a:solidFill>
                <a:latin typeface="Menlo"/>
              </a:rPr>
              <a:t>} </a:t>
            </a:r>
            <a:r>
              <a:rPr lang="en-US" sz="1600" b="1" smtClean="0">
                <a:solidFill>
                  <a:srgbClr val="0000FF"/>
                </a:solidFill>
                <a:latin typeface="Menlo"/>
              </a:rPr>
              <a:t>else</a:t>
            </a:r>
            <a:r>
              <a:rPr lang="en-US" sz="160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{ </a:t>
            </a:r>
            <a:endParaRPr lang="en-US" sz="1600" smtClean="0">
              <a:solidFill>
                <a:srgbClr val="000000"/>
              </a:solidFill>
              <a:latin typeface="Menlo"/>
            </a:endParaRP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smtClean="0">
                <a:solidFill>
                  <a:srgbClr val="000000"/>
                </a:solidFill>
                <a:latin typeface="Menlo"/>
              </a:rPr>
              <a:t>model.addAttribute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>
                <a:solidFill>
                  <a:srgbClr val="A31515"/>
                </a:solidFill>
                <a:latin typeface="Menlo"/>
              </a:rPr>
              <a:t>"message"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>
                <a:solidFill>
                  <a:srgbClr val="A31515"/>
                </a:solidFill>
                <a:latin typeface="Menlo"/>
              </a:rPr>
              <a:t>"Login failed. Try again."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); </a:t>
            </a:r>
            <a:endParaRPr lang="en-US" sz="1600" smtClean="0">
              <a:solidFill>
                <a:srgbClr val="000000"/>
              </a:solidFill>
              <a:latin typeface="Menlo"/>
            </a:endParaRPr>
          </a:p>
          <a:p>
            <a:pPr>
              <a:spcAft>
                <a:spcPts val="600"/>
              </a:spcAft>
            </a:pPr>
            <a:r>
              <a:rPr lang="en-US" sz="1600" b="1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Menlo"/>
              </a:rPr>
              <a:t>return</a:t>
            </a:r>
            <a:r>
              <a:rPr lang="en-US" sz="160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smtClean="0">
                <a:solidFill>
                  <a:srgbClr val="A31515"/>
                </a:solidFill>
                <a:latin typeface="Menlo"/>
              </a:rPr>
              <a:t>“login"</a:t>
            </a:r>
            <a:r>
              <a:rPr lang="en-US" sz="1600" smtClean="0">
                <a:solidFill>
                  <a:srgbClr val="000000"/>
                </a:solidFill>
                <a:latin typeface="Menlo"/>
              </a:rPr>
              <a:t>; </a:t>
            </a:r>
          </a:p>
          <a:p>
            <a:pPr>
              <a:spcAft>
                <a:spcPts val="600"/>
              </a:spcAft>
            </a:pPr>
            <a:r>
              <a:rPr lang="en-US" sz="1600" smtClean="0">
                <a:solidFill>
                  <a:srgbClr val="000000"/>
                </a:solidFill>
                <a:latin typeface="Menlo"/>
              </a:rPr>
              <a:t>} </a:t>
            </a:r>
          </a:p>
          <a:p>
            <a:pPr>
              <a:spcAft>
                <a:spcPts val="600"/>
              </a:spcAft>
            </a:pPr>
            <a:r>
              <a:rPr lang="en-US" sz="1600" b="1" smtClean="0">
                <a:solidFill>
                  <a:srgbClr val="0000FF"/>
                </a:solidFill>
                <a:latin typeface="Menlo"/>
              </a:rPr>
              <a:t>return</a:t>
            </a:r>
            <a:r>
              <a:rPr lang="en-US" sz="160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smtClean="0">
                <a:solidFill>
                  <a:srgbClr val="A31515"/>
                </a:solidFill>
                <a:latin typeface="Menlo"/>
              </a:rPr>
              <a:t>“index"</a:t>
            </a:r>
            <a:r>
              <a:rPr lang="en-US" sz="1600" smtClean="0">
                <a:solidFill>
                  <a:srgbClr val="000000"/>
                </a:solidFill>
                <a:latin typeface="Menlo"/>
              </a:rPr>
              <a:t>; </a:t>
            </a:r>
          </a:p>
          <a:p>
            <a:pPr>
              <a:spcAft>
                <a:spcPts val="600"/>
              </a:spcAft>
            </a:pPr>
            <a:r>
              <a:rPr lang="en-US" sz="160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2673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E46C0A"/>
                </a:solidFill>
              </a:rPr>
              <a:t>Thank you</a:t>
            </a:r>
            <a:endParaRPr lang="en-US" sz="72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Content</a:t>
            </a:r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F450DA-1428-4D14-B71E-C904B4E5D496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976054"/>
              </p:ext>
            </p:extLst>
          </p:nvPr>
        </p:nvGraphicFramePr>
        <p:xfrm>
          <a:off x="377372" y="1001486"/>
          <a:ext cx="8528089" cy="3904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7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Learning </a:t>
            </a:r>
            <a:r>
              <a:rPr lang="en-US" smtClean="0"/>
              <a:t>Goals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altLang="en-US" b="1" smtClean="0"/>
              <a:t> After </a:t>
            </a:r>
            <a:r>
              <a:rPr lang="en-US" altLang="en-US" b="1"/>
              <a:t>the course, attendees will be able to</a:t>
            </a:r>
            <a:r>
              <a:rPr lang="en-US" altLang="en-US" b="1" smtClean="0"/>
              <a:t>:</a:t>
            </a:r>
            <a:endParaRPr lang="en-US" b="1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31375-4A1D-4FEB-92B6-AC07347FFD64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99897351"/>
              </p:ext>
            </p:extLst>
          </p:nvPr>
        </p:nvGraphicFramePr>
        <p:xfrm>
          <a:off x="711200" y="1625599"/>
          <a:ext cx="7895771" cy="1553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9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64487" cy="1362075"/>
          </a:xfrm>
        </p:spPr>
        <p:txBody>
          <a:bodyPr>
            <a:normAutofit/>
          </a:bodyPr>
          <a:lstStyle/>
          <a:p>
            <a:pPr lvl="0"/>
            <a:r>
              <a:rPr lang="en-US" sz="3600">
                <a:latin typeface="Candara" panose="020E0502030303020204" pitchFamily="34" charset="0"/>
              </a:rPr>
              <a:t>Model, ModelMap, and ModelView in Spring </a:t>
            </a:r>
            <a:r>
              <a:rPr lang="en-US" sz="3600" smtClean="0">
                <a:latin typeface="Candara" panose="020E0502030303020204" pitchFamily="34" charset="0"/>
              </a:rPr>
              <a:t>MVC</a:t>
            </a:r>
            <a:endParaRPr lang="en-US" sz="36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smtClean="0"/>
              <a:t>The </a:t>
            </a:r>
            <a:r>
              <a:rPr lang="en-US" sz="2400"/>
              <a:t>model can supply attributes used for rendering views</a:t>
            </a:r>
            <a:r>
              <a:rPr lang="en-US" sz="2400" smtClean="0"/>
              <a:t>.</a:t>
            </a:r>
          </a:p>
          <a:p>
            <a:pPr algn="just"/>
            <a:r>
              <a:rPr lang="en-US" sz="2400"/>
              <a:t>To provide a view with usable data, we simply add this data to its </a:t>
            </a:r>
            <a:r>
              <a:rPr lang="en-US" sz="2400" i="1"/>
              <a:t>Model </a:t>
            </a:r>
            <a:r>
              <a:rPr lang="en-US" sz="2400"/>
              <a:t>object. Additionally, maps with attributes can be merged with </a:t>
            </a:r>
            <a:r>
              <a:rPr lang="en-US" sz="2400" i="1"/>
              <a:t>Model</a:t>
            </a:r>
            <a:r>
              <a:rPr lang="en-US" sz="2400"/>
              <a:t> instances: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113" y="2554513"/>
            <a:ext cx="8281347" cy="31641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@GetMapping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"/showViewPage"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public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passParametersWithModel(Model model) {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Map&lt;String, String&gt; map 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HashMap&lt;&gt;();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map.put(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"spring"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"mvc"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model.addAttribute(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"message"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"Baeldung"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model.mergeAttributes(map);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return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"viewPage"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9095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ModelMap class subclasses </a:t>
            </a:r>
            <a:r>
              <a:rPr lang="en-US" sz="2400" b="1"/>
              <a:t>LinkedHashMap</a:t>
            </a:r>
            <a:r>
              <a:rPr lang="en-US" sz="2400"/>
              <a:t>. It add some methods </a:t>
            </a:r>
            <a:r>
              <a:rPr lang="en-US" sz="2400" smtClean="0"/>
              <a:t>for convenience.</a:t>
            </a:r>
          </a:p>
          <a:p>
            <a:pPr algn="just"/>
            <a:r>
              <a:rPr lang="en-US" sz="2400"/>
              <a:t>It provides </a:t>
            </a:r>
            <a:r>
              <a:rPr lang="en-US" sz="2400" b="1"/>
              <a:t>addAttribute</a:t>
            </a:r>
            <a:r>
              <a:rPr lang="en-US" sz="2400"/>
              <a:t> method to put key value pair. This method return ModelMap objects that can be used for chaining.</a:t>
            </a:r>
          </a:p>
          <a:p>
            <a:pPr algn="just"/>
            <a:r>
              <a:rPr lang="en-US" sz="2400"/>
              <a:t>ModelMap uses as generics.</a:t>
            </a:r>
          </a:p>
          <a:p>
            <a:pPr algn="just"/>
            <a:r>
              <a:rPr lang="en-US" sz="2400"/>
              <a:t>ModelMap checks for null values.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1998" y="3744963"/>
            <a:ext cx="761274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1600">
                <a:solidFill>
                  <a:srgbClr val="333333"/>
                </a:solidFill>
                <a:latin typeface="source code pro"/>
              </a:rPr>
              <a:t>@</a:t>
            </a:r>
            <a:r>
              <a:rPr lang="en-US" sz="1600">
                <a:solidFill>
                  <a:srgbClr val="004ED0"/>
                </a:solidFill>
                <a:latin typeface="source code pro"/>
              </a:rPr>
              <a:t>RequestMapping</a:t>
            </a:r>
            <a:r>
              <a:rPr lang="en-US" sz="160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sz="1600">
                <a:solidFill>
                  <a:srgbClr val="008000"/>
                </a:solidFill>
                <a:latin typeface="source code pro"/>
              </a:rPr>
              <a:t>"/helloworld"</a:t>
            </a:r>
            <a:r>
              <a:rPr lang="en-US" sz="1600">
                <a:solidFill>
                  <a:srgbClr val="333333"/>
                </a:solidFill>
                <a:latin typeface="source code pro"/>
              </a:rPr>
              <a:t>)</a:t>
            </a:r>
            <a:endParaRPr lang="en-US" sz="1600">
              <a:solidFill>
                <a:srgbClr val="000000"/>
              </a:solidFill>
              <a:latin typeface="source code pro"/>
            </a:endParaRPr>
          </a:p>
          <a:p>
            <a:pPr algn="just" fontAlgn="base"/>
            <a:r>
              <a:rPr lang="en-US" sz="1600">
                <a:solidFill>
                  <a:srgbClr val="800080"/>
                </a:solidFill>
                <a:latin typeface="source code pro"/>
              </a:rPr>
              <a:t>public</a:t>
            </a:r>
            <a:r>
              <a:rPr lang="en-US" sz="1600">
                <a:solidFill>
                  <a:srgbClr val="006FE0"/>
                </a:solidFill>
                <a:latin typeface="source code pro"/>
              </a:rPr>
              <a:t> </a:t>
            </a:r>
            <a:r>
              <a:rPr lang="en-US" sz="1600">
                <a:solidFill>
                  <a:srgbClr val="800080"/>
                </a:solidFill>
                <a:latin typeface="source code pro"/>
              </a:rPr>
              <a:t>String</a:t>
            </a:r>
            <a:r>
              <a:rPr lang="en-US" sz="1600">
                <a:solidFill>
                  <a:srgbClr val="006FE0"/>
                </a:solidFill>
                <a:latin typeface="source code pro"/>
              </a:rPr>
              <a:t> </a:t>
            </a:r>
            <a:r>
              <a:rPr lang="en-US" sz="1600">
                <a:solidFill>
                  <a:srgbClr val="004ED0"/>
                </a:solidFill>
                <a:latin typeface="source code pro"/>
              </a:rPr>
              <a:t>hello</a:t>
            </a:r>
            <a:r>
              <a:rPr lang="en-US" sz="160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sz="1600">
                <a:solidFill>
                  <a:srgbClr val="004ED0"/>
                </a:solidFill>
                <a:latin typeface="source code pro"/>
              </a:rPr>
              <a:t>ModelMap </a:t>
            </a:r>
            <a:r>
              <a:rPr lang="en-US" sz="1600">
                <a:solidFill>
                  <a:srgbClr val="002D7A"/>
                </a:solidFill>
                <a:latin typeface="source code pro"/>
              </a:rPr>
              <a:t>map</a:t>
            </a:r>
            <a:r>
              <a:rPr lang="en-US" sz="1600">
                <a:solidFill>
                  <a:srgbClr val="333333"/>
                </a:solidFill>
                <a:latin typeface="source code pro"/>
              </a:rPr>
              <a:t>)</a:t>
            </a:r>
            <a:r>
              <a:rPr lang="en-US" sz="1600">
                <a:solidFill>
                  <a:srgbClr val="006FE0"/>
                </a:solidFill>
                <a:latin typeface="source code pro"/>
              </a:rPr>
              <a:t> </a:t>
            </a:r>
            <a:r>
              <a:rPr lang="en-US" sz="1600">
                <a:solidFill>
                  <a:srgbClr val="333333"/>
                </a:solidFill>
                <a:latin typeface="source code pro"/>
              </a:rPr>
              <a:t>{</a:t>
            </a:r>
            <a:endParaRPr lang="en-US" sz="1600">
              <a:solidFill>
                <a:srgbClr val="000000"/>
              </a:solidFill>
              <a:latin typeface="source code pro"/>
            </a:endParaRPr>
          </a:p>
          <a:p>
            <a:pPr algn="just" fontAlgn="base"/>
            <a:r>
              <a:rPr lang="en-US" sz="1600">
                <a:solidFill>
                  <a:srgbClr val="006FE0"/>
                </a:solidFill>
                <a:latin typeface="source code pro"/>
              </a:rPr>
              <a:t>  </a:t>
            </a:r>
            <a:r>
              <a:rPr lang="en-US" sz="1600">
                <a:solidFill>
                  <a:srgbClr val="800080"/>
                </a:solidFill>
                <a:latin typeface="source code pro"/>
              </a:rPr>
              <a:t>String</a:t>
            </a:r>
            <a:r>
              <a:rPr lang="en-US" sz="1600">
                <a:solidFill>
                  <a:srgbClr val="006FE0"/>
                </a:solidFill>
                <a:latin typeface="source code pro"/>
              </a:rPr>
              <a:t> </a:t>
            </a:r>
            <a:r>
              <a:rPr lang="en-US" sz="1600">
                <a:solidFill>
                  <a:srgbClr val="002D7A"/>
                </a:solidFill>
                <a:latin typeface="source code pro"/>
              </a:rPr>
              <a:t>helloWorldMessage</a:t>
            </a:r>
            <a:r>
              <a:rPr lang="en-US" sz="1600">
                <a:solidFill>
                  <a:srgbClr val="006FE0"/>
                </a:solidFill>
                <a:latin typeface="source code pro"/>
              </a:rPr>
              <a:t> = </a:t>
            </a:r>
            <a:r>
              <a:rPr lang="en-US" sz="1600">
                <a:solidFill>
                  <a:srgbClr val="008000"/>
                </a:solidFill>
                <a:latin typeface="source code pro"/>
              </a:rPr>
              <a:t>"Hello world from </a:t>
            </a:r>
            <a:r>
              <a:rPr lang="en-US" sz="1600" smtClean="0">
                <a:solidFill>
                  <a:srgbClr val="008000"/>
                </a:solidFill>
                <a:latin typeface="source code pro"/>
              </a:rPr>
              <a:t>FA!"</a:t>
            </a:r>
            <a:r>
              <a:rPr lang="en-US" sz="1600" smtClean="0">
                <a:solidFill>
                  <a:srgbClr val="333333"/>
                </a:solidFill>
                <a:latin typeface="source code pro"/>
              </a:rPr>
              <a:t>;</a:t>
            </a:r>
            <a:endParaRPr lang="en-US" sz="1600">
              <a:solidFill>
                <a:srgbClr val="000000"/>
              </a:solidFill>
              <a:latin typeface="source code pro"/>
            </a:endParaRPr>
          </a:p>
          <a:p>
            <a:pPr algn="just" fontAlgn="base"/>
            <a:r>
              <a:rPr lang="en-US" sz="1600">
                <a:solidFill>
                  <a:srgbClr val="006FE0"/>
                </a:solidFill>
                <a:latin typeface="source code pro"/>
              </a:rPr>
              <a:t>  </a:t>
            </a:r>
            <a:r>
              <a:rPr lang="en-US" sz="1600">
                <a:solidFill>
                  <a:srgbClr val="800080"/>
                </a:solidFill>
                <a:latin typeface="source code pro"/>
              </a:rPr>
              <a:t>String</a:t>
            </a:r>
            <a:r>
              <a:rPr lang="en-US" sz="1600">
                <a:solidFill>
                  <a:srgbClr val="006FE0"/>
                </a:solidFill>
                <a:latin typeface="source code pro"/>
              </a:rPr>
              <a:t> </a:t>
            </a:r>
            <a:r>
              <a:rPr lang="en-US" sz="1600">
                <a:solidFill>
                  <a:srgbClr val="002D7A"/>
                </a:solidFill>
                <a:latin typeface="source code pro"/>
              </a:rPr>
              <a:t>welcomeMessage</a:t>
            </a:r>
            <a:r>
              <a:rPr lang="en-US" sz="1600">
                <a:solidFill>
                  <a:srgbClr val="006FE0"/>
                </a:solidFill>
                <a:latin typeface="source code pro"/>
              </a:rPr>
              <a:t> = </a:t>
            </a:r>
            <a:r>
              <a:rPr lang="en-US" sz="1600">
                <a:solidFill>
                  <a:srgbClr val="008000"/>
                </a:solidFill>
                <a:latin typeface="source code pro"/>
              </a:rPr>
              <a:t>"Welcome to  </a:t>
            </a:r>
            <a:r>
              <a:rPr lang="en-US" sz="1600" smtClean="0">
                <a:solidFill>
                  <a:srgbClr val="008000"/>
                </a:solidFill>
                <a:latin typeface="source code pro"/>
              </a:rPr>
              <a:t>FA!"</a:t>
            </a:r>
            <a:r>
              <a:rPr lang="en-US" sz="1600" smtClean="0">
                <a:solidFill>
                  <a:srgbClr val="333333"/>
                </a:solidFill>
                <a:latin typeface="source code pro"/>
              </a:rPr>
              <a:t>;</a:t>
            </a:r>
            <a:endParaRPr lang="en-US" sz="1600">
              <a:solidFill>
                <a:srgbClr val="000000"/>
              </a:solidFill>
              <a:latin typeface="source code pro"/>
            </a:endParaRPr>
          </a:p>
          <a:p>
            <a:pPr algn="just" fontAlgn="base"/>
            <a:r>
              <a:rPr lang="en-US" sz="1600">
                <a:solidFill>
                  <a:srgbClr val="006FE0"/>
                </a:solidFill>
                <a:latin typeface="source code pro"/>
              </a:rPr>
              <a:t>  </a:t>
            </a:r>
            <a:r>
              <a:rPr lang="en-US" sz="1600">
                <a:solidFill>
                  <a:srgbClr val="002D7A"/>
                </a:solidFill>
                <a:latin typeface="source code pro"/>
              </a:rPr>
              <a:t>map</a:t>
            </a:r>
            <a:r>
              <a:rPr lang="en-US" sz="1600">
                <a:solidFill>
                  <a:srgbClr val="333333"/>
                </a:solidFill>
                <a:latin typeface="source code pro"/>
              </a:rPr>
              <a:t>.</a:t>
            </a:r>
            <a:r>
              <a:rPr lang="en-US" sz="1600">
                <a:solidFill>
                  <a:srgbClr val="004ED0"/>
                </a:solidFill>
                <a:latin typeface="source code pro"/>
              </a:rPr>
              <a:t>addAttribute</a:t>
            </a:r>
            <a:r>
              <a:rPr lang="en-US" sz="160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sz="1600">
                <a:solidFill>
                  <a:srgbClr val="008000"/>
                </a:solidFill>
                <a:latin typeface="source code pro"/>
              </a:rPr>
              <a:t>"helloMessage"</a:t>
            </a:r>
            <a:r>
              <a:rPr lang="en-US" sz="1600">
                <a:solidFill>
                  <a:srgbClr val="333333"/>
                </a:solidFill>
                <a:latin typeface="source code pro"/>
              </a:rPr>
              <a:t>,</a:t>
            </a:r>
            <a:r>
              <a:rPr lang="en-US" sz="1600">
                <a:solidFill>
                  <a:srgbClr val="006FE0"/>
                </a:solidFill>
                <a:latin typeface="source code pro"/>
              </a:rPr>
              <a:t> </a:t>
            </a:r>
            <a:r>
              <a:rPr lang="en-US" sz="1600">
                <a:solidFill>
                  <a:srgbClr val="002D7A"/>
                </a:solidFill>
                <a:latin typeface="source code pro"/>
              </a:rPr>
              <a:t>helloWorldMessage</a:t>
            </a:r>
            <a:r>
              <a:rPr lang="en-US" sz="1600">
                <a:solidFill>
                  <a:srgbClr val="333333"/>
                </a:solidFill>
                <a:latin typeface="source code pro"/>
              </a:rPr>
              <a:t>);</a:t>
            </a:r>
            <a:endParaRPr lang="en-US" sz="1600">
              <a:solidFill>
                <a:srgbClr val="000000"/>
              </a:solidFill>
              <a:latin typeface="source code pro"/>
            </a:endParaRPr>
          </a:p>
          <a:p>
            <a:pPr algn="just" fontAlgn="base"/>
            <a:r>
              <a:rPr lang="en-US" sz="1600">
                <a:solidFill>
                  <a:srgbClr val="006FE0"/>
                </a:solidFill>
                <a:latin typeface="source code pro"/>
              </a:rPr>
              <a:t>  </a:t>
            </a:r>
            <a:r>
              <a:rPr lang="en-US" sz="1600">
                <a:solidFill>
                  <a:srgbClr val="002D7A"/>
                </a:solidFill>
                <a:latin typeface="source code pro"/>
              </a:rPr>
              <a:t>map</a:t>
            </a:r>
            <a:r>
              <a:rPr lang="en-US" sz="1600">
                <a:solidFill>
                  <a:srgbClr val="333333"/>
                </a:solidFill>
                <a:latin typeface="source code pro"/>
              </a:rPr>
              <a:t>.</a:t>
            </a:r>
            <a:r>
              <a:rPr lang="en-US" sz="1600">
                <a:solidFill>
                  <a:srgbClr val="004ED0"/>
                </a:solidFill>
                <a:latin typeface="source code pro"/>
              </a:rPr>
              <a:t>addAttribute</a:t>
            </a:r>
            <a:r>
              <a:rPr lang="en-US" sz="160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sz="1600">
                <a:solidFill>
                  <a:srgbClr val="008000"/>
                </a:solidFill>
                <a:latin typeface="source code pro"/>
              </a:rPr>
              <a:t>"welcomeMessage"</a:t>
            </a:r>
            <a:r>
              <a:rPr lang="en-US" sz="1600">
                <a:solidFill>
                  <a:srgbClr val="333333"/>
                </a:solidFill>
                <a:latin typeface="source code pro"/>
              </a:rPr>
              <a:t>,</a:t>
            </a:r>
            <a:r>
              <a:rPr lang="en-US" sz="1600">
                <a:solidFill>
                  <a:srgbClr val="006FE0"/>
                </a:solidFill>
                <a:latin typeface="source code pro"/>
              </a:rPr>
              <a:t> </a:t>
            </a:r>
            <a:r>
              <a:rPr lang="en-US" sz="1600">
                <a:solidFill>
                  <a:srgbClr val="002D7A"/>
                </a:solidFill>
                <a:latin typeface="source code pro"/>
              </a:rPr>
              <a:t>welcomeMessage</a:t>
            </a:r>
            <a:r>
              <a:rPr lang="en-US" sz="1600">
                <a:solidFill>
                  <a:srgbClr val="333333"/>
                </a:solidFill>
                <a:latin typeface="source code pro"/>
              </a:rPr>
              <a:t>);</a:t>
            </a:r>
            <a:endParaRPr lang="en-US" sz="1600">
              <a:solidFill>
                <a:srgbClr val="000000"/>
              </a:solidFill>
              <a:latin typeface="source code pro"/>
            </a:endParaRPr>
          </a:p>
          <a:p>
            <a:pPr algn="just" fontAlgn="base"/>
            <a:r>
              <a:rPr lang="en-US" sz="1600">
                <a:solidFill>
                  <a:srgbClr val="006FE0"/>
                </a:solidFill>
                <a:latin typeface="source code pro"/>
              </a:rPr>
              <a:t>  </a:t>
            </a:r>
            <a:endParaRPr lang="en-US" sz="1600">
              <a:solidFill>
                <a:srgbClr val="000000"/>
              </a:solidFill>
              <a:latin typeface="source code pro"/>
            </a:endParaRPr>
          </a:p>
          <a:p>
            <a:pPr algn="just" fontAlgn="base"/>
            <a:r>
              <a:rPr lang="en-US" sz="1600">
                <a:solidFill>
                  <a:srgbClr val="006FE0"/>
                </a:solidFill>
                <a:latin typeface="source code pro"/>
              </a:rPr>
              <a:t>  </a:t>
            </a:r>
            <a:r>
              <a:rPr lang="en-US" sz="1600">
                <a:solidFill>
                  <a:srgbClr val="800080"/>
                </a:solidFill>
                <a:latin typeface="source code pro"/>
              </a:rPr>
              <a:t>return</a:t>
            </a:r>
            <a:r>
              <a:rPr lang="en-US" sz="1600">
                <a:solidFill>
                  <a:srgbClr val="006FE0"/>
                </a:solidFill>
                <a:latin typeface="source code pro"/>
              </a:rPr>
              <a:t> </a:t>
            </a:r>
            <a:r>
              <a:rPr lang="en-US" sz="1600">
                <a:solidFill>
                  <a:srgbClr val="008000"/>
                </a:solidFill>
                <a:latin typeface="source code pro"/>
              </a:rPr>
              <a:t>"hello"</a:t>
            </a:r>
            <a:r>
              <a:rPr lang="en-US" sz="1600">
                <a:solidFill>
                  <a:srgbClr val="333333"/>
                </a:solidFill>
                <a:latin typeface="source code pro"/>
              </a:rPr>
              <a:t>;</a:t>
            </a:r>
            <a:endParaRPr lang="en-US" sz="1600">
              <a:solidFill>
                <a:srgbClr val="000000"/>
              </a:solidFill>
              <a:latin typeface="source code pro"/>
            </a:endParaRPr>
          </a:p>
          <a:p>
            <a:pPr algn="just" fontAlgn="base"/>
            <a:r>
              <a:rPr lang="en-US" sz="1600">
                <a:solidFill>
                  <a:srgbClr val="333333"/>
                </a:solidFill>
                <a:latin typeface="source code pro"/>
              </a:rPr>
              <a:t>}</a:t>
            </a:r>
            <a:endParaRPr lang="en-US" sz="1600" b="0" i="0">
              <a:solidFill>
                <a:srgbClr val="000000"/>
              </a:solidFill>
              <a:effectLst/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7373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ModelAndView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This interface allows us to pass all the information required by Spring MVC in one </a:t>
            </a:r>
            <a:r>
              <a:rPr lang="en-US" sz="2400" smtClean="0"/>
              <a:t>return.</a:t>
            </a:r>
            <a:endParaRPr lang="en-US" sz="2400"/>
          </a:p>
          <a:p>
            <a:pPr algn="just"/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96686" y="1712686"/>
            <a:ext cx="8084457" cy="1915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Arial" pitchFamily="34" charset="0"/>
              </a:rPr>
              <a:t>@GetMapping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  <a:cs typeface="Arial" pitchFamily="34" charset="0"/>
              </a:rPr>
              <a:t>"/goToViewPage"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ModelAndView passParametersWithModelAndView() {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  <a:cs typeface="Arial" pitchFamily="34" charset="0"/>
              </a:rPr>
              <a:t>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ModelAndView modelAndView 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  <a:cs typeface="Arial" pitchFamily="34" charset="0"/>
              </a:rPr>
              <a:t>new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ModelAndView(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  <a:cs typeface="Arial" pitchFamily="34" charset="0"/>
              </a:rPr>
              <a:t>"viewPage"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);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  <a:cs typeface="Arial" pitchFamily="34" charset="0"/>
              </a:rPr>
              <a:t>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modelAndView.addObject(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  <a:cs typeface="Arial" pitchFamily="34" charset="0"/>
              </a:rPr>
              <a:t>"message"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  <a:cs typeface="Arial" pitchFamily="34" charset="0"/>
              </a:rPr>
              <a:t>“Welcome</a:t>
            </a:r>
            <a:r>
              <a:rPr kumimoji="0" lang="en-US" altLang="en-US" sz="1600" b="1" i="0" u="none" strike="noStrike" cap="none" normalizeH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  <a:cs typeface="Arial" pitchFamily="34" charset="0"/>
              </a:rPr>
              <a:t> to FA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  <a:cs typeface="Arial" pitchFamily="34" charset="0"/>
              </a:rPr>
              <a:t>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);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source code pro"/>
                <a:cs typeface="Arial" pitchFamily="34" charset="0"/>
              </a:rPr>
              <a:t>    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modelAndView;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}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2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ModelAndView with Redirect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ModelAndView object: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2913" y="1494749"/>
            <a:ext cx="6219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ModelAndView </a:t>
            </a:r>
            <a:r>
              <a:rPr lang="en-US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modelAndView</a:t>
            </a:r>
            <a:r>
              <a:rPr lang="en-US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b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ModelAndView();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4855" y="2293035"/>
            <a:ext cx="6335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modelAndView</a:t>
            </a:r>
            <a:r>
              <a:rPr lang="en-US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.setViewName(</a:t>
            </a:r>
            <a:r>
              <a:rPr lang="en-US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"redirect:/index.htm"</a:t>
            </a:r>
            <a:r>
              <a:rPr lang="en-US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95105" y="287500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return</a:t>
            </a:r>
            <a:r>
              <a:rPr lang="en-US" b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modelAndView</a:t>
            </a:r>
            <a:r>
              <a:rPr lang="en-US" b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2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>
                <a:latin typeface="Candara" panose="020E0502030303020204" pitchFamily="34" charset="0"/>
              </a:rPr>
              <a:t>RedirectView to Add/Fetch Flash Attributes using </a:t>
            </a:r>
            <a:r>
              <a:rPr lang="en-US" sz="3200" smtClean="0">
                <a:latin typeface="Candara" panose="020E0502030303020204" pitchFamily="34" charset="0"/>
              </a:rPr>
              <a:t>RedirectAttributes</a:t>
            </a:r>
            <a:endParaRPr lang="en-US" sz="3200">
              <a:latin typeface="Candara" panose="020E0502030303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7741</TotalTime>
  <Words>974</Words>
  <Application>Microsoft Office PowerPoint</Application>
  <PresentationFormat>On-screen Show (4:3)</PresentationFormat>
  <Paragraphs>183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 Unicode MS</vt:lpstr>
      <vt:lpstr>Arial</vt:lpstr>
      <vt:lpstr>Calibri</vt:lpstr>
      <vt:lpstr>Candara</vt:lpstr>
      <vt:lpstr>Consolas</vt:lpstr>
      <vt:lpstr>Menlo</vt:lpstr>
      <vt:lpstr>source code pro</vt:lpstr>
      <vt:lpstr>Wingdings</vt:lpstr>
      <vt:lpstr>Wingdings 2</vt:lpstr>
      <vt:lpstr>Presentation2</vt:lpstr>
      <vt:lpstr>SPRING  WEB MVC FRAMEWORK (Part 2)</vt:lpstr>
      <vt:lpstr>Table Content</vt:lpstr>
      <vt:lpstr>Learning Goals</vt:lpstr>
      <vt:lpstr>Model, ModelMap, and ModelView in Spring MVC</vt:lpstr>
      <vt:lpstr>Model class</vt:lpstr>
      <vt:lpstr>ModelMap</vt:lpstr>
      <vt:lpstr>ModelAndView</vt:lpstr>
      <vt:lpstr>ModelAndView with Redirect</vt:lpstr>
      <vt:lpstr>RedirectView to Add/Fetch Flash Attributes using RedirectAttributes</vt:lpstr>
      <vt:lpstr>RedirectAttributes class</vt:lpstr>
      <vt:lpstr>Methods</vt:lpstr>
      <vt:lpstr>Add Flash Attributes</vt:lpstr>
      <vt:lpstr>Fetch Flash Attributes</vt:lpstr>
      <vt:lpstr>@SessionAttributes or @SessionAttribute</vt:lpstr>
      <vt:lpstr>@SessionAttributes </vt:lpstr>
      <vt:lpstr>Controller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Thi Dieu (FA.TOD)</cp:lastModifiedBy>
  <cp:revision>636</cp:revision>
  <dcterms:created xsi:type="dcterms:W3CDTF">2016-11-02T02:13:02Z</dcterms:created>
  <dcterms:modified xsi:type="dcterms:W3CDTF">2019-09-14T15:29:56Z</dcterms:modified>
</cp:coreProperties>
</file>