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261" r:id="rId2"/>
    <p:sldId id="420" r:id="rId3"/>
    <p:sldId id="421" r:id="rId4"/>
    <p:sldId id="422" r:id="rId5"/>
    <p:sldId id="423" r:id="rId6"/>
    <p:sldId id="424" r:id="rId7"/>
    <p:sldId id="425" r:id="rId8"/>
    <p:sldId id="426" r:id="rId9"/>
    <p:sldId id="428" r:id="rId10"/>
    <p:sldId id="510" r:id="rId11"/>
    <p:sldId id="509" r:id="rId12"/>
    <p:sldId id="511" r:id="rId13"/>
    <p:sldId id="429" r:id="rId14"/>
    <p:sldId id="504" r:id="rId15"/>
    <p:sldId id="430" r:id="rId16"/>
    <p:sldId id="432" r:id="rId17"/>
    <p:sldId id="433" r:id="rId18"/>
    <p:sldId id="434" r:id="rId19"/>
    <p:sldId id="435" r:id="rId20"/>
    <p:sldId id="436" r:id="rId21"/>
    <p:sldId id="437" r:id="rId22"/>
    <p:sldId id="438" r:id="rId23"/>
    <p:sldId id="440" r:id="rId24"/>
    <p:sldId id="441" r:id="rId25"/>
    <p:sldId id="442" r:id="rId26"/>
    <p:sldId id="444" r:id="rId27"/>
    <p:sldId id="445" r:id="rId28"/>
    <p:sldId id="446" r:id="rId29"/>
    <p:sldId id="505" r:id="rId30"/>
    <p:sldId id="523" r:id="rId31"/>
    <p:sldId id="527" r:id="rId32"/>
    <p:sldId id="540" r:id="rId33"/>
    <p:sldId id="529" r:id="rId34"/>
    <p:sldId id="530" r:id="rId35"/>
    <p:sldId id="531" r:id="rId36"/>
    <p:sldId id="532" r:id="rId37"/>
    <p:sldId id="533" r:id="rId38"/>
    <p:sldId id="534" r:id="rId39"/>
    <p:sldId id="535" r:id="rId40"/>
    <p:sldId id="536" r:id="rId41"/>
    <p:sldId id="537" r:id="rId42"/>
    <p:sldId id="538" r:id="rId43"/>
    <p:sldId id="539" r:id="rId44"/>
    <p:sldId id="541" r:id="rId45"/>
    <p:sldId id="542" r:id="rId46"/>
    <p:sldId id="543" r:id="rId47"/>
    <p:sldId id="544" r:id="rId48"/>
    <p:sldId id="545" r:id="rId49"/>
    <p:sldId id="546" r:id="rId50"/>
    <p:sldId id="547" r:id="rId51"/>
    <p:sldId id="548" r:id="rId52"/>
    <p:sldId id="512" r:id="rId53"/>
    <p:sldId id="520" r:id="rId54"/>
    <p:sldId id="521" r:id="rId55"/>
    <p:sldId id="522" r:id="rId56"/>
    <p:sldId id="549" r:id="rId57"/>
    <p:sldId id="550" r:id="rId58"/>
    <p:sldId id="468" r:id="rId59"/>
    <p:sldId id="258"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snapToGrid="0" snapToObjects="1" showGuides="1">
      <p:cViewPr varScale="1">
        <p:scale>
          <a:sx n="67" d="100"/>
          <a:sy n="67" d="100"/>
        </p:scale>
        <p:origin x="1052" y="6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1" d="100"/>
          <a:sy n="51" d="100"/>
        </p:scale>
        <p:origin x="2624"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73A4D-8800-4DEC-8240-58B7B61D9AB9}" type="doc">
      <dgm:prSet loTypeId="urn:microsoft.com/office/officeart/2008/layout/HexagonCluster" loCatId="relationship" qsTypeId="urn:microsoft.com/office/officeart/2005/8/quickstyle/simple1" qsCatId="simple" csTypeId="urn:microsoft.com/office/officeart/2005/8/colors/colorful5" csCatId="colorful" phldr="1"/>
      <dgm:spPr/>
      <dgm:t>
        <a:bodyPr/>
        <a:lstStyle/>
        <a:p>
          <a:endParaRPr lang="en-US"/>
        </a:p>
      </dgm:t>
    </dgm:pt>
    <dgm:pt modelId="{C36A5939-CFA6-4A8F-9BD6-A8115987DE32}">
      <dgm:prSet/>
      <dgm:spPr/>
      <dgm:t>
        <a:bodyPr/>
        <a:lstStyle/>
        <a:p>
          <a:pPr rtl="0"/>
          <a:r>
            <a:rPr lang="en-US" b="1" smtClean="0"/>
            <a:t>Can use JSP to build Web application</a:t>
          </a:r>
          <a:endParaRPr lang="en-US" b="1"/>
        </a:p>
      </dgm:t>
    </dgm:pt>
    <dgm:pt modelId="{A6486827-B6A2-420D-B62D-1F6E1336BA08}" type="parTrans" cxnId="{6AECCCBA-FCD5-4787-97C6-BF9E4FE9D653}">
      <dgm:prSet/>
      <dgm:spPr/>
      <dgm:t>
        <a:bodyPr/>
        <a:lstStyle/>
        <a:p>
          <a:endParaRPr lang="en-US"/>
        </a:p>
      </dgm:t>
    </dgm:pt>
    <dgm:pt modelId="{ED023BB0-F0E8-485A-8455-414FF18805F0}" type="sibTrans" cxnId="{6AECCCBA-FCD5-4787-97C6-BF9E4FE9D653}">
      <dgm:prSet/>
      <dgm:spPr/>
      <dgm:t>
        <a:bodyPr/>
        <a:lstStyle/>
        <a:p>
          <a:endParaRPr lang="en-US"/>
        </a:p>
      </dgm:t>
    </dgm:pt>
    <dgm:pt modelId="{D2CE50C7-6877-489E-AEF3-1D8644961F53}">
      <dgm:prSet/>
      <dgm:spPr/>
      <dgm:t>
        <a:bodyPr/>
        <a:lstStyle/>
        <a:p>
          <a:pPr rtl="0"/>
          <a:r>
            <a:rPr lang="en-US" b="1" smtClean="0"/>
            <a:t>Know about Java Server Pages (JSP)</a:t>
          </a:r>
          <a:endParaRPr lang="en-US" b="1"/>
        </a:p>
      </dgm:t>
    </dgm:pt>
    <dgm:pt modelId="{8CE616FE-0342-47FF-8371-421C406E0B30}" type="parTrans" cxnId="{02C4FE50-2668-4908-9452-280CD5A09EEE}">
      <dgm:prSet/>
      <dgm:spPr/>
      <dgm:t>
        <a:bodyPr/>
        <a:lstStyle/>
        <a:p>
          <a:endParaRPr lang="en-US"/>
        </a:p>
      </dgm:t>
    </dgm:pt>
    <dgm:pt modelId="{07633604-75E9-412B-9EAC-CB7A952D4595}" type="sibTrans" cxnId="{02C4FE50-2668-4908-9452-280CD5A09EEE}">
      <dgm:prSet/>
      <dgm:spPr/>
      <dgm:t>
        <a:bodyPr/>
        <a:lstStyle/>
        <a:p>
          <a:endParaRPr lang="en-US"/>
        </a:p>
      </dgm:t>
    </dgm:pt>
    <dgm:pt modelId="{72BEC1F2-7F21-49F1-AEAA-16ACC992E512}" type="pres">
      <dgm:prSet presAssocID="{50773A4D-8800-4DEC-8240-58B7B61D9AB9}" presName="Name0" presStyleCnt="0">
        <dgm:presLayoutVars>
          <dgm:chMax val="21"/>
          <dgm:chPref val="21"/>
        </dgm:presLayoutVars>
      </dgm:prSet>
      <dgm:spPr/>
      <dgm:t>
        <a:bodyPr/>
        <a:lstStyle/>
        <a:p>
          <a:endParaRPr lang="en-US"/>
        </a:p>
      </dgm:t>
    </dgm:pt>
    <dgm:pt modelId="{9A7DF1D1-5FF5-4334-A8C3-BE827EC8F7D0}" type="pres">
      <dgm:prSet presAssocID="{C36A5939-CFA6-4A8F-9BD6-A8115987DE32}" presName="text1" presStyleCnt="0"/>
      <dgm:spPr/>
    </dgm:pt>
    <dgm:pt modelId="{098C1758-37D8-494E-BFF2-8FF21EE245B9}" type="pres">
      <dgm:prSet presAssocID="{C36A5939-CFA6-4A8F-9BD6-A8115987DE32}" presName="textRepeatNode" presStyleLbl="alignNode1" presStyleIdx="0" presStyleCnt="2">
        <dgm:presLayoutVars>
          <dgm:chMax val="0"/>
          <dgm:chPref val="0"/>
          <dgm:bulletEnabled val="1"/>
        </dgm:presLayoutVars>
      </dgm:prSet>
      <dgm:spPr/>
      <dgm:t>
        <a:bodyPr/>
        <a:lstStyle/>
        <a:p>
          <a:endParaRPr lang="en-US"/>
        </a:p>
      </dgm:t>
    </dgm:pt>
    <dgm:pt modelId="{E5FD292E-FEC7-4181-8D50-8E0F6B94C05B}" type="pres">
      <dgm:prSet presAssocID="{C36A5939-CFA6-4A8F-9BD6-A8115987DE32}" presName="textaccent1" presStyleCnt="0"/>
      <dgm:spPr/>
    </dgm:pt>
    <dgm:pt modelId="{7D6742E7-27A1-4699-ABA8-43A41BF155A7}" type="pres">
      <dgm:prSet presAssocID="{C36A5939-CFA6-4A8F-9BD6-A8115987DE32}" presName="accentRepeatNode" presStyleLbl="solidAlignAcc1" presStyleIdx="0" presStyleCnt="4"/>
      <dgm:spPr/>
    </dgm:pt>
    <dgm:pt modelId="{998A6EC8-9B30-48D5-BF9C-C9DF43453F01}" type="pres">
      <dgm:prSet presAssocID="{ED023BB0-F0E8-485A-8455-414FF18805F0}" presName="image1" presStyleCnt="0"/>
      <dgm:spPr/>
    </dgm:pt>
    <dgm:pt modelId="{122E52B9-87AE-451B-B0B4-D61219EDEB97}" type="pres">
      <dgm:prSet presAssocID="{ED023BB0-F0E8-485A-8455-414FF18805F0}" presName="imageRepeatNode" presStyleLbl="alignAcc1" presStyleIdx="0" presStyleCnt="2" custScaleX="23425" custScaleY="37446"/>
      <dgm:spPr/>
      <dgm:t>
        <a:bodyPr/>
        <a:lstStyle/>
        <a:p>
          <a:endParaRPr lang="en-US"/>
        </a:p>
      </dgm:t>
    </dgm:pt>
    <dgm:pt modelId="{F2339E87-EA30-40E5-B51D-658AF11A626A}" type="pres">
      <dgm:prSet presAssocID="{ED023BB0-F0E8-485A-8455-414FF18805F0}" presName="imageaccent1" presStyleCnt="0"/>
      <dgm:spPr/>
    </dgm:pt>
    <dgm:pt modelId="{D38021CC-F916-4609-976F-2EB5F885A5C3}" type="pres">
      <dgm:prSet presAssocID="{ED023BB0-F0E8-485A-8455-414FF18805F0}" presName="accentRepeatNode" presStyleLbl="solidAlignAcc1" presStyleIdx="1" presStyleCnt="4"/>
      <dgm:spPr/>
    </dgm:pt>
    <dgm:pt modelId="{50CAAA12-2FF5-424E-98A5-083F8D438CCE}" type="pres">
      <dgm:prSet presAssocID="{D2CE50C7-6877-489E-AEF3-1D8644961F53}" presName="text2" presStyleCnt="0"/>
      <dgm:spPr/>
    </dgm:pt>
    <dgm:pt modelId="{77720038-B228-43AE-BCC2-524B74981945}" type="pres">
      <dgm:prSet presAssocID="{D2CE50C7-6877-489E-AEF3-1D8644961F53}" presName="textRepeatNode" presStyleLbl="alignNode1" presStyleIdx="1" presStyleCnt="2">
        <dgm:presLayoutVars>
          <dgm:chMax val="0"/>
          <dgm:chPref val="0"/>
          <dgm:bulletEnabled val="1"/>
        </dgm:presLayoutVars>
      </dgm:prSet>
      <dgm:spPr/>
      <dgm:t>
        <a:bodyPr/>
        <a:lstStyle/>
        <a:p>
          <a:endParaRPr lang="en-US"/>
        </a:p>
      </dgm:t>
    </dgm:pt>
    <dgm:pt modelId="{2F1A0A44-CFF6-44CA-978B-8E3DEFA2CDF1}" type="pres">
      <dgm:prSet presAssocID="{D2CE50C7-6877-489E-AEF3-1D8644961F53}" presName="textaccent2" presStyleCnt="0"/>
      <dgm:spPr/>
    </dgm:pt>
    <dgm:pt modelId="{4D6C7A48-8F65-4F4A-8904-D6634BC0D228}" type="pres">
      <dgm:prSet presAssocID="{D2CE50C7-6877-489E-AEF3-1D8644961F53}" presName="accentRepeatNode" presStyleLbl="solidAlignAcc1" presStyleIdx="2" presStyleCnt="4"/>
      <dgm:spPr/>
    </dgm:pt>
    <dgm:pt modelId="{F712CEE8-EC0D-421C-A49C-26371246E92B}" type="pres">
      <dgm:prSet presAssocID="{07633604-75E9-412B-9EAC-CB7A952D4595}" presName="image2" presStyleCnt="0"/>
      <dgm:spPr/>
    </dgm:pt>
    <dgm:pt modelId="{F8434F42-0D92-4E60-A6B7-DE24B8CC10A9}" type="pres">
      <dgm:prSet presAssocID="{07633604-75E9-412B-9EAC-CB7A952D4595}" presName="imageRepeatNode" presStyleLbl="alignAcc1" presStyleIdx="1" presStyleCnt="2" custScaleX="33357" custScaleY="18774"/>
      <dgm:spPr/>
      <dgm:t>
        <a:bodyPr/>
        <a:lstStyle/>
        <a:p>
          <a:endParaRPr lang="en-US"/>
        </a:p>
      </dgm:t>
    </dgm:pt>
    <dgm:pt modelId="{67192DFE-7905-4F36-AD1A-BC6A3F6970AA}" type="pres">
      <dgm:prSet presAssocID="{07633604-75E9-412B-9EAC-CB7A952D4595}" presName="imageaccent2" presStyleCnt="0"/>
      <dgm:spPr/>
    </dgm:pt>
    <dgm:pt modelId="{91E7BCB7-25FB-4B1A-8B04-E90FB8F90882}" type="pres">
      <dgm:prSet presAssocID="{07633604-75E9-412B-9EAC-CB7A952D4595}" presName="accentRepeatNode" presStyleLbl="solidAlignAcc1" presStyleIdx="3" presStyleCnt="4"/>
      <dgm:spPr/>
    </dgm:pt>
  </dgm:ptLst>
  <dgm:cxnLst>
    <dgm:cxn modelId="{6AECCCBA-FCD5-4787-97C6-BF9E4FE9D653}" srcId="{50773A4D-8800-4DEC-8240-58B7B61D9AB9}" destId="{C36A5939-CFA6-4A8F-9BD6-A8115987DE32}" srcOrd="0" destOrd="0" parTransId="{A6486827-B6A2-420D-B62D-1F6E1336BA08}" sibTransId="{ED023BB0-F0E8-485A-8455-414FF18805F0}"/>
    <dgm:cxn modelId="{75DAEFA8-BE95-4525-9009-830F5F81175D}" type="presOf" srcId="{50773A4D-8800-4DEC-8240-58B7B61D9AB9}" destId="{72BEC1F2-7F21-49F1-AEAA-16ACC992E512}" srcOrd="0" destOrd="0" presId="urn:microsoft.com/office/officeart/2008/layout/HexagonCluster"/>
    <dgm:cxn modelId="{B4AC2E55-11C1-40A7-9B56-4F394342EB79}" type="presOf" srcId="{C36A5939-CFA6-4A8F-9BD6-A8115987DE32}" destId="{098C1758-37D8-494E-BFF2-8FF21EE245B9}" srcOrd="0" destOrd="0" presId="urn:microsoft.com/office/officeart/2008/layout/HexagonCluster"/>
    <dgm:cxn modelId="{821BCC9C-5B97-484F-9620-4FB2D55177D5}" type="presOf" srcId="{07633604-75E9-412B-9EAC-CB7A952D4595}" destId="{F8434F42-0D92-4E60-A6B7-DE24B8CC10A9}" srcOrd="0" destOrd="0" presId="urn:microsoft.com/office/officeart/2008/layout/HexagonCluster"/>
    <dgm:cxn modelId="{49A1F395-4328-4664-8288-46C8AF4B9419}" type="presOf" srcId="{D2CE50C7-6877-489E-AEF3-1D8644961F53}" destId="{77720038-B228-43AE-BCC2-524B74981945}" srcOrd="0" destOrd="0" presId="urn:microsoft.com/office/officeart/2008/layout/HexagonCluster"/>
    <dgm:cxn modelId="{C7CEF4AA-149E-4852-B353-1759B3FCE486}" type="presOf" srcId="{ED023BB0-F0E8-485A-8455-414FF18805F0}" destId="{122E52B9-87AE-451B-B0B4-D61219EDEB97}" srcOrd="0" destOrd="0" presId="urn:microsoft.com/office/officeart/2008/layout/HexagonCluster"/>
    <dgm:cxn modelId="{02C4FE50-2668-4908-9452-280CD5A09EEE}" srcId="{50773A4D-8800-4DEC-8240-58B7B61D9AB9}" destId="{D2CE50C7-6877-489E-AEF3-1D8644961F53}" srcOrd="1" destOrd="0" parTransId="{8CE616FE-0342-47FF-8371-421C406E0B30}" sibTransId="{07633604-75E9-412B-9EAC-CB7A952D4595}"/>
    <dgm:cxn modelId="{A79DF297-BD45-4B9E-85F9-D6DABB7C023A}" type="presParOf" srcId="{72BEC1F2-7F21-49F1-AEAA-16ACC992E512}" destId="{9A7DF1D1-5FF5-4334-A8C3-BE827EC8F7D0}" srcOrd="0" destOrd="0" presId="urn:microsoft.com/office/officeart/2008/layout/HexagonCluster"/>
    <dgm:cxn modelId="{5EC3247B-713E-4E81-A6E7-EFCC688E2D0B}" type="presParOf" srcId="{9A7DF1D1-5FF5-4334-A8C3-BE827EC8F7D0}" destId="{098C1758-37D8-494E-BFF2-8FF21EE245B9}" srcOrd="0" destOrd="0" presId="urn:microsoft.com/office/officeart/2008/layout/HexagonCluster"/>
    <dgm:cxn modelId="{94D6E568-3E63-4EE5-8FE0-7E1A871998C9}" type="presParOf" srcId="{72BEC1F2-7F21-49F1-AEAA-16ACC992E512}" destId="{E5FD292E-FEC7-4181-8D50-8E0F6B94C05B}" srcOrd="1" destOrd="0" presId="urn:microsoft.com/office/officeart/2008/layout/HexagonCluster"/>
    <dgm:cxn modelId="{0C947B6C-0CD2-4E25-99A0-F2A2390690C7}" type="presParOf" srcId="{E5FD292E-FEC7-4181-8D50-8E0F6B94C05B}" destId="{7D6742E7-27A1-4699-ABA8-43A41BF155A7}" srcOrd="0" destOrd="0" presId="urn:microsoft.com/office/officeart/2008/layout/HexagonCluster"/>
    <dgm:cxn modelId="{9E042DEC-D44C-4C68-954C-3673EB4DC414}" type="presParOf" srcId="{72BEC1F2-7F21-49F1-AEAA-16ACC992E512}" destId="{998A6EC8-9B30-48D5-BF9C-C9DF43453F01}" srcOrd="2" destOrd="0" presId="urn:microsoft.com/office/officeart/2008/layout/HexagonCluster"/>
    <dgm:cxn modelId="{B9742BA8-824E-4100-B378-E881A8690990}" type="presParOf" srcId="{998A6EC8-9B30-48D5-BF9C-C9DF43453F01}" destId="{122E52B9-87AE-451B-B0B4-D61219EDEB97}" srcOrd="0" destOrd="0" presId="urn:microsoft.com/office/officeart/2008/layout/HexagonCluster"/>
    <dgm:cxn modelId="{9B52167C-B30D-4875-BAD0-E7F7D2984628}" type="presParOf" srcId="{72BEC1F2-7F21-49F1-AEAA-16ACC992E512}" destId="{F2339E87-EA30-40E5-B51D-658AF11A626A}" srcOrd="3" destOrd="0" presId="urn:microsoft.com/office/officeart/2008/layout/HexagonCluster"/>
    <dgm:cxn modelId="{86D02F3D-CE64-4EC8-B41D-C16023BB18BC}" type="presParOf" srcId="{F2339E87-EA30-40E5-B51D-658AF11A626A}" destId="{D38021CC-F916-4609-976F-2EB5F885A5C3}" srcOrd="0" destOrd="0" presId="urn:microsoft.com/office/officeart/2008/layout/HexagonCluster"/>
    <dgm:cxn modelId="{33C65C1F-2910-4F70-A17C-26836A8A7410}" type="presParOf" srcId="{72BEC1F2-7F21-49F1-AEAA-16ACC992E512}" destId="{50CAAA12-2FF5-424E-98A5-083F8D438CCE}" srcOrd="4" destOrd="0" presId="urn:microsoft.com/office/officeart/2008/layout/HexagonCluster"/>
    <dgm:cxn modelId="{21EF58ED-D0A3-49E5-9324-4870EBFA65B6}" type="presParOf" srcId="{50CAAA12-2FF5-424E-98A5-083F8D438CCE}" destId="{77720038-B228-43AE-BCC2-524B74981945}" srcOrd="0" destOrd="0" presId="urn:microsoft.com/office/officeart/2008/layout/HexagonCluster"/>
    <dgm:cxn modelId="{42AE232B-9B52-4968-A33E-C775618C347A}" type="presParOf" srcId="{72BEC1F2-7F21-49F1-AEAA-16ACC992E512}" destId="{2F1A0A44-CFF6-44CA-978B-8E3DEFA2CDF1}" srcOrd="5" destOrd="0" presId="urn:microsoft.com/office/officeart/2008/layout/HexagonCluster"/>
    <dgm:cxn modelId="{79C1CEC9-74F3-4BBF-93C4-EA7A7CFE0888}" type="presParOf" srcId="{2F1A0A44-CFF6-44CA-978B-8E3DEFA2CDF1}" destId="{4D6C7A48-8F65-4F4A-8904-D6634BC0D228}" srcOrd="0" destOrd="0" presId="urn:microsoft.com/office/officeart/2008/layout/HexagonCluster"/>
    <dgm:cxn modelId="{7BB2DCDD-9164-4A25-B991-CBFA9CE08A0A}" type="presParOf" srcId="{72BEC1F2-7F21-49F1-AEAA-16ACC992E512}" destId="{F712CEE8-EC0D-421C-A49C-26371246E92B}" srcOrd="6" destOrd="0" presId="urn:microsoft.com/office/officeart/2008/layout/HexagonCluster"/>
    <dgm:cxn modelId="{2CCFFEB8-C43D-4F6F-9279-E61B2E96F771}" type="presParOf" srcId="{F712CEE8-EC0D-421C-A49C-26371246E92B}" destId="{F8434F42-0D92-4E60-A6B7-DE24B8CC10A9}" srcOrd="0" destOrd="0" presId="urn:microsoft.com/office/officeart/2008/layout/HexagonCluster"/>
    <dgm:cxn modelId="{77505E70-B57C-49CA-B46E-EA40B6FDFFD5}" type="presParOf" srcId="{72BEC1F2-7F21-49F1-AEAA-16ACC992E512}" destId="{67192DFE-7905-4F36-AD1A-BC6A3F6970AA}" srcOrd="7" destOrd="0" presId="urn:microsoft.com/office/officeart/2008/layout/HexagonCluster"/>
    <dgm:cxn modelId="{75C0DA7D-95F0-46B1-83DD-B68B75DCDE4F}" type="presParOf" srcId="{67192DFE-7905-4F36-AD1A-BC6A3F6970AA}" destId="{91E7BCB7-25FB-4B1A-8B04-E90FB8F90882}"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C1758-37D8-494E-BFF2-8FF21EE245B9}">
      <dsp:nvSpPr>
        <dsp:cNvPr id="0" name=""/>
        <dsp:cNvSpPr/>
      </dsp:nvSpPr>
      <dsp:spPr>
        <a:xfrm>
          <a:off x="2014831" y="2224627"/>
          <a:ext cx="2483429" cy="2141621"/>
        </a:xfrm>
        <a:prstGeom prst="hexagon">
          <a:avLst>
            <a:gd name="adj" fmla="val 25000"/>
            <a:gd name="vf" fmla="val 11547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lvl="0" algn="ctr" defTabSz="1111250" rtl="0">
            <a:lnSpc>
              <a:spcPct val="90000"/>
            </a:lnSpc>
            <a:spcBef>
              <a:spcPct val="0"/>
            </a:spcBef>
            <a:spcAft>
              <a:spcPct val="35000"/>
            </a:spcAft>
          </a:pPr>
          <a:r>
            <a:rPr lang="en-US" sz="2500" b="1" kern="1200" smtClean="0"/>
            <a:t>Can use JSP to build Web application</a:t>
          </a:r>
          <a:endParaRPr lang="en-US" sz="2500" b="1" kern="1200"/>
        </a:p>
      </dsp:txBody>
      <dsp:txXfrm>
        <a:off x="2400252" y="2557000"/>
        <a:ext cx="1712587" cy="1476875"/>
      </dsp:txXfrm>
    </dsp:sp>
    <dsp:sp modelId="{7D6742E7-27A1-4699-ABA8-43A41BF155A7}">
      <dsp:nvSpPr>
        <dsp:cNvPr id="0" name=""/>
        <dsp:cNvSpPr/>
      </dsp:nvSpPr>
      <dsp:spPr>
        <a:xfrm>
          <a:off x="2092384" y="3170380"/>
          <a:ext cx="290169" cy="250443"/>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2E52B9-87AE-451B-B0B4-D61219EDEB97}">
      <dsp:nvSpPr>
        <dsp:cNvPr id="0" name=""/>
        <dsp:cNvSpPr/>
      </dsp:nvSpPr>
      <dsp:spPr>
        <a:xfrm>
          <a:off x="889179" y="1740774"/>
          <a:ext cx="581743" cy="801951"/>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021CC-F916-4609-976F-2EB5F885A5C3}">
      <dsp:nvSpPr>
        <dsp:cNvPr id="0" name=""/>
        <dsp:cNvSpPr/>
      </dsp:nvSpPr>
      <dsp:spPr>
        <a:xfrm>
          <a:off x="1630553" y="2916971"/>
          <a:ext cx="290169" cy="250443"/>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77720038-B228-43AE-BCC2-524B74981945}">
      <dsp:nvSpPr>
        <dsp:cNvPr id="0" name=""/>
        <dsp:cNvSpPr/>
      </dsp:nvSpPr>
      <dsp:spPr>
        <a:xfrm>
          <a:off x="4092198" y="1070939"/>
          <a:ext cx="2483429" cy="2141621"/>
        </a:xfrm>
        <a:prstGeom prst="hexagon">
          <a:avLst>
            <a:gd name="adj" fmla="val 25000"/>
            <a:gd name="vf" fmla="val 11547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lvl="0" algn="ctr" defTabSz="1111250" rtl="0">
            <a:lnSpc>
              <a:spcPct val="90000"/>
            </a:lnSpc>
            <a:spcBef>
              <a:spcPct val="0"/>
            </a:spcBef>
            <a:spcAft>
              <a:spcPct val="35000"/>
            </a:spcAft>
          </a:pPr>
          <a:r>
            <a:rPr lang="en-US" sz="2500" b="1" kern="1200" smtClean="0"/>
            <a:t>Know about Java Server Pages (JSP)</a:t>
          </a:r>
          <a:endParaRPr lang="en-US" sz="2500" b="1" kern="1200"/>
        </a:p>
      </dsp:txBody>
      <dsp:txXfrm>
        <a:off x="4477619" y="1403312"/>
        <a:ext cx="1712587" cy="1476875"/>
      </dsp:txXfrm>
    </dsp:sp>
    <dsp:sp modelId="{4D6C7A48-8F65-4F4A-8904-D6634BC0D228}">
      <dsp:nvSpPr>
        <dsp:cNvPr id="0" name=""/>
        <dsp:cNvSpPr/>
      </dsp:nvSpPr>
      <dsp:spPr>
        <a:xfrm>
          <a:off x="5784416" y="2916971"/>
          <a:ext cx="290169" cy="250443"/>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F8434F42-0D92-4E60-A6B7-DE24B8CC10A9}">
      <dsp:nvSpPr>
        <dsp:cNvPr id="0" name=""/>
        <dsp:cNvSpPr/>
      </dsp:nvSpPr>
      <dsp:spPr>
        <a:xfrm>
          <a:off x="6996210" y="3094403"/>
          <a:ext cx="828397" cy="402068"/>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1E7BCB7-25FB-4B1A-8B04-E90FB8F90882}">
      <dsp:nvSpPr>
        <dsp:cNvPr id="0" name=""/>
        <dsp:cNvSpPr/>
      </dsp:nvSpPr>
      <dsp:spPr>
        <a:xfrm>
          <a:off x="6246246" y="3170380"/>
          <a:ext cx="290169" cy="250443"/>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9/26/2019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9/26/2019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228979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a:t>
            </a:fld>
            <a:endParaRPr lang="en-US"/>
          </a:p>
        </p:txBody>
      </p:sp>
    </p:spTree>
    <p:extLst>
      <p:ext uri="{BB962C8B-B14F-4D97-AF65-F5344CB8AC3E}">
        <p14:creationId xmlns:p14="http://schemas.microsoft.com/office/powerpoint/2010/main" val="143485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2) If the </a:t>
            </a:r>
            <a:r>
              <a:rPr lang="en-US" altLang="en-US" b="1" smtClean="0"/>
              <a:t>included file is changed </a:t>
            </a:r>
            <a:r>
              <a:rPr lang="en-US" altLang="en-US" smtClean="0"/>
              <a:t>but not the JSP which is including it then the changes will reflect (phản ánh) only when we use </a:t>
            </a:r>
            <a:r>
              <a:rPr lang="en-US" altLang="en-US" b="1" smtClean="0"/>
              <a:t>include action tag</a:t>
            </a:r>
            <a:r>
              <a:rPr lang="en-US" altLang="en-US" smtClean="0"/>
              <a:t>. </a:t>
            </a:r>
          </a:p>
          <a:p>
            <a:r>
              <a:rPr lang="en-US" altLang="en-US" smtClean="0"/>
              <a:t>The changes will not reflect if you are using include directive as the JSP is not changed so it will not be translated (during this phase only the  file gets included when using directive) for request processing and hence the changes will not reflect.</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BB5A13-E1FE-4DFA-9D39-EC75A883B916}" type="slidenum">
              <a:rPr lang="vi-VN" altLang="en-US"/>
              <a:pPr/>
              <a:t>23</a:t>
            </a:fld>
            <a:endParaRPr lang="vi-VN" altLang="en-US"/>
          </a:p>
        </p:txBody>
      </p:sp>
    </p:spTree>
    <p:extLst>
      <p:ext uri="{BB962C8B-B14F-4D97-AF65-F5344CB8AC3E}">
        <p14:creationId xmlns:p14="http://schemas.microsoft.com/office/powerpoint/2010/main" val="297409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Extend classes or implement interfaces</a:t>
            </a:r>
          </a:p>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D8BF6F-EE74-4D89-BA1D-B49EBFBA67EA}" type="slidenum">
              <a:rPr lang="vi-VN" altLang="en-US"/>
              <a:pPr/>
              <a:t>31</a:t>
            </a:fld>
            <a:endParaRPr lang="vi-VN" altLang="en-US"/>
          </a:p>
        </p:txBody>
      </p:sp>
    </p:spTree>
    <p:extLst>
      <p:ext uri="{BB962C8B-B14F-4D97-AF65-F5344CB8AC3E}">
        <p14:creationId xmlns:p14="http://schemas.microsoft.com/office/powerpoint/2010/main" val="399278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page we are storing user’s credentials using pageContext implicit object with the </a:t>
            </a:r>
            <a:r>
              <a:rPr lang="en-US" altLang="en-US" b="1" smtClean="0"/>
              <a:t>session</a:t>
            </a:r>
            <a:r>
              <a:rPr lang="en-US" altLang="en-US" smtClean="0"/>
              <a:t> scope, </a:t>
            </a:r>
          </a:p>
          <a:p>
            <a:r>
              <a:rPr lang="en-US" altLang="en-US" smtClean="0"/>
              <a:t>which means we will be able to access the details till the user’s session is active. </a:t>
            </a:r>
          </a:p>
          <a:p>
            <a:r>
              <a:rPr lang="en-US" altLang="en-US" smtClean="0"/>
              <a:t>We can also store the attribute using other scope parameters such as page, application and request.</a:t>
            </a:r>
          </a:p>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0FFE44-35E2-4D09-80BE-329E588737FC}" type="slidenum">
              <a:rPr lang="vi-VN" altLang="en-US"/>
              <a:pPr/>
              <a:t>40</a:t>
            </a:fld>
            <a:endParaRPr lang="vi-VN" altLang="en-US"/>
          </a:p>
        </p:txBody>
      </p:sp>
    </p:spTree>
    <p:extLst>
      <p:ext uri="{BB962C8B-B14F-4D97-AF65-F5344CB8AC3E}">
        <p14:creationId xmlns:p14="http://schemas.microsoft.com/office/powerpoint/2010/main" val="385289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44</a:t>
            </a:fld>
            <a:endParaRPr lang="en-US"/>
          </a:p>
        </p:txBody>
      </p:sp>
    </p:spTree>
    <p:extLst>
      <p:ext uri="{BB962C8B-B14F-4D97-AF65-F5344CB8AC3E}">
        <p14:creationId xmlns:p14="http://schemas.microsoft.com/office/powerpoint/2010/main" val="261154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54</a:t>
            </a:fld>
            <a:endParaRPr lang="en-US"/>
          </a:p>
        </p:txBody>
      </p:sp>
    </p:spTree>
    <p:extLst>
      <p:ext uri="{BB962C8B-B14F-4D97-AF65-F5344CB8AC3E}">
        <p14:creationId xmlns:p14="http://schemas.microsoft.com/office/powerpoint/2010/main" val="389529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59</a:t>
            </a:fld>
            <a:endParaRPr lang="en-US"/>
          </a:p>
        </p:txBody>
      </p:sp>
    </p:spTree>
    <p:extLst>
      <p:ext uri="{BB962C8B-B14F-4D97-AF65-F5344CB8AC3E}">
        <p14:creationId xmlns:p14="http://schemas.microsoft.com/office/powerpoint/2010/main" val="2441433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7810500" y="6356350"/>
            <a:ext cx="876300" cy="365125"/>
          </a:xfrm>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7019014"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0" y="6356350"/>
            <a:ext cx="7485739"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8105775" y="6356350"/>
            <a:ext cx="79968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0" y="6356350"/>
            <a:ext cx="7276190"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7762874" y="6356350"/>
            <a:ext cx="92392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91410" y="6356350"/>
            <a:ext cx="7219039" cy="365125"/>
          </a:xfrm>
        </p:spPr>
        <p:txBody>
          <a:bodyPr/>
          <a:lstStyle/>
          <a:p>
            <a:r>
              <a:rPr lang="en-US" smtClean="0"/>
              <a:t>43e-BM/HR/HDCV/FSOFT V1.2 - ©FPT SOFTWARE - Fresher Academy - Internal Use</a:t>
            </a:r>
            <a:endParaRPr lang="en-US" dirty="0"/>
          </a:p>
        </p:txBody>
      </p:sp>
      <p:sp>
        <p:nvSpPr>
          <p:cNvPr id="7" name="Slide Number Placeholder 6"/>
          <p:cNvSpPr>
            <a:spLocks noGrp="1"/>
          </p:cNvSpPr>
          <p:nvPr>
            <p:ph type="sldNum" sz="quarter" idx="12"/>
          </p:nvPr>
        </p:nvSpPr>
        <p:spPr>
          <a:xfrm>
            <a:off x="7991474" y="6356350"/>
            <a:ext cx="69532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91411" y="6356350"/>
            <a:ext cx="7571464" cy="365125"/>
          </a:xfrm>
        </p:spPr>
        <p:txBody>
          <a:bodyPr/>
          <a:lstStyle/>
          <a:p>
            <a:r>
              <a:rPr lang="en-US" smtClean="0"/>
              <a:t>43e-BM/HR/HDCV/FSOFT V1.2 - ©FPT SOFTWARE - Fresher Academy - Internal Use</a:t>
            </a:r>
            <a:endParaRPr lang="en-US" dirty="0"/>
          </a:p>
        </p:txBody>
      </p:sp>
      <p:sp>
        <p:nvSpPr>
          <p:cNvPr id="9" name="Slide Number Placeholder 8"/>
          <p:cNvSpPr>
            <a:spLocks noGrp="1"/>
          </p:cNvSpPr>
          <p:nvPr>
            <p:ph type="sldNum" sz="quarter" idx="12"/>
          </p:nvPr>
        </p:nvSpPr>
        <p:spPr>
          <a:xfrm>
            <a:off x="7953374" y="6356350"/>
            <a:ext cx="73342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jakarta.apache.org/tomca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a:defRPr/>
            </a:pPr>
            <a:r>
              <a:rPr lang="en-US" sz="4800" b="1" smtClean="0">
                <a:solidFill>
                  <a:schemeClr val="accent6">
                    <a:lumMod val="75000"/>
                  </a:schemeClr>
                </a:solidFill>
                <a:latin typeface="Book Antiqua" panose="02040602050305030304" pitchFamily="18" charset="0"/>
              </a:rPr>
              <a:t>JAVASERVER PAGES</a:t>
            </a:r>
            <a:endParaRPr lang="en-US" sz="4400" b="1" dirty="0">
              <a:solidFill>
                <a:schemeClr val="bg1"/>
              </a:solidFill>
            </a:endParaRPr>
          </a:p>
        </p:txBody>
      </p:sp>
      <p:sp>
        <p:nvSpPr>
          <p:cNvPr id="3" name="Subtitle 2"/>
          <p:cNvSpPr>
            <a:spLocks noGrp="1"/>
          </p:cNvSpPr>
          <p:nvPr>
            <p:ph type="subTitle" idx="1"/>
          </p:nvPr>
        </p:nvSpPr>
        <p:spPr>
          <a:xfrm>
            <a:off x="384313" y="3600450"/>
            <a:ext cx="8073887" cy="2038350"/>
          </a:xfrm>
        </p:spPr>
        <p:txBody>
          <a:bodyPr>
            <a:normAutofit/>
          </a:bodyPr>
          <a:lstStyle/>
          <a:p>
            <a:r>
              <a:rPr lang="en-US" sz="2800" smtClean="0"/>
              <a:t>Instructor: </a:t>
            </a: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Practical time</a:t>
            </a:r>
          </a:p>
        </p:txBody>
      </p:sp>
      <p:sp>
        <p:nvSpPr>
          <p:cNvPr id="3" name="Content Placeholder 2"/>
          <p:cNvSpPr>
            <a:spLocks noGrp="1"/>
          </p:cNvSpPr>
          <p:nvPr>
            <p:ph idx="1"/>
          </p:nvPr>
        </p:nvSpPr>
        <p:spPr>
          <a:xfrm>
            <a:off x="170585" y="778566"/>
            <a:ext cx="3983226" cy="5436704"/>
          </a:xfrm>
        </p:spPr>
        <p:txBody>
          <a:bodyPr/>
          <a:lstStyle/>
          <a:p>
            <a:pPr marL="0" indent="0">
              <a:buNone/>
            </a:pPr>
            <a:r>
              <a:rPr lang="en-US" sz="1600" b="1" smtClean="0"/>
              <a:t>1. Create </a:t>
            </a:r>
            <a:r>
              <a:rPr lang="en-US" sz="1600" b="1"/>
              <a:t>Dynamic Web </a:t>
            </a:r>
            <a:r>
              <a:rPr lang="en-US" sz="1600" b="1" smtClean="0"/>
              <a:t>Project:</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8" name="Content Placeholder 2"/>
          <p:cNvSpPr txBox="1">
            <a:spLocks/>
          </p:cNvSpPr>
          <p:nvPr/>
        </p:nvSpPr>
        <p:spPr>
          <a:xfrm>
            <a:off x="170585" y="3606853"/>
            <a:ext cx="3481811" cy="15695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chemeClr val="accent6">
                  <a:lumMod val="75000"/>
                </a:schemeClr>
              </a:buClr>
              <a:buFont typeface="Wingdings" panose="05000000000000000000" pitchFamily="2" charset="2"/>
              <a:buChar char="v"/>
              <a:defRPr sz="2800" kern="1200">
                <a:solidFill>
                  <a:schemeClr val="tx1"/>
                </a:solidFill>
                <a:latin typeface="Candara" panose="020E0502030303020204" pitchFamily="34" charset="0"/>
                <a:ea typeface="+mn-ea"/>
                <a:cs typeface="+mn-cs"/>
              </a:defRPr>
            </a:lvl1pPr>
            <a:lvl2pPr marL="742950" indent="-285750" algn="l" defTabSz="457200" rtl="0" eaLnBrk="1" latinLnBrk="0" hangingPunct="1">
              <a:spcBef>
                <a:spcPct val="20000"/>
              </a:spcBef>
              <a:buFont typeface="Wingdings 2" panose="05020102010507070707" pitchFamily="18" charset="2"/>
              <a:buChar char="P"/>
              <a:defRPr sz="2400" kern="1200">
                <a:solidFill>
                  <a:schemeClr val="tx1"/>
                </a:solidFill>
                <a:latin typeface="Candara" panose="020E0502030303020204"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ndara" panose="020E0502030303020204"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ndara" panose="020E0502030303020204"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ndara" panose="020E0502030303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1600" b="1" smtClean="0"/>
              <a:t>2. Create jsp page in WebContent folder</a:t>
            </a:r>
          </a:p>
          <a:p>
            <a:pPr marL="514350" indent="-514350">
              <a:buFont typeface="+mj-lt"/>
              <a:buAutoNum type="arabicPeriod"/>
            </a:pPr>
            <a:endParaRPr lang="en-US" sz="2400" b="1"/>
          </a:p>
        </p:txBody>
      </p:sp>
      <p:grpSp>
        <p:nvGrpSpPr>
          <p:cNvPr id="7" name="Group 6"/>
          <p:cNvGrpSpPr/>
          <p:nvPr/>
        </p:nvGrpSpPr>
        <p:grpSpPr>
          <a:xfrm>
            <a:off x="3652396" y="3606853"/>
            <a:ext cx="5050661" cy="2608417"/>
            <a:chOff x="3652396" y="3606853"/>
            <a:chExt cx="5050661" cy="2608417"/>
          </a:xfrm>
        </p:grpSpPr>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24454" b="30605"/>
            <a:stretch/>
          </p:blipFill>
          <p:spPr bwMode="auto">
            <a:xfrm>
              <a:off x="3652396" y="3606853"/>
              <a:ext cx="5050661" cy="2608417"/>
            </a:xfrm>
            <a:prstGeom prst="rect">
              <a:avLst/>
            </a:prstGeom>
            <a:noFill/>
            <a:ln w="9525">
              <a:solidFill>
                <a:schemeClr val="accent6">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3886200" y="4991100"/>
              <a:ext cx="501650" cy="8890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603342" y="894680"/>
            <a:ext cx="5148771" cy="2109777"/>
            <a:chOff x="3603342" y="894680"/>
            <a:chExt cx="5148771" cy="2109777"/>
          </a:xfrm>
        </p:grpSpPr>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4591" b="45040"/>
            <a:stretch/>
          </p:blipFill>
          <p:spPr bwMode="auto">
            <a:xfrm>
              <a:off x="3603342" y="894680"/>
              <a:ext cx="5148771" cy="2109777"/>
            </a:xfrm>
            <a:prstGeom prst="rect">
              <a:avLst/>
            </a:prstGeom>
            <a:noFill/>
            <a:ln w="9525">
              <a:solidFill>
                <a:schemeClr val="accent6">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8"/>
            <p:cNvSpPr/>
            <p:nvPr/>
          </p:nvSpPr>
          <p:spPr>
            <a:xfrm>
              <a:off x="5568950" y="1352550"/>
              <a:ext cx="1327150" cy="12065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4291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 time</a:t>
            </a:r>
            <a:endParaRPr lang="en-US"/>
          </a:p>
        </p:txBody>
      </p:sp>
      <p:sp>
        <p:nvSpPr>
          <p:cNvPr id="3" name="Content Placeholder 2"/>
          <p:cNvSpPr>
            <a:spLocks noGrp="1"/>
          </p:cNvSpPr>
          <p:nvPr>
            <p:ph idx="1"/>
          </p:nvPr>
        </p:nvSpPr>
        <p:spPr>
          <a:xfrm>
            <a:off x="191411" y="778566"/>
            <a:ext cx="3588427" cy="5436704"/>
          </a:xfrm>
        </p:spPr>
        <p:txBody>
          <a:bodyPr/>
          <a:lstStyle/>
          <a:p>
            <a:pPr marL="0" indent="0" algn="just">
              <a:buNone/>
            </a:pPr>
            <a:r>
              <a:rPr lang="en-US" sz="2400" smtClean="0"/>
              <a:t>Create a simple jsp page:</a:t>
            </a:r>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736600"/>
            <a:ext cx="5364162"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554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Practical time</a:t>
            </a:r>
          </a:p>
        </p:txBody>
      </p:sp>
      <p:sp>
        <p:nvSpPr>
          <p:cNvPr id="3" name="Content Placeholder 2"/>
          <p:cNvSpPr>
            <a:spLocks noGrp="1"/>
          </p:cNvSpPr>
          <p:nvPr>
            <p:ph idx="1"/>
          </p:nvPr>
        </p:nvSpPr>
        <p:spPr>
          <a:xfrm>
            <a:off x="191411" y="778566"/>
            <a:ext cx="8575218" cy="5436704"/>
          </a:xfrm>
        </p:spPr>
        <p:txBody>
          <a:bodyPr/>
          <a:lstStyle/>
          <a:p>
            <a:pPr marL="0" indent="0">
              <a:spcBef>
                <a:spcPts val="600"/>
              </a:spcBef>
              <a:spcAft>
                <a:spcPts val="600"/>
              </a:spcAft>
              <a:buNone/>
            </a:pPr>
            <a:r>
              <a:rPr lang="en-US" sz="2400" b="1" smtClean="0"/>
              <a:t>3. Setup tomcat server:</a:t>
            </a:r>
          </a:p>
          <a:p>
            <a:pPr>
              <a:spcBef>
                <a:spcPts val="600"/>
              </a:spcBef>
              <a:spcAft>
                <a:spcPts val="600"/>
              </a:spcAft>
            </a:pPr>
            <a:r>
              <a:rPr lang="en-US" sz="1800" smtClean="0">
                <a:solidFill>
                  <a:srgbClr val="000000"/>
                </a:solidFill>
              </a:rPr>
              <a:t>Download </a:t>
            </a:r>
            <a:r>
              <a:rPr lang="en-US" sz="1800">
                <a:solidFill>
                  <a:srgbClr val="000000"/>
                </a:solidFill>
              </a:rPr>
              <a:t>and unzip </a:t>
            </a:r>
            <a:r>
              <a:rPr lang="en-US" sz="1800">
                <a:solidFill>
                  <a:srgbClr val="551A8B"/>
                </a:solidFill>
                <a:hlinkClick r:id="rId2"/>
              </a:rPr>
              <a:t>Apache Tomcat </a:t>
            </a:r>
            <a:r>
              <a:rPr lang="en-US" sz="1800" smtClean="0">
                <a:solidFill>
                  <a:srgbClr val="000000"/>
                </a:solidFill>
              </a:rPr>
              <a:t>.</a:t>
            </a:r>
            <a:endParaRPr lang="en-US" sz="1800">
              <a:solidFill>
                <a:srgbClr val="000000"/>
              </a:solidFill>
            </a:endParaRPr>
          </a:p>
          <a:p>
            <a:pPr>
              <a:spcBef>
                <a:spcPts val="600"/>
              </a:spcBef>
              <a:spcAft>
                <a:spcPts val="600"/>
              </a:spcAft>
            </a:pPr>
            <a:r>
              <a:rPr lang="en-US" sz="1800" smtClean="0">
                <a:solidFill>
                  <a:srgbClr val="000000"/>
                </a:solidFill>
              </a:rPr>
              <a:t>Open</a:t>
            </a:r>
            <a:r>
              <a:rPr lang="en-US" sz="1800">
                <a:solidFill>
                  <a:srgbClr val="000000"/>
                </a:solidFill>
              </a:rPr>
              <a:t> </a:t>
            </a:r>
            <a:r>
              <a:rPr lang="en-US" sz="1800" b="1">
                <a:solidFill>
                  <a:srgbClr val="000000"/>
                </a:solidFill>
              </a:rPr>
              <a:t>Window |</a:t>
            </a:r>
            <a:r>
              <a:rPr lang="en-US" sz="1800" b="1" smtClean="0">
                <a:solidFill>
                  <a:srgbClr val="000000"/>
                </a:solidFill>
              </a:rPr>
              <a:t> </a:t>
            </a:r>
            <a:r>
              <a:rPr lang="en-US" sz="1800" b="1">
                <a:solidFill>
                  <a:srgbClr val="000000"/>
                </a:solidFill>
              </a:rPr>
              <a:t>Preferences  </a:t>
            </a:r>
            <a:r>
              <a:rPr lang="en-US" sz="1800" b="1" smtClean="0">
                <a:solidFill>
                  <a:srgbClr val="000000"/>
                </a:solidFill>
              </a:rPr>
              <a:t>| </a:t>
            </a:r>
            <a:r>
              <a:rPr lang="en-US" sz="1800" b="1">
                <a:solidFill>
                  <a:srgbClr val="000000"/>
                </a:solidFill>
              </a:rPr>
              <a:t>Server  </a:t>
            </a:r>
            <a:r>
              <a:rPr lang="en-US" sz="1800" b="1" smtClean="0">
                <a:solidFill>
                  <a:srgbClr val="000000"/>
                </a:solidFill>
              </a:rPr>
              <a:t>| </a:t>
            </a:r>
            <a:r>
              <a:rPr lang="en-US" sz="1800" b="1">
                <a:solidFill>
                  <a:srgbClr val="000000"/>
                </a:solidFill>
              </a:rPr>
              <a:t>Installed Runtimes </a:t>
            </a:r>
            <a:r>
              <a:rPr lang="en-US" sz="1800">
                <a:solidFill>
                  <a:srgbClr val="000000"/>
                </a:solidFill>
              </a:rPr>
              <a:t>to create a Tomcat installed runtime.</a:t>
            </a:r>
          </a:p>
          <a:p>
            <a:pPr>
              <a:spcBef>
                <a:spcPts val="600"/>
              </a:spcBef>
              <a:spcAft>
                <a:spcPts val="600"/>
              </a:spcAft>
            </a:pPr>
            <a:r>
              <a:rPr lang="en-US" sz="1800">
                <a:solidFill>
                  <a:srgbClr val="000000"/>
                </a:solidFill>
              </a:rPr>
              <a:t>Click on </a:t>
            </a:r>
            <a:r>
              <a:rPr lang="en-US" sz="1800" b="1">
                <a:solidFill>
                  <a:srgbClr val="000000"/>
                </a:solidFill>
              </a:rPr>
              <a:t>Add...</a:t>
            </a:r>
            <a:r>
              <a:rPr lang="en-US" sz="1800">
                <a:solidFill>
                  <a:srgbClr val="000000"/>
                </a:solidFill>
              </a:rPr>
              <a:t> to open the </a:t>
            </a:r>
            <a:r>
              <a:rPr lang="en-US" sz="1800" b="1">
                <a:solidFill>
                  <a:srgbClr val="000000"/>
                </a:solidFill>
              </a:rPr>
              <a:t>New Server Runtime</a:t>
            </a:r>
            <a:r>
              <a:rPr lang="en-US" sz="1800">
                <a:solidFill>
                  <a:srgbClr val="000000"/>
                </a:solidFill>
              </a:rPr>
              <a:t> dialog, then select your runtime under </a:t>
            </a:r>
            <a:r>
              <a:rPr lang="en-US" sz="1800" b="1">
                <a:solidFill>
                  <a:srgbClr val="000000"/>
                </a:solidFill>
              </a:rPr>
              <a:t>Apache</a:t>
            </a:r>
            <a:r>
              <a:rPr lang="en-US" sz="1800">
                <a:solidFill>
                  <a:srgbClr val="000000"/>
                </a:solidFill>
              </a:rPr>
              <a:t> </a:t>
            </a:r>
            <a:endParaRPr lang="en-US" sz="1800" smtClean="0">
              <a:solidFill>
                <a:srgbClr val="000000"/>
              </a:solidFill>
            </a:endParaRPr>
          </a:p>
          <a:p>
            <a:pPr marL="0" indent="0">
              <a:spcBef>
                <a:spcPts val="600"/>
              </a:spcBef>
              <a:spcAft>
                <a:spcPts val="600"/>
              </a:spcAft>
              <a:buNone/>
            </a:pPr>
            <a:r>
              <a:rPr lang="en-US" sz="2000" b="1" smtClean="0">
                <a:solidFill>
                  <a:srgbClr val="000000"/>
                </a:solidFill>
              </a:rPr>
              <a:t>4. Run your code</a:t>
            </a:r>
            <a:endParaRPr lang="en-US" sz="20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grpSp>
        <p:nvGrpSpPr>
          <p:cNvPr id="8" name="Group 7"/>
          <p:cNvGrpSpPr/>
          <p:nvPr/>
        </p:nvGrpSpPr>
        <p:grpSpPr>
          <a:xfrm>
            <a:off x="348796" y="3664611"/>
            <a:ext cx="4299802" cy="2550659"/>
            <a:chOff x="348796" y="3664611"/>
            <a:chExt cx="4299802" cy="2550659"/>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96" y="3664611"/>
              <a:ext cx="4299802" cy="2550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3250" y="5353050"/>
              <a:ext cx="355600" cy="10160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381250" y="5899150"/>
              <a:ext cx="1174750" cy="14605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531183" y="2957235"/>
            <a:ext cx="4235446" cy="3258035"/>
            <a:chOff x="4531183" y="2957235"/>
            <a:chExt cx="4235446" cy="3258035"/>
          </a:xfrm>
        </p:grpSpPr>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183" y="2957235"/>
              <a:ext cx="4235446" cy="3258035"/>
            </a:xfrm>
            <a:prstGeom prst="rect">
              <a:avLst/>
            </a:prstGeom>
            <a:noFill/>
            <a:ln w="9525">
              <a:solidFill>
                <a:schemeClr val="accent6">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Rectangle 10"/>
            <p:cNvSpPr/>
            <p:nvPr/>
          </p:nvSpPr>
          <p:spPr>
            <a:xfrm>
              <a:off x="4758690" y="5053330"/>
              <a:ext cx="933450" cy="14605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962650" y="4796790"/>
              <a:ext cx="933450" cy="14605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1462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solidFill>
                  <a:schemeClr val="accent6">
                    <a:lumMod val="75000"/>
                  </a:schemeClr>
                </a:solidFill>
              </a:rPr>
              <a:t>JSP Scripting Element</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2</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3072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91D78FC-B7BB-459A-BDFF-FC8AED1497F8}" type="slidenum">
              <a:rPr lang="en-US" altLang="en-US" sz="1200">
                <a:solidFill>
                  <a:srgbClr val="898989"/>
                </a:solidFill>
              </a:rPr>
              <a:pPr>
                <a:spcBef>
                  <a:spcPct val="0"/>
                </a:spcBef>
                <a:buFontTx/>
                <a:buNone/>
              </a:pPr>
              <a:t>13</a:t>
            </a:fld>
            <a:endParaRPr lang="en-US" altLang="en-US" sz="1200">
              <a:solidFill>
                <a:srgbClr val="898989"/>
              </a:solidFill>
            </a:endParaRPr>
          </a:p>
        </p:txBody>
      </p:sp>
    </p:spTree>
    <p:extLst>
      <p:ext uri="{BB962C8B-B14F-4D97-AF65-F5344CB8AC3E}">
        <p14:creationId xmlns:p14="http://schemas.microsoft.com/office/powerpoint/2010/main" val="3394436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a:t>Scriptlet</a:t>
            </a:r>
            <a:endParaRPr lang="en-US"/>
          </a:p>
        </p:txBody>
      </p:sp>
      <p:sp>
        <p:nvSpPr>
          <p:cNvPr id="2" name="Content Placeholder 1"/>
          <p:cNvSpPr>
            <a:spLocks noGrp="1"/>
          </p:cNvSpPr>
          <p:nvPr>
            <p:ph idx="1"/>
          </p:nvPr>
        </p:nvSpPr>
        <p:spPr>
          <a:prstGeom prst="rect">
            <a:avLst/>
          </a:prstGeom>
          <a:extLst/>
        </p:spPr>
        <p:txBody>
          <a:bodyPr/>
          <a:lstStyle/>
          <a:p>
            <a:pPr algn="just">
              <a:spcBef>
                <a:spcPts val="600"/>
              </a:spcBef>
              <a:defRPr/>
            </a:pPr>
            <a:r>
              <a:rPr lang="en-US" altLang="en-US" sz="2400" b="1" smtClean="0"/>
              <a:t>Scriptlet </a:t>
            </a:r>
            <a:r>
              <a:rPr lang="en-US" altLang="en-US" sz="2400" b="1"/>
              <a:t>(&lt;% ... %&gt;) - also called “Scripting Elements”</a:t>
            </a:r>
          </a:p>
          <a:p>
            <a:pPr lvl="1" algn="just" eaLnBrk="1" hangingPunct="1">
              <a:spcBef>
                <a:spcPts val="600"/>
              </a:spcBef>
              <a:defRPr/>
            </a:pPr>
            <a:r>
              <a:rPr lang="en-US" altLang="en-US" sz="2000"/>
              <a:t>Enable programmers to insert </a:t>
            </a:r>
            <a:r>
              <a:rPr lang="en-US" altLang="en-US" sz="2000" b="1">
                <a:solidFill>
                  <a:srgbClr val="FF0000"/>
                </a:solidFill>
              </a:rPr>
              <a:t>Java code </a:t>
            </a:r>
            <a:r>
              <a:rPr lang="en-US" altLang="en-US" sz="2000"/>
              <a:t>in JSPs</a:t>
            </a:r>
          </a:p>
          <a:p>
            <a:pPr lvl="1" algn="just" eaLnBrk="1" hangingPunct="1">
              <a:spcBef>
                <a:spcPts val="600"/>
              </a:spcBef>
              <a:defRPr/>
            </a:pPr>
            <a:r>
              <a:rPr lang="en-US" altLang="en-US" sz="2000">
                <a:solidFill>
                  <a:srgbClr val="FF0000"/>
                </a:solidFill>
              </a:rPr>
              <a:t>Performs</a:t>
            </a:r>
            <a:r>
              <a:rPr lang="en-US" altLang="en-US" sz="2000"/>
              <a:t> request processing</a:t>
            </a:r>
          </a:p>
          <a:p>
            <a:pPr lvl="1" algn="just" eaLnBrk="1" hangingPunct="1">
              <a:spcBef>
                <a:spcPts val="600"/>
              </a:spcBef>
              <a:defRPr/>
            </a:pPr>
            <a:r>
              <a:rPr lang="en-US" altLang="en-US" sz="2000" smtClean="0"/>
              <a:t>For </a:t>
            </a:r>
            <a:r>
              <a:rPr lang="en-US" altLang="en-US" sz="2000"/>
              <a:t>example, to print a variable</a:t>
            </a:r>
            <a:r>
              <a:rPr lang="en-US" altLang="en-US" sz="2000" smtClean="0"/>
              <a:t>:</a:t>
            </a:r>
            <a:endParaRPr lang="en-US" alt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018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888A8A4-73B9-4FE7-AA20-82065279F92E}" type="slidenum">
              <a:rPr lang="vi-VN" altLang="en-US" sz="1200">
                <a:solidFill>
                  <a:srgbClr val="898989"/>
                </a:solidFill>
              </a:rPr>
              <a:pPr>
                <a:spcBef>
                  <a:spcPct val="0"/>
                </a:spcBef>
                <a:buFontTx/>
                <a:buNone/>
              </a:pPr>
              <a:t>14</a:t>
            </a:fld>
            <a:endParaRPr lang="vi-VN" altLang="en-US" sz="1200">
              <a:solidFill>
                <a:srgbClr val="898989"/>
              </a:solidFill>
            </a:endParaRPr>
          </a:p>
        </p:txBody>
      </p:sp>
      <p:sp>
        <p:nvSpPr>
          <p:cNvPr id="6" name="Rectangle 5"/>
          <p:cNvSpPr/>
          <p:nvPr/>
        </p:nvSpPr>
        <p:spPr>
          <a:xfrm>
            <a:off x="1023256" y="3054741"/>
            <a:ext cx="7162801" cy="1395340"/>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r>
              <a:rPr lang="en-US">
                <a:solidFill>
                  <a:srgbClr val="BF5F3F"/>
                </a:solidFill>
                <a:latin typeface="Consolas"/>
              </a:rPr>
              <a:t>&lt;%</a:t>
            </a:r>
          </a:p>
          <a:p>
            <a:r>
              <a:rPr lang="en-US">
                <a:solidFill>
                  <a:srgbClr val="000000"/>
                </a:solidFill>
                <a:latin typeface="Consolas"/>
              </a:rPr>
              <a:t>    String username = </a:t>
            </a:r>
            <a:r>
              <a:rPr lang="en-US">
                <a:solidFill>
                  <a:srgbClr val="2A00FF"/>
                </a:solidFill>
                <a:latin typeface="Consolas"/>
              </a:rPr>
              <a:t>"</a:t>
            </a:r>
            <a:r>
              <a:rPr lang="en-US">
                <a:solidFill>
                  <a:srgbClr val="000000"/>
                </a:solidFill>
                <a:latin typeface="Consolas"/>
              </a:rPr>
              <a:t>alliant</a:t>
            </a:r>
            <a:r>
              <a:rPr lang="en-US">
                <a:solidFill>
                  <a:srgbClr val="2A00FF"/>
                </a:solidFill>
                <a:latin typeface="Consolas"/>
              </a:rPr>
              <a:t>";</a:t>
            </a:r>
          </a:p>
          <a:p>
            <a:r>
              <a:rPr lang="en-US">
                <a:solidFill>
                  <a:srgbClr val="000000"/>
                </a:solidFill>
                <a:latin typeface="Consolas"/>
              </a:rPr>
              <a:t>    out.println(username);</a:t>
            </a:r>
          </a:p>
          <a:p>
            <a:r>
              <a:rPr lang="en-US">
                <a:solidFill>
                  <a:srgbClr val="BF5F3F"/>
                </a:solidFill>
                <a:latin typeface="Consolas"/>
              </a:rPr>
              <a:t>%&gt;</a:t>
            </a:r>
            <a:endParaRPr lang="en-US"/>
          </a:p>
        </p:txBody>
      </p:sp>
      <p:sp>
        <p:nvSpPr>
          <p:cNvPr id="8" name="Rounded Rectangle 7"/>
          <p:cNvSpPr/>
          <p:nvPr/>
        </p:nvSpPr>
        <p:spPr>
          <a:xfrm>
            <a:off x="1023256" y="2625249"/>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Tree>
    <p:extLst>
      <p:ext uri="{BB962C8B-B14F-4D97-AF65-F5344CB8AC3E}">
        <p14:creationId xmlns:p14="http://schemas.microsoft.com/office/powerpoint/2010/main" val="347791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JSP Tags</a:t>
            </a:r>
          </a:p>
        </p:txBody>
      </p:sp>
      <p:sp>
        <p:nvSpPr>
          <p:cNvPr id="2" name="Content Placeholder 1"/>
          <p:cNvSpPr>
            <a:spLocks noGrp="1"/>
          </p:cNvSpPr>
          <p:nvPr>
            <p:ph idx="1"/>
          </p:nvPr>
        </p:nvSpPr>
        <p:spPr>
          <a:prstGeom prst="rect">
            <a:avLst/>
          </a:prstGeom>
          <a:extLst/>
        </p:spPr>
        <p:txBody>
          <a:bodyPr/>
          <a:lstStyle/>
          <a:p>
            <a:pPr algn="just">
              <a:defRPr/>
            </a:pPr>
            <a:r>
              <a:rPr lang="en-US" altLang="en-US" sz="2000" b="1" smtClean="0"/>
              <a:t>Declaration tag (&lt;%!    %&gt;)</a:t>
            </a:r>
            <a:endParaRPr lang="en-US" altLang="en-US" sz="2000" b="1"/>
          </a:p>
          <a:p>
            <a:pPr lvl="1" algn="just" eaLnBrk="1" hangingPunct="1">
              <a:defRPr/>
            </a:pPr>
            <a:r>
              <a:rPr lang="en-US" altLang="en-US"/>
              <a:t>Allow the developer to declare variables or methods.</a:t>
            </a:r>
          </a:p>
          <a:p>
            <a:pPr marL="0" indent="0">
              <a:buFont typeface="Arial" charset="0"/>
              <a:buNone/>
              <a:defRPr/>
            </a:pPr>
            <a:endParaRPr lang="en-US" altLang="en-US" sz="1800" smtClean="0"/>
          </a:p>
          <a:p>
            <a:pPr marL="0" indent="0">
              <a:buFont typeface="Arial" charset="0"/>
              <a:buNone/>
              <a:defRPr/>
            </a:pPr>
            <a:r>
              <a:rPr lang="en-US" altLang="en-US" sz="1800" smtClean="0"/>
              <a:t>	</a:t>
            </a:r>
          </a:p>
          <a:p>
            <a:pPr marL="0" indent="0">
              <a:buFont typeface="Arial" charset="0"/>
              <a:buNone/>
              <a:defRPr/>
            </a:pPr>
            <a:endParaRPr lang="en-US" altLang="en-US" sz="2000" smtClean="0"/>
          </a:p>
          <a:p>
            <a:pPr marL="0" indent="0">
              <a:buFont typeface="Arial" charset="0"/>
              <a:buNone/>
              <a:defRPr/>
            </a:pPr>
            <a:endParaRPr lang="en-US" altLang="en-US" sz="1800"/>
          </a:p>
          <a:p>
            <a:pPr marL="0" indent="0">
              <a:buFont typeface="Arial" charset="0"/>
              <a:buNone/>
              <a:defRPr/>
            </a:pPr>
            <a:endParaRPr lang="en-US" altLang="en-US" sz="1800" smtClean="0"/>
          </a:p>
          <a:p>
            <a:pPr marL="0" indent="0">
              <a:buFont typeface="Arial" charset="0"/>
              <a:buNone/>
              <a:defRPr/>
            </a:pPr>
            <a:endParaRPr lang="en-US" altLang="en-US" sz="1000" smtClean="0"/>
          </a:p>
          <a:p>
            <a:pPr algn="just">
              <a:defRPr/>
            </a:pPr>
            <a:r>
              <a:rPr lang="en-US" altLang="en-US" sz="2000" b="1" smtClean="0"/>
              <a:t>Expression tag (&lt;%=    %&gt;)</a:t>
            </a:r>
          </a:p>
          <a:p>
            <a:pPr lvl="1" algn="just" eaLnBrk="1" hangingPunct="1">
              <a:defRPr/>
            </a:pPr>
            <a:r>
              <a:rPr lang="en-US" altLang="en-US" smtClean="0"/>
              <a:t>Allow </a:t>
            </a:r>
            <a:r>
              <a:rPr lang="en-US" altLang="en-US"/>
              <a:t>the developer to embed any Java expression and is short for out.println</a:t>
            </a:r>
            <a:r>
              <a:rPr lang="en-US" altLang="en-US" smtClean="0"/>
              <a:t>()</a:t>
            </a:r>
            <a:r>
              <a:rPr lang="en-US" altLang="en-US" sz="1800" smtClean="0"/>
              <a:t>	</a:t>
            </a:r>
            <a:endParaRPr lang="en-US" altLang="en-US" sz="2400"/>
          </a:p>
        </p:txBody>
      </p:sp>
      <p:sp>
        <p:nvSpPr>
          <p:cNvPr id="3174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DA89E48-F8A0-4384-A1AE-F1B50FE17CF0}" type="slidenum">
              <a:rPr lang="vi-VN" altLang="en-US" sz="1200">
                <a:solidFill>
                  <a:srgbClr val="898989"/>
                </a:solidFill>
              </a:rPr>
              <a:pPr>
                <a:spcBef>
                  <a:spcPct val="0"/>
                </a:spcBef>
                <a:buFontTx/>
                <a:buNone/>
              </a:pPr>
              <a:t>15</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Rectangle 5"/>
          <p:cNvSpPr/>
          <p:nvPr/>
        </p:nvSpPr>
        <p:spPr>
          <a:xfrm>
            <a:off x="680808" y="2155601"/>
            <a:ext cx="7677581" cy="1192906"/>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pPr>
              <a:defRPr/>
            </a:pPr>
            <a:r>
              <a:rPr lang="en-US">
                <a:solidFill>
                  <a:srgbClr val="BF5F3F"/>
                </a:solidFill>
                <a:latin typeface="Consolas"/>
              </a:rPr>
              <a:t>&lt;%!</a:t>
            </a:r>
          </a:p>
          <a:p>
            <a:pPr>
              <a:defRPr/>
            </a:pPr>
            <a:r>
              <a:rPr lang="en-US" b="1">
                <a:solidFill>
                  <a:srgbClr val="BF5F3F"/>
                </a:solidFill>
                <a:latin typeface="Consolas"/>
              </a:rPr>
              <a:t>	</a:t>
            </a:r>
            <a:r>
              <a:rPr lang="en-US" b="1" smtClean="0">
                <a:solidFill>
                  <a:srgbClr val="7F0055"/>
                </a:solidFill>
                <a:latin typeface="Consolas"/>
              </a:rPr>
              <a:t>private</a:t>
            </a:r>
            <a:r>
              <a:rPr lang="en-US" b="1" smtClean="0">
                <a:solidFill>
                  <a:srgbClr val="000000"/>
                </a:solidFill>
                <a:latin typeface="Consolas"/>
              </a:rPr>
              <a:t> </a:t>
            </a:r>
            <a:r>
              <a:rPr lang="en-US" b="1">
                <a:solidFill>
                  <a:srgbClr val="7F0055"/>
                </a:solidFill>
                <a:latin typeface="Consolas"/>
              </a:rPr>
              <a:t>int</a:t>
            </a:r>
            <a:r>
              <a:rPr lang="en-US" b="1">
                <a:solidFill>
                  <a:srgbClr val="000000"/>
                </a:solidFill>
                <a:latin typeface="Consolas"/>
              </a:rPr>
              <a:t> counter = 0;</a:t>
            </a:r>
          </a:p>
          <a:p>
            <a:pPr>
              <a:defRPr/>
            </a:pPr>
            <a:r>
              <a:rPr lang="en-US" b="1" smtClean="0">
                <a:solidFill>
                  <a:srgbClr val="7F0055"/>
                </a:solidFill>
                <a:latin typeface="Consolas"/>
              </a:rPr>
              <a:t>	private</a:t>
            </a:r>
            <a:r>
              <a:rPr lang="en-US" b="1" smtClean="0">
                <a:solidFill>
                  <a:srgbClr val="000000"/>
                </a:solidFill>
                <a:latin typeface="Consolas"/>
              </a:rPr>
              <a:t> </a:t>
            </a:r>
            <a:r>
              <a:rPr lang="en-US" b="1">
                <a:solidFill>
                  <a:srgbClr val="000000"/>
                </a:solidFill>
                <a:latin typeface="Consolas"/>
              </a:rPr>
              <a:t>String getAccount(</a:t>
            </a:r>
            <a:r>
              <a:rPr lang="en-US" b="1">
                <a:solidFill>
                  <a:srgbClr val="7F0055"/>
                </a:solidFill>
                <a:latin typeface="Consolas"/>
              </a:rPr>
              <a:t>int</a:t>
            </a:r>
            <a:r>
              <a:rPr lang="en-US" b="1">
                <a:solidFill>
                  <a:srgbClr val="000000"/>
                </a:solidFill>
                <a:latin typeface="Consolas"/>
              </a:rPr>
              <a:t> accountNo);</a:t>
            </a:r>
          </a:p>
          <a:p>
            <a:pPr>
              <a:defRPr/>
            </a:pPr>
            <a:r>
              <a:rPr lang="en-US" smtClean="0">
                <a:solidFill>
                  <a:srgbClr val="BF5F3F"/>
                </a:solidFill>
                <a:latin typeface="Consolas"/>
              </a:rPr>
              <a:t>%&gt;</a:t>
            </a:r>
            <a:endParaRPr lang="en-US">
              <a:solidFill>
                <a:srgbClr val="BF5F3F"/>
              </a:solidFill>
              <a:latin typeface="Consolas"/>
            </a:endParaRPr>
          </a:p>
        </p:txBody>
      </p:sp>
      <p:sp>
        <p:nvSpPr>
          <p:cNvPr id="7" name="Rounded Rectangle 6"/>
          <p:cNvSpPr/>
          <p:nvPr/>
        </p:nvSpPr>
        <p:spPr>
          <a:xfrm>
            <a:off x="680808" y="1726109"/>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
        <p:nvSpPr>
          <p:cNvPr id="8" name="Rectangle 7"/>
          <p:cNvSpPr/>
          <p:nvPr/>
        </p:nvSpPr>
        <p:spPr>
          <a:xfrm>
            <a:off x="680807" y="5179596"/>
            <a:ext cx="7677582" cy="960429"/>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pPr>
              <a:defRPr/>
            </a:pPr>
            <a:r>
              <a:rPr lang="en-US">
                <a:solidFill>
                  <a:srgbClr val="BF5F3F"/>
                </a:solidFill>
                <a:latin typeface="Consolas"/>
              </a:rPr>
              <a:t>&lt;%!</a:t>
            </a:r>
          </a:p>
          <a:p>
            <a:pPr algn="just">
              <a:defRPr/>
            </a:pPr>
            <a:r>
              <a:rPr lang="en-US" b="1">
                <a:solidFill>
                  <a:srgbClr val="BF5F3F"/>
                </a:solidFill>
                <a:latin typeface="Consolas"/>
              </a:rPr>
              <a:t>	</a:t>
            </a:r>
            <a:r>
              <a:rPr lang="en-US">
                <a:solidFill>
                  <a:srgbClr val="BF5F3F"/>
                </a:solidFill>
                <a:highlight>
                  <a:srgbClr val="E8F2FE"/>
                </a:highlight>
                <a:latin typeface="Consolas"/>
              </a:rPr>
              <a:t>&lt;%=</a:t>
            </a:r>
            <a:r>
              <a:rPr lang="en-US" b="1">
                <a:solidFill>
                  <a:srgbClr val="7F0055"/>
                </a:solidFill>
                <a:highlight>
                  <a:srgbClr val="E8F2FE"/>
                </a:highlight>
                <a:latin typeface="Consolas"/>
              </a:rPr>
              <a:t>new</a:t>
            </a:r>
            <a:r>
              <a:rPr lang="en-US" b="1">
                <a:solidFill>
                  <a:srgbClr val="000000"/>
                </a:solidFill>
                <a:highlight>
                  <a:srgbClr val="E8F2FE"/>
                </a:highlight>
                <a:latin typeface="Consolas"/>
              </a:rPr>
              <a:t> java.util.Date()</a:t>
            </a:r>
            <a:r>
              <a:rPr lang="en-US" b="1">
                <a:solidFill>
                  <a:srgbClr val="BF5F3F"/>
                </a:solidFill>
                <a:highlight>
                  <a:srgbClr val="E8F2FE"/>
                </a:highlight>
                <a:latin typeface="Consolas"/>
              </a:rPr>
              <a:t>%&gt;</a:t>
            </a:r>
            <a:endParaRPr lang="en-US" altLang="en-US" sz="2400"/>
          </a:p>
          <a:p>
            <a:pPr>
              <a:defRPr/>
            </a:pPr>
            <a:r>
              <a:rPr lang="en-US" smtClean="0">
                <a:solidFill>
                  <a:srgbClr val="BF5F3F"/>
                </a:solidFill>
                <a:latin typeface="Consolas"/>
              </a:rPr>
              <a:t>%&gt;</a:t>
            </a:r>
            <a:endParaRPr lang="en-US">
              <a:solidFill>
                <a:srgbClr val="BF5F3F"/>
              </a:solidFill>
              <a:latin typeface="Consolas"/>
            </a:endParaRPr>
          </a:p>
        </p:txBody>
      </p:sp>
      <p:sp>
        <p:nvSpPr>
          <p:cNvPr id="9" name="Rounded Rectangle 8"/>
          <p:cNvSpPr/>
          <p:nvPr/>
        </p:nvSpPr>
        <p:spPr>
          <a:xfrm>
            <a:off x="680807" y="4750104"/>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Tree>
    <p:extLst>
      <p:ext uri="{BB962C8B-B14F-4D97-AF65-F5344CB8AC3E}">
        <p14:creationId xmlns:p14="http://schemas.microsoft.com/office/powerpoint/2010/main" val="132669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mtClean="0"/>
              <a:t>Directive tags </a:t>
            </a:r>
            <a:r>
              <a:rPr lang="en-US" altLang="en-US" sz="1800" smtClean="0">
                <a:solidFill>
                  <a:schemeClr val="tx1"/>
                </a:solidFill>
              </a:rPr>
              <a:t>(1/3)</a:t>
            </a:r>
            <a:endParaRPr lang="en-US">
              <a:solidFill>
                <a:schemeClr val="tx1"/>
              </a:solidFill>
            </a:endParaRPr>
          </a:p>
        </p:txBody>
      </p:sp>
      <p:sp>
        <p:nvSpPr>
          <p:cNvPr id="2" name="Content Placeholder 1"/>
          <p:cNvSpPr>
            <a:spLocks noGrp="1"/>
          </p:cNvSpPr>
          <p:nvPr>
            <p:ph idx="1"/>
          </p:nvPr>
        </p:nvSpPr>
        <p:spPr>
          <a:prstGeom prst="rect">
            <a:avLst/>
          </a:prstGeom>
          <a:extLst/>
        </p:spPr>
        <p:txBody>
          <a:bodyPr/>
          <a:lstStyle/>
          <a:p>
            <a:pPr algn="just">
              <a:spcBef>
                <a:spcPts val="1200"/>
              </a:spcBef>
              <a:defRPr/>
            </a:pPr>
            <a:r>
              <a:rPr lang="en-US" altLang="en-US" sz="2400" b="1" smtClean="0"/>
              <a:t>Directive</a:t>
            </a:r>
            <a:r>
              <a:rPr lang="en-US" altLang="en-US" sz="2400" b="1" baseline="30000" smtClean="0"/>
              <a:t>[chỉ thị]</a:t>
            </a:r>
            <a:r>
              <a:rPr lang="en-US" altLang="en-US" sz="2400" b="1" smtClean="0"/>
              <a:t> </a:t>
            </a:r>
            <a:r>
              <a:rPr lang="en-US" altLang="en-US" sz="2400" b="1"/>
              <a:t>(&lt;%@ directive... %&gt;</a:t>
            </a:r>
          </a:p>
          <a:p>
            <a:pPr lvl="1" algn="just" eaLnBrk="1" hangingPunct="1">
              <a:spcBef>
                <a:spcPts val="1200"/>
              </a:spcBef>
              <a:defRPr/>
            </a:pPr>
            <a:r>
              <a:rPr lang="en-US" altLang="en-US" sz="2400"/>
              <a:t>Give special information about the page to the JSP container.</a:t>
            </a:r>
          </a:p>
          <a:p>
            <a:pPr lvl="1" algn="just" eaLnBrk="1" hangingPunct="1">
              <a:spcBef>
                <a:spcPts val="1200"/>
              </a:spcBef>
              <a:defRPr/>
            </a:pPr>
            <a:r>
              <a:rPr lang="en-US" altLang="en-US" sz="2400"/>
              <a:t>Enable programmers to specify:</a:t>
            </a:r>
          </a:p>
          <a:p>
            <a:pPr lvl="2" algn="just" eaLnBrk="1" hangingPunct="1">
              <a:spcBef>
                <a:spcPts val="1200"/>
              </a:spcBef>
              <a:buFont typeface="Wingdings" panose="05000000000000000000" pitchFamily="2" charset="2"/>
              <a:buChar char="§"/>
              <a:defRPr/>
            </a:pPr>
            <a:r>
              <a:rPr lang="en-US" altLang="en-US" sz="2000"/>
              <a:t>Page settings (page directive</a:t>
            </a:r>
            <a:r>
              <a:rPr lang="en-US" altLang="en-US" sz="2000" smtClean="0"/>
              <a:t>):</a:t>
            </a:r>
          </a:p>
          <a:p>
            <a:pPr marL="914400" lvl="2" indent="0" algn="just" eaLnBrk="1" hangingPunct="1">
              <a:spcBef>
                <a:spcPts val="1200"/>
              </a:spcBef>
              <a:buFont typeface="Arial" charset="0"/>
              <a:buNone/>
              <a:defRPr/>
            </a:pPr>
            <a:r>
              <a:rPr lang="en-US" sz="1600">
                <a:solidFill>
                  <a:prstClr val="black"/>
                </a:solidFill>
                <a:highlight>
                  <a:srgbClr val="E8F2FE"/>
                </a:highlight>
              </a:rPr>
              <a:t>Ex:</a:t>
            </a:r>
            <a:r>
              <a:rPr lang="en-US" sz="1600">
                <a:solidFill>
                  <a:srgbClr val="BF5F3F"/>
                </a:solidFill>
                <a:highlight>
                  <a:srgbClr val="E8F2FE"/>
                </a:highlight>
                <a:latin typeface="Consolas"/>
              </a:rPr>
              <a:t>&lt;%@</a:t>
            </a:r>
            <a:r>
              <a:rPr lang="en-US" sz="1600">
                <a:solidFill>
                  <a:srgbClr val="3F7F7F"/>
                </a:solidFill>
                <a:highlight>
                  <a:srgbClr val="E8F2FE"/>
                </a:highlight>
                <a:latin typeface="Consolas"/>
              </a:rPr>
              <a:t>page </a:t>
            </a:r>
            <a:r>
              <a:rPr lang="en-US" sz="1600">
                <a:solidFill>
                  <a:srgbClr val="7F007F"/>
                </a:solidFill>
                <a:highlight>
                  <a:srgbClr val="E8F2FE"/>
                </a:highlight>
                <a:latin typeface="Consolas"/>
              </a:rPr>
              <a:t>import</a:t>
            </a:r>
            <a:r>
              <a:rPr lang="en-US" sz="1600">
                <a:solidFill>
                  <a:srgbClr val="000000"/>
                </a:solidFill>
                <a:highlight>
                  <a:srgbClr val="E8F2FE"/>
                </a:highlight>
                <a:latin typeface="Consolas"/>
              </a:rPr>
              <a:t>=</a:t>
            </a:r>
            <a:r>
              <a:rPr lang="en-US" sz="1600" i="1">
                <a:solidFill>
                  <a:srgbClr val="2A00FF"/>
                </a:solidFill>
                <a:highlight>
                  <a:srgbClr val="E8F2FE"/>
                </a:highlight>
                <a:latin typeface="Consolas"/>
              </a:rPr>
              <a:t>"java.sql.Statement"</a:t>
            </a:r>
            <a:r>
              <a:rPr lang="en-US" sz="1600" i="1">
                <a:solidFill>
                  <a:srgbClr val="BF5F3F"/>
                </a:solidFill>
                <a:highlight>
                  <a:srgbClr val="E8F2FE"/>
                </a:highlight>
                <a:latin typeface="Consolas"/>
              </a:rPr>
              <a:t>%&gt;</a:t>
            </a:r>
            <a:endParaRPr lang="en-US" altLang="en-US" sz="2000" smtClean="0"/>
          </a:p>
          <a:p>
            <a:pPr lvl="2" algn="just" eaLnBrk="1" hangingPunct="1">
              <a:spcBef>
                <a:spcPts val="1200"/>
              </a:spcBef>
              <a:buFont typeface="Wingdings" panose="05000000000000000000" pitchFamily="2" charset="2"/>
              <a:buChar char="§"/>
              <a:defRPr/>
            </a:pPr>
            <a:r>
              <a:rPr lang="en-US" altLang="en-US" sz="2000" smtClean="0"/>
              <a:t>Content </a:t>
            </a:r>
            <a:r>
              <a:rPr lang="en-US" altLang="en-US" sz="2000"/>
              <a:t>to include from other resources (Include directive</a:t>
            </a:r>
            <a:r>
              <a:rPr lang="en-US" altLang="en-US" sz="2000" smtClean="0"/>
              <a:t>).</a:t>
            </a:r>
          </a:p>
          <a:p>
            <a:pPr marL="914400" lvl="2" indent="0" algn="just" eaLnBrk="1" hangingPunct="1">
              <a:spcBef>
                <a:spcPts val="1200"/>
              </a:spcBef>
              <a:buFont typeface="Arial" charset="0"/>
              <a:buNone/>
              <a:defRPr/>
            </a:pPr>
            <a:r>
              <a:rPr lang="en-US" sz="1600">
                <a:solidFill>
                  <a:prstClr val="black"/>
                </a:solidFill>
                <a:highlight>
                  <a:srgbClr val="E8F2FE"/>
                </a:highlight>
              </a:rPr>
              <a:t>Ex:</a:t>
            </a:r>
            <a:r>
              <a:rPr lang="en-US" sz="1600">
                <a:solidFill>
                  <a:srgbClr val="BF5F3F"/>
                </a:solidFill>
                <a:highlight>
                  <a:srgbClr val="E8F2FE"/>
                </a:highlight>
                <a:latin typeface="Consolas"/>
              </a:rPr>
              <a:t>&lt;%@</a:t>
            </a:r>
            <a:r>
              <a:rPr lang="en-US" sz="1600">
                <a:solidFill>
                  <a:srgbClr val="3F7F7F"/>
                </a:solidFill>
                <a:highlight>
                  <a:srgbClr val="E8F2FE"/>
                </a:highlight>
                <a:latin typeface="Consolas"/>
              </a:rPr>
              <a:t>include </a:t>
            </a:r>
            <a:r>
              <a:rPr lang="en-US" sz="1600">
                <a:solidFill>
                  <a:srgbClr val="7F007F"/>
                </a:solidFill>
                <a:highlight>
                  <a:srgbClr val="E8F2FE"/>
                </a:highlight>
                <a:latin typeface="Consolas"/>
              </a:rPr>
              <a:t>file</a:t>
            </a:r>
            <a:r>
              <a:rPr lang="en-US" sz="1600">
                <a:solidFill>
                  <a:srgbClr val="000000"/>
                </a:solidFill>
                <a:highlight>
                  <a:srgbClr val="E8F2FE"/>
                </a:highlight>
                <a:latin typeface="Consolas"/>
              </a:rPr>
              <a:t>=</a:t>
            </a:r>
            <a:r>
              <a:rPr lang="en-US" sz="1600" i="1">
                <a:solidFill>
                  <a:srgbClr val="2A00FF"/>
                </a:solidFill>
                <a:highlight>
                  <a:srgbClr val="E8F2FE"/>
                </a:highlight>
                <a:latin typeface="Consolas"/>
              </a:rPr>
              <a:t>"Connection.jsp"</a:t>
            </a:r>
            <a:r>
              <a:rPr lang="en-US" sz="1600" i="1">
                <a:solidFill>
                  <a:srgbClr val="BF5F3F"/>
                </a:solidFill>
                <a:highlight>
                  <a:srgbClr val="E8F2FE"/>
                </a:highlight>
                <a:latin typeface="Consolas"/>
              </a:rPr>
              <a:t>%&gt; </a:t>
            </a:r>
            <a:r>
              <a:rPr lang="en-US" altLang="en-US" sz="2000">
                <a:solidFill>
                  <a:prstClr val="black"/>
                </a:solidFill>
              </a:rPr>
              <a:t>	</a:t>
            </a:r>
            <a:endParaRPr lang="en-US" altLang="en-US" sz="2000"/>
          </a:p>
          <a:p>
            <a:pPr lvl="2" algn="just" eaLnBrk="1" hangingPunct="1">
              <a:spcBef>
                <a:spcPts val="1200"/>
              </a:spcBef>
              <a:buFont typeface="Wingdings" panose="05000000000000000000" pitchFamily="2" charset="2"/>
              <a:buChar char="§"/>
              <a:defRPr/>
            </a:pPr>
            <a:r>
              <a:rPr lang="en-US" altLang="en-US" sz="2000"/>
              <a:t>Tag libraries to be used in the page (Tag library</a:t>
            </a:r>
            <a:r>
              <a:rPr lang="en-US" altLang="en-US" sz="2000" smtClean="0"/>
              <a:t>).</a:t>
            </a:r>
          </a:p>
          <a:p>
            <a:pPr marL="914400" lvl="2" indent="0" algn="just" eaLnBrk="1" hangingPunct="1">
              <a:spcBef>
                <a:spcPts val="1200"/>
              </a:spcBef>
              <a:buFont typeface="Arial" charset="0"/>
              <a:buNone/>
              <a:defRPr/>
            </a:pPr>
            <a:r>
              <a:rPr lang="en-US" sz="1600">
                <a:highlight>
                  <a:srgbClr val="E8F2FE"/>
                </a:highlight>
              </a:rPr>
              <a:t>Ex:</a:t>
            </a:r>
            <a:r>
              <a:rPr lang="it-IT" sz="1600" smtClean="0">
                <a:solidFill>
                  <a:srgbClr val="BF5F3F"/>
                </a:solidFill>
                <a:highlight>
                  <a:srgbClr val="E8F2FE"/>
                </a:highlight>
                <a:latin typeface="Consolas"/>
              </a:rPr>
              <a:t>&lt;%@ </a:t>
            </a:r>
            <a:r>
              <a:rPr lang="it-IT" sz="1600">
                <a:solidFill>
                  <a:srgbClr val="3F7F7F"/>
                </a:solidFill>
                <a:highlight>
                  <a:srgbClr val="E8F2FE"/>
                </a:highlight>
                <a:latin typeface="Consolas"/>
              </a:rPr>
              <a:t>taglib </a:t>
            </a:r>
            <a:r>
              <a:rPr lang="it-IT" sz="1600">
                <a:solidFill>
                  <a:srgbClr val="7F007F"/>
                </a:solidFill>
                <a:highlight>
                  <a:srgbClr val="E8F2FE"/>
                </a:highlight>
                <a:latin typeface="Consolas"/>
              </a:rPr>
              <a:t>prefix</a:t>
            </a:r>
            <a:r>
              <a:rPr lang="it-IT" sz="1600">
                <a:solidFill>
                  <a:srgbClr val="000000"/>
                </a:solidFill>
                <a:highlight>
                  <a:srgbClr val="E8F2FE"/>
                </a:highlight>
                <a:latin typeface="Consolas"/>
              </a:rPr>
              <a:t>=</a:t>
            </a:r>
            <a:r>
              <a:rPr lang="it-IT" sz="1600" i="1">
                <a:solidFill>
                  <a:srgbClr val="2A00FF"/>
                </a:solidFill>
                <a:highlight>
                  <a:srgbClr val="E8F2FE"/>
                </a:highlight>
                <a:latin typeface="Consolas"/>
              </a:rPr>
              <a:t>"c" </a:t>
            </a:r>
            <a:r>
              <a:rPr lang="it-IT" sz="1600" i="1">
                <a:solidFill>
                  <a:srgbClr val="7F007F"/>
                </a:solidFill>
                <a:highlight>
                  <a:srgbClr val="E8F2FE"/>
                </a:highlight>
                <a:latin typeface="Consolas"/>
              </a:rPr>
              <a:t>uri</a:t>
            </a:r>
            <a:r>
              <a:rPr lang="it-IT" sz="1600" i="1">
                <a:solidFill>
                  <a:srgbClr val="000000"/>
                </a:solidFill>
                <a:highlight>
                  <a:srgbClr val="E8F2FE"/>
                </a:highlight>
                <a:latin typeface="Consolas"/>
              </a:rPr>
              <a:t>=</a:t>
            </a:r>
            <a:r>
              <a:rPr lang="it-IT" sz="1600" i="1">
                <a:solidFill>
                  <a:srgbClr val="2A00FF"/>
                </a:solidFill>
                <a:highlight>
                  <a:srgbClr val="E8F2FE"/>
                </a:highlight>
                <a:latin typeface="Consolas"/>
              </a:rPr>
              <a:t>"http://java.sun.com/jsp/jstl/core</a:t>
            </a:r>
            <a:r>
              <a:rPr lang="it-IT" sz="1600" i="1" smtClean="0">
                <a:solidFill>
                  <a:srgbClr val="2A00FF"/>
                </a:solidFill>
                <a:highlight>
                  <a:srgbClr val="E8F2FE"/>
                </a:highlight>
                <a:latin typeface="Consolas"/>
              </a:rPr>
              <a:t>"</a:t>
            </a:r>
            <a:r>
              <a:rPr lang="it-IT" sz="1600" i="1" smtClean="0">
                <a:solidFill>
                  <a:srgbClr val="BF5F3F"/>
                </a:solidFill>
                <a:highlight>
                  <a:srgbClr val="E8F2FE"/>
                </a:highlight>
                <a:latin typeface="Consolas"/>
              </a:rPr>
              <a:t>%&gt;</a:t>
            </a:r>
            <a:endParaRPr lang="en-US" altLang="en-US" sz="2000"/>
          </a:p>
        </p:txBody>
      </p:sp>
      <p:sp>
        <p:nvSpPr>
          <p:cNvPr id="3379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8485DA7-607D-42C8-A4A6-34C38CBDB7BA}" type="slidenum">
              <a:rPr lang="vi-VN" altLang="en-US" sz="1200">
                <a:solidFill>
                  <a:srgbClr val="898989"/>
                </a:solidFill>
              </a:rPr>
              <a:pPr>
                <a:spcBef>
                  <a:spcPct val="0"/>
                </a:spcBef>
                <a:buFontTx/>
                <a:buNone/>
              </a:pPr>
              <a:t>16</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062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mtClean="0"/>
              <a:t>Directive tags </a:t>
            </a:r>
            <a:r>
              <a:rPr lang="en-US" altLang="en-US" sz="1800" smtClean="0">
                <a:solidFill>
                  <a:prstClr val="black"/>
                </a:solidFill>
              </a:rPr>
              <a:t>(2/3</a:t>
            </a:r>
            <a:r>
              <a:rPr lang="en-US" altLang="en-US" sz="1800">
                <a:solidFill>
                  <a:prstClr val="black"/>
                </a:solidFill>
              </a:rPr>
              <a:t>)</a:t>
            </a:r>
            <a:endParaRPr lang="en-US"/>
          </a:p>
        </p:txBody>
      </p:sp>
      <p:sp>
        <p:nvSpPr>
          <p:cNvPr id="2" name="Content Placeholder 1"/>
          <p:cNvSpPr>
            <a:spLocks noGrp="1"/>
          </p:cNvSpPr>
          <p:nvPr>
            <p:ph idx="1"/>
          </p:nvPr>
        </p:nvSpPr>
        <p:spPr>
          <a:prstGeom prst="rect">
            <a:avLst/>
          </a:prstGeom>
          <a:extLst/>
        </p:spPr>
        <p:txBody>
          <a:bodyPr/>
          <a:lstStyle/>
          <a:p>
            <a:pPr algn="just">
              <a:spcBef>
                <a:spcPts val="1200"/>
              </a:spcBef>
              <a:defRPr/>
            </a:pPr>
            <a:r>
              <a:rPr lang="en-US" altLang="en-US" sz="2400" b="1"/>
              <a:t>Content to include from other resources (Include directive</a:t>
            </a:r>
            <a:r>
              <a:rPr lang="en-US" altLang="en-US" sz="2400" b="1" smtClean="0"/>
              <a:t>).</a:t>
            </a:r>
          </a:p>
        </p:txBody>
      </p:sp>
      <p:sp>
        <p:nvSpPr>
          <p:cNvPr id="3482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F09590C-92C4-4708-A284-06027FF7FF66}" type="slidenum">
              <a:rPr lang="vi-VN" altLang="en-US" sz="1200">
                <a:solidFill>
                  <a:srgbClr val="898989"/>
                </a:solidFill>
              </a:rPr>
              <a:pPr>
                <a:spcBef>
                  <a:spcPct val="0"/>
                </a:spcBef>
                <a:buFontTx/>
                <a:buNone/>
              </a:pPr>
              <a:t>17</a:t>
            </a:fld>
            <a:endParaRPr lang="vi-VN" altLang="en-US" sz="1200">
              <a:solidFill>
                <a:srgbClr val="898989"/>
              </a:solidFill>
            </a:endParaRP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244" y="1268413"/>
            <a:ext cx="4749955" cy="1223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11" name="Rounded Rectangle 10"/>
          <p:cNvSpPr/>
          <p:nvPr/>
        </p:nvSpPr>
        <p:spPr>
          <a:xfrm>
            <a:off x="320199" y="2400121"/>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grpSp>
        <p:nvGrpSpPr>
          <p:cNvPr id="10" name="Group 9"/>
          <p:cNvGrpSpPr/>
          <p:nvPr/>
        </p:nvGrpSpPr>
        <p:grpSpPr>
          <a:xfrm>
            <a:off x="320199" y="2850201"/>
            <a:ext cx="8695013" cy="3871274"/>
            <a:chOff x="320199" y="2850201"/>
            <a:chExt cx="8695013" cy="3871274"/>
          </a:xfrm>
        </p:grpSpPr>
        <p:sp>
          <p:nvSpPr>
            <p:cNvPr id="6" name="Rectangle 5"/>
            <p:cNvSpPr/>
            <p:nvPr/>
          </p:nvSpPr>
          <p:spPr>
            <a:xfrm>
              <a:off x="320199" y="2850201"/>
              <a:ext cx="5960705" cy="3490048"/>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r>
                <a:rPr lang="en-US" sz="1050">
                  <a:solidFill>
                    <a:srgbClr val="BF5F3F"/>
                  </a:solidFill>
                  <a:latin typeface="Consolas"/>
                </a:rPr>
                <a:t>&lt;%@</a:t>
              </a:r>
              <a:r>
                <a:rPr lang="en-US" sz="1050">
                  <a:solidFill>
                    <a:srgbClr val="3F7F7F"/>
                  </a:solidFill>
                  <a:latin typeface="Consolas"/>
                </a:rPr>
                <a:t>page </a:t>
              </a:r>
              <a:r>
                <a:rPr lang="en-US" sz="1050">
                  <a:solidFill>
                    <a:srgbClr val="7F007F"/>
                  </a:solidFill>
                  <a:latin typeface="Consolas"/>
                </a:rPr>
                <a:t>import</a:t>
              </a:r>
              <a:r>
                <a:rPr lang="en-US" sz="1050">
                  <a:solidFill>
                    <a:srgbClr val="000000"/>
                  </a:solidFill>
                  <a:latin typeface="Consolas"/>
                </a:rPr>
                <a:t>=</a:t>
              </a:r>
              <a:r>
                <a:rPr lang="en-US" sz="1050" i="1">
                  <a:solidFill>
                    <a:srgbClr val="2A00FF"/>
                  </a:solidFill>
                  <a:latin typeface="Consolas"/>
                </a:rPr>
                <a:t>"java.util.Date"</a:t>
              </a:r>
              <a:r>
                <a:rPr lang="en-US" sz="1050" i="1">
                  <a:solidFill>
                    <a:srgbClr val="BF5F3F"/>
                  </a:solidFill>
                  <a:latin typeface="Consolas"/>
                </a:rPr>
                <a:t>%&gt;</a:t>
              </a:r>
            </a:p>
            <a:p>
              <a:r>
                <a:rPr lang="fr-FR" sz="1050">
                  <a:solidFill>
                    <a:srgbClr val="BF5F3F"/>
                  </a:solidFill>
                  <a:latin typeface="Consolas"/>
                </a:rPr>
                <a:t>&lt;%@ </a:t>
              </a:r>
              <a:r>
                <a:rPr lang="fr-FR" sz="1050">
                  <a:solidFill>
                    <a:srgbClr val="3F7F7F"/>
                  </a:solidFill>
                  <a:latin typeface="Consolas"/>
                </a:rPr>
                <a:t>page </a:t>
              </a:r>
              <a:r>
                <a:rPr lang="fr-FR" sz="1050" smtClean="0">
                  <a:solidFill>
                    <a:srgbClr val="3F7F7F"/>
                  </a:solidFill>
                  <a:latin typeface="Consolas"/>
                </a:rPr>
                <a:t>	</a:t>
              </a:r>
              <a:r>
                <a:rPr lang="fr-FR" sz="1050" smtClean="0">
                  <a:solidFill>
                    <a:srgbClr val="7F007F"/>
                  </a:solidFill>
                  <a:latin typeface="Consolas"/>
                </a:rPr>
                <a:t>language</a:t>
              </a:r>
              <a:r>
                <a:rPr lang="fr-FR" sz="1050">
                  <a:solidFill>
                    <a:srgbClr val="000000"/>
                  </a:solidFill>
                  <a:latin typeface="Consolas"/>
                </a:rPr>
                <a:t>=</a:t>
              </a:r>
              <a:r>
                <a:rPr lang="fr-FR" sz="1050" i="1">
                  <a:solidFill>
                    <a:srgbClr val="2A00FF"/>
                  </a:solidFill>
                  <a:latin typeface="Consolas"/>
                </a:rPr>
                <a:t>"java" </a:t>
              </a:r>
              <a:r>
                <a:rPr lang="fr-FR" sz="1050" i="1">
                  <a:solidFill>
                    <a:srgbClr val="7F007F"/>
                  </a:solidFill>
                  <a:latin typeface="Consolas"/>
                </a:rPr>
                <a:t>contentType</a:t>
              </a:r>
              <a:r>
                <a:rPr lang="fr-FR" sz="1050" i="1">
                  <a:solidFill>
                    <a:srgbClr val="000000"/>
                  </a:solidFill>
                  <a:latin typeface="Consolas"/>
                </a:rPr>
                <a:t>=</a:t>
              </a:r>
              <a:r>
                <a:rPr lang="fr-FR" sz="1050" i="1">
                  <a:solidFill>
                    <a:srgbClr val="2A00FF"/>
                  </a:solidFill>
                  <a:latin typeface="Consolas"/>
                </a:rPr>
                <a:t>"text/html; </a:t>
              </a:r>
              <a:r>
                <a:rPr lang="fr-FR" sz="1050" i="1" smtClean="0">
                  <a:solidFill>
                    <a:srgbClr val="2A00FF"/>
                  </a:solidFill>
                  <a:latin typeface="Consolas"/>
                </a:rPr>
                <a:t>charset=ISO-8859-1" </a:t>
              </a:r>
            </a:p>
            <a:p>
              <a:r>
                <a:rPr lang="fr-FR" sz="1050" i="1">
                  <a:solidFill>
                    <a:srgbClr val="2A00FF"/>
                  </a:solidFill>
                  <a:latin typeface="Consolas"/>
                </a:rPr>
                <a:t>	</a:t>
              </a:r>
              <a:r>
                <a:rPr lang="fr-FR" sz="1050" i="1" smtClean="0">
                  <a:solidFill>
                    <a:srgbClr val="2A00FF"/>
                  </a:solidFill>
                  <a:latin typeface="Consolas"/>
                </a:rPr>
                <a:t>	</a:t>
              </a:r>
              <a:r>
                <a:rPr lang="en-US" sz="1050" smtClean="0">
                  <a:solidFill>
                    <a:srgbClr val="7F007F"/>
                  </a:solidFill>
                  <a:latin typeface="Consolas"/>
                </a:rPr>
                <a:t>pageEncoding</a:t>
              </a:r>
              <a:r>
                <a:rPr lang="en-US" sz="1050">
                  <a:solidFill>
                    <a:srgbClr val="000000"/>
                  </a:solidFill>
                  <a:latin typeface="Consolas"/>
                </a:rPr>
                <a:t>=</a:t>
              </a:r>
              <a:r>
                <a:rPr lang="en-US" sz="1050" i="1">
                  <a:solidFill>
                    <a:srgbClr val="2A00FF"/>
                  </a:solidFill>
                  <a:latin typeface="Consolas"/>
                </a:rPr>
                <a:t>"ISO-8859-1"</a:t>
              </a:r>
              <a:r>
                <a:rPr lang="en-US" sz="1050" i="1">
                  <a:solidFill>
                    <a:srgbClr val="BF5F3F"/>
                  </a:solidFill>
                  <a:latin typeface="Consolas"/>
                </a:rPr>
                <a:t>%&gt;</a:t>
              </a:r>
            </a:p>
            <a:p>
              <a:r>
                <a:rPr lang="en-US" sz="1050">
                  <a:solidFill>
                    <a:srgbClr val="008080"/>
                  </a:solidFill>
                  <a:latin typeface="Consolas"/>
                </a:rPr>
                <a:t>&lt;!</a:t>
              </a:r>
              <a:r>
                <a:rPr lang="en-US" sz="1050">
                  <a:solidFill>
                    <a:srgbClr val="3F7F7F"/>
                  </a:solidFill>
                  <a:latin typeface="Consolas"/>
                </a:rPr>
                <a:t>DOCTYPE </a:t>
              </a:r>
              <a:r>
                <a:rPr lang="en-US" sz="1050">
                  <a:solidFill>
                    <a:srgbClr val="008080"/>
                  </a:solidFill>
                  <a:latin typeface="Consolas"/>
                </a:rPr>
                <a:t>html </a:t>
              </a:r>
              <a:r>
                <a:rPr lang="en-US" sz="1050">
                  <a:solidFill>
                    <a:srgbClr val="808080"/>
                  </a:solidFill>
                  <a:latin typeface="Consolas"/>
                </a:rPr>
                <a:t>PUBLIC </a:t>
              </a:r>
              <a:r>
                <a:rPr lang="en-US" sz="1050">
                  <a:solidFill>
                    <a:srgbClr val="008080"/>
                  </a:solidFill>
                  <a:latin typeface="Consolas"/>
                </a:rPr>
                <a:t>"-//W3C//DTD HTML 4.01 Transitional//EN" </a:t>
              </a:r>
            </a:p>
            <a:p>
              <a:r>
                <a:rPr lang="en-US" sz="1050">
                  <a:solidFill>
                    <a:srgbClr val="3F7F5F"/>
                  </a:solidFill>
                  <a:latin typeface="Consolas"/>
                </a:rPr>
                <a:t>"http://www.w3.org/TR/html4/loose.dtd"</a:t>
              </a:r>
              <a:r>
                <a:rPr lang="en-US" sz="1050">
                  <a:solidFill>
                    <a:srgbClr val="008080"/>
                  </a:solidFill>
                  <a:latin typeface="Consolas"/>
                </a:rPr>
                <a:t>&gt;</a:t>
              </a:r>
            </a:p>
            <a:p>
              <a:r>
                <a:rPr lang="en-US" sz="1050">
                  <a:solidFill>
                    <a:srgbClr val="008080"/>
                  </a:solidFill>
                  <a:latin typeface="Consolas"/>
                </a:rPr>
                <a:t>&lt;</a:t>
              </a:r>
              <a:r>
                <a:rPr lang="en-US" sz="1050">
                  <a:solidFill>
                    <a:srgbClr val="3F7F7F"/>
                  </a:solidFill>
                  <a:latin typeface="Consolas"/>
                </a:rPr>
                <a:t>html</a:t>
              </a:r>
              <a:r>
                <a:rPr lang="en-US" sz="1050">
                  <a:solidFill>
                    <a:srgbClr val="008080"/>
                  </a:solidFill>
                  <a:latin typeface="Consolas"/>
                </a:rPr>
                <a:t>&gt;</a:t>
              </a:r>
            </a:p>
            <a:p>
              <a:r>
                <a:rPr lang="en-US" sz="1050">
                  <a:solidFill>
                    <a:srgbClr val="008080"/>
                  </a:solidFill>
                  <a:latin typeface="Consolas"/>
                </a:rPr>
                <a:t>&lt;</a:t>
              </a:r>
              <a:r>
                <a:rPr lang="en-US" sz="1050">
                  <a:solidFill>
                    <a:srgbClr val="3F7F7F"/>
                  </a:solidFill>
                  <a:latin typeface="Consolas"/>
                </a:rPr>
                <a:t>head</a:t>
              </a:r>
              <a:r>
                <a:rPr lang="en-US" sz="1050">
                  <a:solidFill>
                    <a:srgbClr val="008080"/>
                  </a:solidFill>
                  <a:latin typeface="Consolas"/>
                </a:rPr>
                <a:t>&gt;</a:t>
              </a:r>
            </a:p>
            <a:p>
              <a:r>
                <a:rPr lang="en-US" sz="1050" smtClean="0">
                  <a:solidFill>
                    <a:srgbClr val="008080"/>
                  </a:solidFill>
                  <a:latin typeface="Consolas"/>
                </a:rPr>
                <a:t>	&lt;</a:t>
              </a:r>
              <a:r>
                <a:rPr lang="en-US" sz="1050">
                  <a:solidFill>
                    <a:srgbClr val="3F7F7F"/>
                  </a:solidFill>
                  <a:latin typeface="Consolas"/>
                </a:rPr>
                <a:t>meta </a:t>
              </a:r>
              <a:r>
                <a:rPr lang="en-US" sz="1050">
                  <a:solidFill>
                    <a:srgbClr val="7F007F"/>
                  </a:solidFill>
                  <a:latin typeface="Consolas"/>
                </a:rPr>
                <a:t>http-equiv</a:t>
              </a:r>
              <a:r>
                <a:rPr lang="en-US" sz="1050">
                  <a:solidFill>
                    <a:srgbClr val="000000"/>
                  </a:solidFill>
                  <a:latin typeface="Consolas"/>
                </a:rPr>
                <a:t>=</a:t>
              </a:r>
              <a:r>
                <a:rPr lang="en-US" sz="1050" i="1">
                  <a:solidFill>
                    <a:srgbClr val="2A00FF"/>
                  </a:solidFill>
                  <a:latin typeface="Consolas"/>
                </a:rPr>
                <a:t>"Content-Type" </a:t>
              </a:r>
              <a:r>
                <a:rPr lang="en-US" sz="1050" i="1">
                  <a:solidFill>
                    <a:srgbClr val="7F007F"/>
                  </a:solidFill>
                  <a:latin typeface="Consolas"/>
                </a:rPr>
                <a:t>content</a:t>
              </a:r>
              <a:r>
                <a:rPr lang="en-US" sz="1050" i="1">
                  <a:solidFill>
                    <a:srgbClr val="000000"/>
                  </a:solidFill>
                  <a:latin typeface="Consolas"/>
                </a:rPr>
                <a:t>=</a:t>
              </a:r>
              <a:r>
                <a:rPr lang="en-US" sz="1050" i="1">
                  <a:solidFill>
                    <a:srgbClr val="2A00FF"/>
                  </a:solidFill>
                  <a:latin typeface="Consolas"/>
                </a:rPr>
                <a:t>"text/html; charset=ISO-8859-1"</a:t>
              </a:r>
              <a:r>
                <a:rPr lang="en-US" sz="1050" i="1">
                  <a:solidFill>
                    <a:srgbClr val="008080"/>
                  </a:solidFill>
                  <a:latin typeface="Consolas"/>
                </a:rPr>
                <a:t>&gt;</a:t>
              </a:r>
            </a:p>
            <a:p>
              <a:r>
                <a:rPr lang="en-US" sz="1050" smtClean="0">
                  <a:solidFill>
                    <a:srgbClr val="008080"/>
                  </a:solidFill>
                  <a:latin typeface="Consolas"/>
                </a:rPr>
                <a:t>	&lt;</a:t>
              </a:r>
              <a:r>
                <a:rPr lang="en-US" sz="1050">
                  <a:solidFill>
                    <a:srgbClr val="3F7F7F"/>
                  </a:solidFill>
                  <a:latin typeface="Consolas"/>
                </a:rPr>
                <a:t>title</a:t>
              </a:r>
              <a:r>
                <a:rPr lang="en-US" sz="1050">
                  <a:solidFill>
                    <a:srgbClr val="008080"/>
                  </a:solidFill>
                  <a:latin typeface="Consolas"/>
                </a:rPr>
                <a:t>&gt;</a:t>
              </a:r>
              <a:r>
                <a:rPr lang="en-US" sz="1050">
                  <a:solidFill>
                    <a:srgbClr val="000000"/>
                  </a:solidFill>
                  <a:latin typeface="Consolas"/>
                </a:rPr>
                <a:t>Directive tag</a:t>
              </a:r>
              <a:r>
                <a:rPr lang="en-US" sz="1050">
                  <a:solidFill>
                    <a:srgbClr val="008080"/>
                  </a:solidFill>
                  <a:latin typeface="Consolas"/>
                </a:rPr>
                <a:t>&lt;/</a:t>
              </a:r>
              <a:r>
                <a:rPr lang="en-US" sz="1050">
                  <a:solidFill>
                    <a:srgbClr val="3F7F7F"/>
                  </a:solidFill>
                  <a:latin typeface="Consolas"/>
                </a:rPr>
                <a:t>title</a:t>
              </a:r>
              <a:r>
                <a:rPr lang="en-US" sz="1050">
                  <a:solidFill>
                    <a:srgbClr val="008080"/>
                  </a:solidFill>
                  <a:latin typeface="Consolas"/>
                </a:rPr>
                <a:t>&gt;</a:t>
              </a:r>
            </a:p>
            <a:p>
              <a:r>
                <a:rPr lang="en-US" sz="1050">
                  <a:solidFill>
                    <a:srgbClr val="008080"/>
                  </a:solidFill>
                  <a:latin typeface="Consolas"/>
                </a:rPr>
                <a:t>&lt;/</a:t>
              </a:r>
              <a:r>
                <a:rPr lang="en-US" sz="1050">
                  <a:solidFill>
                    <a:srgbClr val="3F7F7F"/>
                  </a:solidFill>
                  <a:latin typeface="Consolas"/>
                </a:rPr>
                <a:t>head</a:t>
              </a:r>
              <a:r>
                <a:rPr lang="en-US" sz="1050">
                  <a:solidFill>
                    <a:srgbClr val="008080"/>
                  </a:solidFill>
                  <a:latin typeface="Consolas"/>
                </a:rPr>
                <a:t>&gt;</a:t>
              </a:r>
            </a:p>
            <a:p>
              <a:r>
                <a:rPr lang="en-US" sz="1050">
                  <a:solidFill>
                    <a:srgbClr val="008080"/>
                  </a:solidFill>
                  <a:latin typeface="Consolas"/>
                </a:rPr>
                <a:t>&lt;</a:t>
              </a:r>
              <a:r>
                <a:rPr lang="en-US" sz="1050">
                  <a:solidFill>
                    <a:srgbClr val="3F7F7F"/>
                  </a:solidFill>
                  <a:latin typeface="Consolas"/>
                </a:rPr>
                <a:t>body</a:t>
              </a:r>
              <a:r>
                <a:rPr lang="en-US" sz="1050">
                  <a:solidFill>
                    <a:srgbClr val="008080"/>
                  </a:solidFill>
                  <a:latin typeface="Consolas"/>
                </a:rPr>
                <a:t>&gt;</a:t>
              </a:r>
            </a:p>
            <a:p>
              <a:pPr lvl="1"/>
              <a:r>
                <a:rPr lang="en-US" sz="1050">
                  <a:solidFill>
                    <a:srgbClr val="BF5F3F"/>
                  </a:solidFill>
                  <a:latin typeface="Consolas"/>
                </a:rPr>
                <a:t>&lt;%@</a:t>
              </a:r>
              <a:r>
                <a:rPr lang="en-US" sz="1050">
                  <a:solidFill>
                    <a:srgbClr val="3F7F7F"/>
                  </a:solidFill>
                  <a:latin typeface="Consolas"/>
                </a:rPr>
                <a:t>include </a:t>
              </a:r>
              <a:r>
                <a:rPr lang="en-US" sz="1050">
                  <a:solidFill>
                    <a:srgbClr val="7F007F"/>
                  </a:solidFill>
                  <a:latin typeface="Consolas"/>
                </a:rPr>
                <a:t>file</a:t>
              </a:r>
              <a:r>
                <a:rPr lang="en-US" sz="1050">
                  <a:solidFill>
                    <a:srgbClr val="000000"/>
                  </a:solidFill>
                  <a:latin typeface="Consolas"/>
                </a:rPr>
                <a:t>=</a:t>
              </a:r>
              <a:r>
                <a:rPr lang="en-US" sz="1050" i="1">
                  <a:solidFill>
                    <a:srgbClr val="2A00FF"/>
                  </a:solidFill>
                  <a:latin typeface="Consolas"/>
                </a:rPr>
                <a:t>"Header.jsp"</a:t>
              </a:r>
              <a:r>
                <a:rPr lang="en-US" sz="1050" i="1">
                  <a:solidFill>
                    <a:srgbClr val="BF5F3F"/>
                  </a:solidFill>
                  <a:latin typeface="Consolas"/>
                </a:rPr>
                <a:t>%&gt;</a:t>
              </a:r>
            </a:p>
            <a:p>
              <a:pPr lvl="1"/>
              <a:endParaRPr lang="en-US" sz="1050">
                <a:latin typeface="Consolas"/>
              </a:endParaRPr>
            </a:p>
            <a:p>
              <a:pPr lvl="1"/>
              <a:r>
                <a:rPr lang="en-US" sz="1050">
                  <a:solidFill>
                    <a:srgbClr val="008080"/>
                  </a:solidFill>
                  <a:latin typeface="Consolas"/>
                </a:rPr>
                <a:t>&lt;</a:t>
              </a:r>
              <a:r>
                <a:rPr lang="en-US" sz="1050">
                  <a:solidFill>
                    <a:srgbClr val="3F7F7F"/>
                  </a:solidFill>
                  <a:latin typeface="Consolas"/>
                </a:rPr>
                <a:t>hr </a:t>
              </a:r>
              <a:r>
                <a:rPr lang="en-US" sz="1050">
                  <a:solidFill>
                    <a:srgbClr val="008080"/>
                  </a:solidFill>
                  <a:latin typeface="Consolas"/>
                </a:rPr>
                <a:t>/&gt;</a:t>
              </a:r>
            </a:p>
            <a:p>
              <a:pPr lvl="1"/>
              <a:r>
                <a:rPr lang="en-US" sz="1050">
                  <a:solidFill>
                    <a:srgbClr val="008080"/>
                  </a:solidFill>
                  <a:latin typeface="Consolas"/>
                </a:rPr>
                <a:t>&lt;</a:t>
              </a:r>
              <a:r>
                <a:rPr lang="en-US" sz="1050">
                  <a:solidFill>
                    <a:srgbClr val="3F7F7F"/>
                  </a:solidFill>
                  <a:latin typeface="Consolas"/>
                </a:rPr>
                <a:t>h2</a:t>
              </a:r>
              <a:r>
                <a:rPr lang="en-US" sz="1050">
                  <a:solidFill>
                    <a:srgbClr val="008080"/>
                  </a:solidFill>
                  <a:latin typeface="Consolas"/>
                </a:rPr>
                <a:t>&gt;</a:t>
              </a:r>
              <a:r>
                <a:rPr lang="en-US" sz="1050">
                  <a:solidFill>
                    <a:srgbClr val="000000"/>
                  </a:solidFill>
                  <a:latin typeface="Consolas"/>
                </a:rPr>
                <a:t>This is main content</a:t>
              </a:r>
              <a:r>
                <a:rPr lang="en-US" sz="1050">
                  <a:solidFill>
                    <a:srgbClr val="008080"/>
                  </a:solidFill>
                  <a:latin typeface="Consolas"/>
                </a:rPr>
                <a:t>&lt;/</a:t>
              </a:r>
              <a:r>
                <a:rPr lang="en-US" sz="1050">
                  <a:solidFill>
                    <a:srgbClr val="3F7F7F"/>
                  </a:solidFill>
                  <a:latin typeface="Consolas"/>
                </a:rPr>
                <a:t>h2</a:t>
              </a:r>
              <a:r>
                <a:rPr lang="en-US" sz="1050">
                  <a:solidFill>
                    <a:srgbClr val="008080"/>
                  </a:solidFill>
                  <a:latin typeface="Consolas"/>
                </a:rPr>
                <a:t>&gt;</a:t>
              </a:r>
            </a:p>
            <a:p>
              <a:pPr lvl="1"/>
              <a:r>
                <a:rPr lang="en-US" sz="1050">
                  <a:solidFill>
                    <a:srgbClr val="008080"/>
                  </a:solidFill>
                  <a:latin typeface="Consolas"/>
                </a:rPr>
                <a:t>&lt;</a:t>
              </a:r>
              <a:r>
                <a:rPr lang="en-US" sz="1050">
                  <a:solidFill>
                    <a:srgbClr val="3F7F7F"/>
                  </a:solidFill>
                  <a:latin typeface="Consolas"/>
                </a:rPr>
                <a:t>h4 </a:t>
              </a:r>
              <a:r>
                <a:rPr lang="en-US" sz="1050">
                  <a:solidFill>
                    <a:srgbClr val="7F007F"/>
                  </a:solidFill>
                  <a:latin typeface="Consolas"/>
                </a:rPr>
                <a:t>style</a:t>
              </a:r>
              <a:r>
                <a:rPr lang="en-US" sz="1050">
                  <a:solidFill>
                    <a:srgbClr val="000000"/>
                  </a:solidFill>
                  <a:latin typeface="Consolas"/>
                </a:rPr>
                <a:t>="</a:t>
              </a:r>
              <a:r>
                <a:rPr lang="en-US" sz="1050">
                  <a:solidFill>
                    <a:srgbClr val="7F007F"/>
                  </a:solidFill>
                  <a:latin typeface="Consolas"/>
                </a:rPr>
                <a:t>color</a:t>
              </a:r>
              <a:r>
                <a:rPr lang="en-US" sz="1050">
                  <a:solidFill>
                    <a:srgbClr val="000000"/>
                  </a:solidFill>
                  <a:latin typeface="Consolas"/>
                </a:rPr>
                <a:t>: </a:t>
              </a:r>
              <a:r>
                <a:rPr lang="en-US" sz="1050" i="1">
                  <a:solidFill>
                    <a:srgbClr val="2A00E1"/>
                  </a:solidFill>
                  <a:latin typeface="Consolas"/>
                </a:rPr>
                <a:t>red</a:t>
              </a:r>
              <a:r>
                <a:rPr lang="en-US" sz="1050" i="1">
                  <a:solidFill>
                    <a:srgbClr val="000000"/>
                  </a:solidFill>
                  <a:latin typeface="Consolas"/>
                </a:rPr>
                <a:t>"</a:t>
              </a:r>
              <a:r>
                <a:rPr lang="en-US" sz="1050" i="1">
                  <a:solidFill>
                    <a:srgbClr val="008080"/>
                  </a:solidFill>
                  <a:latin typeface="Consolas"/>
                </a:rPr>
                <a:t>&gt;</a:t>
              </a:r>
              <a:r>
                <a:rPr lang="en-US" sz="1050" i="1">
                  <a:solidFill>
                    <a:srgbClr val="BF5F3F"/>
                  </a:solidFill>
                  <a:latin typeface="Consolas"/>
                </a:rPr>
                <a:t>&lt;%=</a:t>
              </a:r>
              <a:r>
                <a:rPr lang="en-US" sz="1050" b="1" i="1">
                  <a:solidFill>
                    <a:srgbClr val="7F0055"/>
                  </a:solidFill>
                  <a:latin typeface="Consolas"/>
                </a:rPr>
                <a:t>new</a:t>
              </a:r>
              <a:r>
                <a:rPr lang="en-US" sz="1050" b="1" i="1">
                  <a:solidFill>
                    <a:srgbClr val="000000"/>
                  </a:solidFill>
                  <a:latin typeface="Consolas"/>
                </a:rPr>
                <a:t> Date()</a:t>
              </a:r>
              <a:r>
                <a:rPr lang="en-US" sz="1050" b="1" i="1">
                  <a:solidFill>
                    <a:srgbClr val="BF5F3F"/>
                  </a:solidFill>
                  <a:latin typeface="Consolas"/>
                </a:rPr>
                <a:t>%&gt;</a:t>
              </a:r>
              <a:r>
                <a:rPr lang="en-US" sz="1050" b="1" i="1">
                  <a:solidFill>
                    <a:srgbClr val="008080"/>
                  </a:solidFill>
                  <a:latin typeface="Consolas"/>
                </a:rPr>
                <a:t>&lt;/</a:t>
              </a:r>
              <a:r>
                <a:rPr lang="en-US" sz="1050" b="1" i="1">
                  <a:solidFill>
                    <a:srgbClr val="3F7F7F"/>
                  </a:solidFill>
                  <a:latin typeface="Consolas"/>
                </a:rPr>
                <a:t>h4</a:t>
              </a:r>
              <a:r>
                <a:rPr lang="en-US" sz="1050" b="1" i="1">
                  <a:solidFill>
                    <a:srgbClr val="008080"/>
                  </a:solidFill>
                  <a:latin typeface="Consolas"/>
                </a:rPr>
                <a:t>&gt;</a:t>
              </a:r>
            </a:p>
            <a:p>
              <a:pPr lvl="1"/>
              <a:r>
                <a:rPr lang="en-US" sz="1050">
                  <a:solidFill>
                    <a:srgbClr val="008080"/>
                  </a:solidFill>
                  <a:latin typeface="Consolas"/>
                </a:rPr>
                <a:t>&lt;</a:t>
              </a:r>
              <a:r>
                <a:rPr lang="en-US" sz="1050">
                  <a:solidFill>
                    <a:srgbClr val="3F7F7F"/>
                  </a:solidFill>
                  <a:latin typeface="Consolas"/>
                </a:rPr>
                <a:t>hr </a:t>
              </a:r>
              <a:r>
                <a:rPr lang="en-US" sz="1050">
                  <a:solidFill>
                    <a:srgbClr val="008080"/>
                  </a:solidFill>
                  <a:latin typeface="Consolas"/>
                </a:rPr>
                <a:t>/&gt;</a:t>
              </a:r>
            </a:p>
            <a:p>
              <a:pPr lvl="1"/>
              <a:endParaRPr lang="en-US" sz="1050">
                <a:latin typeface="Consolas"/>
              </a:endParaRPr>
            </a:p>
            <a:p>
              <a:pPr lvl="1"/>
              <a:r>
                <a:rPr lang="en-US" sz="1050">
                  <a:solidFill>
                    <a:srgbClr val="BF5F3F"/>
                  </a:solidFill>
                  <a:latin typeface="Consolas"/>
                </a:rPr>
                <a:t>&lt;%@</a:t>
              </a:r>
              <a:r>
                <a:rPr lang="en-US" sz="1050">
                  <a:solidFill>
                    <a:srgbClr val="3F7F7F"/>
                  </a:solidFill>
                  <a:latin typeface="Consolas"/>
                </a:rPr>
                <a:t>include </a:t>
              </a:r>
              <a:r>
                <a:rPr lang="en-US" sz="1050">
                  <a:solidFill>
                    <a:srgbClr val="7F007F"/>
                  </a:solidFill>
                  <a:latin typeface="Consolas"/>
                </a:rPr>
                <a:t>file</a:t>
              </a:r>
              <a:r>
                <a:rPr lang="en-US" sz="1050">
                  <a:solidFill>
                    <a:srgbClr val="000000"/>
                  </a:solidFill>
                  <a:latin typeface="Consolas"/>
                </a:rPr>
                <a:t>=</a:t>
              </a:r>
              <a:r>
                <a:rPr lang="en-US" sz="1050" i="1">
                  <a:solidFill>
                    <a:srgbClr val="2A00FF"/>
                  </a:solidFill>
                  <a:latin typeface="Consolas"/>
                </a:rPr>
                <a:t>"Footer.jsp"</a:t>
              </a:r>
              <a:r>
                <a:rPr lang="en-US" sz="1050" i="1">
                  <a:solidFill>
                    <a:srgbClr val="BF5F3F"/>
                  </a:solidFill>
                  <a:latin typeface="Consolas"/>
                </a:rPr>
                <a:t>%&gt;</a:t>
              </a:r>
            </a:p>
            <a:p>
              <a:r>
                <a:rPr lang="en-US" sz="1050">
                  <a:solidFill>
                    <a:srgbClr val="008080"/>
                  </a:solidFill>
                  <a:latin typeface="Consolas"/>
                </a:rPr>
                <a:t>&lt;/</a:t>
              </a:r>
              <a:r>
                <a:rPr lang="en-US" sz="1050">
                  <a:solidFill>
                    <a:srgbClr val="3F7F7F"/>
                  </a:solidFill>
                  <a:latin typeface="Consolas"/>
                </a:rPr>
                <a:t>body</a:t>
              </a:r>
              <a:r>
                <a:rPr lang="en-US" sz="1050">
                  <a:solidFill>
                    <a:srgbClr val="008080"/>
                  </a:solidFill>
                  <a:latin typeface="Consolas"/>
                </a:rPr>
                <a:t>&gt;</a:t>
              </a:r>
            </a:p>
            <a:p>
              <a:r>
                <a:rPr lang="en-US" sz="1050">
                  <a:solidFill>
                    <a:srgbClr val="008080"/>
                  </a:solidFill>
                  <a:latin typeface="Consolas"/>
                </a:rPr>
                <a:t>&lt;/</a:t>
              </a:r>
              <a:r>
                <a:rPr lang="en-US" sz="1050">
                  <a:solidFill>
                    <a:srgbClr val="3F7F7F"/>
                  </a:solidFill>
                  <a:latin typeface="Consolas"/>
                </a:rPr>
                <a:t>html</a:t>
              </a:r>
              <a:r>
                <a:rPr lang="en-US" sz="1050">
                  <a:solidFill>
                    <a:srgbClr val="008080"/>
                  </a:solidFill>
                  <a:latin typeface="Consolas"/>
                </a:rPr>
                <a:t>&gt;</a:t>
              </a:r>
              <a:endParaRPr lang="en-US" sz="105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828" y="4274352"/>
              <a:ext cx="3154384" cy="2447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24248" y="4595225"/>
              <a:ext cx="2343955" cy="285868"/>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824248" y="5689929"/>
              <a:ext cx="2343955" cy="285868"/>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7"/>
            <p:cNvSpPr/>
            <p:nvPr/>
          </p:nvSpPr>
          <p:spPr>
            <a:xfrm>
              <a:off x="3181082" y="4752304"/>
              <a:ext cx="2781836" cy="360609"/>
            </a:xfrm>
            <a:custGeom>
              <a:avLst/>
              <a:gdLst>
                <a:gd name="connsiteX0" fmla="*/ 0 w 2781836"/>
                <a:gd name="connsiteY0" fmla="*/ 0 h 360609"/>
                <a:gd name="connsiteX1" fmla="*/ 1068946 w 2781836"/>
                <a:gd name="connsiteY1" fmla="*/ 77273 h 360609"/>
                <a:gd name="connsiteX2" fmla="*/ 2781836 w 2781836"/>
                <a:gd name="connsiteY2" fmla="*/ 360609 h 360609"/>
              </a:gdLst>
              <a:ahLst/>
              <a:cxnLst>
                <a:cxn ang="0">
                  <a:pos x="connsiteX0" y="connsiteY0"/>
                </a:cxn>
                <a:cxn ang="0">
                  <a:pos x="connsiteX1" y="connsiteY1"/>
                </a:cxn>
                <a:cxn ang="0">
                  <a:pos x="connsiteX2" y="connsiteY2"/>
                </a:cxn>
              </a:cxnLst>
              <a:rect l="l" t="t" r="r" b="b"/>
              <a:pathLst>
                <a:path w="2781836" h="360609">
                  <a:moveTo>
                    <a:pt x="0" y="0"/>
                  </a:moveTo>
                  <a:cubicBezTo>
                    <a:pt x="302653" y="8586"/>
                    <a:pt x="605307" y="17172"/>
                    <a:pt x="1068946" y="77273"/>
                  </a:cubicBezTo>
                  <a:cubicBezTo>
                    <a:pt x="1532585" y="137375"/>
                    <a:pt x="2157210" y="248992"/>
                    <a:pt x="2781836" y="360609"/>
                  </a:cubicBezTo>
                </a:path>
              </a:pathLst>
            </a:cu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3168203" y="5859887"/>
              <a:ext cx="2807594" cy="702150"/>
            </a:xfrm>
            <a:custGeom>
              <a:avLst/>
              <a:gdLst>
                <a:gd name="connsiteX0" fmla="*/ 0 w 2807594"/>
                <a:gd name="connsiteY0" fmla="*/ 0 h 702150"/>
                <a:gd name="connsiteX1" fmla="*/ 1764405 w 2807594"/>
                <a:gd name="connsiteY1" fmla="*/ 656823 h 702150"/>
                <a:gd name="connsiteX2" fmla="*/ 2807594 w 2807594"/>
                <a:gd name="connsiteY2" fmla="*/ 592428 h 702150"/>
              </a:gdLst>
              <a:ahLst/>
              <a:cxnLst>
                <a:cxn ang="0">
                  <a:pos x="connsiteX0" y="connsiteY0"/>
                </a:cxn>
                <a:cxn ang="0">
                  <a:pos x="connsiteX1" y="connsiteY1"/>
                </a:cxn>
                <a:cxn ang="0">
                  <a:pos x="connsiteX2" y="connsiteY2"/>
                </a:cxn>
              </a:cxnLst>
              <a:rect l="l" t="t" r="r" b="b"/>
              <a:pathLst>
                <a:path w="2807594" h="702150">
                  <a:moveTo>
                    <a:pt x="0" y="0"/>
                  </a:moveTo>
                  <a:cubicBezTo>
                    <a:pt x="648236" y="279042"/>
                    <a:pt x="1296473" y="558085"/>
                    <a:pt x="1764405" y="656823"/>
                  </a:cubicBezTo>
                  <a:cubicBezTo>
                    <a:pt x="2232337" y="755561"/>
                    <a:pt x="2519965" y="673994"/>
                    <a:pt x="2807594" y="592428"/>
                  </a:cubicBezTo>
                </a:path>
              </a:pathLst>
            </a:cu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176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a:t>Directive </a:t>
            </a:r>
            <a:r>
              <a:rPr lang="en-US" altLang="en-US" smtClean="0"/>
              <a:t>tags </a:t>
            </a:r>
            <a:r>
              <a:rPr lang="en-US" altLang="en-US" sz="1800" smtClean="0">
                <a:solidFill>
                  <a:prstClr val="black"/>
                </a:solidFill>
              </a:rPr>
              <a:t>(3/3</a:t>
            </a:r>
            <a:r>
              <a:rPr lang="en-US" altLang="en-US" sz="1800">
                <a:solidFill>
                  <a:prstClr val="black"/>
                </a:solidFill>
              </a:rPr>
              <a:t>)</a:t>
            </a:r>
            <a:endParaRPr lang="en-US"/>
          </a:p>
        </p:txBody>
      </p:sp>
      <p:sp>
        <p:nvSpPr>
          <p:cNvPr id="2" name="Content Placeholder 1"/>
          <p:cNvSpPr>
            <a:spLocks noGrp="1"/>
          </p:cNvSpPr>
          <p:nvPr>
            <p:ph idx="1"/>
          </p:nvPr>
        </p:nvSpPr>
        <p:spPr>
          <a:prstGeom prst="rect">
            <a:avLst/>
          </a:prstGeom>
          <a:extLst/>
        </p:spPr>
        <p:txBody>
          <a:bodyPr/>
          <a:lstStyle/>
          <a:p>
            <a:pPr>
              <a:defRPr/>
            </a:pPr>
            <a:r>
              <a:rPr lang="en-US" altLang="en-US" sz="2400" b="1"/>
              <a:t>Tag libraries to be used in the page (Tag library</a:t>
            </a:r>
            <a:r>
              <a:rPr lang="en-US" altLang="en-US" sz="2400" b="1" smtClean="0"/>
              <a:t>).</a:t>
            </a:r>
          </a:p>
          <a:p>
            <a:pPr marL="800100" lvl="3" indent="-342900">
              <a:buClr>
                <a:schemeClr val="accent6">
                  <a:lumMod val="75000"/>
                </a:schemeClr>
              </a:buClr>
              <a:buFont typeface="Wingdings" panose="05000000000000000000" pitchFamily="2" charset="2"/>
              <a:buChar char="ü"/>
              <a:defRPr/>
            </a:pPr>
            <a:r>
              <a:rPr lang="en-US" altLang="en-US" sz="1600" smtClean="0"/>
              <a:t>Add jstl lib</a:t>
            </a:r>
          </a:p>
          <a:p>
            <a:pPr marL="800100" lvl="3" indent="-342900">
              <a:buClr>
                <a:schemeClr val="accent6">
                  <a:lumMod val="75000"/>
                </a:schemeClr>
              </a:buClr>
              <a:buFont typeface="Wingdings" panose="05000000000000000000" pitchFamily="2" charset="2"/>
              <a:buChar char="ü"/>
              <a:defRPr/>
            </a:pPr>
            <a:endParaRPr lang="en-US" altLang="en-US" sz="1600" smtClean="0"/>
          </a:p>
          <a:p>
            <a:pPr marL="457200" lvl="3" indent="0">
              <a:buClr>
                <a:schemeClr val="accent6">
                  <a:lumMod val="75000"/>
                </a:schemeClr>
              </a:buClr>
              <a:buFont typeface="Arial" charset="0"/>
              <a:buNone/>
              <a:defRPr/>
            </a:pPr>
            <a:endParaRPr lang="en-US" altLang="en-US" sz="1600" smtClean="0"/>
          </a:p>
          <a:p>
            <a:pPr marL="800100" lvl="3" indent="-342900">
              <a:buClr>
                <a:schemeClr val="accent6">
                  <a:lumMod val="75000"/>
                </a:schemeClr>
              </a:buClr>
              <a:buFont typeface="Wingdings" panose="05000000000000000000" pitchFamily="2" charset="2"/>
              <a:buChar char="ü"/>
              <a:defRPr/>
            </a:pPr>
            <a:r>
              <a:rPr lang="en-US" altLang="en-US" sz="1600" smtClean="0"/>
              <a:t>Defining core tags: </a:t>
            </a:r>
          </a:p>
          <a:p>
            <a:pPr marL="914400" lvl="2" indent="0" algn="just" eaLnBrk="1" hangingPunct="1">
              <a:spcBef>
                <a:spcPts val="1200"/>
              </a:spcBef>
              <a:buFont typeface="Arial" charset="0"/>
              <a:buNone/>
              <a:defRPr/>
            </a:pPr>
            <a:r>
              <a:rPr lang="it-IT" sz="1600" smtClean="0">
                <a:solidFill>
                  <a:srgbClr val="BF5F3F"/>
                </a:solidFill>
                <a:highlight>
                  <a:srgbClr val="E8F2FE"/>
                </a:highlight>
                <a:latin typeface="Consolas"/>
              </a:rPr>
              <a:t>&lt;%@ </a:t>
            </a:r>
            <a:r>
              <a:rPr lang="it-IT" sz="1600">
                <a:solidFill>
                  <a:srgbClr val="3F7F7F"/>
                </a:solidFill>
                <a:highlight>
                  <a:srgbClr val="E8F2FE"/>
                </a:highlight>
                <a:latin typeface="Consolas"/>
              </a:rPr>
              <a:t>taglib </a:t>
            </a:r>
            <a:r>
              <a:rPr lang="it-IT" sz="1600">
                <a:solidFill>
                  <a:srgbClr val="7F007F"/>
                </a:solidFill>
                <a:highlight>
                  <a:srgbClr val="E8F2FE"/>
                </a:highlight>
                <a:latin typeface="Consolas"/>
              </a:rPr>
              <a:t>prefix</a:t>
            </a:r>
            <a:r>
              <a:rPr lang="it-IT" sz="1600">
                <a:solidFill>
                  <a:srgbClr val="000000"/>
                </a:solidFill>
                <a:highlight>
                  <a:srgbClr val="E8F2FE"/>
                </a:highlight>
                <a:latin typeface="Consolas"/>
              </a:rPr>
              <a:t>=</a:t>
            </a:r>
            <a:r>
              <a:rPr lang="it-IT" sz="1600" i="1">
                <a:solidFill>
                  <a:srgbClr val="2A00FF"/>
                </a:solidFill>
                <a:highlight>
                  <a:srgbClr val="E8F2FE"/>
                </a:highlight>
                <a:latin typeface="Consolas"/>
              </a:rPr>
              <a:t>"c" </a:t>
            </a:r>
            <a:r>
              <a:rPr lang="it-IT" sz="1600" i="1">
                <a:solidFill>
                  <a:srgbClr val="7F007F"/>
                </a:solidFill>
                <a:highlight>
                  <a:srgbClr val="E8F2FE"/>
                </a:highlight>
                <a:latin typeface="Consolas"/>
              </a:rPr>
              <a:t>uri</a:t>
            </a:r>
            <a:r>
              <a:rPr lang="it-IT" sz="1600" i="1">
                <a:solidFill>
                  <a:srgbClr val="000000"/>
                </a:solidFill>
                <a:highlight>
                  <a:srgbClr val="E8F2FE"/>
                </a:highlight>
                <a:latin typeface="Consolas"/>
              </a:rPr>
              <a:t>=</a:t>
            </a:r>
            <a:r>
              <a:rPr lang="it-IT" sz="1600" i="1">
                <a:solidFill>
                  <a:srgbClr val="2A00FF"/>
                </a:solidFill>
                <a:highlight>
                  <a:srgbClr val="E8F2FE"/>
                </a:highlight>
                <a:latin typeface="Consolas"/>
              </a:rPr>
              <a:t>"http://java.sun.com/jsp/jstl/core"</a:t>
            </a:r>
            <a:r>
              <a:rPr lang="it-IT" sz="1600" i="1">
                <a:solidFill>
                  <a:srgbClr val="BF5F3F"/>
                </a:solidFill>
                <a:highlight>
                  <a:srgbClr val="E8F2FE"/>
                </a:highlight>
                <a:latin typeface="Consolas"/>
              </a:rPr>
              <a:t>%&gt;</a:t>
            </a:r>
            <a:endParaRPr lang="en-US" altLang="en-US" sz="2000">
              <a:solidFill>
                <a:prstClr val="black"/>
              </a:solidFill>
            </a:endParaRPr>
          </a:p>
          <a:p>
            <a:pPr marL="0" lvl="2" indent="0">
              <a:buClr>
                <a:schemeClr val="accent6">
                  <a:lumMod val="75000"/>
                </a:schemeClr>
              </a:buClr>
              <a:buNone/>
              <a:defRPr/>
            </a:pPr>
            <a:endParaRPr lang="en-US" altLang="en-US" sz="2000"/>
          </a:p>
        </p:txBody>
      </p:sp>
      <p:sp>
        <p:nvSpPr>
          <p:cNvPr id="3584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E2CB5E4-4E21-4960-B0B8-25DFB54660C3}" type="slidenum">
              <a:rPr lang="vi-VN" altLang="en-US" sz="1200">
                <a:solidFill>
                  <a:srgbClr val="898989"/>
                </a:solidFill>
              </a:rPr>
              <a:pPr>
                <a:spcBef>
                  <a:spcPct val="0"/>
                </a:spcBef>
                <a:buFontTx/>
                <a:buNone/>
              </a:pPr>
              <a:t>18</a:t>
            </a:fld>
            <a:endParaRPr lang="vi-VN" altLang="en-US" sz="1200">
              <a:solidFill>
                <a:srgbClr val="898989"/>
              </a:solidFill>
            </a:endParaRPr>
          </a:p>
        </p:txBody>
      </p:sp>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430338"/>
            <a:ext cx="2033587" cy="55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3933825"/>
            <a:ext cx="30384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Rectangle 5"/>
          <p:cNvSpPr/>
          <p:nvPr/>
        </p:nvSpPr>
        <p:spPr>
          <a:xfrm>
            <a:off x="395069" y="3382162"/>
            <a:ext cx="4959602" cy="2974188"/>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r>
              <a:rPr lang="en-US" sz="1200">
                <a:solidFill>
                  <a:srgbClr val="008080"/>
                </a:solidFill>
                <a:latin typeface="Consolas"/>
              </a:rPr>
              <a:t>&lt;</a:t>
            </a:r>
            <a:r>
              <a:rPr lang="en-US" sz="1200">
                <a:solidFill>
                  <a:srgbClr val="3F7F7F"/>
                </a:solidFill>
                <a:latin typeface="Consolas"/>
              </a:rPr>
              <a:t>h3 </a:t>
            </a:r>
            <a:r>
              <a:rPr lang="en-US" sz="1200">
                <a:solidFill>
                  <a:srgbClr val="7F007F"/>
                </a:solidFill>
                <a:latin typeface="Consolas"/>
              </a:rPr>
              <a:t>align</a:t>
            </a:r>
            <a:r>
              <a:rPr lang="en-US" sz="1200">
                <a:solidFill>
                  <a:srgbClr val="000000"/>
                </a:solidFill>
                <a:latin typeface="Consolas"/>
              </a:rPr>
              <a:t>=</a:t>
            </a:r>
            <a:r>
              <a:rPr lang="en-US" sz="1200" i="1">
                <a:solidFill>
                  <a:srgbClr val="2A00FF"/>
                </a:solidFill>
                <a:latin typeface="Consolas"/>
              </a:rPr>
              <a:t>"left"</a:t>
            </a:r>
            <a:r>
              <a:rPr lang="en-US" sz="1200" i="1">
                <a:solidFill>
                  <a:srgbClr val="008080"/>
                </a:solidFill>
                <a:latin typeface="Consolas"/>
              </a:rPr>
              <a:t>&gt;</a:t>
            </a:r>
            <a:r>
              <a:rPr lang="en-US" sz="1200" i="1">
                <a:solidFill>
                  <a:srgbClr val="000000"/>
                </a:solidFill>
                <a:latin typeface="Consolas"/>
              </a:rPr>
              <a:t>TRAINEE FULL INFORMATION</a:t>
            </a:r>
            <a:r>
              <a:rPr lang="en-US" sz="1200" i="1">
                <a:solidFill>
                  <a:srgbClr val="008080"/>
                </a:solidFill>
                <a:latin typeface="Consolas"/>
              </a:rPr>
              <a:t>&lt;/</a:t>
            </a:r>
            <a:r>
              <a:rPr lang="en-US" sz="1200" i="1">
                <a:solidFill>
                  <a:srgbClr val="3F7F7F"/>
                </a:solidFill>
                <a:latin typeface="Consolas"/>
              </a:rPr>
              <a:t>h3</a:t>
            </a:r>
            <a:r>
              <a:rPr lang="en-US" sz="1200" i="1">
                <a:solidFill>
                  <a:srgbClr val="008080"/>
                </a:solidFill>
                <a:latin typeface="Consolas"/>
              </a:rPr>
              <a:t>&gt;</a:t>
            </a:r>
          </a:p>
          <a:p>
            <a:r>
              <a:rPr lang="en-US" sz="1200">
                <a:solidFill>
                  <a:srgbClr val="008080"/>
                </a:solidFill>
                <a:latin typeface="Consolas"/>
              </a:rPr>
              <a:t>&lt;</a:t>
            </a:r>
            <a:r>
              <a:rPr lang="en-US" sz="1200">
                <a:solidFill>
                  <a:srgbClr val="3F7F7F"/>
                </a:solidFill>
                <a:latin typeface="Consolas"/>
              </a:rPr>
              <a:t>table</a:t>
            </a:r>
            <a:r>
              <a:rPr lang="en-US" sz="1200">
                <a:solidFill>
                  <a:srgbClr val="008080"/>
                </a:solidFill>
                <a:latin typeface="Consolas"/>
              </a:rPr>
              <a:t>&gt;</a:t>
            </a:r>
          </a:p>
          <a:p>
            <a:pPr lvl="1"/>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lvl="1"/>
            <a:r>
              <a:rPr lang="en-US" sz="1200" smtClean="0">
                <a:solidFill>
                  <a:srgbClr val="008080"/>
                </a:solidFill>
                <a:latin typeface="Consolas"/>
              </a:rPr>
              <a:t>	&lt;</a:t>
            </a:r>
            <a:r>
              <a:rPr lang="en-US" sz="1200">
                <a:solidFill>
                  <a:srgbClr val="3F7F7F"/>
                </a:solidFill>
                <a:latin typeface="Consolas"/>
              </a:rPr>
              <a:t>th</a:t>
            </a:r>
            <a:r>
              <a:rPr lang="en-US" sz="1200">
                <a:solidFill>
                  <a:srgbClr val="008080"/>
                </a:solidFill>
                <a:latin typeface="Consolas"/>
              </a:rPr>
              <a:t>&gt;</a:t>
            </a:r>
            <a:r>
              <a:rPr lang="en-US" sz="1200">
                <a:solidFill>
                  <a:srgbClr val="000000"/>
                </a:solidFill>
                <a:latin typeface="Consolas"/>
              </a:rPr>
              <a:t>Id</a:t>
            </a:r>
            <a:r>
              <a:rPr lang="en-US" sz="1200">
                <a:solidFill>
                  <a:srgbClr val="008080"/>
                </a:solidFill>
                <a:latin typeface="Consolas"/>
              </a:rPr>
              <a:t>&lt;/</a:t>
            </a:r>
            <a:r>
              <a:rPr lang="en-US" sz="1200">
                <a:solidFill>
                  <a:srgbClr val="3F7F7F"/>
                </a:solidFill>
                <a:latin typeface="Consolas"/>
              </a:rPr>
              <a:t>th</a:t>
            </a:r>
            <a:r>
              <a:rPr lang="en-US" sz="1200">
                <a:solidFill>
                  <a:srgbClr val="008080"/>
                </a:solidFill>
                <a:latin typeface="Consolas"/>
              </a:rPr>
              <a:t>&gt;</a:t>
            </a:r>
          </a:p>
          <a:p>
            <a:pPr lvl="1"/>
            <a:r>
              <a:rPr lang="en-US" sz="1200" smtClean="0">
                <a:solidFill>
                  <a:srgbClr val="008080"/>
                </a:solidFill>
                <a:latin typeface="Consolas"/>
              </a:rPr>
              <a:t>	&lt;</a:t>
            </a:r>
            <a:r>
              <a:rPr lang="en-US" sz="1200">
                <a:solidFill>
                  <a:srgbClr val="3F7F7F"/>
                </a:solidFill>
                <a:latin typeface="Consolas"/>
              </a:rPr>
              <a:t>th</a:t>
            </a:r>
            <a:r>
              <a:rPr lang="en-US" sz="1200">
                <a:solidFill>
                  <a:srgbClr val="008080"/>
                </a:solidFill>
                <a:latin typeface="Consolas"/>
              </a:rPr>
              <a:t>&gt;</a:t>
            </a:r>
            <a:r>
              <a:rPr lang="en-US" sz="1200">
                <a:solidFill>
                  <a:srgbClr val="000000"/>
                </a:solidFill>
                <a:latin typeface="Consolas"/>
              </a:rPr>
              <a:t>Trainee Name</a:t>
            </a:r>
            <a:r>
              <a:rPr lang="en-US" sz="1200">
                <a:solidFill>
                  <a:srgbClr val="008080"/>
                </a:solidFill>
                <a:latin typeface="Consolas"/>
              </a:rPr>
              <a:t>&lt;/</a:t>
            </a:r>
            <a:r>
              <a:rPr lang="en-US" sz="1200">
                <a:solidFill>
                  <a:srgbClr val="3F7F7F"/>
                </a:solidFill>
                <a:latin typeface="Consolas"/>
              </a:rPr>
              <a:t>th</a:t>
            </a:r>
            <a:r>
              <a:rPr lang="en-US" sz="1200">
                <a:solidFill>
                  <a:srgbClr val="008080"/>
                </a:solidFill>
                <a:latin typeface="Consolas"/>
              </a:rPr>
              <a:t>&gt;</a:t>
            </a:r>
          </a:p>
          <a:p>
            <a:pPr lvl="1"/>
            <a:r>
              <a:rPr lang="en-US" sz="1200" smtClean="0">
                <a:solidFill>
                  <a:srgbClr val="008080"/>
                </a:solidFill>
                <a:latin typeface="Consolas"/>
              </a:rPr>
              <a:t>	&lt;</a:t>
            </a:r>
            <a:r>
              <a:rPr lang="en-US" sz="1200">
                <a:solidFill>
                  <a:srgbClr val="3F7F7F"/>
                </a:solidFill>
                <a:latin typeface="Consolas"/>
              </a:rPr>
              <a:t>th</a:t>
            </a:r>
            <a:r>
              <a:rPr lang="en-US" sz="1200">
                <a:solidFill>
                  <a:srgbClr val="008080"/>
                </a:solidFill>
                <a:latin typeface="Consolas"/>
              </a:rPr>
              <a:t>&gt;</a:t>
            </a:r>
            <a:r>
              <a:rPr lang="en-US" sz="1200">
                <a:solidFill>
                  <a:srgbClr val="000000"/>
                </a:solidFill>
                <a:latin typeface="Consolas"/>
              </a:rPr>
              <a:t>Salary</a:t>
            </a:r>
            <a:r>
              <a:rPr lang="en-US" sz="1200">
                <a:solidFill>
                  <a:srgbClr val="008080"/>
                </a:solidFill>
                <a:latin typeface="Consolas"/>
              </a:rPr>
              <a:t>&lt;/</a:t>
            </a:r>
            <a:r>
              <a:rPr lang="en-US" sz="1200">
                <a:solidFill>
                  <a:srgbClr val="3F7F7F"/>
                </a:solidFill>
                <a:latin typeface="Consolas"/>
              </a:rPr>
              <a:t>th</a:t>
            </a:r>
            <a:r>
              <a:rPr lang="en-US" sz="1200">
                <a:solidFill>
                  <a:srgbClr val="008080"/>
                </a:solidFill>
                <a:latin typeface="Consolas"/>
              </a:rPr>
              <a:t>&gt;</a:t>
            </a:r>
          </a:p>
          <a:p>
            <a:pPr lvl="1"/>
            <a:r>
              <a:rPr lang="en-US" sz="1200">
                <a:solidFill>
                  <a:srgbClr val="008080"/>
                </a:solidFill>
                <a:latin typeface="Consolas"/>
              </a:rPr>
              <a:t>&lt;/</a:t>
            </a:r>
            <a:r>
              <a:rPr lang="en-US" sz="1200">
                <a:solidFill>
                  <a:srgbClr val="3F7F7F"/>
                </a:solidFill>
                <a:latin typeface="Consolas"/>
              </a:rPr>
              <a:t>tr</a:t>
            </a:r>
            <a:r>
              <a:rPr lang="en-US" sz="1200" smtClean="0">
                <a:solidFill>
                  <a:srgbClr val="008080"/>
                </a:solidFill>
                <a:latin typeface="Consolas"/>
              </a:rPr>
              <a:t>&gt;</a:t>
            </a:r>
          </a:p>
          <a:p>
            <a:pPr lvl="1"/>
            <a:r>
              <a:rPr lang="en-US" sz="1200">
                <a:solidFill>
                  <a:srgbClr val="3F5FBF"/>
                </a:solidFill>
                <a:highlight>
                  <a:srgbClr val="E8F2FE"/>
                </a:highlight>
                <a:latin typeface="Consolas"/>
              </a:rPr>
              <a:t>&lt;!-- traineeData: a list of trainee --&gt;</a:t>
            </a:r>
            <a:endParaRPr lang="en-US" sz="1200">
              <a:solidFill>
                <a:srgbClr val="008080"/>
              </a:solidFill>
              <a:latin typeface="Consolas"/>
            </a:endParaRPr>
          </a:p>
          <a:p>
            <a:pPr lvl="1"/>
            <a:r>
              <a:rPr lang="en-US" sz="1200">
                <a:solidFill>
                  <a:srgbClr val="008080"/>
                </a:solidFill>
                <a:latin typeface="Consolas"/>
              </a:rPr>
              <a:t>&lt;</a:t>
            </a:r>
            <a:r>
              <a:rPr lang="en-US" sz="1200">
                <a:solidFill>
                  <a:srgbClr val="3F7F7F"/>
                </a:solidFill>
                <a:latin typeface="Consolas"/>
              </a:rPr>
              <a:t>c:forEach </a:t>
            </a:r>
            <a:r>
              <a:rPr lang="en-US" sz="1200">
                <a:solidFill>
                  <a:srgbClr val="7F007F"/>
                </a:solidFill>
                <a:latin typeface="Consolas"/>
              </a:rPr>
              <a:t>items</a:t>
            </a:r>
            <a:r>
              <a:rPr lang="en-US" sz="1200">
                <a:solidFill>
                  <a:srgbClr val="000000"/>
                </a:solidFill>
                <a:latin typeface="Consolas"/>
              </a:rPr>
              <a:t>=</a:t>
            </a:r>
            <a:r>
              <a:rPr lang="en-US" sz="1200" i="1">
                <a:solidFill>
                  <a:srgbClr val="2A00FF"/>
                </a:solidFill>
                <a:latin typeface="Consolas"/>
              </a:rPr>
              <a:t>"</a:t>
            </a:r>
            <a:r>
              <a:rPr lang="en-US" sz="1200" i="1">
                <a:solidFill>
                  <a:srgbClr val="000000"/>
                </a:solidFill>
                <a:latin typeface="Consolas"/>
              </a:rPr>
              <a:t>${traineeData}</a:t>
            </a:r>
            <a:r>
              <a:rPr lang="en-US" sz="1200" i="1">
                <a:solidFill>
                  <a:srgbClr val="2A00FF"/>
                </a:solidFill>
                <a:latin typeface="Consolas"/>
              </a:rPr>
              <a:t>" </a:t>
            </a:r>
            <a:r>
              <a:rPr lang="en-US" sz="1200" i="1">
                <a:solidFill>
                  <a:srgbClr val="7F007F"/>
                </a:solidFill>
                <a:latin typeface="Consolas"/>
              </a:rPr>
              <a:t>var</a:t>
            </a:r>
            <a:r>
              <a:rPr lang="en-US" sz="1200" i="1">
                <a:solidFill>
                  <a:srgbClr val="000000"/>
                </a:solidFill>
                <a:latin typeface="Consolas"/>
              </a:rPr>
              <a:t>=</a:t>
            </a:r>
            <a:r>
              <a:rPr lang="en-US" sz="1200" i="1">
                <a:solidFill>
                  <a:srgbClr val="2A00FF"/>
                </a:solidFill>
                <a:latin typeface="Consolas"/>
              </a:rPr>
              <a:t>"trainee"</a:t>
            </a:r>
            <a:r>
              <a:rPr lang="en-US" sz="1200" i="1">
                <a:solidFill>
                  <a:srgbClr val="008080"/>
                </a:solidFill>
                <a:latin typeface="Consolas"/>
              </a:rPr>
              <a:t>&gt;</a:t>
            </a:r>
          </a:p>
          <a:p>
            <a:pPr lvl="1"/>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lvl="2"/>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r>
              <a:rPr lang="en-US" sz="1200">
                <a:solidFill>
                  <a:srgbClr val="000000"/>
                </a:solidFill>
                <a:latin typeface="Consolas"/>
              </a:rPr>
              <a:t>${trainee.getId()}</a:t>
            </a: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lvl="2"/>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r>
              <a:rPr lang="en-US" sz="1200">
                <a:solidFill>
                  <a:srgbClr val="000000"/>
                </a:solidFill>
                <a:latin typeface="Consolas"/>
              </a:rPr>
              <a:t>${trainee.getName()}</a:t>
            </a: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lvl="2"/>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r>
              <a:rPr lang="en-US" sz="1200">
                <a:solidFill>
                  <a:srgbClr val="000000"/>
                </a:solidFill>
                <a:latin typeface="Consolas"/>
              </a:rPr>
              <a:t>${trainee.getSalary()}</a:t>
            </a: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lvl="1"/>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lvl="1"/>
            <a:r>
              <a:rPr lang="en-US" sz="1200">
                <a:solidFill>
                  <a:srgbClr val="008080"/>
                </a:solidFill>
                <a:latin typeface="Consolas"/>
              </a:rPr>
              <a:t>&lt;/</a:t>
            </a:r>
            <a:r>
              <a:rPr lang="en-US" sz="1200">
                <a:solidFill>
                  <a:srgbClr val="3F7F7F"/>
                </a:solidFill>
                <a:latin typeface="Consolas"/>
              </a:rPr>
              <a:t>c:forEach</a:t>
            </a:r>
            <a:r>
              <a:rPr lang="en-US" sz="1200">
                <a:solidFill>
                  <a:srgbClr val="008080"/>
                </a:solidFill>
                <a:latin typeface="Consolas"/>
              </a:rPr>
              <a:t>&gt;</a:t>
            </a:r>
          </a:p>
          <a:p>
            <a:r>
              <a:rPr lang="en-US" sz="1200">
                <a:solidFill>
                  <a:srgbClr val="008080"/>
                </a:solidFill>
                <a:latin typeface="Consolas"/>
              </a:rPr>
              <a:t>&lt;/</a:t>
            </a:r>
            <a:r>
              <a:rPr lang="en-US" sz="1200">
                <a:solidFill>
                  <a:srgbClr val="3F7F7F"/>
                </a:solidFill>
                <a:latin typeface="Consolas"/>
              </a:rPr>
              <a:t>table</a:t>
            </a:r>
            <a:r>
              <a:rPr lang="en-US" sz="1200">
                <a:solidFill>
                  <a:srgbClr val="008080"/>
                </a:solidFill>
                <a:latin typeface="Consolas"/>
              </a:rPr>
              <a:t>&gt;</a:t>
            </a:r>
            <a:endParaRPr lang="en-US" sz="1200"/>
          </a:p>
        </p:txBody>
      </p:sp>
      <p:sp>
        <p:nvSpPr>
          <p:cNvPr id="11" name="Rounded Rectangle 10"/>
          <p:cNvSpPr/>
          <p:nvPr/>
        </p:nvSpPr>
        <p:spPr>
          <a:xfrm>
            <a:off x="395069" y="2931564"/>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Tree>
    <p:extLst>
      <p:ext uri="{BB962C8B-B14F-4D97-AF65-F5344CB8AC3E}">
        <p14:creationId xmlns:p14="http://schemas.microsoft.com/office/powerpoint/2010/main" val="2646934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mtClean="0"/>
              <a:t>Action tags </a:t>
            </a:r>
            <a:r>
              <a:rPr lang="en-US" altLang="en-US" sz="1800" smtClean="0">
                <a:solidFill>
                  <a:schemeClr val="tx1"/>
                </a:solidFill>
              </a:rPr>
              <a:t>(1/2)</a:t>
            </a:r>
            <a:endParaRPr lang="en-US">
              <a:solidFill>
                <a:schemeClr val="tx1"/>
              </a:solidFill>
            </a:endParaRPr>
          </a:p>
        </p:txBody>
      </p:sp>
      <p:sp>
        <p:nvSpPr>
          <p:cNvPr id="2" name="Content Placeholder 1"/>
          <p:cNvSpPr>
            <a:spLocks noGrp="1"/>
          </p:cNvSpPr>
          <p:nvPr>
            <p:ph idx="1"/>
          </p:nvPr>
        </p:nvSpPr>
        <p:spPr>
          <a:prstGeom prst="rect">
            <a:avLst/>
          </a:prstGeom>
        </p:spPr>
        <p:txBody>
          <a:bodyPr/>
          <a:lstStyle/>
          <a:p>
            <a:pPr algn="just">
              <a:spcBef>
                <a:spcPts val="1200"/>
              </a:spcBef>
              <a:defRPr/>
            </a:pPr>
            <a:r>
              <a:rPr lang="en-US" altLang="en-US" sz="2400" b="1"/>
              <a:t>Action (&lt;%action...    %&gt;</a:t>
            </a:r>
          </a:p>
          <a:p>
            <a:pPr lvl="1" algn="just" eaLnBrk="1" hangingPunct="1">
              <a:spcBef>
                <a:spcPts val="1200"/>
              </a:spcBef>
              <a:defRPr/>
            </a:pPr>
            <a:r>
              <a:rPr lang="en-US" sz="2000"/>
              <a:t>J</a:t>
            </a:r>
            <a:r>
              <a:rPr lang="en-US" sz="2000" smtClean="0"/>
              <a:t>SP </a:t>
            </a:r>
            <a:r>
              <a:rPr lang="en-US" sz="2000"/>
              <a:t>Actions lets you </a:t>
            </a:r>
            <a:r>
              <a:rPr lang="en-US" sz="2000" b="1"/>
              <a:t>perform</a:t>
            </a:r>
            <a:r>
              <a:rPr lang="en-US" sz="2000"/>
              <a:t> some </a:t>
            </a:r>
            <a:r>
              <a:rPr lang="en-US" sz="2000" smtClean="0"/>
              <a:t>action.</a:t>
            </a:r>
            <a:endParaRPr lang="en-US" altLang="en-US" sz="2000" smtClean="0"/>
          </a:p>
          <a:p>
            <a:pPr lvl="1" eaLnBrk="1" hangingPunct="1">
              <a:spcBef>
                <a:spcPts val="1200"/>
              </a:spcBef>
              <a:defRPr/>
            </a:pPr>
            <a:r>
              <a:rPr lang="en-US" sz="2000" smtClean="0"/>
              <a:t>Provide </a:t>
            </a:r>
            <a:r>
              <a:rPr lang="en-US" sz="2000"/>
              <a:t>access to common tasks performed in a JSP:</a:t>
            </a:r>
          </a:p>
          <a:p>
            <a:pPr lvl="2" eaLnBrk="1" hangingPunct="1">
              <a:spcBef>
                <a:spcPts val="1200"/>
              </a:spcBef>
              <a:buFont typeface="Arial" charset="0"/>
              <a:buChar char="•"/>
              <a:defRPr/>
            </a:pPr>
            <a:r>
              <a:rPr lang="en-US" sz="2000">
                <a:solidFill>
                  <a:srgbClr val="FF0000"/>
                </a:solidFill>
              </a:rPr>
              <a:t>Including</a:t>
            </a:r>
            <a:r>
              <a:rPr lang="en-US" sz="2000"/>
              <a:t> content from other resources.</a:t>
            </a:r>
          </a:p>
          <a:p>
            <a:pPr lvl="2" eaLnBrk="1" hangingPunct="1">
              <a:spcBef>
                <a:spcPts val="1200"/>
              </a:spcBef>
              <a:buFont typeface="Arial" charset="0"/>
              <a:buChar char="•"/>
              <a:defRPr/>
            </a:pPr>
            <a:r>
              <a:rPr lang="en-US" sz="2000">
                <a:solidFill>
                  <a:srgbClr val="FF0000"/>
                </a:solidFill>
              </a:rPr>
              <a:t>Forwarding</a:t>
            </a:r>
            <a:r>
              <a:rPr lang="en-US" sz="2000"/>
              <a:t> the user to another page</a:t>
            </a:r>
            <a:r>
              <a:rPr lang="en-US" sz="2000" smtClean="0"/>
              <a:t>.</a:t>
            </a:r>
            <a:endParaRPr lang="en-US" sz="2000"/>
          </a:p>
          <a:p>
            <a:pPr lvl="2" eaLnBrk="1" hangingPunct="1">
              <a:spcBef>
                <a:spcPts val="1200"/>
              </a:spcBef>
              <a:buFont typeface="Arial" charset="0"/>
              <a:buChar char="•"/>
              <a:defRPr/>
            </a:pPr>
            <a:r>
              <a:rPr lang="en-US" sz="2000"/>
              <a:t>Interacting with </a:t>
            </a:r>
            <a:r>
              <a:rPr lang="en-US" sz="2000">
                <a:solidFill>
                  <a:srgbClr val="FF0000"/>
                </a:solidFill>
              </a:rPr>
              <a:t>JavaBeans</a:t>
            </a:r>
            <a:r>
              <a:rPr lang="en-US" sz="2000" smtClean="0"/>
              <a:t>.</a:t>
            </a:r>
          </a:p>
          <a:p>
            <a:pPr lvl="1" eaLnBrk="1" hangingPunct="1">
              <a:spcBef>
                <a:spcPts val="1200"/>
              </a:spcBef>
              <a:defRPr/>
            </a:pPr>
            <a:r>
              <a:rPr lang="en-US" sz="2400">
                <a:solidFill>
                  <a:prstClr val="black"/>
                </a:solidFill>
              </a:rPr>
              <a:t>Delimited by </a:t>
            </a:r>
            <a:r>
              <a:rPr lang="en-US" sz="2400" b="1">
                <a:solidFill>
                  <a:srgbClr val="FF0000"/>
                </a:solidFill>
              </a:rPr>
              <a:t>&lt;jsp:action&gt; </a:t>
            </a:r>
            <a:r>
              <a:rPr lang="en-US" sz="2400">
                <a:solidFill>
                  <a:prstClr val="black"/>
                </a:solidFill>
              </a:rPr>
              <a:t>and </a:t>
            </a:r>
            <a:r>
              <a:rPr lang="en-US" sz="2400" b="1">
                <a:solidFill>
                  <a:srgbClr val="FF0000"/>
                </a:solidFill>
              </a:rPr>
              <a:t>&lt;/jsp:action&gt;</a:t>
            </a:r>
            <a:r>
              <a:rPr lang="en-US" sz="2400">
                <a:solidFill>
                  <a:prstClr val="black"/>
                </a:solidFill>
              </a:rPr>
              <a:t>.</a:t>
            </a:r>
          </a:p>
          <a:p>
            <a:pPr lvl="1" eaLnBrk="1" hangingPunct="1">
              <a:spcBef>
                <a:spcPts val="1200"/>
              </a:spcBef>
              <a:defRPr/>
            </a:pPr>
            <a:endParaRPr lang="en-US"/>
          </a:p>
        </p:txBody>
      </p:sp>
      <p:sp>
        <p:nvSpPr>
          <p:cNvPr id="3686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BE21C1A-1BF2-4AC9-875F-47A406C9E92C}" type="slidenum">
              <a:rPr lang="vi-VN" altLang="en-US" sz="1200">
                <a:solidFill>
                  <a:srgbClr val="898989"/>
                </a:solidFill>
              </a:rPr>
              <a:pPr>
                <a:spcBef>
                  <a:spcPct val="0"/>
                </a:spcBef>
                <a:buFontTx/>
                <a:buNone/>
              </a:pPr>
              <a:t>19</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327239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Learning Goals</a:t>
            </a:r>
          </a:p>
        </p:txBody>
      </p:sp>
      <p:graphicFrame>
        <p:nvGraphicFramePr>
          <p:cNvPr id="6" name="Content Placeholder 5"/>
          <p:cNvGraphicFramePr>
            <a:graphicFrameLocks noGrp="1"/>
          </p:cNvGraphicFramePr>
          <p:nvPr>
            <p:ph idx="1"/>
          </p:nvPr>
        </p:nvGraphicFramePr>
        <p:xfrm>
          <a:off x="192088" y="777875"/>
          <a:ext cx="8713787" cy="543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3"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D45090B-40AA-4164-8F5C-D6F4AE7D42D1}" type="slidenum">
              <a:rPr lang="vi-VN" altLang="en-US" sz="1200">
                <a:solidFill>
                  <a:srgbClr val="898989"/>
                </a:solidFill>
              </a:rPr>
              <a:pPr>
                <a:spcBef>
                  <a:spcPct val="0"/>
                </a:spcBef>
                <a:buFontTx/>
                <a:buNone/>
              </a:pPr>
              <a:t>2</a:t>
            </a:fld>
            <a:endParaRPr lang="vi-VN" altLang="en-US" sz="1200">
              <a:solidFill>
                <a:srgbClr val="898989"/>
              </a:solidFill>
            </a:endParaRPr>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596280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a:defRPr/>
            </a:pPr>
            <a:r>
              <a:rPr lang="en-US" altLang="en-US" sz="3600" b="1">
                <a:latin typeface="Candara" panose="020E0502030303020204" pitchFamily="34" charset="0"/>
              </a:rPr>
              <a:t>Action </a:t>
            </a:r>
            <a:r>
              <a:rPr lang="en-US" altLang="en-US" sz="3600" b="1" smtClean="0">
                <a:latin typeface="Candara" panose="020E0502030303020204" pitchFamily="34" charset="0"/>
              </a:rPr>
              <a:t>tags </a:t>
            </a:r>
            <a:r>
              <a:rPr lang="en-US" altLang="en-US" sz="1800" smtClean="0">
                <a:solidFill>
                  <a:prstClr val="black"/>
                </a:solidFill>
              </a:rPr>
              <a:t>(2/2</a:t>
            </a:r>
            <a:r>
              <a:rPr lang="en-US" altLang="en-US" sz="1800">
                <a:solidFill>
                  <a:prstClr val="black"/>
                </a:solidFill>
              </a:rPr>
              <a:t>)</a:t>
            </a:r>
            <a:endParaRPr lang="en-US" altLang="en-US" sz="3600" b="1">
              <a:latin typeface="Candara" panose="020E0502030303020204" pitchFamily="34" charset="0"/>
            </a:endParaRPr>
          </a:p>
        </p:txBody>
      </p:sp>
      <p:sp>
        <p:nvSpPr>
          <p:cNvPr id="2" name="Content Placeholder 1"/>
          <p:cNvSpPr>
            <a:spLocks noGrp="1"/>
          </p:cNvSpPr>
          <p:nvPr>
            <p:ph idx="1"/>
          </p:nvPr>
        </p:nvSpPr>
        <p:spPr/>
        <p:txBody>
          <a:bodyPr/>
          <a:lstStyle/>
          <a:p>
            <a:endParaRPr lang="en-US"/>
          </a:p>
        </p:txBody>
      </p:sp>
      <p:sp>
        <p:nvSpPr>
          <p:cNvPr id="378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343DA26-9712-4172-85A7-EC480367FB74}" type="slidenum">
              <a:rPr lang="en-US" altLang="en-US" sz="1200">
                <a:solidFill>
                  <a:srgbClr val="898989"/>
                </a:solidFill>
              </a:rPr>
              <a:pPr>
                <a:spcBef>
                  <a:spcPct val="0"/>
                </a:spcBef>
                <a:buFontTx/>
                <a:buNone/>
              </a:pPr>
              <a:t>20</a:t>
            </a:fld>
            <a:endParaRPr lang="en-US" altLang="en-US" sz="1200">
              <a:solidFill>
                <a:srgbClr val="898989"/>
              </a:solidFill>
            </a:endParaRPr>
          </a:p>
        </p:txBody>
      </p:sp>
      <p:graphicFrame>
        <p:nvGraphicFramePr>
          <p:cNvPr id="37892" name="Object 3"/>
          <p:cNvGraphicFramePr>
            <a:graphicFrameLocks/>
          </p:cNvGraphicFramePr>
          <p:nvPr>
            <p:extLst>
              <p:ext uri="{D42A27DB-BD31-4B8C-83A1-F6EECF244321}">
                <p14:modId xmlns:p14="http://schemas.microsoft.com/office/powerpoint/2010/main" val="3760333982"/>
              </p:ext>
            </p:extLst>
          </p:nvPr>
        </p:nvGraphicFramePr>
        <p:xfrm>
          <a:off x="743198" y="1332810"/>
          <a:ext cx="7610475" cy="4953000"/>
        </p:xfrm>
        <a:graphic>
          <a:graphicData uri="http://schemas.openxmlformats.org/presentationml/2006/ole">
            <mc:AlternateContent xmlns:mc="http://schemas.openxmlformats.org/markup-compatibility/2006">
              <mc:Choice xmlns:v="urn:schemas-microsoft-com:vml" Requires="v">
                <p:oleObj spid="_x0000_s10541" name="Document" r:id="rId3" imgW="6377763" imgH="4060881" progId="Word.Document.8">
                  <p:embed/>
                </p:oleObj>
              </mc:Choice>
              <mc:Fallback>
                <p:oleObj name="Document" r:id="rId3" imgW="6377763" imgH="4060881"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198" y="1332810"/>
                        <a:ext cx="7610475" cy="4953000"/>
                      </a:xfrm>
                      <a:prstGeom prst="rect">
                        <a:avLst/>
                      </a:prstGeom>
                      <a:noFill/>
                      <a:ln>
                        <a:noFill/>
                      </a:ln>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146155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i="1" smtClean="0"/>
              <a:t>Include tag </a:t>
            </a:r>
            <a:r>
              <a:rPr lang="en-US" sz="1800" i="1" smtClean="0">
                <a:solidFill>
                  <a:schemeClr val="tx1"/>
                </a:solidFill>
              </a:rPr>
              <a:t>(1/3)</a:t>
            </a:r>
            <a:endParaRPr lang="en-US" sz="1800" i="1">
              <a:solidFill>
                <a:schemeClr val="tx1"/>
              </a:solidFill>
            </a:endParaRPr>
          </a:p>
        </p:txBody>
      </p:sp>
      <p:sp>
        <p:nvSpPr>
          <p:cNvPr id="3" name="Content Placeholder 2"/>
          <p:cNvSpPr>
            <a:spLocks noGrp="1"/>
          </p:cNvSpPr>
          <p:nvPr>
            <p:ph idx="1"/>
          </p:nvPr>
        </p:nvSpPr>
        <p:spPr>
          <a:prstGeom prst="rect">
            <a:avLst/>
          </a:prstGeom>
        </p:spPr>
        <p:txBody>
          <a:bodyPr/>
          <a:lstStyle/>
          <a:p>
            <a:pPr algn="just">
              <a:spcBef>
                <a:spcPts val="600"/>
              </a:spcBef>
              <a:defRPr/>
            </a:pPr>
            <a:r>
              <a:rPr lang="en-US" sz="2400"/>
              <a:t>Include action tag is used for </a:t>
            </a:r>
            <a:r>
              <a:rPr lang="en-US" sz="2400" b="1"/>
              <a:t>including another resource </a:t>
            </a:r>
            <a:r>
              <a:rPr lang="en-US" sz="2400"/>
              <a:t>to the </a:t>
            </a:r>
            <a:r>
              <a:rPr lang="en-US" sz="2400" b="1"/>
              <a:t>current JSP </a:t>
            </a:r>
            <a:r>
              <a:rPr lang="en-US" sz="2400" b="1" smtClean="0"/>
              <a:t>page</a:t>
            </a:r>
            <a:r>
              <a:rPr lang="en-US" sz="2400" smtClean="0"/>
              <a:t>.</a:t>
            </a:r>
          </a:p>
          <a:p>
            <a:pPr lvl="1" algn="just">
              <a:spcBef>
                <a:spcPts val="600"/>
              </a:spcBef>
              <a:defRPr/>
            </a:pPr>
            <a:r>
              <a:rPr lang="en-US" sz="2000"/>
              <a:t>The included resource </a:t>
            </a:r>
            <a:r>
              <a:rPr lang="en-US" sz="2000" smtClean="0"/>
              <a:t>can </a:t>
            </a:r>
            <a:r>
              <a:rPr lang="en-US" sz="2000"/>
              <a:t>be a </a:t>
            </a:r>
            <a:r>
              <a:rPr lang="en-US" sz="2000" b="1"/>
              <a:t>static page in HTML</a:t>
            </a:r>
            <a:r>
              <a:rPr lang="en-US" sz="2000"/>
              <a:t>, </a:t>
            </a:r>
            <a:r>
              <a:rPr lang="en-US" sz="2000" b="1"/>
              <a:t>JSP </a:t>
            </a:r>
            <a:r>
              <a:rPr lang="en-US" sz="2000" b="1" smtClean="0"/>
              <a:t>page,</a:t>
            </a:r>
          </a:p>
          <a:p>
            <a:pPr lvl="1" algn="just">
              <a:spcBef>
                <a:spcPts val="600"/>
              </a:spcBef>
              <a:defRPr/>
            </a:pPr>
            <a:r>
              <a:rPr lang="en-US" sz="2000"/>
              <a:t>We can also </a:t>
            </a:r>
            <a:r>
              <a:rPr lang="en-US" sz="2000" b="1"/>
              <a:t>pass parameters </a:t>
            </a:r>
            <a:r>
              <a:rPr lang="en-US" sz="2000"/>
              <a:t>and </a:t>
            </a:r>
            <a:r>
              <a:rPr lang="en-US" sz="2000" b="1"/>
              <a:t>their values </a:t>
            </a:r>
            <a:r>
              <a:rPr lang="en-US" sz="2000"/>
              <a:t>to the resource which we are </a:t>
            </a:r>
            <a:r>
              <a:rPr lang="en-US" sz="2000" smtClean="0"/>
              <a:t>including.</a:t>
            </a:r>
          </a:p>
          <a:p>
            <a:pPr algn="just">
              <a:spcBef>
                <a:spcPts val="600"/>
              </a:spcBef>
              <a:defRPr/>
            </a:pPr>
            <a:r>
              <a:rPr lang="en-US" sz="2400" b="1" smtClean="0"/>
              <a:t>Syntax:</a:t>
            </a:r>
          </a:p>
          <a:p>
            <a:pPr marL="457200" lvl="1" indent="0">
              <a:spcBef>
                <a:spcPts val="600"/>
              </a:spcBef>
              <a:buFont typeface="Wingdings" panose="05000000000000000000" pitchFamily="2" charset="2"/>
              <a:buNone/>
              <a:defRPr/>
            </a:pPr>
            <a:r>
              <a:rPr lang="en-US" sz="2000">
                <a:solidFill>
                  <a:srgbClr val="000000"/>
                </a:solidFill>
                <a:latin typeface="Trebuchet MS"/>
              </a:rPr>
              <a:t>1) Include along with parameters.</a:t>
            </a:r>
          </a:p>
          <a:p>
            <a:pPr marL="0" indent="0">
              <a:spcBef>
                <a:spcPts val="600"/>
              </a:spcBef>
              <a:buFont typeface="Arial" charset="0"/>
              <a:buNone/>
              <a:defRPr/>
            </a:pPr>
            <a:r>
              <a:rPr lang="en-US" sz="2400" smtClean="0">
                <a:solidFill>
                  <a:srgbClr val="800000"/>
                </a:solidFill>
              </a:rPr>
              <a:t>	</a:t>
            </a:r>
            <a:r>
              <a:rPr lang="en-US" sz="1600" smtClean="0">
                <a:solidFill>
                  <a:srgbClr val="800000"/>
                </a:solidFill>
              </a:rPr>
              <a:t>&lt;</a:t>
            </a:r>
            <a:r>
              <a:rPr lang="en-US" sz="1600">
                <a:solidFill>
                  <a:srgbClr val="800000"/>
                </a:solidFill>
              </a:rPr>
              <a:t>jsp:include</a:t>
            </a:r>
            <a:r>
              <a:rPr lang="en-US" sz="1600">
                <a:solidFill>
                  <a:srgbClr val="000000"/>
                </a:solidFill>
              </a:rPr>
              <a:t> </a:t>
            </a:r>
            <a:r>
              <a:rPr lang="en-US" sz="1600">
                <a:solidFill>
                  <a:srgbClr val="FF0000"/>
                </a:solidFill>
              </a:rPr>
              <a:t>page</a:t>
            </a:r>
            <a:r>
              <a:rPr lang="en-US" sz="1600">
                <a:solidFill>
                  <a:srgbClr val="000000"/>
                </a:solidFill>
              </a:rPr>
              <a:t>=</a:t>
            </a:r>
            <a:r>
              <a:rPr lang="en-US" sz="1600">
                <a:solidFill>
                  <a:srgbClr val="0000FF"/>
                </a:solidFill>
              </a:rPr>
              <a:t>"Relative_URL_Of_Page</a:t>
            </a:r>
            <a:r>
              <a:rPr lang="en-US" sz="1600" smtClean="0">
                <a:solidFill>
                  <a:srgbClr val="0000FF"/>
                </a:solidFill>
              </a:rPr>
              <a:t>"</a:t>
            </a:r>
            <a:r>
              <a:rPr lang="en-US" sz="1600" smtClean="0">
                <a:solidFill>
                  <a:srgbClr val="800000"/>
                </a:solidFill>
              </a:rPr>
              <a:t>&gt;</a:t>
            </a:r>
          </a:p>
          <a:p>
            <a:pPr marL="0" indent="0">
              <a:spcBef>
                <a:spcPts val="600"/>
              </a:spcBef>
              <a:buFont typeface="Arial" charset="0"/>
              <a:buNone/>
              <a:defRPr/>
            </a:pPr>
            <a:r>
              <a:rPr lang="en-US" sz="1600">
                <a:solidFill>
                  <a:srgbClr val="800000"/>
                </a:solidFill>
              </a:rPr>
              <a:t>	</a:t>
            </a:r>
            <a:r>
              <a:rPr lang="en-US" sz="1600" smtClean="0">
                <a:solidFill>
                  <a:srgbClr val="800000"/>
                </a:solidFill>
              </a:rPr>
              <a:t>&lt;</a:t>
            </a:r>
            <a:r>
              <a:rPr lang="en-US" sz="1600">
                <a:solidFill>
                  <a:srgbClr val="800000"/>
                </a:solidFill>
              </a:rPr>
              <a:t>jsp:param</a:t>
            </a:r>
            <a:r>
              <a:rPr lang="en-US" sz="1600">
                <a:solidFill>
                  <a:srgbClr val="000000"/>
                </a:solidFill>
              </a:rPr>
              <a:t> ... </a:t>
            </a:r>
            <a:r>
              <a:rPr lang="en-US" sz="1600" smtClean="0">
                <a:solidFill>
                  <a:srgbClr val="800000"/>
                </a:solidFill>
              </a:rPr>
              <a:t>/&gt;</a:t>
            </a:r>
            <a:endParaRPr lang="en-US" sz="1600" smtClean="0">
              <a:solidFill>
                <a:srgbClr val="000000"/>
              </a:solidFill>
            </a:endParaRPr>
          </a:p>
          <a:p>
            <a:pPr marL="0" indent="0">
              <a:spcBef>
                <a:spcPts val="600"/>
              </a:spcBef>
              <a:buFont typeface="Arial" charset="0"/>
              <a:buNone/>
              <a:defRPr/>
            </a:pPr>
            <a:r>
              <a:rPr lang="en-US" sz="1600">
                <a:solidFill>
                  <a:srgbClr val="000000"/>
                </a:solidFill>
              </a:rPr>
              <a:t>	</a:t>
            </a:r>
            <a:r>
              <a:rPr lang="en-US" sz="1600" smtClean="0">
                <a:solidFill>
                  <a:srgbClr val="800000"/>
                </a:solidFill>
              </a:rPr>
              <a:t>&lt;</a:t>
            </a:r>
            <a:r>
              <a:rPr lang="en-US" sz="1600">
                <a:solidFill>
                  <a:srgbClr val="800000"/>
                </a:solidFill>
              </a:rPr>
              <a:t>jsp:param</a:t>
            </a:r>
            <a:r>
              <a:rPr lang="en-US" sz="1600">
                <a:solidFill>
                  <a:srgbClr val="000000"/>
                </a:solidFill>
              </a:rPr>
              <a:t> ... </a:t>
            </a:r>
            <a:r>
              <a:rPr lang="en-US" sz="1600" smtClean="0">
                <a:solidFill>
                  <a:srgbClr val="800000"/>
                </a:solidFill>
              </a:rPr>
              <a:t>/&gt;</a:t>
            </a:r>
          </a:p>
          <a:p>
            <a:pPr marL="0" indent="0">
              <a:spcBef>
                <a:spcPts val="600"/>
              </a:spcBef>
              <a:buFont typeface="Arial" charset="0"/>
              <a:buNone/>
              <a:defRPr/>
            </a:pPr>
            <a:r>
              <a:rPr lang="en-US" sz="1600">
                <a:solidFill>
                  <a:srgbClr val="800000"/>
                </a:solidFill>
              </a:rPr>
              <a:t>	</a:t>
            </a:r>
            <a:r>
              <a:rPr lang="en-US" sz="1600" smtClean="0">
                <a:solidFill>
                  <a:srgbClr val="800000"/>
                </a:solidFill>
              </a:rPr>
              <a:t>…</a:t>
            </a:r>
            <a:endParaRPr lang="en-US" sz="1600" smtClean="0">
              <a:solidFill>
                <a:srgbClr val="000000"/>
              </a:solidFill>
            </a:endParaRPr>
          </a:p>
          <a:p>
            <a:pPr marL="0" indent="0">
              <a:spcBef>
                <a:spcPts val="600"/>
              </a:spcBef>
              <a:buFont typeface="Arial" charset="0"/>
              <a:buNone/>
              <a:defRPr/>
            </a:pPr>
            <a:r>
              <a:rPr lang="en-US" sz="1600">
                <a:solidFill>
                  <a:srgbClr val="000000"/>
                </a:solidFill>
              </a:rPr>
              <a:t>	</a:t>
            </a:r>
            <a:r>
              <a:rPr lang="en-US" sz="1600" smtClean="0">
                <a:solidFill>
                  <a:srgbClr val="800000"/>
                </a:solidFill>
              </a:rPr>
              <a:t>&lt;/</a:t>
            </a:r>
            <a:r>
              <a:rPr lang="en-US" sz="1600">
                <a:solidFill>
                  <a:srgbClr val="800000"/>
                </a:solidFill>
              </a:rPr>
              <a:t>jsp:include</a:t>
            </a:r>
            <a:r>
              <a:rPr lang="en-US" sz="1600" smtClean="0">
                <a:solidFill>
                  <a:srgbClr val="800000"/>
                </a:solidFill>
              </a:rPr>
              <a:t>&gt;</a:t>
            </a:r>
          </a:p>
          <a:p>
            <a:pPr marL="457200" lvl="1" indent="0">
              <a:spcBef>
                <a:spcPts val="600"/>
              </a:spcBef>
              <a:buFont typeface="Wingdings" panose="05000000000000000000" pitchFamily="2" charset="2"/>
              <a:buNone/>
              <a:defRPr/>
            </a:pPr>
            <a:r>
              <a:rPr lang="en-US" sz="2000">
                <a:solidFill>
                  <a:srgbClr val="000000"/>
                </a:solidFill>
                <a:latin typeface="Trebuchet MS"/>
              </a:rPr>
              <a:t>2) Include of another resource without sharing parameters.</a:t>
            </a:r>
          </a:p>
          <a:p>
            <a:pPr marL="800100" lvl="2" indent="0">
              <a:spcBef>
                <a:spcPts val="600"/>
              </a:spcBef>
              <a:buFont typeface="Arial" charset="0"/>
              <a:buNone/>
              <a:defRPr/>
            </a:pPr>
            <a:r>
              <a:rPr lang="en-US" sz="1600" smtClean="0">
                <a:solidFill>
                  <a:srgbClr val="800000"/>
                </a:solidFill>
              </a:rPr>
              <a:t>	&lt;</a:t>
            </a:r>
            <a:r>
              <a:rPr lang="en-US" sz="1600">
                <a:solidFill>
                  <a:srgbClr val="800000"/>
                </a:solidFill>
              </a:rPr>
              <a:t>jsp:include</a:t>
            </a:r>
            <a:r>
              <a:rPr lang="en-US" sz="1600">
                <a:solidFill>
                  <a:srgbClr val="000000"/>
                </a:solidFill>
              </a:rPr>
              <a:t> </a:t>
            </a:r>
            <a:r>
              <a:rPr lang="en-US" sz="1600">
                <a:solidFill>
                  <a:srgbClr val="FF0000"/>
                </a:solidFill>
              </a:rPr>
              <a:t>page</a:t>
            </a:r>
            <a:r>
              <a:rPr lang="en-US" sz="1600">
                <a:solidFill>
                  <a:srgbClr val="000000"/>
                </a:solidFill>
              </a:rPr>
              <a:t>=</a:t>
            </a:r>
            <a:r>
              <a:rPr lang="en-US" sz="1600">
                <a:solidFill>
                  <a:srgbClr val="0000FF"/>
                </a:solidFill>
              </a:rPr>
              <a:t>"Relative_URL_of_Page"</a:t>
            </a:r>
            <a:r>
              <a:rPr lang="en-US" sz="1600">
                <a:solidFill>
                  <a:srgbClr val="000000"/>
                </a:solidFill>
              </a:rPr>
              <a:t> </a:t>
            </a:r>
            <a:r>
              <a:rPr lang="en-US" sz="1600">
                <a:solidFill>
                  <a:srgbClr val="800000"/>
                </a:solidFill>
              </a:rPr>
              <a:t>/&gt;</a:t>
            </a:r>
            <a:endParaRPr lang="en-US" sz="16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1261578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i="1" smtClean="0"/>
              <a:t>Include tag </a:t>
            </a:r>
            <a:r>
              <a:rPr lang="en-US" sz="1800" i="1" smtClean="0">
                <a:solidFill>
                  <a:schemeClr val="tx1"/>
                </a:solidFill>
              </a:rPr>
              <a:t>(2/3)</a:t>
            </a:r>
            <a:endParaRPr lang="en-US" sz="1800" i="1">
              <a:solidFill>
                <a:schemeClr val="tx1"/>
              </a:solidFill>
            </a:endParaRPr>
          </a:p>
        </p:txBody>
      </p:sp>
      <p:sp>
        <p:nvSpPr>
          <p:cNvPr id="3" name="Content Placeholder 2"/>
          <p:cNvSpPr>
            <a:spLocks noGrp="1"/>
          </p:cNvSpPr>
          <p:nvPr>
            <p:ph idx="1"/>
          </p:nvPr>
        </p:nvSpPr>
        <p:spPr>
          <a:prstGeom prst="rect">
            <a:avLst/>
          </a:prstGeom>
          <a:extLst/>
        </p:spPr>
        <p:txBody>
          <a:bodyPr/>
          <a:lstStyle/>
          <a:p>
            <a:pPr marL="0" indent="0" algn="just">
              <a:spcBef>
                <a:spcPts val="600"/>
              </a:spcBef>
              <a:buNone/>
              <a:defRPr/>
            </a:pPr>
            <a:endParaRPr lang="en-US" sz="1600" b="1" smtClean="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
        <p:nvSpPr>
          <p:cNvPr id="11" name="Rectangle 10"/>
          <p:cNvSpPr/>
          <p:nvPr/>
        </p:nvSpPr>
        <p:spPr>
          <a:xfrm>
            <a:off x="337512" y="1172718"/>
            <a:ext cx="5479088" cy="3346876"/>
          </a:xfrm>
          <a:prstGeom prst="rect">
            <a:avLst/>
          </a:prstGeom>
        </p:spPr>
        <p:style>
          <a:lnRef idx="1">
            <a:schemeClr val="accent3"/>
          </a:lnRef>
          <a:fillRef idx="2">
            <a:schemeClr val="accent3"/>
          </a:fillRef>
          <a:effectRef idx="1">
            <a:schemeClr val="accent3"/>
          </a:effectRef>
          <a:fontRef idx="minor">
            <a:schemeClr val="dk1"/>
          </a:fontRef>
        </p:style>
        <p:txBody>
          <a:bodyPr>
            <a:noAutofit/>
          </a:bodyPr>
          <a:lstStyle/>
          <a:p>
            <a:pPr indent="-57150" algn="just">
              <a:spcBef>
                <a:spcPts val="600"/>
              </a:spcBef>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p>
          <a:p>
            <a:pPr indent="-5715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indent="-5715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div </a:t>
            </a:r>
            <a:r>
              <a:rPr lang="en-US" sz="1100">
                <a:solidFill>
                  <a:srgbClr val="7F007F"/>
                </a:solidFill>
                <a:latin typeface="Consolas"/>
              </a:rPr>
              <a:t>class</a:t>
            </a:r>
            <a:r>
              <a:rPr lang="en-US" sz="1100">
                <a:solidFill>
                  <a:srgbClr val="000000"/>
                </a:solidFill>
                <a:latin typeface="Consolas"/>
              </a:rPr>
              <a:t>=</a:t>
            </a:r>
            <a:r>
              <a:rPr lang="en-US" sz="1100" i="1">
                <a:solidFill>
                  <a:srgbClr val="2A00FF"/>
                </a:solidFill>
                <a:latin typeface="Consolas"/>
              </a:rPr>
              <a:t>"main_wrap"</a:t>
            </a:r>
            <a:r>
              <a:rPr lang="en-US" sz="1100" i="1">
                <a:solidFill>
                  <a:srgbClr val="008080"/>
                </a:solidFill>
                <a:latin typeface="Consolas"/>
              </a:rPr>
              <a:t>&gt;</a:t>
            </a:r>
          </a:p>
          <a:p>
            <a:pPr marL="342900" lvl="1">
              <a:buFont typeface="Arial" charset="0"/>
              <a:buNone/>
              <a:defRPr/>
            </a:pPr>
            <a:r>
              <a:rPr lang="en-US" sz="1100">
                <a:solidFill>
                  <a:srgbClr val="008080"/>
                </a:solidFill>
                <a:latin typeface="Consolas"/>
              </a:rPr>
              <a:t>&lt;</a:t>
            </a:r>
            <a:r>
              <a:rPr lang="en-US" sz="1100">
                <a:solidFill>
                  <a:srgbClr val="3F7F7F"/>
                </a:solidFill>
                <a:latin typeface="Consolas"/>
              </a:rPr>
              <a:t>div </a:t>
            </a:r>
            <a:r>
              <a:rPr lang="en-US" sz="1100">
                <a:solidFill>
                  <a:srgbClr val="7F007F"/>
                </a:solidFill>
                <a:latin typeface="Consolas"/>
              </a:rPr>
              <a:t>class</a:t>
            </a:r>
            <a:r>
              <a:rPr lang="en-US" sz="1100">
                <a:solidFill>
                  <a:srgbClr val="000000"/>
                </a:solidFill>
                <a:latin typeface="Consolas"/>
              </a:rPr>
              <a:t>=</a:t>
            </a:r>
            <a:r>
              <a:rPr lang="en-US" sz="1100" i="1">
                <a:solidFill>
                  <a:srgbClr val="2A00FF"/>
                </a:solidFill>
                <a:latin typeface="Consolas"/>
              </a:rPr>
              <a:t>"header"</a:t>
            </a:r>
            <a:r>
              <a:rPr lang="en-US" sz="1100" i="1">
                <a:solidFill>
                  <a:srgbClr val="008080"/>
                </a:solidFill>
                <a:latin typeface="Consolas"/>
              </a:rPr>
              <a:t>&gt;</a:t>
            </a:r>
          </a:p>
          <a:p>
            <a:pPr marL="800100" lvl="2">
              <a:buFont typeface="Arial" charset="0"/>
              <a:buNone/>
              <a:defRPr/>
            </a:pPr>
            <a:r>
              <a:rPr lang="en-US" sz="1100">
                <a:solidFill>
                  <a:srgbClr val="008080"/>
                </a:solidFill>
                <a:latin typeface="Consolas"/>
              </a:rPr>
              <a:t>&lt;</a:t>
            </a:r>
            <a:r>
              <a:rPr lang="en-US" sz="1100">
                <a:solidFill>
                  <a:srgbClr val="3F7F7F"/>
                </a:solidFill>
                <a:latin typeface="Consolas"/>
              </a:rPr>
              <a:t>jsp:include </a:t>
            </a:r>
            <a:r>
              <a:rPr lang="en-US" sz="1100">
                <a:solidFill>
                  <a:srgbClr val="7F007F"/>
                </a:solidFill>
                <a:latin typeface="Consolas"/>
              </a:rPr>
              <a:t>page</a:t>
            </a:r>
            <a:r>
              <a:rPr lang="en-US" sz="1100">
                <a:solidFill>
                  <a:srgbClr val="000000"/>
                </a:solidFill>
                <a:latin typeface="Consolas"/>
              </a:rPr>
              <a:t>=</a:t>
            </a:r>
            <a:r>
              <a:rPr lang="en-US" sz="1100" i="1">
                <a:solidFill>
                  <a:srgbClr val="2A00FF"/>
                </a:solidFill>
                <a:latin typeface="Consolas"/>
              </a:rPr>
              <a:t>"Header.jsp"</a:t>
            </a:r>
            <a:r>
              <a:rPr lang="en-US" sz="1100" i="1">
                <a:solidFill>
                  <a:srgbClr val="008080"/>
                </a:solidFill>
                <a:latin typeface="Consolas"/>
              </a:rPr>
              <a:t>&gt;&lt;/</a:t>
            </a:r>
            <a:r>
              <a:rPr lang="en-US" sz="1100" i="1">
                <a:solidFill>
                  <a:srgbClr val="3F7F7F"/>
                </a:solidFill>
                <a:latin typeface="Consolas"/>
              </a:rPr>
              <a:t>jsp:include</a:t>
            </a:r>
            <a:r>
              <a:rPr lang="en-US" sz="1100" i="1">
                <a:solidFill>
                  <a:srgbClr val="008080"/>
                </a:solidFill>
                <a:latin typeface="Consolas"/>
              </a:rPr>
              <a:t>&gt;</a:t>
            </a:r>
          </a:p>
          <a:p>
            <a:pPr marL="342900" lvl="1">
              <a:buFont typeface="Arial" charset="0"/>
              <a:buNone/>
              <a:defRPr/>
            </a:pPr>
            <a:r>
              <a:rPr lang="en-US" sz="1100">
                <a:solidFill>
                  <a:srgbClr val="008080"/>
                </a:solidFill>
                <a:latin typeface="Consolas"/>
              </a:rPr>
              <a:t>&lt;/</a:t>
            </a:r>
            <a:r>
              <a:rPr lang="en-US" sz="1100">
                <a:solidFill>
                  <a:srgbClr val="3F7F7F"/>
                </a:solidFill>
                <a:latin typeface="Consolas"/>
              </a:rPr>
              <a:t>div</a:t>
            </a:r>
            <a:r>
              <a:rPr lang="en-US" sz="1100" smtClean="0">
                <a:solidFill>
                  <a:srgbClr val="008080"/>
                </a:solidFill>
                <a:latin typeface="Consolas"/>
              </a:rPr>
              <a:t>&gt;</a:t>
            </a:r>
            <a:endParaRPr lang="en-US" sz="1100">
              <a:latin typeface="Consolas"/>
            </a:endParaRPr>
          </a:p>
          <a:p>
            <a:pPr marL="342900" lvl="1">
              <a:buFont typeface="Arial" charset="0"/>
              <a:buNone/>
              <a:defRPr/>
            </a:pPr>
            <a:r>
              <a:rPr lang="en-US" sz="1100">
                <a:solidFill>
                  <a:srgbClr val="008080"/>
                </a:solidFill>
                <a:latin typeface="Consolas"/>
              </a:rPr>
              <a:t>&lt;</a:t>
            </a:r>
            <a:r>
              <a:rPr lang="en-US" sz="1100">
                <a:solidFill>
                  <a:srgbClr val="3F7F7F"/>
                </a:solidFill>
                <a:latin typeface="Consolas"/>
              </a:rPr>
              <a:t>div </a:t>
            </a:r>
            <a:r>
              <a:rPr lang="en-US" sz="1100">
                <a:solidFill>
                  <a:srgbClr val="7F007F"/>
                </a:solidFill>
                <a:latin typeface="Consolas"/>
              </a:rPr>
              <a:t>class</a:t>
            </a:r>
            <a:r>
              <a:rPr lang="en-US" sz="1100">
                <a:solidFill>
                  <a:srgbClr val="000000"/>
                </a:solidFill>
                <a:latin typeface="Consolas"/>
              </a:rPr>
              <a:t>=</a:t>
            </a:r>
            <a:r>
              <a:rPr lang="en-US" sz="1100" i="1">
                <a:solidFill>
                  <a:srgbClr val="2A00FF"/>
                </a:solidFill>
                <a:latin typeface="Consolas"/>
              </a:rPr>
              <a:t>"container"</a:t>
            </a:r>
            <a:r>
              <a:rPr lang="en-US" sz="1100" i="1">
                <a:solidFill>
                  <a:srgbClr val="008080"/>
                </a:solidFill>
                <a:latin typeface="Consolas"/>
              </a:rPr>
              <a:t>&gt;</a:t>
            </a:r>
          </a:p>
          <a:p>
            <a:pPr marL="800100" lvl="2">
              <a:buFont typeface="Arial" charset="0"/>
              <a:buNone/>
              <a:defRPr/>
            </a:pPr>
            <a:r>
              <a:rPr lang="en-US" sz="1100">
                <a:solidFill>
                  <a:srgbClr val="008080"/>
                </a:solidFill>
                <a:latin typeface="Consolas"/>
              </a:rPr>
              <a:t>&lt;</a:t>
            </a:r>
            <a:r>
              <a:rPr lang="en-US" sz="1100">
                <a:solidFill>
                  <a:srgbClr val="3F7F7F"/>
                </a:solidFill>
                <a:latin typeface="Consolas"/>
              </a:rPr>
              <a:t>div </a:t>
            </a:r>
            <a:r>
              <a:rPr lang="en-US" sz="1100">
                <a:solidFill>
                  <a:srgbClr val="7F007F"/>
                </a:solidFill>
                <a:latin typeface="Consolas"/>
              </a:rPr>
              <a:t>class</a:t>
            </a:r>
            <a:r>
              <a:rPr lang="en-US" sz="1100">
                <a:solidFill>
                  <a:srgbClr val="000000"/>
                </a:solidFill>
                <a:latin typeface="Consolas"/>
              </a:rPr>
              <a:t>=</a:t>
            </a:r>
            <a:r>
              <a:rPr lang="en-US" sz="1100" i="1">
                <a:solidFill>
                  <a:srgbClr val="2A00FF"/>
                </a:solidFill>
                <a:latin typeface="Consolas"/>
              </a:rPr>
              <a:t>"side-bar"</a:t>
            </a:r>
            <a:r>
              <a:rPr lang="en-US" sz="1100" i="1">
                <a:solidFill>
                  <a:srgbClr val="008080"/>
                </a:solidFill>
                <a:latin typeface="Consolas"/>
              </a:rPr>
              <a:t>&gt;</a:t>
            </a:r>
          </a:p>
          <a:p>
            <a:pPr marL="800100" lvl="2">
              <a:buFont typeface="Arial" charset="0"/>
              <a:buNone/>
              <a:defRPr/>
            </a:pPr>
            <a:r>
              <a:rPr lang="en-US" sz="1100" smtClean="0">
                <a:solidFill>
                  <a:srgbClr val="008080"/>
                </a:solidFill>
                <a:latin typeface="Consolas"/>
              </a:rPr>
              <a:t>	  &lt;</a:t>
            </a:r>
            <a:r>
              <a:rPr lang="en-US" sz="1100">
                <a:solidFill>
                  <a:srgbClr val="3F7F7F"/>
                </a:solidFill>
                <a:latin typeface="Consolas"/>
              </a:rPr>
              <a:t>jsp:include </a:t>
            </a:r>
            <a:r>
              <a:rPr lang="en-US" sz="1100">
                <a:solidFill>
                  <a:srgbClr val="7F007F"/>
                </a:solidFill>
                <a:latin typeface="Consolas"/>
              </a:rPr>
              <a:t>page</a:t>
            </a:r>
            <a:r>
              <a:rPr lang="en-US" sz="1100" smtClean="0">
                <a:solidFill>
                  <a:srgbClr val="000000"/>
                </a:solidFill>
                <a:latin typeface="Consolas"/>
              </a:rPr>
              <a:t>=</a:t>
            </a:r>
            <a:r>
              <a:rPr lang="en-US" sz="1100" i="1" smtClean="0">
                <a:solidFill>
                  <a:srgbClr val="2A00FF"/>
                </a:solidFill>
                <a:latin typeface="Consolas"/>
              </a:rPr>
              <a:t>“SideBar.jsp</a:t>
            </a:r>
            <a:r>
              <a:rPr lang="en-US" sz="1100" i="1">
                <a:solidFill>
                  <a:srgbClr val="2A00FF"/>
                </a:solidFill>
                <a:latin typeface="Consolas"/>
              </a:rPr>
              <a:t>"</a:t>
            </a:r>
            <a:r>
              <a:rPr lang="en-US" sz="1100" i="1">
                <a:solidFill>
                  <a:srgbClr val="008080"/>
                </a:solidFill>
                <a:latin typeface="Consolas"/>
              </a:rPr>
              <a:t>&gt;&lt;/</a:t>
            </a:r>
            <a:r>
              <a:rPr lang="en-US" sz="1100" i="1">
                <a:solidFill>
                  <a:srgbClr val="3F7F7F"/>
                </a:solidFill>
                <a:latin typeface="Consolas"/>
              </a:rPr>
              <a:t>jsp:include</a:t>
            </a:r>
            <a:r>
              <a:rPr lang="en-US" sz="1100" i="1">
                <a:solidFill>
                  <a:srgbClr val="008080"/>
                </a:solidFill>
                <a:latin typeface="Consolas"/>
              </a:rPr>
              <a:t>&gt;</a:t>
            </a:r>
            <a:endParaRPr lang="en-US" sz="1100">
              <a:solidFill>
                <a:srgbClr val="008080"/>
              </a:solidFill>
              <a:latin typeface="Consolas"/>
            </a:endParaRPr>
          </a:p>
          <a:p>
            <a:pPr marL="800100" lvl="2">
              <a:buFont typeface="Arial" charset="0"/>
              <a:buNone/>
              <a:defRPr/>
            </a:pPr>
            <a:r>
              <a:rPr lang="en-US" sz="1100">
                <a:solidFill>
                  <a:srgbClr val="008080"/>
                </a:solidFill>
                <a:latin typeface="Consolas"/>
              </a:rPr>
              <a:t>&lt;/</a:t>
            </a:r>
            <a:r>
              <a:rPr lang="en-US" sz="1100">
                <a:solidFill>
                  <a:srgbClr val="3F7F7F"/>
                </a:solidFill>
                <a:latin typeface="Consolas"/>
              </a:rPr>
              <a:t>div</a:t>
            </a:r>
            <a:r>
              <a:rPr lang="en-US" sz="1100">
                <a:solidFill>
                  <a:srgbClr val="008080"/>
                </a:solidFill>
                <a:latin typeface="Consolas"/>
              </a:rPr>
              <a:t>&gt;</a:t>
            </a:r>
            <a:endParaRPr lang="en-US" sz="1100">
              <a:latin typeface="Consolas"/>
            </a:endParaRPr>
          </a:p>
          <a:p>
            <a:pPr marL="800100" lvl="2">
              <a:buFont typeface="Arial" charset="0"/>
              <a:buNone/>
              <a:defRPr/>
            </a:pPr>
            <a:r>
              <a:rPr lang="en-US" sz="1100">
                <a:solidFill>
                  <a:srgbClr val="008080"/>
                </a:solidFill>
                <a:latin typeface="Consolas"/>
              </a:rPr>
              <a:t>&lt;</a:t>
            </a:r>
            <a:r>
              <a:rPr lang="en-US" sz="1100">
                <a:solidFill>
                  <a:srgbClr val="3F7F7F"/>
                </a:solidFill>
                <a:latin typeface="Consolas"/>
              </a:rPr>
              <a:t>div </a:t>
            </a:r>
            <a:r>
              <a:rPr lang="en-US" sz="1100">
                <a:solidFill>
                  <a:srgbClr val="7F007F"/>
                </a:solidFill>
                <a:latin typeface="Consolas"/>
              </a:rPr>
              <a:t>class</a:t>
            </a:r>
            <a:r>
              <a:rPr lang="en-US" sz="1100">
                <a:solidFill>
                  <a:srgbClr val="000000"/>
                </a:solidFill>
                <a:latin typeface="Consolas"/>
              </a:rPr>
              <a:t>=</a:t>
            </a:r>
            <a:r>
              <a:rPr lang="en-US" sz="1100" i="1">
                <a:solidFill>
                  <a:srgbClr val="2A00FF"/>
                </a:solidFill>
                <a:latin typeface="Consolas"/>
              </a:rPr>
              <a:t>"content"</a:t>
            </a:r>
            <a:r>
              <a:rPr lang="en-US" sz="1100" i="1">
                <a:solidFill>
                  <a:srgbClr val="008080"/>
                </a:solidFill>
                <a:latin typeface="Consolas"/>
              </a:rPr>
              <a:t>&gt;</a:t>
            </a:r>
          </a:p>
          <a:p>
            <a:pPr marL="800100" lvl="2">
              <a:buFont typeface="Arial" charset="0"/>
              <a:buNone/>
              <a:defRPr/>
            </a:pPr>
            <a:r>
              <a:rPr lang="en-US" sz="1100" smtClean="0">
                <a:solidFill>
                  <a:srgbClr val="008080"/>
                </a:solidFill>
                <a:latin typeface="Consolas"/>
              </a:rPr>
              <a:t>	  &lt;</a:t>
            </a:r>
            <a:r>
              <a:rPr lang="en-US" sz="1100">
                <a:solidFill>
                  <a:srgbClr val="3F7F7F"/>
                </a:solidFill>
                <a:latin typeface="Consolas"/>
              </a:rPr>
              <a:t>jsp:include </a:t>
            </a:r>
            <a:r>
              <a:rPr lang="en-US" sz="1100">
                <a:solidFill>
                  <a:srgbClr val="7F007F"/>
                </a:solidFill>
                <a:latin typeface="Consolas"/>
              </a:rPr>
              <a:t>page</a:t>
            </a:r>
            <a:r>
              <a:rPr lang="en-US" sz="1100" smtClean="0">
                <a:solidFill>
                  <a:srgbClr val="000000"/>
                </a:solidFill>
                <a:latin typeface="Consolas"/>
              </a:rPr>
              <a:t>=</a:t>
            </a:r>
            <a:r>
              <a:rPr lang="en-US" sz="1100" i="1" smtClean="0">
                <a:solidFill>
                  <a:srgbClr val="2A00FF"/>
                </a:solidFill>
                <a:latin typeface="Consolas"/>
              </a:rPr>
              <a:t>“Order.jsp</a:t>
            </a:r>
            <a:r>
              <a:rPr lang="en-US" sz="1100" i="1">
                <a:solidFill>
                  <a:srgbClr val="2A00FF"/>
                </a:solidFill>
                <a:latin typeface="Consolas"/>
              </a:rPr>
              <a:t>"</a:t>
            </a:r>
            <a:r>
              <a:rPr lang="en-US" sz="1100" i="1">
                <a:solidFill>
                  <a:srgbClr val="008080"/>
                </a:solidFill>
                <a:latin typeface="Consolas"/>
              </a:rPr>
              <a:t>&gt;&lt;/</a:t>
            </a:r>
            <a:r>
              <a:rPr lang="en-US" sz="1100" i="1">
                <a:solidFill>
                  <a:srgbClr val="3F7F7F"/>
                </a:solidFill>
                <a:latin typeface="Consolas"/>
              </a:rPr>
              <a:t>jsp:include</a:t>
            </a:r>
            <a:r>
              <a:rPr lang="en-US" sz="1100" i="1">
                <a:solidFill>
                  <a:srgbClr val="008080"/>
                </a:solidFill>
                <a:latin typeface="Consolas"/>
              </a:rPr>
              <a:t>&gt;</a:t>
            </a:r>
            <a:endParaRPr lang="en-US" sz="1100">
              <a:solidFill>
                <a:srgbClr val="008080"/>
              </a:solidFill>
              <a:latin typeface="Consolas"/>
            </a:endParaRPr>
          </a:p>
          <a:p>
            <a:pPr marL="800100" lvl="2">
              <a:buFont typeface="Arial" charset="0"/>
              <a:buNone/>
              <a:defRPr/>
            </a:pPr>
            <a:r>
              <a:rPr lang="en-US" sz="1100">
                <a:solidFill>
                  <a:srgbClr val="008080"/>
                </a:solidFill>
                <a:latin typeface="Consolas"/>
              </a:rPr>
              <a:t>&lt;/</a:t>
            </a:r>
            <a:r>
              <a:rPr lang="en-US" sz="1100">
                <a:solidFill>
                  <a:srgbClr val="3F7F7F"/>
                </a:solidFill>
                <a:latin typeface="Consolas"/>
              </a:rPr>
              <a:t>div</a:t>
            </a:r>
            <a:r>
              <a:rPr lang="en-US" sz="1100">
                <a:solidFill>
                  <a:srgbClr val="008080"/>
                </a:solidFill>
                <a:latin typeface="Consolas"/>
              </a:rPr>
              <a:t>&gt;</a:t>
            </a:r>
          </a:p>
          <a:p>
            <a:pPr marL="342900" lvl="1">
              <a:buFont typeface="Arial" charset="0"/>
              <a:buNone/>
              <a:defRPr/>
            </a:pPr>
            <a:r>
              <a:rPr lang="en-US" sz="1100">
                <a:solidFill>
                  <a:srgbClr val="008080"/>
                </a:solidFill>
                <a:latin typeface="Consolas"/>
              </a:rPr>
              <a:t>&lt;/</a:t>
            </a:r>
            <a:r>
              <a:rPr lang="en-US" sz="1100">
                <a:solidFill>
                  <a:srgbClr val="3F7F7F"/>
                </a:solidFill>
                <a:latin typeface="Consolas"/>
              </a:rPr>
              <a:t>div</a:t>
            </a:r>
            <a:r>
              <a:rPr lang="en-US" sz="1100">
                <a:solidFill>
                  <a:srgbClr val="008080"/>
                </a:solidFill>
                <a:latin typeface="Consolas"/>
              </a:rPr>
              <a:t>&gt;</a:t>
            </a:r>
          </a:p>
          <a:p>
            <a:pPr indent="-5715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div</a:t>
            </a:r>
            <a:r>
              <a:rPr lang="en-US" sz="1100">
                <a:solidFill>
                  <a:srgbClr val="008080"/>
                </a:solidFill>
                <a:latin typeface="Consolas"/>
              </a:rPr>
              <a:t>&gt;</a:t>
            </a:r>
          </a:p>
          <a:p>
            <a:pPr indent="-5715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indent="-57150">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endParaRPr lang="en-US" sz="1100" b="1"/>
          </a:p>
        </p:txBody>
      </p:sp>
      <p:grpSp>
        <p:nvGrpSpPr>
          <p:cNvPr id="17" name="Group 16"/>
          <p:cNvGrpSpPr/>
          <p:nvPr/>
        </p:nvGrpSpPr>
        <p:grpSpPr>
          <a:xfrm>
            <a:off x="4900361" y="3341710"/>
            <a:ext cx="4169375" cy="3014655"/>
            <a:chOff x="7198276" y="1020992"/>
            <a:chExt cx="5402888" cy="4046538"/>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276" y="1020992"/>
              <a:ext cx="5402888" cy="4046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Cloud 18"/>
            <p:cNvSpPr/>
            <p:nvPr/>
          </p:nvSpPr>
          <p:spPr>
            <a:xfrm>
              <a:off x="9387174" y="1544407"/>
              <a:ext cx="870744" cy="282887"/>
            </a:xfrm>
            <a:prstGeom prst="cloud">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800" b="1" smtClean="0">
                  <a:solidFill>
                    <a:schemeClr val="bg1"/>
                  </a:solidFill>
                </a:rPr>
                <a:t>header</a:t>
              </a:r>
              <a:endParaRPr lang="en-US" sz="800" b="1">
                <a:solidFill>
                  <a:schemeClr val="bg1"/>
                </a:solidFill>
              </a:endParaRPr>
            </a:p>
          </p:txBody>
        </p:sp>
        <p:sp>
          <p:nvSpPr>
            <p:cNvPr id="20" name="Cloud 19"/>
            <p:cNvSpPr/>
            <p:nvPr/>
          </p:nvSpPr>
          <p:spPr>
            <a:xfrm>
              <a:off x="7674746" y="3829736"/>
              <a:ext cx="650875" cy="360363"/>
            </a:xfrm>
            <a:prstGeom prst="cloud">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800" b="1" smtClean="0">
                  <a:solidFill>
                    <a:schemeClr val="tx1"/>
                  </a:solidFill>
                </a:rPr>
                <a:t>side-bar</a:t>
              </a:r>
              <a:endParaRPr lang="en-US" sz="800" b="1">
                <a:solidFill>
                  <a:schemeClr val="tx1"/>
                </a:solidFill>
              </a:endParaRPr>
            </a:p>
          </p:txBody>
        </p:sp>
        <p:sp>
          <p:nvSpPr>
            <p:cNvPr id="21" name="Cloud 20"/>
            <p:cNvSpPr/>
            <p:nvPr/>
          </p:nvSpPr>
          <p:spPr>
            <a:xfrm>
              <a:off x="9627693" y="4232022"/>
              <a:ext cx="1055802" cy="323633"/>
            </a:xfrm>
            <a:prstGeom prst="cloud">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800" b="1">
                  <a:solidFill>
                    <a:schemeClr val="tx1"/>
                  </a:solidFill>
                </a:rPr>
                <a:t>c</a:t>
              </a:r>
              <a:r>
                <a:rPr lang="en-US" sz="800" b="1" smtClean="0">
                  <a:solidFill>
                    <a:schemeClr val="tx1"/>
                  </a:solidFill>
                </a:rPr>
                <a:t>ontent</a:t>
              </a:r>
              <a:endParaRPr lang="en-US" sz="800" b="1">
                <a:solidFill>
                  <a:schemeClr val="tx1"/>
                </a:solidFill>
              </a:endParaRPr>
            </a:p>
          </p:txBody>
        </p:sp>
      </p:grpSp>
      <p:sp>
        <p:nvSpPr>
          <p:cNvPr id="22" name="Rounded Rectangle 21"/>
          <p:cNvSpPr/>
          <p:nvPr/>
        </p:nvSpPr>
        <p:spPr>
          <a:xfrm>
            <a:off x="324811" y="717827"/>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Tree>
    <p:extLst>
      <p:ext uri="{BB962C8B-B14F-4D97-AF65-F5344CB8AC3E}">
        <p14:creationId xmlns:p14="http://schemas.microsoft.com/office/powerpoint/2010/main" val="174318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a:t>Include </a:t>
            </a:r>
            <a:r>
              <a:rPr lang="en-US" sz="3200" i="1" smtClean="0"/>
              <a:t>tag </a:t>
            </a:r>
            <a:r>
              <a:rPr lang="en-US" sz="1800" i="1" smtClean="0">
                <a:solidFill>
                  <a:schemeClr val="tx1"/>
                </a:solidFill>
              </a:rPr>
              <a:t>(3/3)</a:t>
            </a:r>
            <a:endParaRPr lang="en-US" sz="1800">
              <a:solidFill>
                <a:schemeClr val="tx1"/>
              </a:solidFill>
            </a:endParaRPr>
          </a:p>
        </p:txBody>
      </p:sp>
      <p:sp>
        <p:nvSpPr>
          <p:cNvPr id="2" name="Content Placeholder 1"/>
          <p:cNvSpPr>
            <a:spLocks noGrp="1"/>
          </p:cNvSpPr>
          <p:nvPr>
            <p:ph idx="1"/>
          </p:nvPr>
        </p:nvSpPr>
        <p:spPr>
          <a:prstGeom prst="rect">
            <a:avLst/>
          </a:prstGeom>
        </p:spPr>
        <p:txBody>
          <a:bodyPr/>
          <a:lstStyle/>
          <a:p>
            <a:pPr algn="just">
              <a:spcBef>
                <a:spcPts val="600"/>
              </a:spcBef>
              <a:spcAft>
                <a:spcPts val="600"/>
              </a:spcAft>
              <a:defRPr/>
            </a:pPr>
            <a:r>
              <a:rPr lang="en-US" sz="1800" b="1" smtClean="0"/>
              <a:t>Directives </a:t>
            </a:r>
            <a:r>
              <a:rPr lang="en-US" sz="1800" b="1"/>
              <a:t>vs </a:t>
            </a:r>
            <a:r>
              <a:rPr lang="en-US" sz="1800" b="1" smtClean="0"/>
              <a:t>Actions:</a:t>
            </a:r>
          </a:p>
          <a:p>
            <a:pPr marL="400050" algn="just">
              <a:spcBef>
                <a:spcPts val="600"/>
              </a:spcBef>
              <a:spcAft>
                <a:spcPts val="600"/>
              </a:spcAft>
              <a:buFont typeface="+mj-lt"/>
              <a:buAutoNum type="arabicPeriod"/>
              <a:defRPr/>
            </a:pPr>
            <a:r>
              <a:rPr lang="en-US" sz="1600" smtClean="0"/>
              <a:t>Directives are used during translation phase (</a:t>
            </a:r>
            <a:r>
              <a:rPr lang="en-US" sz="1600" b="1" smtClean="0"/>
              <a:t>at translate time</a:t>
            </a:r>
            <a:r>
              <a:rPr lang="en-US" sz="1600" smtClean="0"/>
              <a:t>) while actions are used during request processing phase (</a:t>
            </a:r>
            <a:r>
              <a:rPr lang="en-US" sz="1600" b="1" smtClean="0"/>
              <a:t>at request time</a:t>
            </a:r>
            <a:r>
              <a:rPr lang="en-US" sz="1600" smtClean="0"/>
              <a:t>).</a:t>
            </a:r>
            <a:endParaRPr lang="en-US" sz="2000" smtClean="0"/>
          </a:p>
          <a:p>
            <a:pPr lvl="1" algn="just" eaLnBrk="1" hangingPunct="1">
              <a:spcBef>
                <a:spcPts val="600"/>
              </a:spcBef>
              <a:spcAft>
                <a:spcPts val="600"/>
              </a:spcAft>
              <a:defRPr/>
            </a:pPr>
            <a:endParaRPr lang="en-US" sz="1600"/>
          </a:p>
          <a:p>
            <a:pPr lvl="1" algn="just" eaLnBrk="1" hangingPunct="1">
              <a:spcBef>
                <a:spcPts val="600"/>
              </a:spcBef>
              <a:spcAft>
                <a:spcPts val="600"/>
              </a:spcAft>
              <a:defRPr/>
            </a:pPr>
            <a:endParaRPr lang="en-US" sz="1600" smtClean="0"/>
          </a:p>
          <a:p>
            <a:pPr lvl="1" algn="just" eaLnBrk="1" hangingPunct="1">
              <a:spcBef>
                <a:spcPts val="600"/>
              </a:spcBef>
              <a:spcAft>
                <a:spcPts val="600"/>
              </a:spcAft>
              <a:defRPr/>
            </a:pPr>
            <a:endParaRPr lang="en-US" sz="1600">
              <a:ln>
                <a:solidFill>
                  <a:schemeClr val="bg1">
                    <a:lumMod val="85000"/>
                  </a:schemeClr>
                </a:solidFill>
              </a:ln>
            </a:endParaRPr>
          </a:p>
          <a:p>
            <a:pPr lvl="1" algn="just" eaLnBrk="1" hangingPunct="1">
              <a:spcBef>
                <a:spcPts val="600"/>
              </a:spcBef>
              <a:spcAft>
                <a:spcPts val="600"/>
              </a:spcAft>
              <a:defRPr/>
            </a:pPr>
            <a:endParaRPr lang="en-US" sz="1600" smtClean="0"/>
          </a:p>
          <a:p>
            <a:pPr marL="457200" lvl="1" indent="0" algn="just" eaLnBrk="1" hangingPunct="1">
              <a:spcBef>
                <a:spcPts val="600"/>
              </a:spcBef>
              <a:spcAft>
                <a:spcPts val="600"/>
              </a:spcAft>
              <a:buFont typeface="Wingdings" panose="05000000000000000000" pitchFamily="2" charset="2"/>
              <a:buNone/>
              <a:defRPr/>
            </a:pPr>
            <a:endParaRPr lang="en-US"/>
          </a:p>
          <a:p>
            <a:pPr marL="514350" indent="-457200" algn="just">
              <a:spcBef>
                <a:spcPts val="600"/>
              </a:spcBef>
              <a:spcAft>
                <a:spcPts val="600"/>
              </a:spcAft>
              <a:buFont typeface="+mj-lt"/>
              <a:buAutoNum type="arabicPeriod"/>
              <a:defRPr/>
            </a:pPr>
            <a:r>
              <a:rPr lang="en-US" sz="1600" smtClean="0"/>
              <a:t>If </a:t>
            </a:r>
            <a:r>
              <a:rPr lang="en-US" sz="1600"/>
              <a:t>the </a:t>
            </a:r>
            <a:r>
              <a:rPr lang="en-US" sz="1600" b="1"/>
              <a:t>included file is changed </a:t>
            </a:r>
            <a:r>
              <a:rPr lang="en-US" sz="1600"/>
              <a:t>but not the JSP which is including it then the changes will reflect only when we use </a:t>
            </a:r>
            <a:r>
              <a:rPr lang="en-US" sz="1600" b="1"/>
              <a:t>include action tag</a:t>
            </a:r>
            <a:r>
              <a:rPr lang="en-US" sz="1600"/>
              <a:t>. The changes will not reflect if you are using </a:t>
            </a:r>
            <a:r>
              <a:rPr lang="en-US" sz="1600" smtClean="0"/>
              <a:t>include.</a:t>
            </a:r>
          </a:p>
          <a:p>
            <a:pPr marL="400050" algn="just">
              <a:spcBef>
                <a:spcPts val="600"/>
              </a:spcBef>
              <a:spcAft>
                <a:spcPts val="600"/>
              </a:spcAft>
              <a:buFont typeface="+mj-lt"/>
              <a:buAutoNum type="arabicPeriod"/>
              <a:defRPr/>
            </a:pPr>
            <a:r>
              <a:rPr lang="en-US" sz="1600" b="1" smtClean="0"/>
              <a:t>Syntax</a:t>
            </a:r>
            <a:r>
              <a:rPr lang="en-US" sz="1600" smtClean="0"/>
              <a:t> difference.</a:t>
            </a:r>
            <a:endParaRPr lang="en-US" sz="2000"/>
          </a:p>
          <a:p>
            <a:pPr marL="400050" algn="just">
              <a:spcBef>
                <a:spcPts val="600"/>
              </a:spcBef>
              <a:spcAft>
                <a:spcPts val="600"/>
              </a:spcAft>
              <a:buFont typeface="+mj-lt"/>
              <a:buAutoNum type="arabicPeriod"/>
              <a:defRPr/>
            </a:pPr>
            <a:r>
              <a:rPr lang="en-US" sz="1600" smtClean="0"/>
              <a:t>When using include action tag we can also </a:t>
            </a:r>
            <a:r>
              <a:rPr lang="en-US" sz="1600" b="1" smtClean="0"/>
              <a:t>pass the parameters </a:t>
            </a:r>
            <a:r>
              <a:rPr lang="en-US" sz="1600" smtClean="0"/>
              <a:t>to the included page by using param action tag but in case of include directive it’s not possible.</a:t>
            </a:r>
            <a:endParaRPr lang="en-US" sz="160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518213E-3217-4795-AF3C-866157EA4FF5}" type="slidenum">
              <a:rPr lang="vi-VN" altLang="en-US" sz="1200">
                <a:solidFill>
                  <a:srgbClr val="898989"/>
                </a:solidFill>
              </a:rPr>
              <a:pPr>
                <a:spcBef>
                  <a:spcPct val="0"/>
                </a:spcBef>
                <a:buFontTx/>
                <a:buNone/>
              </a:pPr>
              <a:t>23</a:t>
            </a:fld>
            <a:endParaRPr lang="vi-VN" altLang="en-US" sz="1200">
              <a:solidFill>
                <a:srgbClr val="898989"/>
              </a:solidFill>
            </a:endParaRPr>
          </a:p>
        </p:txBody>
      </p:sp>
      <p:grpSp>
        <p:nvGrpSpPr>
          <p:cNvPr id="4" name="Group 3"/>
          <p:cNvGrpSpPr>
            <a:grpSpLocks/>
          </p:cNvGrpSpPr>
          <p:nvPr/>
        </p:nvGrpSpPr>
        <p:grpSpPr bwMode="auto">
          <a:xfrm>
            <a:off x="1234670" y="1906074"/>
            <a:ext cx="6627531" cy="1869139"/>
            <a:chOff x="679376" y="1732290"/>
            <a:chExt cx="7634485" cy="2574840"/>
          </a:xfrm>
        </p:grpSpPr>
        <p:pic>
          <p:nvPicPr>
            <p:cNvPr id="41991" name="Picture 2" descr="http://way2java.com/wp-content/uploads/2014/09/im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76" y="2146555"/>
              <a:ext cx="3604592" cy="21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4" descr="http://way2java.com/wp-content/uploads/2014/09/ima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864" y="2201110"/>
              <a:ext cx="3241997" cy="195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Box 6"/>
            <p:cNvSpPr txBox="1">
              <a:spLocks noChangeArrowheads="1"/>
            </p:cNvSpPr>
            <p:nvPr/>
          </p:nvSpPr>
          <p:spPr bwMode="auto">
            <a:xfrm>
              <a:off x="1042988" y="1732290"/>
              <a:ext cx="24488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rgbClr val="FF0000"/>
                  </a:solidFill>
                </a:rPr>
                <a:t>JSP Include Directive</a:t>
              </a:r>
            </a:p>
          </p:txBody>
        </p:sp>
        <p:sp>
          <p:nvSpPr>
            <p:cNvPr id="41994" name="TextBox 7"/>
            <p:cNvSpPr txBox="1">
              <a:spLocks noChangeArrowheads="1"/>
            </p:cNvSpPr>
            <p:nvPr/>
          </p:nvSpPr>
          <p:spPr bwMode="auto">
            <a:xfrm>
              <a:off x="5508104" y="1751851"/>
              <a:ext cx="2267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rgbClr val="FF0000"/>
                  </a:solidFill>
                </a:rPr>
                <a:t>JSP Include Action</a:t>
              </a:r>
            </a:p>
          </p:txBody>
        </p:sp>
      </p:grpSp>
      <p:sp>
        <p:nvSpPr>
          <p:cNvPr id="41990" name="TextBox 4"/>
          <p:cNvSpPr txBox="1">
            <a:spLocks noChangeArrowheads="1"/>
          </p:cNvSpPr>
          <p:nvPr/>
        </p:nvSpPr>
        <p:spPr bwMode="auto">
          <a:xfrm>
            <a:off x="4392613" y="6535738"/>
            <a:ext cx="1116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1200">
                <a:hlinkClick r:id="rId5" action="ppaction://hlinksldjump"/>
              </a:rPr>
              <a:t>Back to menu</a:t>
            </a:r>
            <a:endParaRPr lang="en-US" altLang="en-US" sz="12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798257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smtClean="0"/>
              <a:t>Forward tag </a:t>
            </a:r>
            <a:r>
              <a:rPr lang="en-US" sz="1800" i="1" smtClean="0">
                <a:solidFill>
                  <a:schemeClr val="tx1"/>
                </a:solidFill>
              </a:rPr>
              <a:t>(1/2)</a:t>
            </a:r>
            <a:endParaRPr lang="en-US" sz="1800" i="1">
              <a:solidFill>
                <a:schemeClr val="tx1"/>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2400"/>
              <a:t>Forwards request processing </a:t>
            </a:r>
            <a:r>
              <a:rPr lang="en-US" sz="2400" b="1"/>
              <a:t>to another JSP</a:t>
            </a:r>
            <a:r>
              <a:rPr lang="en-US" sz="2400"/>
              <a:t>, servlet or static page. This action </a:t>
            </a:r>
            <a:r>
              <a:rPr lang="en-US" sz="2400" b="1"/>
              <a:t>terminates the current JSP’s execution</a:t>
            </a:r>
            <a:r>
              <a:rPr lang="en-US" sz="2400" smtClean="0"/>
              <a:t>.</a:t>
            </a:r>
          </a:p>
          <a:p>
            <a:pPr lvl="1" algn="just">
              <a:spcBef>
                <a:spcPts val="600"/>
              </a:spcBef>
              <a:defRPr/>
            </a:pPr>
            <a:r>
              <a:rPr lang="en-US" sz="2000"/>
              <a:t> Request can be forwarded </a:t>
            </a:r>
            <a:r>
              <a:rPr lang="en-US" sz="2000" b="1"/>
              <a:t>with </a:t>
            </a:r>
            <a:r>
              <a:rPr lang="en-US" sz="2000"/>
              <a:t>or </a:t>
            </a:r>
            <a:r>
              <a:rPr lang="en-US" sz="2000" b="1" smtClean="0"/>
              <a:t>without parameter</a:t>
            </a:r>
          </a:p>
          <a:p>
            <a:pPr>
              <a:spcBef>
                <a:spcPts val="600"/>
              </a:spcBef>
              <a:defRPr/>
            </a:pPr>
            <a:r>
              <a:rPr lang="en-US" sz="2400" b="1">
                <a:solidFill>
                  <a:srgbClr val="000000"/>
                </a:solidFill>
              </a:rPr>
              <a:t>Syntax: </a:t>
            </a:r>
            <a:endParaRPr lang="en-US" sz="2400" smtClean="0">
              <a:solidFill>
                <a:srgbClr val="000000"/>
              </a:solidFill>
            </a:endParaRPr>
          </a:p>
          <a:p>
            <a:pPr marL="400050" lvl="1" indent="0">
              <a:spcBef>
                <a:spcPts val="600"/>
              </a:spcBef>
              <a:buFont typeface="Wingdings" panose="05000000000000000000" pitchFamily="2" charset="2"/>
              <a:buNone/>
              <a:defRPr/>
            </a:pPr>
            <a:r>
              <a:rPr lang="en-US" sz="2000" smtClean="0">
                <a:solidFill>
                  <a:srgbClr val="000000"/>
                </a:solidFill>
              </a:rPr>
              <a:t>1) Forwarding </a:t>
            </a:r>
            <a:r>
              <a:rPr lang="en-US" sz="2000">
                <a:solidFill>
                  <a:srgbClr val="000000"/>
                </a:solidFill>
              </a:rPr>
              <a:t>along with parameters</a:t>
            </a:r>
            <a:r>
              <a:rPr lang="en-US" sz="2000" smtClean="0">
                <a:solidFill>
                  <a:srgbClr val="000000"/>
                </a:solidFill>
              </a:rPr>
              <a:t>.</a:t>
            </a:r>
          </a:p>
          <a:p>
            <a:pPr marL="800100" lvl="2" indent="0">
              <a:spcBef>
                <a:spcPts val="600"/>
              </a:spcBef>
              <a:buFont typeface="Arial" charset="0"/>
              <a:buNone/>
              <a:defRPr/>
            </a:pPr>
            <a:r>
              <a:rPr lang="en-US" sz="1800" smtClean="0">
                <a:solidFill>
                  <a:srgbClr val="800000"/>
                </a:solidFill>
              </a:rPr>
              <a:t>&lt;</a:t>
            </a:r>
            <a:r>
              <a:rPr lang="en-US" sz="1800">
                <a:solidFill>
                  <a:srgbClr val="800000"/>
                </a:solidFill>
              </a:rPr>
              <a:t>jsp:forward</a:t>
            </a:r>
            <a:r>
              <a:rPr lang="en-US" sz="1800">
                <a:solidFill>
                  <a:srgbClr val="000000"/>
                </a:solidFill>
              </a:rPr>
              <a:t> </a:t>
            </a:r>
            <a:r>
              <a:rPr lang="en-US" sz="1800">
                <a:solidFill>
                  <a:srgbClr val="FF0000"/>
                </a:solidFill>
              </a:rPr>
              <a:t>page</a:t>
            </a:r>
            <a:r>
              <a:rPr lang="en-US" sz="1800">
                <a:solidFill>
                  <a:srgbClr val="000000"/>
                </a:solidFill>
              </a:rPr>
              <a:t>=</a:t>
            </a:r>
            <a:r>
              <a:rPr lang="en-US" sz="1800">
                <a:solidFill>
                  <a:srgbClr val="0000FF"/>
                </a:solidFill>
              </a:rPr>
              <a:t>"display.jsp</a:t>
            </a:r>
            <a:r>
              <a:rPr lang="en-US" sz="1800" smtClean="0">
                <a:solidFill>
                  <a:srgbClr val="0000FF"/>
                </a:solidFill>
              </a:rPr>
              <a:t>"</a:t>
            </a:r>
            <a:r>
              <a:rPr lang="en-US" sz="1800" smtClean="0">
                <a:solidFill>
                  <a:srgbClr val="800000"/>
                </a:solidFill>
              </a:rPr>
              <a:t>&gt;</a:t>
            </a:r>
            <a:endParaRPr lang="en-US" sz="1800" smtClean="0">
              <a:solidFill>
                <a:srgbClr val="000000"/>
              </a:solidFill>
            </a:endParaRPr>
          </a:p>
          <a:p>
            <a:pPr marL="800100" lvl="2" indent="0">
              <a:spcBef>
                <a:spcPts val="600"/>
              </a:spcBef>
              <a:buFont typeface="Arial" charset="0"/>
              <a:buNone/>
              <a:defRPr/>
            </a:pPr>
            <a:r>
              <a:rPr lang="en-US" sz="1800" smtClean="0">
                <a:solidFill>
                  <a:srgbClr val="800000"/>
                </a:solidFill>
              </a:rPr>
              <a:t>&lt;</a:t>
            </a:r>
            <a:r>
              <a:rPr lang="en-US" sz="1800">
                <a:solidFill>
                  <a:srgbClr val="800000"/>
                </a:solidFill>
              </a:rPr>
              <a:t>jsp:param</a:t>
            </a:r>
            <a:r>
              <a:rPr lang="en-US" sz="1800">
                <a:solidFill>
                  <a:srgbClr val="000000"/>
                </a:solidFill>
              </a:rPr>
              <a:t> ... </a:t>
            </a:r>
            <a:r>
              <a:rPr lang="en-US" sz="1800" smtClean="0">
                <a:solidFill>
                  <a:srgbClr val="800000"/>
                </a:solidFill>
              </a:rPr>
              <a:t>/&gt;</a:t>
            </a:r>
            <a:endParaRPr lang="en-US" sz="1800" smtClean="0">
              <a:solidFill>
                <a:srgbClr val="000000"/>
              </a:solidFill>
            </a:endParaRPr>
          </a:p>
          <a:p>
            <a:pPr marL="800100" lvl="2" indent="0">
              <a:spcBef>
                <a:spcPts val="600"/>
              </a:spcBef>
              <a:buFont typeface="Arial" charset="0"/>
              <a:buNone/>
              <a:defRPr/>
            </a:pPr>
            <a:r>
              <a:rPr lang="en-US" sz="1800" smtClean="0">
                <a:solidFill>
                  <a:srgbClr val="800000"/>
                </a:solidFill>
              </a:rPr>
              <a:t>&lt;</a:t>
            </a:r>
            <a:r>
              <a:rPr lang="en-US" sz="1800">
                <a:solidFill>
                  <a:srgbClr val="800000"/>
                </a:solidFill>
              </a:rPr>
              <a:t>jsp:param</a:t>
            </a:r>
            <a:r>
              <a:rPr lang="en-US" sz="1800">
                <a:solidFill>
                  <a:srgbClr val="000000"/>
                </a:solidFill>
              </a:rPr>
              <a:t> ... </a:t>
            </a:r>
            <a:r>
              <a:rPr lang="en-US" sz="1800">
                <a:solidFill>
                  <a:srgbClr val="800000"/>
                </a:solidFill>
              </a:rPr>
              <a:t>/&gt;</a:t>
            </a:r>
            <a:r>
              <a:rPr lang="en-US" sz="1800">
                <a:solidFill>
                  <a:srgbClr val="000000"/>
                </a:solidFill>
              </a:rPr>
              <a:t> </a:t>
            </a:r>
            <a:endParaRPr lang="en-US" sz="1800" smtClean="0">
              <a:solidFill>
                <a:srgbClr val="000000"/>
              </a:solidFill>
            </a:endParaRPr>
          </a:p>
          <a:p>
            <a:pPr marL="800100" lvl="2" indent="0">
              <a:spcBef>
                <a:spcPts val="600"/>
              </a:spcBef>
              <a:buFont typeface="Arial" charset="0"/>
              <a:buNone/>
              <a:defRPr/>
            </a:pPr>
            <a:r>
              <a:rPr lang="en-US" sz="1800" smtClean="0">
                <a:solidFill>
                  <a:srgbClr val="000000"/>
                </a:solidFill>
              </a:rPr>
              <a:t>…</a:t>
            </a:r>
          </a:p>
          <a:p>
            <a:pPr marL="800100" lvl="2" indent="0">
              <a:spcBef>
                <a:spcPts val="600"/>
              </a:spcBef>
              <a:buFont typeface="Arial" charset="0"/>
              <a:buNone/>
              <a:defRPr/>
            </a:pPr>
            <a:r>
              <a:rPr lang="en-US" sz="1800" smtClean="0">
                <a:solidFill>
                  <a:srgbClr val="800000"/>
                </a:solidFill>
              </a:rPr>
              <a:t>&lt;/</a:t>
            </a:r>
            <a:r>
              <a:rPr lang="en-US" sz="1800">
                <a:solidFill>
                  <a:srgbClr val="800000"/>
                </a:solidFill>
              </a:rPr>
              <a:t>jsp:forward</a:t>
            </a:r>
            <a:r>
              <a:rPr lang="en-US" sz="1800" smtClean="0">
                <a:solidFill>
                  <a:srgbClr val="800000"/>
                </a:solidFill>
              </a:rPr>
              <a:t>&gt;</a:t>
            </a:r>
          </a:p>
          <a:p>
            <a:pPr marL="400050" lvl="1" indent="0">
              <a:spcBef>
                <a:spcPts val="600"/>
              </a:spcBef>
              <a:buFont typeface="Wingdings" panose="05000000000000000000" pitchFamily="2" charset="2"/>
              <a:buNone/>
              <a:defRPr/>
            </a:pPr>
            <a:r>
              <a:rPr lang="en-US" sz="2000">
                <a:solidFill>
                  <a:srgbClr val="000000"/>
                </a:solidFill>
              </a:rPr>
              <a:t>2) Forwarding without parameters.</a:t>
            </a:r>
          </a:p>
          <a:p>
            <a:pPr marL="800100" lvl="2" indent="0">
              <a:spcBef>
                <a:spcPts val="600"/>
              </a:spcBef>
              <a:buFont typeface="Arial" charset="0"/>
              <a:buNone/>
              <a:defRPr/>
            </a:pPr>
            <a:r>
              <a:rPr lang="en-US" sz="1800" smtClean="0">
                <a:solidFill>
                  <a:srgbClr val="800000"/>
                </a:solidFill>
              </a:rPr>
              <a:t>&lt;</a:t>
            </a:r>
            <a:r>
              <a:rPr lang="en-US" sz="1800">
                <a:solidFill>
                  <a:srgbClr val="800000"/>
                </a:solidFill>
              </a:rPr>
              <a:t>jsp:forward</a:t>
            </a:r>
            <a:r>
              <a:rPr lang="en-US" sz="1800">
                <a:solidFill>
                  <a:srgbClr val="000000"/>
                </a:solidFill>
              </a:rPr>
              <a:t> </a:t>
            </a:r>
            <a:r>
              <a:rPr lang="en-US" sz="1800">
                <a:solidFill>
                  <a:srgbClr val="FF0000"/>
                </a:solidFill>
              </a:rPr>
              <a:t>page</a:t>
            </a:r>
            <a:r>
              <a:rPr lang="en-US" sz="1800">
                <a:solidFill>
                  <a:srgbClr val="000000"/>
                </a:solidFill>
              </a:rPr>
              <a:t>=</a:t>
            </a:r>
            <a:r>
              <a:rPr lang="en-US" sz="1800">
                <a:solidFill>
                  <a:srgbClr val="0000FF"/>
                </a:solidFill>
              </a:rPr>
              <a:t>"Relative_URL_of_Page"</a:t>
            </a:r>
            <a:r>
              <a:rPr lang="en-US" sz="1800">
                <a:solidFill>
                  <a:srgbClr val="000000"/>
                </a:solidFill>
              </a:rPr>
              <a:t> </a:t>
            </a:r>
            <a:r>
              <a:rPr lang="en-US" sz="1800">
                <a:solidFill>
                  <a:srgbClr val="800000"/>
                </a:solidFill>
              </a:rPr>
              <a:t>/&gt;</a:t>
            </a:r>
            <a:endParaRPr lang="en-US" sz="1600"/>
          </a:p>
        </p:txBody>
      </p:sp>
      <p:sp>
        <p:nvSpPr>
          <p:cNvPr id="440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C42D5A3-EF54-4992-BF4B-DA30D133900C}" type="slidenum">
              <a:rPr lang="vi-VN" altLang="en-US" sz="1200">
                <a:solidFill>
                  <a:srgbClr val="898989"/>
                </a:solidFill>
              </a:rPr>
              <a:pPr>
                <a:spcBef>
                  <a:spcPct val="0"/>
                </a:spcBef>
                <a:buFontTx/>
                <a:buNone/>
              </a:pPr>
              <a:t>24</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993249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smtClean="0"/>
              <a:t>Forward tag </a:t>
            </a:r>
            <a:r>
              <a:rPr lang="en-US" sz="1800" i="1" smtClean="0">
                <a:solidFill>
                  <a:schemeClr val="tx1"/>
                </a:solidFill>
              </a:rPr>
              <a:t>(2/2)</a:t>
            </a:r>
            <a:endParaRPr lang="en-US" sz="1800" i="1">
              <a:solidFill>
                <a:schemeClr val="tx1"/>
              </a:solidFill>
            </a:endParaRPr>
          </a:p>
        </p:txBody>
      </p:sp>
      <p:sp>
        <p:nvSpPr>
          <p:cNvPr id="2" name="Content Placeholder 1"/>
          <p:cNvSpPr>
            <a:spLocks noGrp="1"/>
          </p:cNvSpPr>
          <p:nvPr>
            <p:ph idx="1"/>
          </p:nvPr>
        </p:nvSpPr>
        <p:spPr>
          <a:prstGeom prst="rect">
            <a:avLst/>
          </a:prstGeom>
          <a:extLst/>
        </p:spPr>
        <p:txBody>
          <a:bodyPr/>
          <a:lstStyle/>
          <a:p>
            <a:pPr algn="just">
              <a:spcBef>
                <a:spcPts val="600"/>
              </a:spcBef>
              <a:defRPr/>
            </a:pPr>
            <a:r>
              <a:rPr lang="en-US" sz="2400" b="1"/>
              <a:t>W</a:t>
            </a:r>
            <a:r>
              <a:rPr lang="en-US" sz="2400" b="1" smtClean="0"/>
              <a:t>ithout </a:t>
            </a:r>
            <a:r>
              <a:rPr lang="en-US" sz="2400" b="1"/>
              <a:t>passing </a:t>
            </a:r>
            <a:r>
              <a:rPr lang="en-US" sz="2400" b="1" smtClean="0"/>
              <a:t>parameters</a:t>
            </a:r>
          </a:p>
          <a:p>
            <a:pPr algn="just">
              <a:spcBef>
                <a:spcPts val="600"/>
              </a:spcBef>
              <a:defRPr/>
            </a:pPr>
            <a:endParaRPr lang="en-US" sz="2400" b="1"/>
          </a:p>
          <a:p>
            <a:pPr algn="just">
              <a:spcBef>
                <a:spcPts val="600"/>
              </a:spcBef>
              <a:defRPr/>
            </a:pPr>
            <a:endParaRPr lang="en-US" sz="2400" b="1" smtClean="0"/>
          </a:p>
          <a:p>
            <a:pPr algn="just">
              <a:spcBef>
                <a:spcPts val="600"/>
              </a:spcBef>
              <a:defRPr/>
            </a:pPr>
            <a:endParaRPr lang="en-US" sz="2400" b="1"/>
          </a:p>
          <a:p>
            <a:pPr algn="just">
              <a:spcBef>
                <a:spcPts val="600"/>
              </a:spcBef>
              <a:defRPr/>
            </a:pPr>
            <a:endParaRPr lang="en-US" sz="2400" b="1" smtClean="0"/>
          </a:p>
          <a:p>
            <a:pPr algn="just">
              <a:spcBef>
                <a:spcPts val="600"/>
              </a:spcBef>
              <a:defRPr/>
            </a:pPr>
            <a:endParaRPr lang="en-US" sz="2400" b="1"/>
          </a:p>
          <a:p>
            <a:pPr algn="just">
              <a:spcBef>
                <a:spcPts val="600"/>
              </a:spcBef>
              <a:defRPr/>
            </a:pPr>
            <a:r>
              <a:rPr lang="en-US" sz="2400" b="1"/>
              <a:t>With passing </a:t>
            </a:r>
            <a:r>
              <a:rPr lang="en-US" sz="2400" b="1" smtClean="0"/>
              <a:t>parameters</a:t>
            </a:r>
            <a:endParaRPr lang="en-US" sz="2400" b="1"/>
          </a:p>
        </p:txBody>
      </p:sp>
      <p:sp>
        <p:nvSpPr>
          <p:cNvPr id="4506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CF8664D-FF58-41D7-9113-C30420BB8E25}" type="slidenum">
              <a:rPr lang="vi-VN" altLang="en-US" sz="1200">
                <a:solidFill>
                  <a:srgbClr val="898989"/>
                </a:solidFill>
              </a:rPr>
              <a:pPr>
                <a:spcBef>
                  <a:spcPct val="0"/>
                </a:spcBef>
                <a:buFontTx/>
                <a:buNone/>
              </a:pPr>
              <a:t>25</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635000" y="1244075"/>
            <a:ext cx="83693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	&lt;</a:t>
            </a:r>
            <a:r>
              <a:rPr lang="en-US" sz="1200">
                <a:solidFill>
                  <a:srgbClr val="3F7F7F"/>
                </a:solidFill>
                <a:latin typeface="Consolas"/>
              </a:rPr>
              <a:t>title</a:t>
            </a:r>
            <a:r>
              <a:rPr lang="en-US" sz="1200">
                <a:solidFill>
                  <a:srgbClr val="008080"/>
                </a:solidFill>
                <a:latin typeface="Consolas"/>
              </a:rPr>
              <a:t>&gt;</a:t>
            </a:r>
            <a:r>
              <a:rPr lang="en-US" sz="1200">
                <a:solidFill>
                  <a:srgbClr val="000000"/>
                </a:solidFill>
                <a:latin typeface="Consolas"/>
              </a:rPr>
              <a:t>Forward tag</a:t>
            </a:r>
            <a:r>
              <a:rPr lang="en-US" sz="1200">
                <a:solidFill>
                  <a:srgbClr val="008080"/>
                </a:solidFill>
                <a:latin typeface="Consolas"/>
              </a:rPr>
              <a:t>&lt;/</a:t>
            </a:r>
            <a:r>
              <a:rPr lang="en-US" sz="1200">
                <a:solidFill>
                  <a:srgbClr val="3F7F7F"/>
                </a:solidFill>
                <a:latin typeface="Consolas"/>
              </a:rPr>
              <a:t>title</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	&lt;</a:t>
            </a:r>
            <a:r>
              <a:rPr lang="en-US" sz="1200">
                <a:solidFill>
                  <a:srgbClr val="3F7F7F"/>
                </a:solidFill>
                <a:latin typeface="Consolas"/>
              </a:rPr>
              <a:t>p </a:t>
            </a:r>
            <a:r>
              <a:rPr lang="en-US" sz="1200">
                <a:solidFill>
                  <a:srgbClr val="7F007F"/>
                </a:solidFill>
                <a:latin typeface="Consolas"/>
              </a:rPr>
              <a:t>align</a:t>
            </a:r>
            <a:r>
              <a:rPr lang="en-US" sz="1200">
                <a:solidFill>
                  <a:srgbClr val="000000"/>
                </a:solidFill>
                <a:latin typeface="Consolas"/>
              </a:rPr>
              <a:t>=</a:t>
            </a:r>
            <a:r>
              <a:rPr lang="en-US" sz="1200" i="1">
                <a:solidFill>
                  <a:srgbClr val="2A00FF"/>
                </a:solidFill>
                <a:latin typeface="Consolas"/>
              </a:rPr>
              <a:t>"center"</a:t>
            </a:r>
            <a:r>
              <a:rPr lang="en-US" sz="1200" i="1">
                <a:solidFill>
                  <a:srgbClr val="008080"/>
                </a:solidFill>
                <a:latin typeface="Consolas"/>
              </a:rPr>
              <a:t>&gt;</a:t>
            </a:r>
            <a:r>
              <a:rPr lang="en-US" sz="1200" i="1">
                <a:solidFill>
                  <a:srgbClr val="000000"/>
                </a:solidFill>
                <a:latin typeface="Consolas"/>
              </a:rPr>
              <a:t>My main JSP page</a:t>
            </a:r>
            <a:r>
              <a:rPr lang="en-US" sz="1200" i="1">
                <a:solidFill>
                  <a:srgbClr val="008080"/>
                </a:solidFill>
                <a:latin typeface="Consolas"/>
              </a:rPr>
              <a:t>&lt;/</a:t>
            </a:r>
            <a:r>
              <a:rPr lang="en-US" sz="1200" i="1">
                <a:solidFill>
                  <a:srgbClr val="3F7F7F"/>
                </a:solidFill>
                <a:latin typeface="Consolas"/>
              </a:rPr>
              <a:t>p</a:t>
            </a:r>
            <a:r>
              <a:rPr lang="en-US" sz="1200" i="1">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	</a:t>
            </a:r>
            <a:r>
              <a:rPr lang="en-US" sz="1200" smtClean="0">
                <a:solidFill>
                  <a:srgbClr val="008080"/>
                </a:solidFill>
                <a:latin typeface="Consolas"/>
              </a:rPr>
              <a:t>&lt;</a:t>
            </a:r>
            <a:r>
              <a:rPr lang="en-US" sz="1200">
                <a:solidFill>
                  <a:srgbClr val="3F7F7F"/>
                </a:solidFill>
                <a:latin typeface="Consolas"/>
              </a:rPr>
              <a:t>jsp:forward </a:t>
            </a:r>
            <a:r>
              <a:rPr lang="en-US" sz="1200">
                <a:solidFill>
                  <a:srgbClr val="7F007F"/>
                </a:solidFill>
                <a:latin typeface="Consolas"/>
              </a:rPr>
              <a:t>page</a:t>
            </a:r>
            <a:r>
              <a:rPr lang="en-US" sz="1200">
                <a:solidFill>
                  <a:srgbClr val="000000"/>
                </a:solidFill>
                <a:latin typeface="Consolas"/>
              </a:rPr>
              <a:t>=</a:t>
            </a:r>
            <a:r>
              <a:rPr lang="en-US" sz="1200" i="1">
                <a:solidFill>
                  <a:srgbClr val="2A00FF"/>
                </a:solidFill>
                <a:latin typeface="Consolas"/>
              </a:rPr>
              <a:t>"</a:t>
            </a:r>
            <a:r>
              <a:rPr lang="en-US" sz="1200" i="1" smtClean="0">
                <a:solidFill>
                  <a:srgbClr val="2A00FF"/>
                </a:solidFill>
                <a:latin typeface="Consolas"/>
              </a:rPr>
              <a:t>OtherPage.jsp</a:t>
            </a:r>
            <a:r>
              <a:rPr lang="en-US" sz="1200" i="1">
                <a:solidFill>
                  <a:srgbClr val="2A00FF"/>
                </a:solidFill>
                <a:latin typeface="Consolas"/>
              </a:rPr>
              <a:t>"</a:t>
            </a:r>
            <a:r>
              <a:rPr lang="en-US" sz="1200" i="1">
                <a:solidFill>
                  <a:srgbClr val="008080"/>
                </a:solidFill>
                <a:latin typeface="Consolas"/>
              </a:rPr>
              <a:t>&gt;&lt;/</a:t>
            </a:r>
            <a:r>
              <a:rPr lang="en-US" sz="1200" i="1">
                <a:solidFill>
                  <a:srgbClr val="3F7F7F"/>
                </a:solidFill>
                <a:latin typeface="Consolas"/>
              </a:rPr>
              <a:t>jsp:forward</a:t>
            </a:r>
            <a:r>
              <a:rPr lang="en-US" sz="1200" i="1">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endParaRPr lang="en-US" sz="1200" b="1"/>
          </a:p>
        </p:txBody>
      </p:sp>
      <p:sp>
        <p:nvSpPr>
          <p:cNvPr id="6" name="Rectangle 5"/>
          <p:cNvSpPr/>
          <p:nvPr/>
        </p:nvSpPr>
        <p:spPr>
          <a:xfrm>
            <a:off x="635000" y="3906946"/>
            <a:ext cx="83693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indent="-57150">
              <a:buFont typeface="Wingdings" panose="05000000000000000000" pitchFamily="2" charset="2"/>
              <a:buNone/>
              <a:defRPr/>
            </a:pPr>
            <a:r>
              <a:rPr lang="en-US" sz="1200" smtClean="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	&lt;</a:t>
            </a:r>
            <a:r>
              <a:rPr lang="en-US" sz="1200">
                <a:solidFill>
                  <a:srgbClr val="3F7F7F"/>
                </a:solidFill>
                <a:latin typeface="Consolas"/>
              </a:rPr>
              <a:t>title</a:t>
            </a:r>
            <a:r>
              <a:rPr lang="en-US" sz="1200">
                <a:solidFill>
                  <a:srgbClr val="008080"/>
                </a:solidFill>
                <a:latin typeface="Consolas"/>
              </a:rPr>
              <a:t>&gt;</a:t>
            </a:r>
            <a:r>
              <a:rPr lang="en-US" sz="1200">
                <a:solidFill>
                  <a:srgbClr val="000000"/>
                </a:solidFill>
                <a:latin typeface="Consolas"/>
              </a:rPr>
              <a:t>Forward tag</a:t>
            </a:r>
            <a:r>
              <a:rPr lang="en-US" sz="1200">
                <a:solidFill>
                  <a:srgbClr val="008080"/>
                </a:solidFill>
                <a:latin typeface="Consolas"/>
              </a:rPr>
              <a:t>&lt;/</a:t>
            </a:r>
            <a:r>
              <a:rPr lang="en-US" sz="1200">
                <a:solidFill>
                  <a:srgbClr val="3F7F7F"/>
                </a:solidFill>
                <a:latin typeface="Consolas"/>
              </a:rPr>
              <a:t>title</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marL="342900" lvl="1">
              <a:buFont typeface="Arial" charset="0"/>
              <a:buNone/>
              <a:defRPr/>
            </a:pPr>
            <a:r>
              <a:rPr lang="en-US" sz="1200">
                <a:solidFill>
                  <a:srgbClr val="008080"/>
                </a:solidFill>
                <a:latin typeface="Consolas"/>
              </a:rPr>
              <a:t>&lt;</a:t>
            </a:r>
            <a:r>
              <a:rPr lang="en-US" sz="1200">
                <a:solidFill>
                  <a:srgbClr val="3F7F7F"/>
                </a:solidFill>
                <a:latin typeface="Consolas"/>
              </a:rPr>
              <a:t>p </a:t>
            </a:r>
            <a:r>
              <a:rPr lang="en-US" sz="1200">
                <a:solidFill>
                  <a:srgbClr val="7F007F"/>
                </a:solidFill>
                <a:latin typeface="Consolas"/>
              </a:rPr>
              <a:t>align</a:t>
            </a:r>
            <a:r>
              <a:rPr lang="en-US" sz="1200">
                <a:solidFill>
                  <a:srgbClr val="000000"/>
                </a:solidFill>
                <a:latin typeface="Consolas"/>
              </a:rPr>
              <a:t>=</a:t>
            </a:r>
            <a:r>
              <a:rPr lang="en-US" sz="1200" i="1">
                <a:solidFill>
                  <a:srgbClr val="2A00FF"/>
                </a:solidFill>
                <a:latin typeface="Consolas"/>
              </a:rPr>
              <a:t>"center"</a:t>
            </a:r>
            <a:r>
              <a:rPr lang="en-US" sz="1200" i="1">
                <a:solidFill>
                  <a:srgbClr val="008080"/>
                </a:solidFill>
                <a:latin typeface="Consolas"/>
              </a:rPr>
              <a:t>&gt;</a:t>
            </a:r>
            <a:r>
              <a:rPr lang="en-US" sz="1200" i="1">
                <a:solidFill>
                  <a:srgbClr val="000000"/>
                </a:solidFill>
                <a:latin typeface="Consolas"/>
              </a:rPr>
              <a:t>My main JSP page</a:t>
            </a:r>
            <a:r>
              <a:rPr lang="en-US" sz="1200" i="1">
                <a:solidFill>
                  <a:srgbClr val="008080"/>
                </a:solidFill>
                <a:latin typeface="Consolas"/>
              </a:rPr>
              <a:t>&lt;/</a:t>
            </a:r>
            <a:r>
              <a:rPr lang="en-US" sz="1200" i="1">
                <a:solidFill>
                  <a:srgbClr val="3F7F7F"/>
                </a:solidFill>
                <a:latin typeface="Consolas"/>
              </a:rPr>
              <a:t>p</a:t>
            </a:r>
            <a:r>
              <a:rPr lang="en-US" sz="1200" i="1">
                <a:solidFill>
                  <a:srgbClr val="008080"/>
                </a:solidFill>
                <a:latin typeface="Consolas"/>
              </a:rPr>
              <a:t>&gt;</a:t>
            </a:r>
          </a:p>
          <a:p>
            <a:pPr marL="342900" lvl="1">
              <a:buFont typeface="Arial" charset="0"/>
              <a:buNone/>
              <a:defRPr/>
            </a:pPr>
            <a:r>
              <a:rPr lang="en-US" sz="1200">
                <a:solidFill>
                  <a:srgbClr val="008080"/>
                </a:solidFill>
                <a:latin typeface="Consolas"/>
              </a:rPr>
              <a:t>&lt;</a:t>
            </a:r>
            <a:r>
              <a:rPr lang="en-US" sz="1200">
                <a:solidFill>
                  <a:srgbClr val="3F7F7F"/>
                </a:solidFill>
                <a:latin typeface="Consolas"/>
              </a:rPr>
              <a:t>jsp:forward </a:t>
            </a:r>
            <a:r>
              <a:rPr lang="en-US" sz="1200">
                <a:solidFill>
                  <a:srgbClr val="7F007F"/>
                </a:solidFill>
                <a:latin typeface="Consolas"/>
              </a:rPr>
              <a:t>page</a:t>
            </a:r>
            <a:r>
              <a:rPr lang="en-US" sz="1200">
                <a:solidFill>
                  <a:srgbClr val="000000"/>
                </a:solidFill>
                <a:latin typeface="Consolas"/>
              </a:rPr>
              <a:t>=</a:t>
            </a:r>
            <a:r>
              <a:rPr lang="en-US" sz="1200" i="1">
                <a:solidFill>
                  <a:srgbClr val="2A00FF"/>
                </a:solidFill>
                <a:latin typeface="Consolas"/>
              </a:rPr>
              <a:t>"</a:t>
            </a:r>
            <a:r>
              <a:rPr lang="en-US" sz="1200" i="1" smtClean="0">
                <a:solidFill>
                  <a:srgbClr val="2A00FF"/>
                </a:solidFill>
                <a:latin typeface="Consolas"/>
              </a:rPr>
              <a:t>OtherPage.jsp</a:t>
            </a:r>
            <a:r>
              <a:rPr lang="en-US" sz="1200" i="1">
                <a:solidFill>
                  <a:srgbClr val="2A00FF"/>
                </a:solidFill>
                <a:latin typeface="Consolas"/>
              </a:rPr>
              <a:t>"</a:t>
            </a:r>
            <a:r>
              <a:rPr lang="en-US" sz="1200" i="1">
                <a:solidFill>
                  <a:srgbClr val="008080"/>
                </a:solidFill>
                <a:latin typeface="Consolas"/>
              </a:rPr>
              <a:t>&gt;</a:t>
            </a:r>
          </a:p>
          <a:p>
            <a:pPr marL="800100" lvl="2">
              <a:buFont typeface="Arial" charset="0"/>
              <a:buNone/>
              <a:defRPr/>
            </a:pPr>
            <a:r>
              <a:rPr lang="en-US" sz="1200">
                <a:solidFill>
                  <a:srgbClr val="008080"/>
                </a:solidFill>
                <a:latin typeface="Consolas"/>
              </a:rPr>
              <a:t>	&lt;</a:t>
            </a:r>
            <a:r>
              <a:rPr lang="en-US" sz="1200">
                <a:solidFill>
                  <a:srgbClr val="3F7F7F"/>
                </a:solidFill>
                <a:latin typeface="Consolas"/>
              </a:rPr>
              <a:t>jsp:param </a:t>
            </a:r>
            <a:r>
              <a:rPr lang="en-US" sz="1200">
                <a:solidFill>
                  <a:srgbClr val="7F007F"/>
                </a:solidFill>
                <a:latin typeface="Consolas"/>
              </a:rPr>
              <a:t>name</a:t>
            </a:r>
            <a:r>
              <a:rPr lang="en-US" sz="1200">
                <a:solidFill>
                  <a:srgbClr val="000000"/>
                </a:solidFill>
                <a:latin typeface="Consolas"/>
              </a:rPr>
              <a:t>=</a:t>
            </a:r>
            <a:r>
              <a:rPr lang="en-US" sz="1200" i="1">
                <a:solidFill>
                  <a:srgbClr val="2A00FF"/>
                </a:solidFill>
                <a:latin typeface="Consolas"/>
              </a:rPr>
              <a:t>"name" </a:t>
            </a:r>
            <a:r>
              <a:rPr lang="en-US" sz="1200" i="1">
                <a:solidFill>
                  <a:srgbClr val="7F007F"/>
                </a:solidFill>
                <a:latin typeface="Consolas"/>
              </a:rPr>
              <a:t>value</a:t>
            </a:r>
            <a:r>
              <a:rPr lang="en-US" sz="1200" i="1">
                <a:solidFill>
                  <a:srgbClr val="000000"/>
                </a:solidFill>
                <a:latin typeface="Consolas"/>
              </a:rPr>
              <a:t>=</a:t>
            </a:r>
            <a:r>
              <a:rPr lang="en-US" sz="1200" i="1">
                <a:solidFill>
                  <a:srgbClr val="2A00FF"/>
                </a:solidFill>
                <a:latin typeface="Consolas"/>
              </a:rPr>
              <a:t>"Chaitanya" </a:t>
            </a:r>
            <a:r>
              <a:rPr lang="en-US" sz="1200" i="1">
                <a:solidFill>
                  <a:srgbClr val="008080"/>
                </a:solidFill>
                <a:latin typeface="Consolas"/>
              </a:rPr>
              <a:t>/&gt;</a:t>
            </a:r>
          </a:p>
          <a:p>
            <a:pPr marL="800100" lvl="2">
              <a:buFont typeface="Arial" charset="0"/>
              <a:buNone/>
              <a:defRPr/>
            </a:pPr>
            <a:r>
              <a:rPr lang="en-US" sz="1200">
                <a:solidFill>
                  <a:srgbClr val="008080"/>
                </a:solidFill>
                <a:latin typeface="Consolas"/>
              </a:rPr>
              <a:t>	&lt;</a:t>
            </a:r>
            <a:r>
              <a:rPr lang="en-US" sz="1200">
                <a:solidFill>
                  <a:srgbClr val="3F7F7F"/>
                </a:solidFill>
                <a:latin typeface="Consolas"/>
              </a:rPr>
              <a:t>jsp:param </a:t>
            </a:r>
            <a:r>
              <a:rPr lang="en-US" sz="1200">
                <a:solidFill>
                  <a:srgbClr val="7F007F"/>
                </a:solidFill>
                <a:latin typeface="Consolas"/>
              </a:rPr>
              <a:t>name</a:t>
            </a:r>
            <a:r>
              <a:rPr lang="en-US" sz="1200">
                <a:solidFill>
                  <a:srgbClr val="000000"/>
                </a:solidFill>
                <a:latin typeface="Consolas"/>
              </a:rPr>
              <a:t>=</a:t>
            </a:r>
            <a:r>
              <a:rPr lang="en-US" sz="1200" i="1">
                <a:solidFill>
                  <a:srgbClr val="2A00FF"/>
                </a:solidFill>
                <a:latin typeface="Consolas"/>
              </a:rPr>
              <a:t>"tutorialname" </a:t>
            </a:r>
            <a:r>
              <a:rPr lang="en-US" sz="1200" i="1">
                <a:solidFill>
                  <a:srgbClr val="7F007F"/>
                </a:solidFill>
                <a:latin typeface="Consolas"/>
              </a:rPr>
              <a:t>value</a:t>
            </a:r>
            <a:r>
              <a:rPr lang="en-US" sz="1200" i="1">
                <a:solidFill>
                  <a:srgbClr val="000000"/>
                </a:solidFill>
                <a:latin typeface="Consolas"/>
              </a:rPr>
              <a:t>=</a:t>
            </a:r>
            <a:r>
              <a:rPr lang="en-US" sz="1200" i="1">
                <a:solidFill>
                  <a:srgbClr val="2A00FF"/>
                </a:solidFill>
                <a:latin typeface="Consolas"/>
              </a:rPr>
              <a:t>"Jsp forward action" </a:t>
            </a:r>
            <a:r>
              <a:rPr lang="en-US" sz="1200" i="1">
                <a:solidFill>
                  <a:srgbClr val="008080"/>
                </a:solidFill>
                <a:latin typeface="Consolas"/>
              </a:rPr>
              <a:t>/&gt;</a:t>
            </a:r>
          </a:p>
          <a:p>
            <a:pPr marL="342900" lvl="1">
              <a:buFont typeface="Arial" charset="0"/>
              <a:buNone/>
              <a:defRPr/>
            </a:pPr>
            <a:r>
              <a:rPr lang="en-US" sz="1200">
                <a:solidFill>
                  <a:srgbClr val="008080"/>
                </a:solidFill>
                <a:latin typeface="Consolas"/>
              </a:rPr>
              <a:t>&lt;/</a:t>
            </a:r>
            <a:r>
              <a:rPr lang="en-US" sz="1200">
                <a:solidFill>
                  <a:srgbClr val="3F7F7F"/>
                </a:solidFill>
                <a:latin typeface="Consolas"/>
              </a:rPr>
              <a:t>jsp:forward</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indent="-57150">
              <a:buFont typeface="Wingdings" panose="05000000000000000000" pitchFamily="2" charset="2"/>
              <a:buNone/>
              <a:defRPr/>
            </a:pPr>
            <a:r>
              <a:rPr lang="en-US" sz="120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endParaRPr lang="en-US" sz="3200" b="1"/>
          </a:p>
        </p:txBody>
      </p:sp>
    </p:spTree>
    <p:extLst>
      <p:ext uri="{BB962C8B-B14F-4D97-AF65-F5344CB8AC3E}">
        <p14:creationId xmlns:p14="http://schemas.microsoft.com/office/powerpoint/2010/main" val="1771792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smtClean="0"/>
              <a:t>Usebean tag </a:t>
            </a:r>
            <a:r>
              <a:rPr lang="en-US" sz="1800" i="1" smtClean="0">
                <a:solidFill>
                  <a:schemeClr val="tx1"/>
                </a:solidFill>
              </a:rPr>
              <a:t>(1/3)</a:t>
            </a:r>
            <a:endParaRPr lang="en-US" sz="1800" i="1">
              <a:solidFill>
                <a:schemeClr val="tx1"/>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1800"/>
              <a:t>A </a:t>
            </a:r>
            <a:r>
              <a:rPr lang="en-US" sz="1800" b="1"/>
              <a:t>JavaBean</a:t>
            </a:r>
            <a:r>
              <a:rPr lang="en-US" sz="1800"/>
              <a:t> is a specially constructed Java class written in the </a:t>
            </a:r>
            <a:r>
              <a:rPr lang="en-US" sz="1800" smtClean="0"/>
              <a:t>Java. </a:t>
            </a:r>
            <a:r>
              <a:rPr lang="en-US" sz="1800" b="1"/>
              <a:t>JavaBeans</a:t>
            </a:r>
            <a:r>
              <a:rPr lang="en-US" sz="1800"/>
              <a:t> component design conventions govern the</a:t>
            </a:r>
            <a:r>
              <a:rPr lang="en-US" sz="1800" i="1"/>
              <a:t> </a:t>
            </a:r>
            <a:r>
              <a:rPr lang="en-US" sz="1800" i="1" u="sng"/>
              <a:t>properties</a:t>
            </a:r>
            <a:r>
              <a:rPr lang="en-US" sz="1800" i="1"/>
              <a:t> </a:t>
            </a:r>
            <a:r>
              <a:rPr lang="en-US" sz="1800"/>
              <a:t>of the class and govern the </a:t>
            </a:r>
            <a:r>
              <a:rPr lang="en-US" sz="1800" i="1" u="sng"/>
              <a:t>public methods</a:t>
            </a:r>
            <a:r>
              <a:rPr lang="en-US" sz="1800" i="1"/>
              <a:t> </a:t>
            </a:r>
            <a:r>
              <a:rPr lang="en-US" sz="1800"/>
              <a:t>that give access to the properties</a:t>
            </a:r>
            <a:r>
              <a:rPr lang="en-US" sz="2000" smtClean="0"/>
              <a:t>.</a:t>
            </a:r>
            <a:endParaRPr lang="en-US" sz="2000"/>
          </a:p>
        </p:txBody>
      </p:sp>
      <p:sp>
        <p:nvSpPr>
          <p:cNvPr id="4710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867950A-51BA-4422-A0B7-25B3591FE271}" type="slidenum">
              <a:rPr lang="vi-VN" altLang="en-US" sz="1200">
                <a:solidFill>
                  <a:srgbClr val="898989"/>
                </a:solidFill>
              </a:rPr>
              <a:pPr>
                <a:spcBef>
                  <a:spcPct val="0"/>
                </a:spcBef>
                <a:buFontTx/>
                <a:buNone/>
              </a:pPr>
              <a:t>26</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Rectangle 5"/>
          <p:cNvSpPr/>
          <p:nvPr/>
        </p:nvSpPr>
        <p:spPr>
          <a:xfrm>
            <a:off x="656821" y="2175036"/>
            <a:ext cx="8113692" cy="4107790"/>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r>
              <a:rPr lang="en-US" sz="1200" b="1">
                <a:solidFill>
                  <a:srgbClr val="7F0055"/>
                </a:solidFill>
                <a:highlight>
                  <a:srgbClr val="E8F2FE"/>
                </a:highlight>
                <a:latin typeface="Consolas"/>
              </a:rPr>
              <a:t>package</a:t>
            </a:r>
            <a:r>
              <a:rPr lang="en-US" sz="1200" b="1">
                <a:solidFill>
                  <a:srgbClr val="000000"/>
                </a:solidFill>
                <a:highlight>
                  <a:srgbClr val="E8F2FE"/>
                </a:highlight>
                <a:latin typeface="Consolas"/>
              </a:rPr>
              <a:t> ctc.fr.atjb.bean</a:t>
            </a:r>
            <a:r>
              <a:rPr lang="en-US" sz="1200" b="1" smtClean="0">
                <a:solidFill>
                  <a:srgbClr val="000000"/>
                </a:solidFill>
                <a:highlight>
                  <a:srgbClr val="E8F2FE"/>
                </a:highlight>
                <a:latin typeface="Consolas"/>
              </a:rPr>
              <a:t>;</a:t>
            </a:r>
            <a:r>
              <a:rPr lang="vi-VN" sz="1200" b="1" smtClean="0">
                <a:solidFill>
                  <a:srgbClr val="000000"/>
                </a:solidFill>
                <a:highlight>
                  <a:srgbClr val="E8F2FE"/>
                </a:highlight>
                <a:latin typeface="Consolas"/>
              </a:rPr>
              <a:t> </a:t>
            </a:r>
          </a:p>
          <a:p>
            <a:endParaRPr lang="vi-VN" sz="1100" b="1" smtClean="0">
              <a:solidFill>
                <a:srgbClr val="7F0055"/>
              </a:solidFill>
              <a:latin typeface="Consolas"/>
            </a:endParaRPr>
          </a:p>
          <a:p>
            <a:r>
              <a:rPr lang="en-US" sz="1200" b="1" smtClean="0">
                <a:solidFill>
                  <a:srgbClr val="7F0055"/>
                </a:solidFill>
                <a:latin typeface="Consolas"/>
              </a:rPr>
              <a:t>public</a:t>
            </a:r>
            <a:r>
              <a:rPr lang="en-US" sz="1200" b="1" smtClean="0">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Account </a:t>
            </a:r>
            <a:r>
              <a:rPr lang="en-US" sz="1200" b="1">
                <a:solidFill>
                  <a:srgbClr val="7F0055"/>
                </a:solidFill>
                <a:latin typeface="Consolas"/>
              </a:rPr>
              <a:t>implements</a:t>
            </a:r>
            <a:r>
              <a:rPr lang="en-US" sz="1200" b="1">
                <a:solidFill>
                  <a:srgbClr val="000000"/>
                </a:solidFill>
                <a:latin typeface="Consolas"/>
              </a:rPr>
              <a:t> Serializable {</a:t>
            </a:r>
          </a:p>
          <a:p>
            <a:r>
              <a:rPr lang="en-US" sz="1200" b="1" smtClean="0">
                <a:solidFill>
                  <a:srgbClr val="7F0055"/>
                </a:solidFill>
                <a:latin typeface="Consolas"/>
              </a:rPr>
              <a:t>	</a:t>
            </a:r>
          </a:p>
          <a:p>
            <a:r>
              <a:rPr lang="en-US" sz="1200" b="1" smtClean="0">
                <a:solidFill>
                  <a:srgbClr val="7F0055"/>
                </a:solidFill>
                <a:latin typeface="Consolas"/>
              </a:rPr>
              <a:t>    private</a:t>
            </a:r>
            <a:r>
              <a:rPr lang="en-US" sz="1200" b="1" smtClean="0">
                <a:solidFill>
                  <a:srgbClr val="000000"/>
                </a:solidFill>
                <a:latin typeface="Consolas"/>
              </a:rPr>
              <a:t> </a:t>
            </a:r>
            <a:r>
              <a:rPr lang="en-US" sz="1200" b="1">
                <a:solidFill>
                  <a:srgbClr val="000000"/>
                </a:solidFill>
                <a:latin typeface="Consolas"/>
              </a:rPr>
              <a:t>String </a:t>
            </a:r>
            <a:r>
              <a:rPr lang="en-US" sz="1200" b="1">
                <a:solidFill>
                  <a:srgbClr val="0000C0"/>
                </a:solidFill>
                <a:latin typeface="Consolas"/>
              </a:rPr>
              <a:t>emailAddress</a:t>
            </a:r>
            <a:r>
              <a:rPr lang="en-US" sz="1200" b="1">
                <a:solidFill>
                  <a:srgbClr val="000000"/>
                </a:solidFill>
                <a:latin typeface="Consolas"/>
              </a:rPr>
              <a:t>;</a:t>
            </a:r>
          </a:p>
          <a:p>
            <a:r>
              <a:rPr lang="en-US" sz="1200">
                <a:solidFill>
                  <a:srgbClr val="000000"/>
                </a:solidFill>
                <a:latin typeface="Consolas"/>
              </a:rPr>
              <a:t>    </a:t>
            </a:r>
            <a:r>
              <a:rPr lang="en-US" sz="1200" b="1">
                <a:solidFill>
                  <a:srgbClr val="7F0055"/>
                </a:solidFill>
                <a:latin typeface="Consolas"/>
              </a:rPr>
              <a:t>private</a:t>
            </a:r>
            <a:r>
              <a:rPr lang="en-US" sz="1200" b="1">
                <a:solidFill>
                  <a:srgbClr val="000000"/>
                </a:solidFill>
                <a:latin typeface="Consolas"/>
              </a:rPr>
              <a:t> String </a:t>
            </a:r>
            <a:r>
              <a:rPr lang="en-US" sz="1200" b="1">
                <a:solidFill>
                  <a:srgbClr val="0000C0"/>
                </a:solidFill>
                <a:highlight>
                  <a:srgbClr val="F0D8A8"/>
                </a:highlight>
                <a:latin typeface="Consolas"/>
              </a:rPr>
              <a:t>password</a:t>
            </a:r>
            <a:r>
              <a:rPr lang="en-US" sz="1200" b="1">
                <a:solidFill>
                  <a:srgbClr val="000000"/>
                </a:solidFill>
                <a:highlight>
                  <a:srgbClr val="F0D8A8"/>
                </a:highlight>
                <a:latin typeface="Consolas"/>
              </a:rPr>
              <a:t>;</a:t>
            </a:r>
          </a:p>
          <a:p>
            <a:endParaRPr lang="en-US" sz="1200">
              <a:latin typeface="Consolas"/>
            </a:endParaRPr>
          </a:p>
          <a:p>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String getEmailAddress() {</a:t>
            </a:r>
          </a:p>
          <a:p>
            <a:r>
              <a:rPr lang="en-US" sz="1200">
                <a:solidFill>
                  <a:srgbClr val="000000"/>
                </a:solidFill>
                <a:latin typeface="Consolas"/>
              </a:rPr>
              <a:t>        </a:t>
            </a:r>
            <a:r>
              <a:rPr lang="en-US" sz="1200" b="1">
                <a:solidFill>
                  <a:srgbClr val="7F0055"/>
                </a:solidFill>
                <a:latin typeface="Consolas"/>
              </a:rPr>
              <a:t>return</a:t>
            </a:r>
            <a:r>
              <a:rPr lang="en-US" sz="1200" b="1">
                <a:solidFill>
                  <a:srgbClr val="000000"/>
                </a:solidFill>
                <a:latin typeface="Consolas"/>
              </a:rPr>
              <a:t> </a:t>
            </a:r>
            <a:r>
              <a:rPr lang="en-US" sz="1200" b="1">
                <a:solidFill>
                  <a:srgbClr val="0000C0"/>
                </a:solidFill>
                <a:latin typeface="Consolas"/>
              </a:rPr>
              <a:t>emailAddress</a:t>
            </a:r>
            <a:r>
              <a:rPr lang="en-US" sz="1200" b="1">
                <a:solidFill>
                  <a:srgbClr val="000000"/>
                </a:solidFill>
                <a:latin typeface="Consolas"/>
              </a:rPr>
              <a:t>;</a:t>
            </a:r>
          </a:p>
          <a:p>
            <a:r>
              <a:rPr lang="en-US" sz="1200">
                <a:solidFill>
                  <a:srgbClr val="000000"/>
                </a:solidFill>
                <a:latin typeface="Consolas"/>
              </a:rPr>
              <a:t>    }</a:t>
            </a:r>
          </a:p>
          <a:p>
            <a:endParaRPr lang="en-US" sz="800">
              <a:latin typeface="Consolas"/>
            </a:endParaRPr>
          </a:p>
          <a:p>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setEmailAddress(String </a:t>
            </a:r>
            <a:r>
              <a:rPr lang="en-US" sz="1200" b="1">
                <a:solidFill>
                  <a:srgbClr val="6A3E3E"/>
                </a:solidFill>
                <a:latin typeface="Consolas"/>
              </a:rPr>
              <a:t>emailAddress</a:t>
            </a:r>
            <a:r>
              <a:rPr lang="en-US" sz="1200" b="1">
                <a:solidFill>
                  <a:srgbClr val="000000"/>
                </a:solidFill>
                <a:latin typeface="Consolas"/>
              </a:rPr>
              <a:t>) {</a:t>
            </a:r>
          </a:p>
          <a:p>
            <a:r>
              <a:rPr lang="en-US" sz="1200">
                <a:solidFill>
                  <a:srgbClr val="000000"/>
                </a:solidFill>
                <a:latin typeface="Consolas"/>
              </a:rPr>
              <a:t>        </a:t>
            </a:r>
            <a:r>
              <a:rPr lang="en-US" sz="1200" b="1">
                <a:solidFill>
                  <a:srgbClr val="7F0055"/>
                </a:solidFill>
                <a:latin typeface="Consolas"/>
              </a:rPr>
              <a:t>this</a:t>
            </a:r>
            <a:r>
              <a:rPr lang="en-US" sz="1200" b="1">
                <a:solidFill>
                  <a:srgbClr val="000000"/>
                </a:solidFill>
                <a:latin typeface="Consolas"/>
              </a:rPr>
              <a:t>.</a:t>
            </a:r>
            <a:r>
              <a:rPr lang="en-US" sz="1200" b="1">
                <a:solidFill>
                  <a:srgbClr val="0000C0"/>
                </a:solidFill>
                <a:latin typeface="Consolas"/>
              </a:rPr>
              <a:t>emailAddress</a:t>
            </a:r>
            <a:r>
              <a:rPr lang="en-US" sz="1200" b="1">
                <a:solidFill>
                  <a:srgbClr val="000000"/>
                </a:solidFill>
                <a:latin typeface="Consolas"/>
              </a:rPr>
              <a:t> = </a:t>
            </a:r>
            <a:r>
              <a:rPr lang="en-US" sz="1200" b="1">
                <a:solidFill>
                  <a:srgbClr val="6A3E3E"/>
                </a:solidFill>
                <a:latin typeface="Consolas"/>
              </a:rPr>
              <a:t>emailAddress</a:t>
            </a:r>
            <a:r>
              <a:rPr lang="en-US" sz="1200" b="1">
                <a:solidFill>
                  <a:srgbClr val="000000"/>
                </a:solidFill>
                <a:latin typeface="Consolas"/>
              </a:rPr>
              <a:t>;</a:t>
            </a:r>
          </a:p>
          <a:p>
            <a:r>
              <a:rPr lang="en-US" sz="1200">
                <a:solidFill>
                  <a:srgbClr val="000000"/>
                </a:solidFill>
                <a:latin typeface="Consolas"/>
              </a:rPr>
              <a:t>    }</a:t>
            </a:r>
          </a:p>
          <a:p>
            <a:endParaRPr lang="en-US" sz="800">
              <a:latin typeface="Consolas"/>
            </a:endParaRPr>
          </a:p>
          <a:p>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String getPassword() {</a:t>
            </a:r>
          </a:p>
          <a:p>
            <a:r>
              <a:rPr lang="en-US" sz="1200">
                <a:solidFill>
                  <a:srgbClr val="000000"/>
                </a:solidFill>
                <a:latin typeface="Consolas"/>
              </a:rPr>
              <a:t>        </a:t>
            </a:r>
            <a:r>
              <a:rPr lang="en-US" sz="1200" b="1">
                <a:solidFill>
                  <a:srgbClr val="7F0055"/>
                </a:solidFill>
                <a:latin typeface="Consolas"/>
              </a:rPr>
              <a:t>return</a:t>
            </a:r>
            <a:r>
              <a:rPr lang="en-US" sz="1200" b="1">
                <a:solidFill>
                  <a:srgbClr val="000000"/>
                </a:solidFill>
                <a:latin typeface="Consolas"/>
              </a:rPr>
              <a:t> </a:t>
            </a:r>
            <a:r>
              <a:rPr lang="en-US" sz="1200" b="1">
                <a:solidFill>
                  <a:srgbClr val="0000C0"/>
                </a:solidFill>
                <a:highlight>
                  <a:srgbClr val="D4D4D4"/>
                </a:highlight>
                <a:latin typeface="Consolas"/>
              </a:rPr>
              <a:t>password</a:t>
            </a:r>
            <a:r>
              <a:rPr lang="en-US" sz="1200" b="1">
                <a:solidFill>
                  <a:srgbClr val="000000"/>
                </a:solidFill>
                <a:highlight>
                  <a:srgbClr val="D4D4D4"/>
                </a:highlight>
                <a:latin typeface="Consolas"/>
              </a:rPr>
              <a:t>;</a:t>
            </a:r>
          </a:p>
          <a:p>
            <a:r>
              <a:rPr lang="en-US" sz="1200">
                <a:solidFill>
                  <a:srgbClr val="000000"/>
                </a:solidFill>
                <a:latin typeface="Consolas"/>
              </a:rPr>
              <a:t>    }</a:t>
            </a:r>
          </a:p>
          <a:p>
            <a:endParaRPr lang="en-US" sz="1200">
              <a:latin typeface="Consolas"/>
            </a:endParaRPr>
          </a:p>
          <a:p>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setPassword(String </a:t>
            </a:r>
            <a:r>
              <a:rPr lang="en-US" sz="1200" b="1">
                <a:solidFill>
                  <a:srgbClr val="6A3E3E"/>
                </a:solidFill>
                <a:latin typeface="Consolas"/>
              </a:rPr>
              <a:t>password</a:t>
            </a:r>
            <a:r>
              <a:rPr lang="en-US" sz="1200" b="1">
                <a:solidFill>
                  <a:srgbClr val="000000"/>
                </a:solidFill>
                <a:latin typeface="Consolas"/>
              </a:rPr>
              <a:t>) {</a:t>
            </a:r>
          </a:p>
          <a:p>
            <a:r>
              <a:rPr lang="en-US" sz="1200">
                <a:solidFill>
                  <a:srgbClr val="000000"/>
                </a:solidFill>
                <a:latin typeface="Consolas"/>
              </a:rPr>
              <a:t>        </a:t>
            </a:r>
            <a:r>
              <a:rPr lang="en-US" sz="1200" b="1">
                <a:solidFill>
                  <a:srgbClr val="7F0055"/>
                </a:solidFill>
                <a:latin typeface="Consolas"/>
              </a:rPr>
              <a:t>this</a:t>
            </a:r>
            <a:r>
              <a:rPr lang="en-US" sz="1200" b="1">
                <a:solidFill>
                  <a:srgbClr val="000000"/>
                </a:solidFill>
                <a:latin typeface="Consolas"/>
              </a:rPr>
              <a:t>.</a:t>
            </a:r>
            <a:r>
              <a:rPr lang="en-US" sz="1200" b="1">
                <a:solidFill>
                  <a:srgbClr val="0000C0"/>
                </a:solidFill>
                <a:highlight>
                  <a:srgbClr val="F0D8A8"/>
                </a:highlight>
                <a:latin typeface="Consolas"/>
              </a:rPr>
              <a:t>password</a:t>
            </a:r>
            <a:r>
              <a:rPr lang="en-US" sz="1200" b="1">
                <a:solidFill>
                  <a:srgbClr val="000000"/>
                </a:solidFill>
                <a:highlight>
                  <a:srgbClr val="F0D8A8"/>
                </a:highlight>
                <a:latin typeface="Consolas"/>
              </a:rPr>
              <a:t> = </a:t>
            </a:r>
            <a:r>
              <a:rPr lang="en-US" sz="1200" b="1">
                <a:solidFill>
                  <a:srgbClr val="6A3E3E"/>
                </a:solidFill>
                <a:highlight>
                  <a:srgbClr val="F0D8A8"/>
                </a:highlight>
                <a:latin typeface="Consolas"/>
              </a:rPr>
              <a:t>password</a:t>
            </a:r>
            <a:r>
              <a:rPr lang="en-US" sz="1200" b="1">
                <a:solidFill>
                  <a:srgbClr val="000000"/>
                </a:solidFill>
                <a:highlight>
                  <a:srgbClr val="F0D8A8"/>
                </a:highlight>
                <a:latin typeface="Consolas"/>
              </a:rPr>
              <a:t>;</a:t>
            </a:r>
          </a:p>
          <a:p>
            <a:r>
              <a:rPr lang="en-US" sz="1200">
                <a:solidFill>
                  <a:srgbClr val="000000"/>
                </a:solidFill>
                <a:latin typeface="Consolas"/>
              </a:rPr>
              <a:t>    }</a:t>
            </a:r>
          </a:p>
          <a:p>
            <a:r>
              <a:rPr lang="en-US" sz="1200">
                <a:solidFill>
                  <a:srgbClr val="000000"/>
                </a:solidFill>
                <a:latin typeface="Consolas"/>
              </a:rPr>
              <a:t>}</a:t>
            </a:r>
            <a:endParaRPr lang="en-US" sz="1200"/>
          </a:p>
        </p:txBody>
      </p:sp>
      <p:sp>
        <p:nvSpPr>
          <p:cNvPr id="8" name="Rounded Rectangle 7"/>
          <p:cNvSpPr/>
          <p:nvPr/>
        </p:nvSpPr>
        <p:spPr>
          <a:xfrm>
            <a:off x="656820" y="1745545"/>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spTree>
    <p:extLst>
      <p:ext uri="{BB962C8B-B14F-4D97-AF65-F5344CB8AC3E}">
        <p14:creationId xmlns:p14="http://schemas.microsoft.com/office/powerpoint/2010/main" val="339888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smtClean="0"/>
              <a:t>Usebean tag </a:t>
            </a:r>
            <a:r>
              <a:rPr lang="en-US" sz="1800" i="1" smtClean="0">
                <a:solidFill>
                  <a:schemeClr val="tx1"/>
                </a:solidFill>
              </a:rPr>
              <a:t>(2/3)</a:t>
            </a:r>
            <a:endParaRPr lang="en-US" sz="1800" i="1">
              <a:solidFill>
                <a:schemeClr val="tx1"/>
              </a:solidFill>
            </a:endParaRPr>
          </a:p>
        </p:txBody>
      </p:sp>
      <p:sp>
        <p:nvSpPr>
          <p:cNvPr id="2" name="Content Placeholder 1"/>
          <p:cNvSpPr>
            <a:spLocks noGrp="1"/>
          </p:cNvSpPr>
          <p:nvPr>
            <p:ph idx="1"/>
          </p:nvPr>
        </p:nvSpPr>
        <p:spPr>
          <a:prstGeom prst="rect">
            <a:avLst/>
          </a:prstGeom>
        </p:spPr>
        <p:txBody>
          <a:bodyPr/>
          <a:lstStyle/>
          <a:p>
            <a:pPr marL="0" indent="0" algn="just">
              <a:spcBef>
                <a:spcPts val="600"/>
              </a:spcBef>
              <a:buFont typeface="Arial" charset="0"/>
              <a:buNone/>
              <a:defRPr/>
            </a:pPr>
            <a:r>
              <a:rPr lang="en-US" sz="2000" b="1"/>
              <a:t>Accessing </a:t>
            </a:r>
            <a:r>
              <a:rPr lang="en-US" sz="2000" b="1" smtClean="0"/>
              <a:t>JavaBeans:</a:t>
            </a:r>
          </a:p>
          <a:p>
            <a:pPr algn="just">
              <a:spcBef>
                <a:spcPts val="600"/>
              </a:spcBef>
              <a:defRPr/>
            </a:pPr>
            <a:r>
              <a:rPr lang="en-US" sz="1800" smtClean="0"/>
              <a:t>The</a:t>
            </a:r>
            <a:r>
              <a:rPr lang="en-US" sz="1800"/>
              <a:t> </a:t>
            </a:r>
            <a:r>
              <a:rPr lang="en-US" sz="1800" b="1"/>
              <a:t>useBean</a:t>
            </a:r>
            <a:r>
              <a:rPr lang="en-US" sz="1800"/>
              <a:t> action declares a JavaBean for use in a JSP. </a:t>
            </a:r>
            <a:endParaRPr lang="en-US" sz="1800" smtClean="0"/>
          </a:p>
          <a:p>
            <a:pPr algn="just">
              <a:spcBef>
                <a:spcPts val="600"/>
              </a:spcBef>
              <a:defRPr/>
            </a:pPr>
            <a:r>
              <a:rPr lang="en-US" sz="1800" smtClean="0"/>
              <a:t>The </a:t>
            </a:r>
            <a:r>
              <a:rPr lang="en-US" sz="1800"/>
              <a:t>full </a:t>
            </a:r>
            <a:r>
              <a:rPr lang="en-US" sz="1800" smtClean="0"/>
              <a:t>syntax:</a:t>
            </a:r>
          </a:p>
          <a:p>
            <a:pPr marL="800100" lvl="2" indent="0" algn="just">
              <a:spcBef>
                <a:spcPts val="600"/>
              </a:spcBef>
              <a:buFont typeface="Arial" charset="0"/>
              <a:buNone/>
              <a:defRPr/>
            </a:pPr>
            <a:r>
              <a:rPr lang="en-US" sz="1400" smtClean="0">
                <a:solidFill>
                  <a:srgbClr val="800000"/>
                </a:solidFill>
              </a:rPr>
              <a:t>&lt;</a:t>
            </a:r>
            <a:r>
              <a:rPr lang="en-US" sz="1400">
                <a:solidFill>
                  <a:srgbClr val="800000"/>
                </a:solidFill>
              </a:rPr>
              <a:t>jsp</a:t>
            </a:r>
            <a:r>
              <a:rPr lang="en-US" sz="1400">
                <a:solidFill>
                  <a:srgbClr val="000000"/>
                </a:solidFill>
              </a:rPr>
              <a:t>: </a:t>
            </a:r>
            <a:r>
              <a:rPr lang="en-US" sz="1400">
                <a:solidFill>
                  <a:srgbClr val="FF0000"/>
                </a:solidFill>
              </a:rPr>
              <a:t>useBean</a:t>
            </a:r>
            <a:r>
              <a:rPr lang="en-US" sz="1400">
                <a:solidFill>
                  <a:srgbClr val="000000"/>
                </a:solidFill>
              </a:rPr>
              <a:t> </a:t>
            </a:r>
            <a:r>
              <a:rPr lang="en-US" sz="1400">
                <a:solidFill>
                  <a:srgbClr val="FF0000"/>
                </a:solidFill>
              </a:rPr>
              <a:t>id</a:t>
            </a:r>
            <a:r>
              <a:rPr lang="en-US" sz="1400">
                <a:solidFill>
                  <a:srgbClr val="000000"/>
                </a:solidFill>
              </a:rPr>
              <a:t>=</a:t>
            </a:r>
            <a:r>
              <a:rPr lang="en-US" sz="1400">
                <a:solidFill>
                  <a:srgbClr val="0000FF"/>
                </a:solidFill>
              </a:rPr>
              <a:t>"unique_name_to_identify_bean"</a:t>
            </a:r>
            <a:r>
              <a:rPr lang="en-US" sz="1400">
                <a:solidFill>
                  <a:srgbClr val="000000"/>
                </a:solidFill>
              </a:rPr>
              <a:t>  </a:t>
            </a:r>
            <a:r>
              <a:rPr lang="en-US" sz="1400">
                <a:solidFill>
                  <a:srgbClr val="FF0000"/>
                </a:solidFill>
              </a:rPr>
              <a:t>class</a:t>
            </a:r>
            <a:r>
              <a:rPr lang="en-US" sz="1400">
                <a:solidFill>
                  <a:srgbClr val="000000"/>
                </a:solidFill>
              </a:rPr>
              <a:t>=</a:t>
            </a:r>
            <a:r>
              <a:rPr lang="en-US" sz="1400">
                <a:solidFill>
                  <a:srgbClr val="0000FF"/>
                </a:solidFill>
              </a:rPr>
              <a:t>"package_name.class_name"</a:t>
            </a:r>
            <a:r>
              <a:rPr lang="en-US" sz="1400">
                <a:solidFill>
                  <a:srgbClr val="000000"/>
                </a:solidFill>
              </a:rPr>
              <a:t> </a:t>
            </a:r>
            <a:r>
              <a:rPr lang="en-US" sz="1400" smtClean="0">
                <a:solidFill>
                  <a:srgbClr val="800000"/>
                </a:solidFill>
              </a:rPr>
              <a:t>/&gt;</a:t>
            </a:r>
          </a:p>
          <a:p>
            <a:pPr marL="800100" lvl="2" indent="0" algn="just">
              <a:spcBef>
                <a:spcPts val="600"/>
              </a:spcBef>
              <a:buFont typeface="Arial" charset="0"/>
              <a:buNone/>
              <a:defRPr/>
            </a:pPr>
            <a:r>
              <a:rPr lang="en-US" sz="1400">
                <a:solidFill>
                  <a:srgbClr val="800000"/>
                </a:solidFill>
              </a:rPr>
              <a:t>&lt;jsp:setProperty</a:t>
            </a:r>
            <a:r>
              <a:rPr lang="en-US" sz="1400">
                <a:solidFill>
                  <a:srgbClr val="000000"/>
                </a:solidFill>
              </a:rPr>
              <a:t> </a:t>
            </a:r>
            <a:r>
              <a:rPr lang="en-US" sz="1400">
                <a:solidFill>
                  <a:srgbClr val="FF0000"/>
                </a:solidFill>
              </a:rPr>
              <a:t>name</a:t>
            </a:r>
            <a:r>
              <a:rPr lang="en-US" sz="1400">
                <a:solidFill>
                  <a:srgbClr val="000000"/>
                </a:solidFill>
              </a:rPr>
              <a:t>=</a:t>
            </a:r>
            <a:r>
              <a:rPr lang="en-US" sz="1400">
                <a:solidFill>
                  <a:srgbClr val="0000FF"/>
                </a:solidFill>
              </a:rPr>
              <a:t>"unique_name_to_identify_bean"</a:t>
            </a:r>
            <a:r>
              <a:rPr lang="en-US" sz="1400">
                <a:solidFill>
                  <a:srgbClr val="000000"/>
                </a:solidFill>
              </a:rPr>
              <a:t> </a:t>
            </a:r>
            <a:r>
              <a:rPr lang="en-US" sz="1400">
                <a:solidFill>
                  <a:srgbClr val="FF0000"/>
                </a:solidFill>
              </a:rPr>
              <a:t>property</a:t>
            </a:r>
            <a:r>
              <a:rPr lang="en-US" sz="1400">
                <a:solidFill>
                  <a:srgbClr val="000000"/>
                </a:solidFill>
              </a:rPr>
              <a:t>=</a:t>
            </a:r>
            <a:r>
              <a:rPr lang="en-US" sz="1400">
                <a:solidFill>
                  <a:srgbClr val="0000FF"/>
                </a:solidFill>
              </a:rPr>
              <a:t>"property_name"</a:t>
            </a:r>
            <a:r>
              <a:rPr lang="en-US" sz="1400">
                <a:solidFill>
                  <a:srgbClr val="000000"/>
                </a:solidFill>
              </a:rPr>
              <a:t> </a:t>
            </a:r>
            <a:r>
              <a:rPr lang="en-US" sz="1400" smtClean="0">
                <a:solidFill>
                  <a:srgbClr val="800000"/>
                </a:solidFill>
              </a:rPr>
              <a:t>/&gt;</a:t>
            </a:r>
          </a:p>
          <a:p>
            <a:pPr marL="800100" lvl="2" indent="0" algn="just">
              <a:spcBef>
                <a:spcPts val="600"/>
              </a:spcBef>
              <a:buFont typeface="Arial" charset="0"/>
              <a:buNone/>
              <a:defRPr/>
            </a:pPr>
            <a:r>
              <a:rPr lang="en-US" sz="1400">
                <a:solidFill>
                  <a:srgbClr val="800000"/>
                </a:solidFill>
              </a:rPr>
              <a:t>&lt;jsp:getProperty</a:t>
            </a:r>
            <a:r>
              <a:rPr lang="en-US" sz="1400">
                <a:solidFill>
                  <a:srgbClr val="000000"/>
                </a:solidFill>
              </a:rPr>
              <a:t> </a:t>
            </a:r>
            <a:r>
              <a:rPr lang="en-US" sz="1400">
                <a:solidFill>
                  <a:srgbClr val="FF0000"/>
                </a:solidFill>
              </a:rPr>
              <a:t>name</a:t>
            </a:r>
            <a:r>
              <a:rPr lang="en-US" sz="1400">
                <a:solidFill>
                  <a:srgbClr val="000000"/>
                </a:solidFill>
              </a:rPr>
              <a:t>=</a:t>
            </a:r>
            <a:r>
              <a:rPr lang="en-US" sz="1400">
                <a:solidFill>
                  <a:srgbClr val="0000FF"/>
                </a:solidFill>
              </a:rPr>
              <a:t>"unique_name_to_identify_bean"</a:t>
            </a:r>
            <a:r>
              <a:rPr lang="en-US" sz="1400">
                <a:solidFill>
                  <a:srgbClr val="000000"/>
                </a:solidFill>
              </a:rPr>
              <a:t> </a:t>
            </a:r>
            <a:r>
              <a:rPr lang="en-US" sz="1400">
                <a:solidFill>
                  <a:srgbClr val="FF0000"/>
                </a:solidFill>
              </a:rPr>
              <a:t>property</a:t>
            </a:r>
            <a:r>
              <a:rPr lang="en-US" sz="1400">
                <a:solidFill>
                  <a:srgbClr val="000000"/>
                </a:solidFill>
              </a:rPr>
              <a:t>=</a:t>
            </a:r>
            <a:r>
              <a:rPr lang="en-US" sz="1400">
                <a:solidFill>
                  <a:srgbClr val="0000FF"/>
                </a:solidFill>
              </a:rPr>
              <a:t>"property_name"</a:t>
            </a:r>
            <a:r>
              <a:rPr lang="en-US" sz="1400">
                <a:solidFill>
                  <a:srgbClr val="000000"/>
                </a:solidFill>
              </a:rPr>
              <a:t> </a:t>
            </a:r>
            <a:r>
              <a:rPr lang="en-US" sz="1400">
                <a:solidFill>
                  <a:srgbClr val="800000"/>
                </a:solidFill>
              </a:rPr>
              <a:t>/&gt;</a:t>
            </a:r>
            <a:endParaRPr lang="en-US" sz="1200" smtClean="0">
              <a:solidFill>
                <a:srgbClr val="000088"/>
              </a:solidFill>
            </a:endParaRPr>
          </a:p>
          <a:p>
            <a:pPr algn="just">
              <a:spcBef>
                <a:spcPts val="600"/>
              </a:spcBef>
              <a:defRPr/>
            </a:pPr>
            <a:r>
              <a:rPr lang="en-US" sz="1800" b="1" smtClean="0"/>
              <a:t>Example:</a:t>
            </a:r>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html</a:t>
            </a:r>
            <a:r>
              <a:rPr lang="en-US" sz="1400" smtClean="0">
                <a:solidFill>
                  <a:srgbClr val="000088"/>
                </a:solidFill>
              </a:rPr>
              <a:t>&gt;</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head</a:t>
            </a:r>
            <a:r>
              <a:rPr lang="en-US" sz="1400" smtClean="0">
                <a:solidFill>
                  <a:srgbClr val="000088"/>
                </a:solidFill>
              </a:rPr>
              <a:t>&gt;</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title&gt;</a:t>
            </a:r>
            <a:r>
              <a:rPr lang="en-US" sz="1400"/>
              <a:t>useBean Example</a:t>
            </a:r>
            <a:r>
              <a:rPr lang="en-US" sz="1400">
                <a:solidFill>
                  <a:srgbClr val="000088"/>
                </a:solidFill>
              </a:rPr>
              <a:t>&lt;/title</a:t>
            </a:r>
            <a:r>
              <a:rPr lang="en-US" sz="1400" smtClean="0">
                <a:solidFill>
                  <a:srgbClr val="000088"/>
                </a:solidFill>
              </a:rPr>
              <a:t>&gt;</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head&gt;</a:t>
            </a:r>
            <a:r>
              <a:rPr lang="en-US" sz="1400"/>
              <a:t> </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body&gt;</a:t>
            </a:r>
            <a:r>
              <a:rPr lang="en-US" sz="1400"/>
              <a:t> </a:t>
            </a:r>
            <a:endParaRPr lang="en-US" sz="1400" smtClean="0"/>
          </a:p>
          <a:p>
            <a:pPr marL="400050" lvl="1" indent="0" algn="just">
              <a:spcBef>
                <a:spcPts val="600"/>
              </a:spcBef>
              <a:buFont typeface="Wingdings" panose="05000000000000000000" pitchFamily="2" charset="2"/>
              <a:buNone/>
              <a:defRPr/>
            </a:pPr>
            <a:r>
              <a:rPr lang="en-US" sz="1400">
                <a:solidFill>
                  <a:srgbClr val="000088"/>
                </a:solidFill>
              </a:rPr>
              <a:t>	</a:t>
            </a:r>
            <a:r>
              <a:rPr lang="en-US" sz="1400" smtClean="0">
                <a:solidFill>
                  <a:srgbClr val="000088"/>
                </a:solidFill>
              </a:rPr>
              <a:t>&lt;</a:t>
            </a:r>
            <a:r>
              <a:rPr lang="en-US" sz="1400">
                <a:solidFill>
                  <a:srgbClr val="000088"/>
                </a:solidFill>
              </a:rPr>
              <a:t>jsp:useBean</a:t>
            </a:r>
            <a:r>
              <a:rPr lang="en-US" sz="1400"/>
              <a:t> </a:t>
            </a:r>
            <a:r>
              <a:rPr lang="en-US" sz="1400">
                <a:solidFill>
                  <a:srgbClr val="7F0055"/>
                </a:solidFill>
              </a:rPr>
              <a:t>id</a:t>
            </a:r>
            <a:r>
              <a:rPr lang="en-US" sz="1400">
                <a:solidFill>
                  <a:srgbClr val="666600"/>
                </a:solidFill>
              </a:rPr>
              <a:t>=</a:t>
            </a:r>
            <a:r>
              <a:rPr lang="en-US" sz="1400">
                <a:solidFill>
                  <a:srgbClr val="008800"/>
                </a:solidFill>
              </a:rPr>
              <a:t>"date"</a:t>
            </a:r>
            <a:r>
              <a:rPr lang="en-US" sz="1400"/>
              <a:t> </a:t>
            </a:r>
            <a:r>
              <a:rPr lang="en-US" sz="1400">
                <a:solidFill>
                  <a:srgbClr val="7F0055"/>
                </a:solidFill>
              </a:rPr>
              <a:t>class</a:t>
            </a:r>
            <a:r>
              <a:rPr lang="en-US" sz="1400">
                <a:solidFill>
                  <a:srgbClr val="666600"/>
                </a:solidFill>
              </a:rPr>
              <a:t>=</a:t>
            </a:r>
            <a:r>
              <a:rPr lang="en-US" sz="1400">
                <a:solidFill>
                  <a:srgbClr val="008800"/>
                </a:solidFill>
              </a:rPr>
              <a:t>"java.util.Date"</a:t>
            </a:r>
            <a:r>
              <a:rPr lang="en-US" sz="1400"/>
              <a:t> </a:t>
            </a:r>
            <a:r>
              <a:rPr lang="en-US" sz="1400">
                <a:solidFill>
                  <a:srgbClr val="000088"/>
                </a:solidFill>
              </a:rPr>
              <a:t>/&gt;</a:t>
            </a:r>
            <a:r>
              <a:rPr lang="en-US" sz="1400"/>
              <a:t> </a:t>
            </a:r>
            <a:endParaRPr lang="en-US" sz="1400" smtClean="0"/>
          </a:p>
          <a:p>
            <a:pPr marL="400050" lvl="1" indent="0" algn="just">
              <a:spcBef>
                <a:spcPts val="600"/>
              </a:spcBef>
              <a:buFont typeface="Wingdings" panose="05000000000000000000" pitchFamily="2" charset="2"/>
              <a:buNone/>
              <a:defRPr/>
            </a:pPr>
            <a:r>
              <a:rPr lang="en-US" sz="1400">
                <a:solidFill>
                  <a:srgbClr val="000088"/>
                </a:solidFill>
              </a:rPr>
              <a:t>	</a:t>
            </a:r>
            <a:r>
              <a:rPr lang="en-US" sz="1400" smtClean="0">
                <a:solidFill>
                  <a:srgbClr val="000088"/>
                </a:solidFill>
              </a:rPr>
              <a:t>&lt;</a:t>
            </a:r>
            <a:r>
              <a:rPr lang="en-US" sz="1400">
                <a:solidFill>
                  <a:srgbClr val="000088"/>
                </a:solidFill>
              </a:rPr>
              <a:t>p&gt;</a:t>
            </a:r>
            <a:r>
              <a:rPr lang="en-US" sz="1400"/>
              <a:t>The date/time is </a:t>
            </a:r>
            <a:r>
              <a:rPr lang="en-US" sz="1400">
                <a:solidFill>
                  <a:srgbClr val="666600"/>
                </a:solidFill>
              </a:rPr>
              <a:t>&lt;%=</a:t>
            </a:r>
            <a:r>
              <a:rPr lang="en-US" sz="1400"/>
              <a:t> date %&gt; </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body&gt;</a:t>
            </a:r>
            <a:r>
              <a:rPr lang="en-US" sz="1400"/>
              <a:t> </a:t>
            </a:r>
            <a:endParaRPr lang="en-US" sz="1400" smtClean="0"/>
          </a:p>
          <a:p>
            <a:pPr marL="400050" lvl="1" indent="0" algn="just">
              <a:spcBef>
                <a:spcPts val="600"/>
              </a:spcBef>
              <a:buFont typeface="Wingdings" panose="05000000000000000000" pitchFamily="2" charset="2"/>
              <a:buNone/>
              <a:defRPr/>
            </a:pPr>
            <a:r>
              <a:rPr lang="en-US" sz="1400" smtClean="0">
                <a:solidFill>
                  <a:srgbClr val="000088"/>
                </a:solidFill>
              </a:rPr>
              <a:t>&lt;/</a:t>
            </a:r>
            <a:r>
              <a:rPr lang="en-US" sz="1400">
                <a:solidFill>
                  <a:srgbClr val="000088"/>
                </a:solidFill>
              </a:rPr>
              <a:t>html&gt;</a:t>
            </a:r>
            <a:endParaRPr lang="en-US" sz="1400"/>
          </a:p>
        </p:txBody>
      </p:sp>
      <p:sp>
        <p:nvSpPr>
          <p:cNvPr id="4813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E386854-BD5D-472B-9352-11EAE7F98BDA}" type="slidenum">
              <a:rPr lang="vi-VN" altLang="en-US" sz="1200">
                <a:solidFill>
                  <a:srgbClr val="898989"/>
                </a:solidFill>
              </a:rPr>
              <a:pPr>
                <a:spcBef>
                  <a:spcPct val="0"/>
                </a:spcBef>
                <a:buFontTx/>
                <a:buNone/>
              </a:pPr>
              <a:t>27</a:t>
            </a:fld>
            <a:endParaRPr lang="vi-VN" altLang="en-US" sz="1200">
              <a:solidFill>
                <a:srgbClr val="898989"/>
              </a:solidFill>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5589588"/>
            <a:ext cx="5975350" cy="35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425752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i="1" smtClean="0"/>
              <a:t>Usebean tag </a:t>
            </a:r>
            <a:r>
              <a:rPr lang="en-US" sz="1800" i="1" smtClean="0">
                <a:solidFill>
                  <a:schemeClr val="tx1"/>
                </a:solidFill>
              </a:rPr>
              <a:t>(3/3)</a:t>
            </a:r>
            <a:endParaRPr lang="en-US" sz="1800" i="1">
              <a:solidFill>
                <a:schemeClr val="tx1"/>
              </a:solidFill>
            </a:endParaRPr>
          </a:p>
        </p:txBody>
      </p:sp>
      <p:sp>
        <p:nvSpPr>
          <p:cNvPr id="2" name="Content Placeholder 1"/>
          <p:cNvSpPr>
            <a:spLocks noGrp="1"/>
          </p:cNvSpPr>
          <p:nvPr>
            <p:ph idx="1"/>
          </p:nvPr>
        </p:nvSpPr>
        <p:spPr>
          <a:prstGeom prst="rect">
            <a:avLst/>
          </a:prstGeom>
          <a:extLst/>
        </p:spPr>
        <p:txBody>
          <a:bodyPr/>
          <a:lstStyle/>
          <a:p>
            <a:pPr>
              <a:defRPr/>
            </a:pPr>
            <a:endParaRPr lang="en-US" sz="1400"/>
          </a:p>
        </p:txBody>
      </p:sp>
      <p:sp>
        <p:nvSpPr>
          <p:cNvPr id="4915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E78AAD5-047F-4A15-B34C-637259279DF9}" type="slidenum">
              <a:rPr lang="vi-VN" altLang="en-US" sz="1200">
                <a:solidFill>
                  <a:srgbClr val="898989"/>
                </a:solidFill>
              </a:rPr>
              <a:pPr>
                <a:spcBef>
                  <a:spcPct val="0"/>
                </a:spcBef>
                <a:buFontTx/>
                <a:buNone/>
              </a:pPr>
              <a:t>28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Rectangle 5"/>
          <p:cNvSpPr/>
          <p:nvPr/>
        </p:nvSpPr>
        <p:spPr>
          <a:xfrm>
            <a:off x="204289" y="1687132"/>
            <a:ext cx="8714049" cy="3412902"/>
          </a:xfrm>
          <a:prstGeom prst="rect">
            <a:avLst/>
          </a:prstGeom>
        </p:spPr>
        <p:style>
          <a:lnRef idx="1">
            <a:schemeClr val="accent3"/>
          </a:lnRef>
          <a:fillRef idx="2">
            <a:schemeClr val="accent3"/>
          </a:fillRef>
          <a:effectRef idx="1">
            <a:schemeClr val="accent3"/>
          </a:effectRef>
          <a:fontRef idx="minor">
            <a:schemeClr val="dk1"/>
          </a:fontRef>
        </p:style>
        <p:txBody>
          <a:bodyPr wrap="square">
            <a:noAutofit/>
          </a:bodyPr>
          <a:lstStyle/>
          <a:p>
            <a:pPr>
              <a:spcBef>
                <a:spcPts val="300"/>
              </a:spcBef>
              <a:spcAft>
                <a:spcPts val="300"/>
              </a:spcAft>
            </a:pPr>
            <a:r>
              <a:rPr lang="en-US" sz="1400">
                <a:solidFill>
                  <a:srgbClr val="008080"/>
                </a:solidFill>
                <a:latin typeface="Consolas"/>
              </a:rPr>
              <a:t>&lt;</a:t>
            </a:r>
            <a:r>
              <a:rPr lang="en-US" sz="1400">
                <a:solidFill>
                  <a:srgbClr val="3F7F7F"/>
                </a:solidFill>
                <a:latin typeface="Consolas"/>
              </a:rPr>
              <a:t>jsp:useBean </a:t>
            </a:r>
            <a:r>
              <a:rPr lang="en-US" sz="1400">
                <a:solidFill>
                  <a:srgbClr val="7F007F"/>
                </a:solidFill>
                <a:latin typeface="Consolas"/>
              </a:rPr>
              <a:t>id</a:t>
            </a:r>
            <a:r>
              <a:rPr lang="en-US" sz="1400">
                <a:solidFill>
                  <a:srgbClr val="000000"/>
                </a:solidFill>
                <a:latin typeface="Consolas"/>
              </a:rPr>
              <a:t>=</a:t>
            </a:r>
            <a:r>
              <a:rPr lang="en-US" sz="1400" i="1">
                <a:solidFill>
                  <a:srgbClr val="2A00FF"/>
                </a:solidFill>
                <a:latin typeface="Consolas"/>
              </a:rPr>
              <a:t>"account" </a:t>
            </a:r>
            <a:r>
              <a:rPr lang="en-US" sz="1400" i="1">
                <a:solidFill>
                  <a:srgbClr val="7F007F"/>
                </a:solidFill>
                <a:latin typeface="Consolas"/>
              </a:rPr>
              <a:t>class</a:t>
            </a:r>
            <a:r>
              <a:rPr lang="en-US" sz="1400" i="1">
                <a:solidFill>
                  <a:srgbClr val="000000"/>
                </a:solidFill>
                <a:latin typeface="Consolas"/>
              </a:rPr>
              <a:t>=</a:t>
            </a:r>
            <a:r>
              <a:rPr lang="en-US" sz="1400" i="1">
                <a:solidFill>
                  <a:srgbClr val="2A00FF"/>
                </a:solidFill>
                <a:latin typeface="Consolas"/>
              </a:rPr>
              <a:t>"ctc.fr.atjb.bean.Account"</a:t>
            </a:r>
            <a:r>
              <a:rPr lang="en-US" sz="1400" i="1">
                <a:solidFill>
                  <a:srgbClr val="008080"/>
                </a:solidFill>
                <a:latin typeface="Consolas"/>
              </a:rPr>
              <a:t>&gt;</a:t>
            </a:r>
          </a:p>
          <a:p>
            <a:pPr lvl="1">
              <a:spcBef>
                <a:spcPts val="300"/>
              </a:spcBef>
              <a:spcAft>
                <a:spcPts val="300"/>
              </a:spcAft>
            </a:pPr>
            <a:r>
              <a:rPr lang="en-US" sz="1400">
                <a:solidFill>
                  <a:srgbClr val="008080"/>
                </a:solidFill>
                <a:latin typeface="Consolas"/>
              </a:rPr>
              <a:t>&lt;</a:t>
            </a:r>
            <a:r>
              <a:rPr lang="en-US" sz="1400">
                <a:solidFill>
                  <a:srgbClr val="3F7F7F"/>
                </a:solidFill>
                <a:latin typeface="Consolas"/>
              </a:rPr>
              <a:t>jsp:setProperty </a:t>
            </a:r>
            <a:r>
              <a:rPr lang="en-US" sz="1400">
                <a:solidFill>
                  <a:srgbClr val="7F007F"/>
                </a:solidFill>
                <a:latin typeface="Consolas"/>
              </a:rPr>
              <a:t>property</a:t>
            </a:r>
            <a:r>
              <a:rPr lang="en-US" sz="1400">
                <a:solidFill>
                  <a:srgbClr val="000000"/>
                </a:solidFill>
                <a:latin typeface="Consolas"/>
              </a:rPr>
              <a:t>=</a:t>
            </a:r>
            <a:r>
              <a:rPr lang="en-US" sz="1400" i="1">
                <a:solidFill>
                  <a:srgbClr val="2A00FF"/>
                </a:solidFill>
                <a:latin typeface="Consolas"/>
              </a:rPr>
              <a:t>"emailAddress" </a:t>
            </a:r>
            <a:r>
              <a:rPr lang="en-US" sz="1400" i="1">
                <a:solidFill>
                  <a:srgbClr val="7F007F"/>
                </a:solidFill>
                <a:latin typeface="Consolas"/>
              </a:rPr>
              <a:t>name</a:t>
            </a:r>
            <a:r>
              <a:rPr lang="en-US" sz="1400" i="1">
                <a:solidFill>
                  <a:srgbClr val="000000"/>
                </a:solidFill>
                <a:latin typeface="Consolas"/>
              </a:rPr>
              <a:t>=</a:t>
            </a:r>
            <a:r>
              <a:rPr lang="en-US" sz="1400" i="1">
                <a:solidFill>
                  <a:srgbClr val="2A00FF"/>
                </a:solidFill>
                <a:latin typeface="Consolas"/>
              </a:rPr>
              <a:t>"account" </a:t>
            </a:r>
            <a:r>
              <a:rPr lang="en-US" sz="1400" i="1">
                <a:solidFill>
                  <a:srgbClr val="008080"/>
                </a:solidFill>
                <a:latin typeface="Consolas"/>
              </a:rPr>
              <a:t>/&gt;</a:t>
            </a:r>
          </a:p>
          <a:p>
            <a:pPr lvl="1">
              <a:spcBef>
                <a:spcPts val="300"/>
              </a:spcBef>
              <a:spcAft>
                <a:spcPts val="300"/>
              </a:spcAft>
            </a:pPr>
            <a:r>
              <a:rPr lang="en-US" sz="1400">
                <a:solidFill>
                  <a:srgbClr val="008080"/>
                </a:solidFill>
                <a:latin typeface="Consolas"/>
              </a:rPr>
              <a:t>&lt;</a:t>
            </a:r>
            <a:r>
              <a:rPr lang="en-US" sz="1400">
                <a:solidFill>
                  <a:srgbClr val="3F7F7F"/>
                </a:solidFill>
                <a:latin typeface="Consolas"/>
              </a:rPr>
              <a:t>jsp:setProperty </a:t>
            </a:r>
            <a:r>
              <a:rPr lang="en-US" sz="1400">
                <a:solidFill>
                  <a:srgbClr val="7F007F"/>
                </a:solidFill>
                <a:latin typeface="Consolas"/>
              </a:rPr>
              <a:t>property</a:t>
            </a:r>
            <a:r>
              <a:rPr lang="en-US" sz="1400">
                <a:solidFill>
                  <a:srgbClr val="000000"/>
                </a:solidFill>
                <a:latin typeface="Consolas"/>
              </a:rPr>
              <a:t>=</a:t>
            </a:r>
            <a:r>
              <a:rPr lang="en-US" sz="1400" i="1">
                <a:solidFill>
                  <a:srgbClr val="2A00FF"/>
                </a:solidFill>
                <a:latin typeface="Consolas"/>
              </a:rPr>
              <a:t>"password" </a:t>
            </a:r>
            <a:r>
              <a:rPr lang="en-US" sz="1400" i="1">
                <a:solidFill>
                  <a:srgbClr val="7F007F"/>
                </a:solidFill>
                <a:latin typeface="Consolas"/>
              </a:rPr>
              <a:t>name</a:t>
            </a:r>
            <a:r>
              <a:rPr lang="en-US" sz="1400" i="1">
                <a:solidFill>
                  <a:srgbClr val="000000"/>
                </a:solidFill>
                <a:latin typeface="Consolas"/>
              </a:rPr>
              <a:t>=</a:t>
            </a:r>
            <a:r>
              <a:rPr lang="en-US" sz="1400" i="1">
                <a:solidFill>
                  <a:srgbClr val="2A00FF"/>
                </a:solidFill>
                <a:latin typeface="Consolas"/>
              </a:rPr>
              <a:t>"account" </a:t>
            </a:r>
            <a:r>
              <a:rPr lang="en-US" sz="1400" i="1" smtClean="0">
                <a:solidFill>
                  <a:srgbClr val="008080"/>
                </a:solidFill>
                <a:latin typeface="Consolas"/>
              </a:rPr>
              <a:t>/&gt;</a:t>
            </a:r>
            <a:endParaRPr lang="en-US" sz="1400">
              <a:latin typeface="Consolas"/>
            </a:endParaRPr>
          </a:p>
          <a:p>
            <a:pPr lvl="1">
              <a:spcBef>
                <a:spcPts val="300"/>
              </a:spcBef>
              <a:spcAft>
                <a:spcPts val="300"/>
              </a:spcAft>
            </a:pPr>
            <a:r>
              <a:rPr lang="en-US" sz="1400">
                <a:solidFill>
                  <a:srgbClr val="008080"/>
                </a:solidFill>
                <a:latin typeface="Consolas"/>
              </a:rPr>
              <a:t>&lt;</a:t>
            </a:r>
            <a:r>
              <a:rPr lang="en-US" sz="1400">
                <a:solidFill>
                  <a:srgbClr val="3F7F7F"/>
                </a:solidFill>
                <a:highlight>
                  <a:srgbClr val="D4D4D4"/>
                </a:highlight>
                <a:latin typeface="Consolas"/>
              </a:rPr>
              <a:t>h3</a:t>
            </a:r>
            <a:r>
              <a:rPr lang="en-US" sz="1400">
                <a:solidFill>
                  <a:srgbClr val="008080"/>
                </a:solidFill>
                <a:highlight>
                  <a:srgbClr val="D4D4D4"/>
                </a:highlight>
                <a:latin typeface="Consolas"/>
              </a:rPr>
              <a:t>&gt;</a:t>
            </a:r>
          </a:p>
          <a:p>
            <a:pPr lvl="2">
              <a:spcBef>
                <a:spcPts val="300"/>
              </a:spcBef>
              <a:spcAft>
                <a:spcPts val="300"/>
              </a:spcAft>
            </a:pPr>
            <a:r>
              <a:rPr lang="en-US" sz="1400">
                <a:solidFill>
                  <a:srgbClr val="000000"/>
                </a:solidFill>
                <a:latin typeface="Consolas"/>
              </a:rPr>
              <a:t>Welcome,</a:t>
            </a:r>
          </a:p>
          <a:p>
            <a:pPr lvl="2">
              <a:spcBef>
                <a:spcPts val="300"/>
              </a:spcBef>
              <a:spcAft>
                <a:spcPts val="300"/>
              </a:spcAft>
            </a:pPr>
            <a:r>
              <a:rPr lang="en-US" sz="1400">
                <a:solidFill>
                  <a:srgbClr val="008080"/>
                </a:solidFill>
                <a:latin typeface="Consolas"/>
              </a:rPr>
              <a:t>&lt;</a:t>
            </a:r>
            <a:r>
              <a:rPr lang="en-US" sz="1400">
                <a:solidFill>
                  <a:srgbClr val="3F7F7F"/>
                </a:solidFill>
                <a:latin typeface="Consolas"/>
              </a:rPr>
              <a:t>jsp:getProperty </a:t>
            </a:r>
            <a:r>
              <a:rPr lang="en-US" sz="1400">
                <a:solidFill>
                  <a:srgbClr val="7F007F"/>
                </a:solidFill>
                <a:latin typeface="Consolas"/>
              </a:rPr>
              <a:t>property</a:t>
            </a:r>
            <a:r>
              <a:rPr lang="en-US" sz="1400">
                <a:solidFill>
                  <a:srgbClr val="000000"/>
                </a:solidFill>
                <a:latin typeface="Consolas"/>
              </a:rPr>
              <a:t>=</a:t>
            </a:r>
            <a:r>
              <a:rPr lang="en-US" sz="1400" i="1">
                <a:solidFill>
                  <a:srgbClr val="2A00FF"/>
                </a:solidFill>
                <a:latin typeface="Consolas"/>
              </a:rPr>
              <a:t>"emailAddress" </a:t>
            </a:r>
            <a:r>
              <a:rPr lang="en-US" sz="1400" i="1">
                <a:solidFill>
                  <a:srgbClr val="7F007F"/>
                </a:solidFill>
                <a:latin typeface="Consolas"/>
              </a:rPr>
              <a:t>name</a:t>
            </a:r>
            <a:r>
              <a:rPr lang="en-US" sz="1400" i="1">
                <a:solidFill>
                  <a:srgbClr val="000000"/>
                </a:solidFill>
                <a:latin typeface="Consolas"/>
              </a:rPr>
              <a:t>=</a:t>
            </a:r>
            <a:r>
              <a:rPr lang="en-US" sz="1400" i="1">
                <a:solidFill>
                  <a:srgbClr val="2A00FF"/>
                </a:solidFill>
                <a:latin typeface="Consolas"/>
              </a:rPr>
              <a:t>"account" </a:t>
            </a:r>
            <a:r>
              <a:rPr lang="en-US" sz="1400" i="1">
                <a:solidFill>
                  <a:srgbClr val="008080"/>
                </a:solidFill>
                <a:latin typeface="Consolas"/>
              </a:rPr>
              <a:t>/&gt;&lt;</a:t>
            </a:r>
            <a:r>
              <a:rPr lang="en-US" sz="1400" i="1">
                <a:solidFill>
                  <a:srgbClr val="3F7F7F"/>
                </a:solidFill>
                <a:latin typeface="Consolas"/>
              </a:rPr>
              <a:t>br</a:t>
            </a:r>
            <a:r>
              <a:rPr lang="en-US" sz="1400" i="1">
                <a:solidFill>
                  <a:srgbClr val="008080"/>
                </a:solidFill>
                <a:latin typeface="Consolas"/>
              </a:rPr>
              <a:t>&gt;</a:t>
            </a:r>
          </a:p>
          <a:p>
            <a:pPr lvl="1">
              <a:spcBef>
                <a:spcPts val="300"/>
              </a:spcBef>
              <a:spcAft>
                <a:spcPts val="300"/>
              </a:spcAft>
            </a:pPr>
            <a:r>
              <a:rPr lang="en-US" sz="1400">
                <a:solidFill>
                  <a:srgbClr val="008080"/>
                </a:solidFill>
                <a:latin typeface="Consolas"/>
              </a:rPr>
              <a:t>&lt;/</a:t>
            </a:r>
            <a:r>
              <a:rPr lang="en-US" sz="1400">
                <a:solidFill>
                  <a:srgbClr val="3F7F7F"/>
                </a:solidFill>
                <a:highlight>
                  <a:srgbClr val="D4D4D4"/>
                </a:highlight>
                <a:latin typeface="Consolas"/>
              </a:rPr>
              <a:t>h3</a:t>
            </a:r>
            <a:r>
              <a:rPr lang="en-US" sz="1400">
                <a:solidFill>
                  <a:srgbClr val="008080"/>
                </a:solidFill>
                <a:highlight>
                  <a:srgbClr val="D4D4D4"/>
                </a:highlight>
                <a:latin typeface="Consolas"/>
              </a:rPr>
              <a:t>&gt;</a:t>
            </a:r>
          </a:p>
          <a:p>
            <a:pPr>
              <a:spcBef>
                <a:spcPts val="300"/>
              </a:spcBef>
              <a:spcAft>
                <a:spcPts val="300"/>
              </a:spcAft>
            </a:pPr>
            <a:r>
              <a:rPr lang="en-US" sz="1400">
                <a:solidFill>
                  <a:srgbClr val="000000"/>
                </a:solidFill>
                <a:latin typeface="Consolas"/>
              </a:rPr>
              <a:t>        You have been successfully Logged in</a:t>
            </a:r>
            <a:r>
              <a:rPr lang="en-US" sz="1400" smtClean="0">
                <a:solidFill>
                  <a:srgbClr val="000000"/>
                </a:solidFill>
                <a:latin typeface="Consolas"/>
              </a:rPr>
              <a:t>...</a:t>
            </a:r>
            <a:endParaRPr lang="vi-VN" sz="1400" smtClean="0">
              <a:solidFill>
                <a:srgbClr val="000000"/>
              </a:solidFill>
              <a:latin typeface="Consolas"/>
            </a:endParaRPr>
          </a:p>
          <a:p>
            <a:pPr>
              <a:spcBef>
                <a:spcPts val="300"/>
              </a:spcBef>
              <a:spcAft>
                <a:spcPts val="300"/>
              </a:spcAft>
            </a:pPr>
            <a:r>
              <a:rPr lang="en-US" sz="1400" smtClean="0">
                <a:solidFill>
                  <a:srgbClr val="008080"/>
                </a:solidFill>
                <a:latin typeface="Consolas"/>
              </a:rPr>
              <a:t>&lt;/</a:t>
            </a:r>
            <a:r>
              <a:rPr lang="en-US" sz="1400" smtClean="0">
                <a:solidFill>
                  <a:srgbClr val="3F7F7F"/>
                </a:solidFill>
                <a:latin typeface="Consolas"/>
              </a:rPr>
              <a:t>jsp:useBean</a:t>
            </a:r>
            <a:r>
              <a:rPr lang="en-US" sz="1400" smtClean="0">
                <a:solidFill>
                  <a:srgbClr val="008080"/>
                </a:solidFill>
                <a:latin typeface="Consolas"/>
              </a:rPr>
              <a:t>&gt;</a:t>
            </a:r>
            <a:endParaRPr lang="en-US" sz="1400"/>
          </a:p>
        </p:txBody>
      </p:sp>
      <p:sp>
        <p:nvSpPr>
          <p:cNvPr id="10" name="Rounded Rectangle 9"/>
          <p:cNvSpPr/>
          <p:nvPr/>
        </p:nvSpPr>
        <p:spPr>
          <a:xfrm>
            <a:off x="204289" y="1252234"/>
            <a:ext cx="1759527" cy="42949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solidFill>
                  <a:schemeClr val="tx1"/>
                </a:solidFill>
                <a:latin typeface="Candara" panose="020E0502030303020204" pitchFamily="34" charset="0"/>
              </a:rPr>
              <a:t>Code snippet</a:t>
            </a:r>
            <a:endParaRPr lang="en-US">
              <a:solidFill>
                <a:schemeClr val="tx1"/>
              </a:solidFill>
              <a:latin typeface="Candara" panose="020E0502030303020204" pitchFamily="34"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613" y="4462670"/>
            <a:ext cx="38957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251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Practical time</a:t>
            </a:r>
            <a:endParaRPr lang="en-US"/>
          </a:p>
        </p:txBody>
      </p:sp>
      <p:sp>
        <p:nvSpPr>
          <p:cNvPr id="3" name="Content Placeholder 2"/>
          <p:cNvSpPr>
            <a:spLocks noGrp="1"/>
          </p:cNvSpPr>
          <p:nvPr>
            <p:ph idx="1"/>
          </p:nvPr>
        </p:nvSpPr>
        <p:spPr/>
        <p:txBody>
          <a:bodyPr/>
          <a:lstStyle/>
          <a:p>
            <a:pPr algn="just"/>
            <a:r>
              <a:rPr lang="en-US" sz="2400" smtClean="0"/>
              <a:t>Sử dụng </a:t>
            </a:r>
            <a:r>
              <a:rPr lang="en-US" sz="2400">
                <a:solidFill>
                  <a:schemeClr val="accent6">
                    <a:lumMod val="75000"/>
                  </a:schemeClr>
                </a:solidFill>
              </a:rPr>
              <a:t>JSP Scripting </a:t>
            </a:r>
            <a:r>
              <a:rPr lang="en-US" sz="2400" smtClean="0">
                <a:solidFill>
                  <a:schemeClr val="accent6">
                    <a:lumMod val="75000"/>
                  </a:schemeClr>
                </a:solidFill>
              </a:rPr>
              <a:t>Element</a:t>
            </a:r>
            <a:r>
              <a:rPr lang="en-US" sz="2400" smtClean="0"/>
              <a:t>, </a:t>
            </a:r>
            <a:r>
              <a:rPr lang="en-US" sz="2400" smtClean="0">
                <a:solidFill>
                  <a:schemeClr val="accent6">
                    <a:lumMod val="75000"/>
                  </a:schemeClr>
                </a:solidFill>
              </a:rPr>
              <a:t>JavaBean</a:t>
            </a:r>
            <a:r>
              <a:rPr lang="en-US" sz="2400"/>
              <a:t> </a:t>
            </a:r>
            <a:r>
              <a:rPr lang="en-US" sz="2400" smtClean="0"/>
              <a:t>xử lý màn hình Login và Màn hình đăng ký như sau:</a:t>
            </a:r>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1" y="2146923"/>
            <a:ext cx="5348082" cy="3237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269" y="3387497"/>
            <a:ext cx="5061304" cy="2708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265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4000"/>
              <a:t>Table of </a:t>
            </a:r>
            <a:r>
              <a:rPr lang="en-US" sz="4000" smtClean="0"/>
              <a:t>contents</a:t>
            </a:r>
            <a:endParaRPr lang="en-US" sz="4000"/>
          </a:p>
        </p:txBody>
      </p:sp>
      <p:sp>
        <p:nvSpPr>
          <p:cNvPr id="2150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47BAB97-982C-4543-AC5C-00061A85696A}" type="slidenum">
              <a:rPr lang="vi-VN" altLang="en-US" sz="1200">
                <a:solidFill>
                  <a:srgbClr val="898989"/>
                </a:solidFill>
              </a:rPr>
              <a:pPr>
                <a:spcBef>
                  <a:spcPct val="0"/>
                </a:spcBef>
                <a:buFontTx/>
                <a:buNone/>
              </a:pPr>
              <a:t>3</a:t>
            </a:fld>
            <a:endParaRPr lang="vi-VN" altLang="en-US" sz="1200">
              <a:solidFill>
                <a:srgbClr val="898989"/>
              </a:solidFill>
            </a:endParaRPr>
          </a:p>
        </p:txBody>
      </p:sp>
      <p:sp>
        <p:nvSpPr>
          <p:cNvPr id="2" name="Content Placeholder 1"/>
          <p:cNvSpPr>
            <a:spLocks noGrp="1"/>
          </p:cNvSpPr>
          <p:nvPr>
            <p:ph idx="1"/>
          </p:nvPr>
        </p:nvSpPr>
        <p:spPr>
          <a:xfrm>
            <a:off x="1452282" y="778566"/>
            <a:ext cx="5674660" cy="5577784"/>
          </a:xfrm>
        </p:spPr>
        <p:txBody>
          <a:bodyPr/>
          <a:lstStyle/>
          <a:p>
            <a:pPr lvl="0">
              <a:spcBef>
                <a:spcPts val="600"/>
              </a:spcBef>
              <a:spcAft>
                <a:spcPts val="600"/>
              </a:spcAft>
              <a:buFont typeface="Candara" panose="020E0502030303020204" pitchFamily="34" charset="0"/>
              <a:buChar char="◊"/>
            </a:pPr>
            <a:r>
              <a:rPr lang="en-US" sz="3200" b="1"/>
              <a:t>JSP Introduction</a:t>
            </a:r>
          </a:p>
          <a:p>
            <a:pPr lvl="0">
              <a:spcBef>
                <a:spcPts val="600"/>
              </a:spcBef>
              <a:spcAft>
                <a:spcPts val="600"/>
              </a:spcAft>
              <a:buFont typeface="Candara" panose="020E0502030303020204" pitchFamily="34" charset="0"/>
              <a:buChar char="◊"/>
            </a:pPr>
            <a:r>
              <a:rPr lang="en-US" sz="3200" b="1"/>
              <a:t>JSP Scripting Element</a:t>
            </a:r>
          </a:p>
          <a:p>
            <a:pPr lvl="0">
              <a:spcBef>
                <a:spcPts val="600"/>
              </a:spcBef>
              <a:spcAft>
                <a:spcPts val="600"/>
              </a:spcAft>
              <a:buFont typeface="Candara" panose="020E0502030303020204" pitchFamily="34" charset="0"/>
              <a:buChar char="◊"/>
            </a:pPr>
            <a:r>
              <a:rPr lang="en-US" sz="3200" b="1"/>
              <a:t>JSP Implicit Objects</a:t>
            </a:r>
          </a:p>
          <a:p>
            <a:pPr lvl="0">
              <a:spcBef>
                <a:spcPts val="600"/>
              </a:spcBef>
              <a:spcAft>
                <a:spcPts val="600"/>
              </a:spcAft>
              <a:buFont typeface="Candara" panose="020E0502030303020204" pitchFamily="34" charset="0"/>
              <a:buChar char="◊"/>
            </a:pPr>
            <a:r>
              <a:rPr lang="en-US" sz="3200" b="1"/>
              <a:t>Expression language</a:t>
            </a:r>
          </a:p>
          <a:p>
            <a:pPr lvl="0">
              <a:spcBef>
                <a:spcPts val="600"/>
              </a:spcBef>
              <a:spcAft>
                <a:spcPts val="600"/>
              </a:spcAft>
              <a:buFont typeface="Candara" panose="020E0502030303020204" pitchFamily="34" charset="0"/>
              <a:buChar char="◊"/>
            </a:pPr>
            <a:r>
              <a:rPr lang="en-US" sz="3200" b="1" smtClean="0"/>
              <a:t>Q&amp;A</a:t>
            </a:r>
            <a:endParaRPr lang="en-US" sz="32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831689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smtClean="0"/>
              <a:t>JSP Implicit Objects</a:t>
            </a:r>
            <a:endParaRPr lang="en-US"/>
          </a:p>
        </p:txBody>
      </p:sp>
      <p:sp>
        <p:nvSpPr>
          <p:cNvPr id="9" name="Text Placeholder 8"/>
          <p:cNvSpPr>
            <a:spLocks noGrp="1"/>
          </p:cNvSpPr>
          <p:nvPr>
            <p:ph type="body" idx="1"/>
          </p:nvPr>
        </p:nvSpPr>
        <p:spPr/>
        <p:txBody>
          <a:bodyPr/>
          <a:lstStyle/>
          <a:p>
            <a:r>
              <a:rPr lang="en-GB" smtClean="0"/>
              <a:t>Section 3</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spTree>
    <p:extLst>
      <p:ext uri="{BB962C8B-B14F-4D97-AF65-F5344CB8AC3E}">
        <p14:creationId xmlns:p14="http://schemas.microsoft.com/office/powerpoint/2010/main" val="408666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Implicit Objects</a:t>
            </a:r>
          </a:p>
        </p:txBody>
      </p:sp>
      <p:sp>
        <p:nvSpPr>
          <p:cNvPr id="2" name="Content Placeholder 1"/>
          <p:cNvSpPr>
            <a:spLocks noGrp="1"/>
          </p:cNvSpPr>
          <p:nvPr>
            <p:ph idx="1"/>
          </p:nvPr>
        </p:nvSpPr>
        <p:spPr>
          <a:prstGeom prst="rect">
            <a:avLst/>
          </a:prstGeom>
        </p:spPr>
        <p:txBody>
          <a:bodyPr/>
          <a:lstStyle/>
          <a:p>
            <a:pPr algn="just"/>
            <a:r>
              <a:rPr lang="en-GB" sz="2000"/>
              <a:t>There are </a:t>
            </a:r>
            <a:r>
              <a:rPr lang="en-GB" sz="2000" b="1" smtClean="0"/>
              <a:t>some </a:t>
            </a:r>
            <a:r>
              <a:rPr lang="en-GB" sz="2000" b="1"/>
              <a:t>jsp implicit objects</a:t>
            </a:r>
            <a:r>
              <a:rPr lang="en-GB" sz="2000"/>
              <a:t>. These objects are </a:t>
            </a:r>
            <a:r>
              <a:rPr lang="en-GB" sz="2000" i="1"/>
              <a:t>created by the web container</a:t>
            </a:r>
            <a:r>
              <a:rPr lang="en-GB" sz="2000"/>
              <a:t> that are available to all the jsp pages:</a:t>
            </a:r>
          </a:p>
          <a:p>
            <a:pPr eaLnBrk="1" hangingPunct="1">
              <a:spcBef>
                <a:spcPts val="600"/>
              </a:spcBef>
              <a:defRPr/>
            </a:pPr>
            <a:r>
              <a:rPr lang="en-US" altLang="en-US" sz="2000" smtClean="0"/>
              <a:t>All </a:t>
            </a:r>
            <a:r>
              <a:rPr lang="en-US" altLang="en-US" sz="2000"/>
              <a:t>the implicit objects are divided by </a:t>
            </a:r>
            <a:r>
              <a:rPr lang="en-US" altLang="en-US" sz="2000" b="1"/>
              <a:t>four variable scopes</a:t>
            </a:r>
            <a:r>
              <a:rPr lang="en-US" altLang="en-US" sz="2000"/>
              <a:t>:</a:t>
            </a:r>
          </a:p>
          <a:p>
            <a:pPr lvl="1" eaLnBrk="1" hangingPunct="1">
              <a:spcBef>
                <a:spcPts val="600"/>
              </a:spcBef>
              <a:defRPr/>
            </a:pPr>
            <a:r>
              <a:rPr lang="en-US" altLang="en-US" sz="1800" b="1"/>
              <a:t>Application</a:t>
            </a:r>
            <a:r>
              <a:rPr lang="en-US" altLang="en-US" sz="1800"/>
              <a:t>: </a:t>
            </a:r>
          </a:p>
          <a:p>
            <a:pPr lvl="2" eaLnBrk="1" hangingPunct="1">
              <a:spcBef>
                <a:spcPts val="600"/>
              </a:spcBef>
              <a:buFont typeface="Arial" charset="0"/>
              <a:buChar char="•"/>
              <a:defRPr/>
            </a:pPr>
            <a:r>
              <a:rPr lang="en-US" altLang="en-US" sz="1600"/>
              <a:t>Objects owned by the container application</a:t>
            </a:r>
          </a:p>
          <a:p>
            <a:pPr lvl="2" eaLnBrk="1" hangingPunct="1">
              <a:spcBef>
                <a:spcPts val="600"/>
              </a:spcBef>
              <a:buFont typeface="Arial" charset="0"/>
              <a:buChar char="•"/>
              <a:defRPr/>
            </a:pPr>
            <a:r>
              <a:rPr lang="en-US" altLang="en-US" sz="1600"/>
              <a:t>Any servlet or JSP can manipulate these objects</a:t>
            </a:r>
          </a:p>
          <a:p>
            <a:pPr lvl="1" eaLnBrk="1" hangingPunct="1">
              <a:spcBef>
                <a:spcPts val="600"/>
              </a:spcBef>
              <a:defRPr/>
            </a:pPr>
            <a:r>
              <a:rPr lang="en-US" altLang="en-US" sz="1800" b="1"/>
              <a:t>Page</a:t>
            </a:r>
            <a:r>
              <a:rPr lang="en-US" altLang="en-US" sz="1800"/>
              <a:t>:</a:t>
            </a:r>
          </a:p>
          <a:p>
            <a:pPr lvl="2" eaLnBrk="1" hangingPunct="1">
              <a:spcBef>
                <a:spcPts val="600"/>
              </a:spcBef>
              <a:buFont typeface="Arial" charset="0"/>
              <a:buChar char="•"/>
              <a:defRPr/>
            </a:pPr>
            <a:r>
              <a:rPr lang="en-US" altLang="en-US" sz="1600"/>
              <a:t>Objects that exist only in page in which they are defined</a:t>
            </a:r>
          </a:p>
          <a:p>
            <a:pPr lvl="2" eaLnBrk="1" hangingPunct="1">
              <a:spcBef>
                <a:spcPts val="600"/>
              </a:spcBef>
              <a:buFont typeface="Arial" charset="0"/>
              <a:buChar char="•"/>
              <a:defRPr/>
            </a:pPr>
            <a:r>
              <a:rPr lang="en-US" altLang="en-US" sz="1600"/>
              <a:t>Each page has its own instance of these objects</a:t>
            </a:r>
          </a:p>
          <a:p>
            <a:pPr lvl="1" eaLnBrk="1" hangingPunct="1">
              <a:spcBef>
                <a:spcPts val="600"/>
              </a:spcBef>
              <a:defRPr/>
            </a:pPr>
            <a:r>
              <a:rPr lang="en-US" altLang="en-US" sz="1800" b="1"/>
              <a:t>Request</a:t>
            </a:r>
            <a:r>
              <a:rPr lang="en-US" altLang="en-US" sz="1800"/>
              <a:t>:</a:t>
            </a:r>
          </a:p>
          <a:p>
            <a:pPr lvl="2" eaLnBrk="1" hangingPunct="1">
              <a:spcBef>
                <a:spcPts val="600"/>
              </a:spcBef>
              <a:buFont typeface="Arial" charset="0"/>
              <a:buChar char="•"/>
              <a:defRPr/>
            </a:pPr>
            <a:r>
              <a:rPr lang="en-US" altLang="en-US" sz="1600"/>
              <a:t>Objects exist for duration of client request</a:t>
            </a:r>
          </a:p>
          <a:p>
            <a:pPr lvl="2" eaLnBrk="1" hangingPunct="1">
              <a:spcBef>
                <a:spcPts val="600"/>
              </a:spcBef>
              <a:buFont typeface="Arial" charset="0"/>
              <a:buChar char="•"/>
              <a:defRPr/>
            </a:pPr>
            <a:r>
              <a:rPr lang="en-US" altLang="en-US" sz="1600"/>
              <a:t>Objects go out of scope when response sent to client</a:t>
            </a:r>
          </a:p>
          <a:p>
            <a:pPr lvl="1" eaLnBrk="1" hangingPunct="1">
              <a:spcBef>
                <a:spcPts val="600"/>
              </a:spcBef>
              <a:defRPr/>
            </a:pPr>
            <a:r>
              <a:rPr lang="en-US" altLang="en-US" sz="1800" b="1"/>
              <a:t>Session</a:t>
            </a:r>
            <a:r>
              <a:rPr lang="en-US" altLang="en-US" sz="1800"/>
              <a:t>:</a:t>
            </a:r>
          </a:p>
          <a:p>
            <a:pPr lvl="2" eaLnBrk="1" hangingPunct="1">
              <a:spcBef>
                <a:spcPts val="600"/>
              </a:spcBef>
              <a:buFont typeface="Arial" charset="0"/>
              <a:buChar char="•"/>
              <a:defRPr/>
            </a:pPr>
            <a:r>
              <a:rPr lang="en-US" altLang="en-US" sz="1600"/>
              <a:t>Objects exist for duration of client’s browsing session</a:t>
            </a:r>
          </a:p>
          <a:p>
            <a:pPr lvl="2" eaLnBrk="1" hangingPunct="1">
              <a:spcBef>
                <a:spcPts val="600"/>
              </a:spcBef>
              <a:buFont typeface="Arial" charset="0"/>
              <a:buChar char="•"/>
              <a:defRPr/>
            </a:pPr>
            <a:r>
              <a:rPr lang="en-US" altLang="en-US" sz="1600"/>
              <a:t>Objects go out of scope when client terminates session or when session timeout </a:t>
            </a:r>
            <a:r>
              <a:rPr lang="en-US" altLang="en-US" sz="1600" smtClean="0"/>
              <a:t>occurs</a:t>
            </a:r>
            <a:endParaRPr lang="en-US" altLang="en-US" sz="1600"/>
          </a:p>
        </p:txBody>
      </p:sp>
      <p:sp>
        <p:nvSpPr>
          <p:cNvPr id="5222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B7AA786-3E1D-470C-B20A-77D6ED6A9934}" type="slidenum">
              <a:rPr lang="vi-VN" altLang="en-US" sz="1200">
                <a:solidFill>
                  <a:srgbClr val="898989"/>
                </a:solidFill>
              </a:rPr>
              <a:pPr>
                <a:spcBef>
                  <a:spcPct val="0"/>
                </a:spcBef>
                <a:buFontTx/>
                <a:buNone/>
              </a:pPr>
              <a:t>31</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9387484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Objects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919415"/>
              </p:ext>
            </p:extLst>
          </p:nvPr>
        </p:nvGraphicFramePr>
        <p:xfrm>
          <a:off x="191411" y="779230"/>
          <a:ext cx="8724692" cy="5523768"/>
        </p:xfrm>
        <a:graphic>
          <a:graphicData uri="http://schemas.openxmlformats.org/drawingml/2006/table">
            <a:tbl>
              <a:tblPr>
                <a:tableStyleId>{FABFCF23-3B69-468F-B69F-88F6DE6A72F2}</a:tableStyleId>
              </a:tblPr>
              <a:tblGrid>
                <a:gridCol w="1938626"/>
                <a:gridCol w="6786066"/>
              </a:tblGrid>
              <a:tr h="324600">
                <a:tc>
                  <a:txBody>
                    <a:bodyPr/>
                    <a:lstStyle/>
                    <a:p>
                      <a:pPr marL="25400" marR="25400">
                        <a:spcAft>
                          <a:spcPts val="0"/>
                        </a:spcAft>
                        <a:tabLst>
                          <a:tab pos="228600" algn="l"/>
                          <a:tab pos="1219200" algn="l"/>
                          <a:tab pos="1943100" algn="l"/>
                          <a:tab pos="2286000" algn="l"/>
                          <a:tab pos="2743200" algn="l"/>
                          <a:tab pos="3200400" algn="l"/>
                          <a:tab pos="3657600" algn="l"/>
                          <a:tab pos="4114800" algn="l"/>
                        </a:tabLst>
                      </a:pPr>
                      <a:r>
                        <a:rPr lang="en-US" sz="1400" b="1">
                          <a:effectLst/>
                          <a:latin typeface="Arial" panose="020B0604020202020204" pitchFamily="34" charset="0"/>
                          <a:cs typeface="Arial" panose="020B0604020202020204" pitchFamily="34" charset="0"/>
                        </a:rPr>
                        <a:t>Implicit Object</a:t>
                      </a:r>
                      <a:endParaRPr lang="en-US" sz="900" b="1">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25400" marR="25400">
                        <a:spcAft>
                          <a:spcPts val="0"/>
                        </a:spcAft>
                        <a:tabLst>
                          <a:tab pos="228600" algn="l"/>
                          <a:tab pos="1219200" algn="l"/>
                          <a:tab pos="1943100" algn="l"/>
                          <a:tab pos="2286000" algn="l"/>
                          <a:tab pos="2743200" algn="l"/>
                          <a:tab pos="3200400" algn="l"/>
                          <a:tab pos="3657600" algn="l"/>
                          <a:tab pos="4114800" algn="l"/>
                        </a:tabLst>
                      </a:pPr>
                      <a:r>
                        <a:rPr lang="en-US" sz="1400" b="1">
                          <a:effectLst/>
                          <a:latin typeface="Arial" panose="020B0604020202020204" pitchFamily="34" charset="0"/>
                          <a:cs typeface="Arial" panose="020B0604020202020204" pitchFamily="34" charset="0"/>
                        </a:rPr>
                        <a:t>Description</a:t>
                      </a:r>
                      <a:endParaRPr lang="en-US" sz="900" b="1">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298091">
                <a:tc>
                  <a:txBody>
                    <a:bodyPr/>
                    <a:lstStyle/>
                    <a:p>
                      <a:pPr marL="25400" marR="25400">
                        <a:spcAft>
                          <a:spcPts val="0"/>
                        </a:spcAft>
                      </a:pPr>
                      <a:r>
                        <a:rPr lang="en-US" sz="1300" b="1">
                          <a:effectLst/>
                        </a:rPr>
                        <a:t>Application Scope</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b="1">
                          <a:effectLst/>
                        </a:rPr>
                        <a:t> </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00">
                <a:tc>
                  <a:txBody>
                    <a:bodyPr/>
                    <a:lstStyle/>
                    <a:p>
                      <a:pPr marL="25400" marR="25400">
                        <a:spcAft>
                          <a:spcPts val="0"/>
                        </a:spcAft>
                      </a:pPr>
                      <a:r>
                        <a:rPr lang="en-US" sz="1300">
                          <a:effectLst/>
                        </a:rPr>
                        <a:t>application</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javax.servlet.ServletContext object represents the container in which the JSP executes.</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950">
                <a:tc>
                  <a:txBody>
                    <a:bodyPr/>
                    <a:lstStyle/>
                    <a:p>
                      <a:pPr marL="25400" marR="25400">
                        <a:spcAft>
                          <a:spcPts val="0"/>
                        </a:spcAft>
                      </a:pPr>
                      <a:r>
                        <a:rPr lang="en-US" sz="1300" b="1">
                          <a:effectLst/>
                        </a:rPr>
                        <a:t>Page Scope</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b="1">
                          <a:effectLst/>
                        </a:rPr>
                        <a:t> </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724">
                <a:tc>
                  <a:txBody>
                    <a:bodyPr/>
                    <a:lstStyle/>
                    <a:p>
                      <a:pPr marL="25400" marR="25400">
                        <a:spcAft>
                          <a:spcPts val="0"/>
                        </a:spcAft>
                      </a:pPr>
                      <a:r>
                        <a:rPr lang="en-US" sz="1300">
                          <a:effectLst/>
                        </a:rPr>
                        <a:t>config</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javax.servlet.ServletConfig object represents the JSP configuration options. As with servlets, configuration options can be specified in a Web application descriptor.</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724">
                <a:tc>
                  <a:txBody>
                    <a:bodyPr/>
                    <a:lstStyle/>
                    <a:p>
                      <a:pPr marL="25400" marR="25400">
                        <a:spcAft>
                          <a:spcPts val="0"/>
                        </a:spcAft>
                      </a:pPr>
                      <a:r>
                        <a:rPr lang="en-US" sz="1300">
                          <a:effectLst/>
                        </a:rPr>
                        <a:t>exception</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java.lang.Throwable object represents the exception that is passed to the JSP error page. This object is available only in a JSP error page.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850">
                <a:tc>
                  <a:txBody>
                    <a:bodyPr/>
                    <a:lstStyle/>
                    <a:p>
                      <a:pPr marL="25400" marR="25400">
                        <a:spcAft>
                          <a:spcPts val="0"/>
                        </a:spcAft>
                      </a:pPr>
                      <a:r>
                        <a:rPr lang="en-US" sz="1300">
                          <a:effectLst/>
                        </a:rPr>
                        <a:t>out</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javax.servlet.jsp.JspWriter object writes text as part of the response to a request. This object is used implicitly with JSP expressions and actions that insert string content in a response.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00">
                <a:tc>
                  <a:txBody>
                    <a:bodyPr/>
                    <a:lstStyle/>
                    <a:p>
                      <a:pPr marL="25400" marR="25400">
                        <a:spcAft>
                          <a:spcPts val="0"/>
                        </a:spcAft>
                      </a:pPr>
                      <a:r>
                        <a:rPr lang="en-US" sz="1300">
                          <a:effectLst/>
                        </a:rPr>
                        <a:t>page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java.lang.Object object represents the this reference for the current JSP instance.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586">
                <a:tc>
                  <a:txBody>
                    <a:bodyPr/>
                    <a:lstStyle/>
                    <a:p>
                      <a:pPr marL="25400" marR="25400">
                        <a:spcAft>
                          <a:spcPts val="0"/>
                        </a:spcAft>
                      </a:pPr>
                      <a:r>
                        <a:rPr lang="en-US" sz="1300">
                          <a:effectLst/>
                        </a:rPr>
                        <a:t>pageContext</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javax.servlet.jsp.PageContext object hides the implementation details of the underlying servlet and JSP container and provides JSP programmers with access to the implicit objects discussed in this table.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586">
                <a:tc>
                  <a:txBody>
                    <a:bodyPr/>
                    <a:lstStyle/>
                    <a:p>
                      <a:pPr marL="25400" marR="25400">
                        <a:spcAft>
                          <a:spcPts val="0"/>
                        </a:spcAft>
                      </a:pPr>
                      <a:r>
                        <a:rPr lang="en-US" sz="1300">
                          <a:effectLst/>
                        </a:rPr>
                        <a:t>response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object represents the response to the client. The object normally is an instance of a class that implements HttpServlet­Response (package javax.servlet.http). If a protocol other than HTTP is used, this object is an instance of a class that implements javax.servlet.ServletResponse.</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555">
                <a:tc>
                  <a:txBody>
                    <a:bodyPr/>
                    <a:lstStyle/>
                    <a:p>
                      <a:pPr marL="25400" marR="25400">
                        <a:spcAft>
                          <a:spcPts val="0"/>
                        </a:spcAft>
                      </a:pPr>
                      <a:r>
                        <a:rPr lang="en-US" sz="1300" b="1">
                          <a:effectLst/>
                        </a:rPr>
                        <a:t>Request Scope</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b="1">
                          <a:effectLst/>
                        </a:rPr>
                        <a:t> </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586">
                <a:tc>
                  <a:txBody>
                    <a:bodyPr/>
                    <a:lstStyle/>
                    <a:p>
                      <a:pPr marL="25400" marR="25400">
                        <a:spcAft>
                          <a:spcPts val="0"/>
                        </a:spcAft>
                      </a:pPr>
                      <a:r>
                        <a:rPr lang="en-US" sz="1300">
                          <a:effectLst/>
                        </a:rPr>
                        <a:t>request</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object represents the client request. The object normally is an instance of a class that implements HttpServlet­Request (package javax.servlet.http). If a protocol other than HTTP is used, this object is an instance of a subclass of javax.servlet.Servlet­Request.</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239">
                <a:tc>
                  <a:txBody>
                    <a:bodyPr/>
                    <a:lstStyle/>
                    <a:p>
                      <a:pPr marL="25400" marR="25400">
                        <a:spcAft>
                          <a:spcPts val="0"/>
                        </a:spcAft>
                      </a:pPr>
                      <a:r>
                        <a:rPr lang="en-US" sz="1300" b="1">
                          <a:effectLst/>
                        </a:rPr>
                        <a:t>Session Scope</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b="1">
                          <a:effectLst/>
                        </a:rPr>
                        <a:t> </a:t>
                      </a:r>
                      <a:endParaRPr lang="en-US" sz="900" b="1">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5277">
                <a:tc>
                  <a:txBody>
                    <a:bodyPr/>
                    <a:lstStyle/>
                    <a:p>
                      <a:pPr marL="25400" marR="25400">
                        <a:spcAft>
                          <a:spcPts val="0"/>
                        </a:spcAft>
                      </a:pPr>
                      <a:r>
                        <a:rPr lang="en-US" sz="1300">
                          <a:effectLst/>
                        </a:rPr>
                        <a:t>session</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0" marR="25400">
                        <a:spcAft>
                          <a:spcPts val="0"/>
                        </a:spcAft>
                      </a:pPr>
                      <a:r>
                        <a:rPr lang="en-US" sz="1300">
                          <a:effectLst/>
                        </a:rPr>
                        <a:t>This javax.servlet.http.HttpSession object represents the client session information if such a session has been created. This object is available only in pages that participate in a session.</a:t>
                      </a:r>
                      <a:endParaRPr lang="en-US" sz="9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Tree>
    <p:extLst>
      <p:ext uri="{BB962C8B-B14F-4D97-AF65-F5344CB8AC3E}">
        <p14:creationId xmlns:p14="http://schemas.microsoft.com/office/powerpoint/2010/main" val="1821774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2800"/>
              <a:t>Implicit </a:t>
            </a:r>
            <a:r>
              <a:rPr lang="en-US" altLang="en-US" sz="2800" smtClean="0"/>
              <a:t>Objects</a:t>
            </a:r>
            <a:r>
              <a:rPr lang="en-US" altLang="en-US" smtClean="0"/>
              <a:t/>
            </a:r>
            <a:br>
              <a:rPr lang="en-US" altLang="en-US" smtClean="0"/>
            </a:br>
            <a:r>
              <a:rPr lang="en-US" altLang="en-US" sz="1800" smtClean="0">
                <a:solidFill>
                  <a:schemeClr val="tx1">
                    <a:lumMod val="95000"/>
                    <a:lumOff val="5000"/>
                  </a:schemeClr>
                </a:solidFill>
              </a:rPr>
              <a:t>Application</a:t>
            </a:r>
            <a:endParaRPr lang="en-US" sz="3200">
              <a:solidFill>
                <a:schemeClr val="tx1">
                  <a:lumMod val="95000"/>
                  <a:lumOff val="5000"/>
                </a:schemeClr>
              </a:solidFill>
            </a:endParaRPr>
          </a:p>
        </p:txBody>
      </p:sp>
      <p:sp>
        <p:nvSpPr>
          <p:cNvPr id="3" name="Content Placeholder 2"/>
          <p:cNvSpPr>
            <a:spLocks noGrp="1"/>
          </p:cNvSpPr>
          <p:nvPr>
            <p:ph idx="1"/>
          </p:nvPr>
        </p:nvSpPr>
        <p:spPr>
          <a:prstGeom prst="rect">
            <a:avLst/>
          </a:prstGeom>
        </p:spPr>
        <p:txBody>
          <a:bodyPr/>
          <a:lstStyle/>
          <a:p>
            <a:pPr algn="just">
              <a:spcBef>
                <a:spcPts val="1200"/>
              </a:spcBef>
              <a:defRPr/>
            </a:pPr>
            <a:r>
              <a:rPr lang="en-US" sz="1800"/>
              <a:t>Application implicit object is an instance of </a:t>
            </a:r>
            <a:r>
              <a:rPr lang="en-US" sz="1800" b="1"/>
              <a:t>javax.servlet.ServletContext</a:t>
            </a:r>
            <a:r>
              <a:rPr lang="en-US" sz="1800"/>
              <a:t>. </a:t>
            </a:r>
            <a:endParaRPr lang="en-US" sz="1800" smtClean="0"/>
          </a:p>
          <a:p>
            <a:pPr algn="just">
              <a:spcBef>
                <a:spcPts val="1200"/>
              </a:spcBef>
              <a:defRPr/>
            </a:pPr>
            <a:r>
              <a:rPr lang="en-US" sz="1800"/>
              <a:t>This object can be used to </a:t>
            </a:r>
            <a:r>
              <a:rPr lang="en-US" sz="1800" b="1"/>
              <a:t>get initialization parameter </a:t>
            </a:r>
            <a:r>
              <a:rPr lang="en-US" sz="1800"/>
              <a:t>from </a:t>
            </a:r>
            <a:r>
              <a:rPr lang="en-US" sz="1800" b="1"/>
              <a:t>configuaration file</a:t>
            </a:r>
            <a:r>
              <a:rPr lang="en-US" sz="1800"/>
              <a:t> (web.xml</a:t>
            </a:r>
            <a:r>
              <a:rPr lang="en-US" sz="1800" smtClean="0"/>
              <a:t>).</a:t>
            </a:r>
          </a:p>
          <a:p>
            <a:pPr lvl="1" algn="just">
              <a:spcBef>
                <a:spcPts val="1200"/>
              </a:spcBef>
              <a:defRPr/>
            </a:pPr>
            <a:r>
              <a:rPr lang="en-US" sz="1600" smtClean="0"/>
              <a:t>which </a:t>
            </a:r>
            <a:r>
              <a:rPr lang="en-US" sz="1600"/>
              <a:t>means any attribute set by </a:t>
            </a:r>
            <a:r>
              <a:rPr lang="en-US" sz="1600" b="1"/>
              <a:t>application implicit object</a:t>
            </a:r>
            <a:r>
              <a:rPr lang="en-US" sz="1600"/>
              <a:t> would be </a:t>
            </a:r>
            <a:r>
              <a:rPr lang="en-US" sz="1600" b="1"/>
              <a:t>available to all the JSP pages</a:t>
            </a:r>
            <a:r>
              <a:rPr lang="en-US" sz="1600" smtClean="0"/>
              <a:t>.</a:t>
            </a:r>
          </a:p>
          <a:p>
            <a:pPr algn="just">
              <a:spcBef>
                <a:spcPts val="1200"/>
              </a:spcBef>
              <a:defRPr/>
            </a:pPr>
            <a:r>
              <a:rPr lang="en-US" sz="1800" b="1" smtClean="0"/>
              <a:t>Methods:</a:t>
            </a:r>
          </a:p>
          <a:p>
            <a:pPr lvl="1" algn="just">
              <a:spcBef>
                <a:spcPts val="1200"/>
              </a:spcBef>
              <a:defRPr/>
            </a:pPr>
            <a:r>
              <a:rPr lang="en-US" sz="1600"/>
              <a:t>Object </a:t>
            </a:r>
            <a:r>
              <a:rPr lang="en-US" sz="1600" b="1"/>
              <a:t>getAttribute(String</a:t>
            </a:r>
            <a:r>
              <a:rPr lang="en-US" sz="1600"/>
              <a:t> attributeName)</a:t>
            </a:r>
          </a:p>
          <a:p>
            <a:pPr lvl="1" algn="just">
              <a:spcBef>
                <a:spcPts val="1200"/>
              </a:spcBef>
              <a:defRPr/>
            </a:pPr>
            <a:r>
              <a:rPr lang="en-US" sz="1600"/>
              <a:t>void </a:t>
            </a:r>
            <a:r>
              <a:rPr lang="en-US" sz="1600" b="1"/>
              <a:t>setAttribute(String</a:t>
            </a:r>
            <a:r>
              <a:rPr lang="en-US" sz="1600"/>
              <a:t> attributeName, Object object</a:t>
            </a:r>
            <a:r>
              <a:rPr lang="en-US" sz="1600" smtClean="0"/>
              <a:t>)</a:t>
            </a:r>
          </a:p>
          <a:p>
            <a:pPr lvl="1" algn="just">
              <a:spcBef>
                <a:spcPts val="1200"/>
              </a:spcBef>
              <a:defRPr/>
            </a:pPr>
            <a:r>
              <a:rPr lang="en-US" sz="1600"/>
              <a:t>void </a:t>
            </a:r>
            <a:r>
              <a:rPr lang="en-US" sz="1600" b="1"/>
              <a:t>removeAttribute(String</a:t>
            </a:r>
            <a:r>
              <a:rPr lang="en-US" sz="1600"/>
              <a:t> objectName)</a:t>
            </a:r>
          </a:p>
          <a:p>
            <a:pPr lvl="1" algn="just">
              <a:spcBef>
                <a:spcPts val="1200"/>
              </a:spcBef>
              <a:defRPr/>
            </a:pPr>
            <a:r>
              <a:rPr lang="en-US" sz="1600"/>
              <a:t>String </a:t>
            </a:r>
            <a:r>
              <a:rPr lang="en-US" sz="1600" b="1"/>
              <a:t>getInitParameter(String</a:t>
            </a:r>
            <a:r>
              <a:rPr lang="en-US" sz="1600"/>
              <a:t> paramname</a:t>
            </a:r>
            <a:r>
              <a:rPr lang="en-US" sz="1600" smtClean="0"/>
              <a:t>): </a:t>
            </a:r>
            <a:r>
              <a:rPr lang="en-US" sz="1600"/>
              <a:t> It returns the value of Initialization parameter for a given parameter </a:t>
            </a:r>
            <a:r>
              <a:rPr lang="en-US" sz="1600" smtClean="0"/>
              <a:t>name (in web.xml).</a:t>
            </a:r>
          </a:p>
          <a:p>
            <a:pPr lvl="1" algn="just">
              <a:spcBef>
                <a:spcPts val="1200"/>
              </a:spcBef>
              <a:defRPr/>
            </a:pPr>
            <a:r>
              <a:rPr lang="en-US" sz="1600"/>
              <a:t>String </a:t>
            </a:r>
            <a:r>
              <a:rPr lang="en-US" sz="1600" b="1"/>
              <a:t>getServerInfo</a:t>
            </a:r>
            <a:r>
              <a:rPr lang="en-US" sz="1600"/>
              <a:t>()</a:t>
            </a:r>
          </a:p>
          <a:p>
            <a:pPr lvl="1" algn="just">
              <a:spcBef>
                <a:spcPts val="1200"/>
              </a:spcBef>
              <a:defRPr/>
            </a:pPr>
            <a:r>
              <a:rPr lang="en-US" sz="1600"/>
              <a:t>URL </a:t>
            </a:r>
            <a:r>
              <a:rPr lang="en-US" sz="1600" b="1"/>
              <a:t>getResource(String</a:t>
            </a:r>
            <a:r>
              <a:rPr lang="en-US" sz="1600"/>
              <a:t> value</a:t>
            </a:r>
            <a:r>
              <a:rPr lang="en-US" sz="1600" smtClean="0"/>
              <a:t>)</a:t>
            </a:r>
            <a:endParaRPr lang="en-US" sz="16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33</a:t>
            </a:fld>
            <a:endParaRPr lang="en-US"/>
          </a:p>
        </p:txBody>
      </p:sp>
    </p:spTree>
    <p:extLst>
      <p:ext uri="{BB962C8B-B14F-4D97-AF65-F5344CB8AC3E}">
        <p14:creationId xmlns:p14="http://schemas.microsoft.com/office/powerpoint/2010/main" val="1454682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2800"/>
              <a:t>Implicit </a:t>
            </a:r>
            <a:r>
              <a:rPr lang="en-US" altLang="en-US" sz="2800" smtClean="0"/>
              <a:t>Objects</a:t>
            </a:r>
            <a:r>
              <a:rPr lang="en-US" altLang="en-US" sz="3200" smtClean="0"/>
              <a:t/>
            </a:r>
            <a:br>
              <a:rPr lang="en-US" altLang="en-US" sz="3200" smtClean="0"/>
            </a:br>
            <a:r>
              <a:rPr lang="en-US" altLang="en-US" sz="1800" smtClean="0">
                <a:solidFill>
                  <a:schemeClr val="tx1">
                    <a:lumMod val="95000"/>
                    <a:lumOff val="5000"/>
                  </a:schemeClr>
                </a:solidFill>
              </a:rPr>
              <a:t>Application</a:t>
            </a:r>
            <a:endParaRPr lang="en-US" sz="3200">
              <a:solidFill>
                <a:schemeClr val="tx1">
                  <a:lumMod val="95000"/>
                  <a:lumOff val="5000"/>
                </a:schemeClr>
              </a:solidFill>
            </a:endParaRPr>
          </a:p>
        </p:txBody>
      </p:sp>
      <p:sp>
        <p:nvSpPr>
          <p:cNvPr id="3" name="Content Placeholder 2"/>
          <p:cNvSpPr>
            <a:spLocks noGrp="1"/>
          </p:cNvSpPr>
          <p:nvPr>
            <p:ph idx="1"/>
          </p:nvPr>
        </p:nvSpPr>
        <p:spPr>
          <a:prstGeom prst="rect">
            <a:avLst/>
          </a:prstGeom>
          <a:extLst/>
        </p:spPr>
        <p:txBody>
          <a:bodyPr/>
          <a:lstStyle/>
          <a:p>
            <a:pPr algn="just">
              <a:spcBef>
                <a:spcPts val="600"/>
              </a:spcBef>
              <a:defRPr/>
            </a:pPr>
            <a:r>
              <a:rPr lang="en-US" sz="1800" b="1" smtClean="0"/>
              <a:t>Example:</a:t>
            </a:r>
          </a:p>
          <a:p>
            <a:pPr lvl="1" algn="just">
              <a:spcBef>
                <a:spcPts val="600"/>
              </a:spcBef>
              <a:defRPr/>
            </a:pPr>
            <a:r>
              <a:rPr lang="en-US" sz="1800" smtClean="0"/>
              <a:t>Cầu hình web.xml file:</a:t>
            </a:r>
          </a:p>
          <a:p>
            <a:pPr lvl="1" algn="just">
              <a:spcBef>
                <a:spcPts val="600"/>
              </a:spcBef>
              <a:defRPr/>
            </a:pPr>
            <a:endParaRPr lang="en-US" sz="1800"/>
          </a:p>
          <a:p>
            <a:pPr lvl="1" algn="just">
              <a:spcBef>
                <a:spcPts val="600"/>
              </a:spcBef>
              <a:defRPr/>
            </a:pPr>
            <a:endParaRPr lang="en-US" sz="1800" smtClean="0"/>
          </a:p>
          <a:p>
            <a:pPr lvl="1" algn="just">
              <a:spcBef>
                <a:spcPts val="600"/>
              </a:spcBef>
              <a:defRPr/>
            </a:pPr>
            <a:endParaRPr lang="en-US" sz="1800"/>
          </a:p>
          <a:p>
            <a:pPr lvl="1" algn="just">
              <a:spcBef>
                <a:spcPts val="600"/>
              </a:spcBef>
              <a:defRPr/>
            </a:pPr>
            <a:endParaRPr lang="en-US" sz="1800" smtClean="0"/>
          </a:p>
          <a:p>
            <a:pPr lvl="1" algn="just">
              <a:spcBef>
                <a:spcPts val="600"/>
              </a:spcBef>
              <a:defRPr/>
            </a:pPr>
            <a:endParaRPr lang="en-US" sz="1800"/>
          </a:p>
          <a:p>
            <a:pPr lvl="1" algn="just">
              <a:spcBef>
                <a:spcPts val="600"/>
              </a:spcBef>
              <a:defRPr/>
            </a:pPr>
            <a:endParaRPr lang="en-US" sz="1800" smtClean="0"/>
          </a:p>
          <a:p>
            <a:pPr lvl="1" algn="just">
              <a:spcBef>
                <a:spcPts val="600"/>
              </a:spcBef>
              <a:defRPr/>
            </a:pPr>
            <a:endParaRPr lang="en-US" sz="1800"/>
          </a:p>
          <a:p>
            <a:pPr lvl="1" algn="just">
              <a:spcBef>
                <a:spcPts val="600"/>
              </a:spcBef>
              <a:defRPr/>
            </a:pPr>
            <a:endParaRPr lang="en-US" sz="1800" smtClean="0"/>
          </a:p>
          <a:p>
            <a:pPr lvl="1" algn="just">
              <a:spcBef>
                <a:spcPts val="600"/>
              </a:spcBef>
              <a:defRPr/>
            </a:pPr>
            <a:endParaRPr lang="en-US" sz="1800"/>
          </a:p>
          <a:p>
            <a:pPr lvl="1" algn="just">
              <a:spcBef>
                <a:spcPts val="600"/>
              </a:spcBef>
              <a:defRPr/>
            </a:pPr>
            <a:r>
              <a:rPr lang="en-US" sz="1800" smtClean="0"/>
              <a:t>Get </a:t>
            </a:r>
            <a:r>
              <a:rPr lang="en-US" sz="1800"/>
              <a:t>initialization </a:t>
            </a:r>
            <a:r>
              <a:rPr lang="en-US" sz="1800" smtClean="0"/>
              <a:t>parameter:</a:t>
            </a:r>
          </a:p>
          <a:p>
            <a:pPr marL="0" indent="0">
              <a:spcBef>
                <a:spcPts val="600"/>
              </a:spcBef>
              <a:buFont typeface="Arial" charset="0"/>
              <a:buNone/>
              <a:defRPr/>
            </a:pPr>
            <a:r>
              <a:rPr lang="en-US" sz="1200" smtClean="0">
                <a:solidFill>
                  <a:srgbClr val="000000"/>
                </a:solidFill>
                <a:latin typeface="Consolas"/>
              </a:rPr>
              <a:t>		String </a:t>
            </a:r>
            <a:r>
              <a:rPr lang="en-US" sz="1200">
                <a:solidFill>
                  <a:srgbClr val="000000"/>
                </a:solidFill>
                <a:latin typeface="Consolas"/>
              </a:rPr>
              <a:t>driver = application.getInitParameter(</a:t>
            </a:r>
            <a:r>
              <a:rPr lang="en-US" sz="1200">
                <a:solidFill>
                  <a:srgbClr val="2A00FF"/>
                </a:solidFill>
                <a:latin typeface="Consolas"/>
              </a:rPr>
              <a:t>"driver"</a:t>
            </a:r>
            <a:r>
              <a:rPr lang="en-US" sz="1200">
                <a:solidFill>
                  <a:srgbClr val="000000"/>
                </a:solidFill>
                <a:latin typeface="Consolas"/>
              </a:rPr>
              <a:t>);</a:t>
            </a:r>
          </a:p>
          <a:p>
            <a:pPr marL="0" indent="0">
              <a:spcBef>
                <a:spcPts val="600"/>
              </a:spcBef>
              <a:buFont typeface="Arial" charset="0"/>
              <a:buNone/>
              <a:defRPr/>
            </a:pPr>
            <a:r>
              <a:rPr lang="en-US" sz="1200">
                <a:solidFill>
                  <a:srgbClr val="000000"/>
                </a:solidFill>
                <a:latin typeface="Consolas"/>
              </a:rPr>
              <a:t>   </a:t>
            </a:r>
            <a:r>
              <a:rPr lang="en-US" sz="1200" smtClean="0">
                <a:solidFill>
                  <a:srgbClr val="000000"/>
                </a:solidFill>
                <a:latin typeface="Consolas"/>
              </a:rPr>
              <a:t>		String </a:t>
            </a:r>
            <a:r>
              <a:rPr lang="en-US" sz="1200">
                <a:solidFill>
                  <a:srgbClr val="000000"/>
                </a:solidFill>
                <a:latin typeface="Consolas"/>
              </a:rPr>
              <a:t>userName = application.getInitParameter(</a:t>
            </a:r>
            <a:r>
              <a:rPr lang="en-US" sz="1200">
                <a:solidFill>
                  <a:srgbClr val="2A00FF"/>
                </a:solidFill>
                <a:latin typeface="Consolas"/>
              </a:rPr>
              <a:t>"userName"</a:t>
            </a:r>
            <a:r>
              <a:rPr lang="en-US" sz="1200">
                <a:solidFill>
                  <a:srgbClr val="000000"/>
                </a:solidFill>
                <a:latin typeface="Consolas"/>
              </a:rPr>
              <a:t>);</a:t>
            </a:r>
          </a:p>
          <a:p>
            <a:pPr marL="0" indent="0">
              <a:spcBef>
                <a:spcPts val="600"/>
              </a:spcBef>
              <a:buFont typeface="Arial" charset="0"/>
              <a:buNone/>
              <a:defRPr/>
            </a:pPr>
            <a:r>
              <a:rPr lang="en-US" sz="1200">
                <a:solidFill>
                  <a:srgbClr val="000000"/>
                </a:solidFill>
                <a:latin typeface="Consolas"/>
              </a:rPr>
              <a:t>    </a:t>
            </a:r>
            <a:r>
              <a:rPr lang="en-US" sz="1200" smtClean="0">
                <a:solidFill>
                  <a:srgbClr val="000000"/>
                </a:solidFill>
                <a:latin typeface="Consolas"/>
              </a:rPr>
              <a:t>		String </a:t>
            </a:r>
            <a:r>
              <a:rPr lang="en-US" sz="1200">
                <a:solidFill>
                  <a:srgbClr val="000000"/>
                </a:solidFill>
                <a:latin typeface="Consolas"/>
              </a:rPr>
              <a:t>password = application.getInitParameter(</a:t>
            </a:r>
            <a:r>
              <a:rPr lang="en-US" sz="1200">
                <a:solidFill>
                  <a:srgbClr val="2A00FF"/>
                </a:solidFill>
                <a:latin typeface="Consolas"/>
              </a:rPr>
              <a:t>"password</a:t>
            </a:r>
            <a:r>
              <a:rPr lang="en-US" sz="1200" smtClean="0">
                <a:solidFill>
                  <a:srgbClr val="2A00FF"/>
                </a:solidFill>
                <a:latin typeface="Consolas"/>
              </a:rPr>
              <a:t>"</a:t>
            </a:r>
            <a:r>
              <a:rPr lang="en-US" sz="1200" smtClean="0">
                <a:solidFill>
                  <a:srgbClr val="000000"/>
                </a:solidFill>
                <a:latin typeface="Consolas"/>
              </a:rPr>
              <a:t>);</a:t>
            </a:r>
          </a:p>
          <a:p>
            <a:pPr marL="0" indent="0">
              <a:spcBef>
                <a:spcPts val="600"/>
              </a:spcBef>
              <a:buFont typeface="Arial" charset="0"/>
              <a:buNone/>
              <a:defRPr/>
            </a:pPr>
            <a:r>
              <a:rPr lang="en-US" sz="1200">
                <a:solidFill>
                  <a:srgbClr val="000000"/>
                </a:solidFill>
                <a:latin typeface="Consolas"/>
              </a:rPr>
              <a:t>	</a:t>
            </a:r>
            <a:r>
              <a:rPr lang="en-US" sz="1200" smtClean="0">
                <a:solidFill>
                  <a:srgbClr val="000000"/>
                </a:solidFill>
                <a:latin typeface="Consolas"/>
              </a:rPr>
              <a:t>	</a:t>
            </a:r>
            <a:r>
              <a:rPr lang="en-US" sz="1200" smtClean="0">
                <a:solidFill>
                  <a:srgbClr val="000000"/>
                </a:solidFill>
                <a:highlight>
                  <a:srgbClr val="E8F2FE"/>
                </a:highlight>
                <a:latin typeface="Consolas"/>
              </a:rPr>
              <a:t>String </a:t>
            </a:r>
            <a:r>
              <a:rPr lang="en-US" sz="1200">
                <a:solidFill>
                  <a:srgbClr val="000000"/>
                </a:solidFill>
                <a:highlight>
                  <a:srgbClr val="E8F2FE"/>
                </a:highlight>
                <a:latin typeface="Consolas"/>
              </a:rPr>
              <a:t>url = application.getInitParameter(</a:t>
            </a:r>
            <a:r>
              <a:rPr lang="en-US" sz="1200">
                <a:solidFill>
                  <a:srgbClr val="2A00FF"/>
                </a:solidFill>
                <a:highlight>
                  <a:srgbClr val="E8F2FE"/>
                </a:highlight>
                <a:latin typeface="Consolas"/>
              </a:rPr>
              <a:t>"url"</a:t>
            </a:r>
            <a:r>
              <a:rPr lang="en-US" sz="1200">
                <a:solidFill>
                  <a:srgbClr val="000000"/>
                </a:solidFill>
                <a:highlight>
                  <a:srgbClr val="E8F2FE"/>
                </a:highlight>
                <a:latin typeface="Consolas"/>
              </a:rPr>
              <a:t>);</a:t>
            </a:r>
            <a:endParaRPr lang="en-US" sz="1200" smtClean="0"/>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1512888"/>
            <a:ext cx="8134350" cy="29241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1545689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2800"/>
              <a:t>Implicit </a:t>
            </a:r>
            <a:r>
              <a:rPr lang="en-US" altLang="en-US" sz="2800" smtClean="0"/>
              <a:t>Objects</a:t>
            </a:r>
            <a:br>
              <a:rPr lang="en-US" altLang="en-US" sz="2800" smtClean="0"/>
            </a:br>
            <a:r>
              <a:rPr lang="en-US" altLang="en-US" sz="1800" smtClean="0">
                <a:solidFill>
                  <a:schemeClr val="tx1">
                    <a:lumMod val="95000"/>
                    <a:lumOff val="5000"/>
                  </a:schemeClr>
                </a:solidFill>
              </a:rPr>
              <a:t>Application</a:t>
            </a:r>
            <a:endParaRPr lang="en-US" sz="3200">
              <a:solidFill>
                <a:schemeClr val="tx1">
                  <a:lumMod val="95000"/>
                  <a:lumOff val="5000"/>
                </a:schemeClr>
              </a:solidFill>
            </a:endParaRPr>
          </a:p>
        </p:txBody>
      </p:sp>
      <p:sp>
        <p:nvSpPr>
          <p:cNvPr id="3" name="Content Placeholder 2"/>
          <p:cNvSpPr>
            <a:spLocks noGrp="1"/>
          </p:cNvSpPr>
          <p:nvPr>
            <p:ph idx="1"/>
          </p:nvPr>
        </p:nvSpPr>
        <p:spPr>
          <a:prstGeom prst="rect">
            <a:avLst/>
          </a:prstGeom>
        </p:spPr>
        <p:txBody>
          <a:bodyPr/>
          <a:lstStyle/>
          <a:p>
            <a:pPr algn="just">
              <a:defRPr/>
            </a:pPr>
            <a:r>
              <a:rPr lang="en-US" sz="1600" b="1" smtClean="0"/>
              <a:t>Example:</a:t>
            </a:r>
          </a:p>
        </p:txBody>
      </p:sp>
      <p:sp>
        <p:nvSpPr>
          <p:cNvPr id="57348" name="TextBox 5"/>
          <p:cNvSpPr txBox="1">
            <a:spLocks noChangeArrowheads="1"/>
          </p:cNvSpPr>
          <p:nvPr/>
        </p:nvSpPr>
        <p:spPr bwMode="auto">
          <a:xfrm>
            <a:off x="3851275" y="6524625"/>
            <a:ext cx="1873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400">
                <a:hlinkClick r:id="rId2" action="ppaction://hlinksldjump"/>
              </a:rPr>
              <a:t>Back to menu</a:t>
            </a:r>
            <a:endParaRPr lang="en-US" altLang="en-US" sz="1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35</a:t>
            </a:fld>
            <a:endParaRPr lang="en-US"/>
          </a:p>
        </p:txBody>
      </p:sp>
      <p:sp>
        <p:nvSpPr>
          <p:cNvPr id="6" name="Rectangle 5"/>
          <p:cNvSpPr/>
          <p:nvPr/>
        </p:nvSpPr>
        <p:spPr>
          <a:xfrm>
            <a:off x="1123949" y="1249109"/>
            <a:ext cx="6753225" cy="4339650"/>
          </a:xfrm>
          <a:prstGeom prst="rect">
            <a:avLst/>
          </a:prstGeom>
          <a:solidFill>
            <a:schemeClr val="bg1">
              <a:lumMod val="85000"/>
            </a:schemeClr>
          </a:solidFill>
        </p:spPr>
        <p:txBody>
          <a:bodyPr wrap="square">
            <a:spAutoFit/>
          </a:bodyPr>
          <a:lstStyle/>
          <a:p>
            <a:pPr indent="-114300" algn="just">
              <a:buFont typeface="Arial" charset="0"/>
              <a:buNone/>
              <a:defRPr/>
            </a:pPr>
            <a:r>
              <a:rPr lang="en-US" sz="1200">
                <a:solidFill>
                  <a:srgbClr val="BF5F3F"/>
                </a:solidFill>
                <a:latin typeface="Consolas"/>
              </a:rPr>
              <a:t>&lt;%@ </a:t>
            </a:r>
            <a:r>
              <a:rPr lang="en-US" sz="1200">
                <a:solidFill>
                  <a:srgbClr val="3F7F7F"/>
                </a:solidFill>
                <a:latin typeface="Consolas"/>
              </a:rPr>
              <a:t>page </a:t>
            </a:r>
            <a:r>
              <a:rPr lang="en-US" sz="1200">
                <a:solidFill>
                  <a:srgbClr val="7F007F"/>
                </a:solidFill>
                <a:latin typeface="Consolas"/>
              </a:rPr>
              <a:t>import</a:t>
            </a:r>
            <a:r>
              <a:rPr lang="en-US" sz="1200">
                <a:solidFill>
                  <a:srgbClr val="000000"/>
                </a:solidFill>
                <a:latin typeface="Consolas"/>
              </a:rPr>
              <a:t>=</a:t>
            </a:r>
            <a:r>
              <a:rPr lang="en-US" sz="1200" i="1">
                <a:solidFill>
                  <a:srgbClr val="2A00FF"/>
                </a:solidFill>
                <a:latin typeface="Consolas"/>
              </a:rPr>
              <a:t>"java.io.*,java.util.*"</a:t>
            </a:r>
            <a:r>
              <a:rPr lang="en-US" sz="1200" i="1">
                <a:solidFill>
                  <a:srgbClr val="BF5F3F"/>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html</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title</a:t>
            </a:r>
            <a:r>
              <a:rPr lang="en-US" sz="1200">
                <a:solidFill>
                  <a:srgbClr val="008080"/>
                </a:solidFill>
                <a:latin typeface="Consolas"/>
              </a:rPr>
              <a:t>&gt;</a:t>
            </a:r>
            <a:r>
              <a:rPr lang="en-US" sz="1200">
                <a:solidFill>
                  <a:srgbClr val="000000"/>
                </a:solidFill>
                <a:latin typeface="Consolas"/>
              </a:rPr>
              <a:t>Applcation object in JSP</a:t>
            </a:r>
            <a:r>
              <a:rPr lang="en-US" sz="1200">
                <a:solidFill>
                  <a:srgbClr val="008080"/>
                </a:solidFill>
                <a:latin typeface="Consolas"/>
              </a:rPr>
              <a:t>&lt;/</a:t>
            </a:r>
            <a:r>
              <a:rPr lang="en-US" sz="1200">
                <a:solidFill>
                  <a:srgbClr val="3F7F7F"/>
                </a:solidFill>
                <a:latin typeface="Consolas"/>
              </a:rPr>
              <a:t>title</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indent="-114300" algn="just">
              <a:buFont typeface="Arial" charset="0"/>
              <a:buNone/>
              <a:defRPr/>
            </a:pPr>
            <a:r>
              <a:rPr lang="en-US" sz="1200">
                <a:solidFill>
                  <a:srgbClr val="BF5F3F"/>
                </a:solidFill>
                <a:latin typeface="Consolas"/>
              </a:rPr>
              <a:t>&lt;%</a:t>
            </a:r>
          </a:p>
          <a:p>
            <a:pPr indent="-114300" algn="just">
              <a:buFont typeface="Arial" charset="0"/>
              <a:buNone/>
              <a:defRPr/>
            </a:pPr>
            <a:r>
              <a:rPr lang="en-US" sz="1200">
                <a:solidFill>
                  <a:srgbClr val="000000"/>
                </a:solidFill>
                <a:latin typeface="Consolas"/>
              </a:rPr>
              <a:t>    Integer hitsCount = (Integer) </a:t>
            </a:r>
            <a:r>
              <a:rPr lang="en-US" sz="1200" smtClean="0">
                <a:solidFill>
                  <a:srgbClr val="000000"/>
                </a:solidFill>
                <a:latin typeface="Consolas"/>
              </a:rPr>
              <a:t>application.getAttribute</a:t>
            </a:r>
            <a:r>
              <a:rPr lang="en-US" sz="1200">
                <a:solidFill>
                  <a:srgbClr val="000000"/>
                </a:solidFill>
                <a:latin typeface="Consolas"/>
              </a:rPr>
              <a:t>(</a:t>
            </a:r>
            <a:r>
              <a:rPr lang="en-US" sz="1200">
                <a:solidFill>
                  <a:srgbClr val="2A00FF"/>
                </a:solidFill>
                <a:latin typeface="Consolas"/>
              </a:rPr>
              <a:t>"hitCounter"</a:t>
            </a:r>
            <a:r>
              <a:rPr lang="en-US" sz="1200">
                <a:solidFill>
                  <a:srgbClr val="000000"/>
                </a:solidFill>
                <a:latin typeface="Consolas"/>
              </a:rPr>
              <a:t>);</a:t>
            </a:r>
          </a:p>
          <a:p>
            <a:pPr indent="-114300" algn="just">
              <a:buFont typeface="Arial" charset="0"/>
              <a:buNone/>
              <a:defRPr/>
            </a:pPr>
            <a:r>
              <a:rPr lang="en-US" sz="1200">
                <a:solidFill>
                  <a:srgbClr val="000000"/>
                </a:solidFill>
                <a:latin typeface="Consolas"/>
              </a:rPr>
              <a:t>    </a:t>
            </a:r>
            <a:r>
              <a:rPr lang="en-US" sz="1200" b="1">
                <a:solidFill>
                  <a:srgbClr val="7F0055"/>
                </a:solidFill>
                <a:latin typeface="Consolas"/>
              </a:rPr>
              <a:t>if</a:t>
            </a:r>
            <a:r>
              <a:rPr lang="en-US" sz="1200" b="1">
                <a:solidFill>
                  <a:srgbClr val="000000"/>
                </a:solidFill>
                <a:latin typeface="Consolas"/>
              </a:rPr>
              <a:t> (hitsCount == </a:t>
            </a:r>
            <a:r>
              <a:rPr lang="en-US" sz="1200" b="1">
                <a:solidFill>
                  <a:srgbClr val="7F0055"/>
                </a:solidFill>
                <a:latin typeface="Consolas"/>
              </a:rPr>
              <a:t>null</a:t>
            </a:r>
            <a:r>
              <a:rPr lang="en-US" sz="1200" b="1">
                <a:solidFill>
                  <a:srgbClr val="000000"/>
                </a:solidFill>
                <a:latin typeface="Consolas"/>
              </a:rPr>
              <a:t> || hitsCount == 0) {</a:t>
            </a:r>
          </a:p>
          <a:p>
            <a:pPr indent="-114300" algn="just">
              <a:buFont typeface="Arial" charset="0"/>
              <a:buNone/>
              <a:defRPr/>
            </a:pPr>
            <a:r>
              <a:rPr lang="en-US" sz="1200">
                <a:solidFill>
                  <a:srgbClr val="000000"/>
                </a:solidFill>
                <a:latin typeface="Consolas"/>
              </a:rPr>
              <a:t>        </a:t>
            </a:r>
            <a:r>
              <a:rPr lang="en-US" sz="1200">
                <a:solidFill>
                  <a:srgbClr val="3F7F5F"/>
                </a:solidFill>
                <a:latin typeface="Consolas"/>
              </a:rPr>
              <a:t>/* First visit */</a:t>
            </a:r>
          </a:p>
          <a:p>
            <a:pPr indent="-114300" algn="just">
              <a:buFont typeface="Arial" charset="0"/>
              <a:buNone/>
              <a:defRPr/>
            </a:pPr>
            <a:r>
              <a:rPr lang="en-US" sz="1200">
                <a:solidFill>
                  <a:srgbClr val="000000"/>
                </a:solidFill>
                <a:latin typeface="Consolas"/>
              </a:rPr>
              <a:t>	hitsCount = 1;</a:t>
            </a:r>
          </a:p>
          <a:p>
            <a:pPr indent="-114300" algn="just">
              <a:buFont typeface="Arial" charset="0"/>
              <a:buNone/>
              <a:defRPr/>
            </a:pPr>
            <a:r>
              <a:rPr lang="en-US" sz="1200">
                <a:solidFill>
                  <a:srgbClr val="000000"/>
                </a:solidFill>
                <a:latin typeface="Consolas"/>
              </a:rPr>
              <a:t>    } </a:t>
            </a:r>
            <a:r>
              <a:rPr lang="en-US" sz="1200" b="1">
                <a:solidFill>
                  <a:srgbClr val="7F0055"/>
                </a:solidFill>
                <a:latin typeface="Consolas"/>
              </a:rPr>
              <a:t>else</a:t>
            </a:r>
            <a:r>
              <a:rPr lang="en-US" sz="1200" b="1">
                <a:solidFill>
                  <a:srgbClr val="000000"/>
                </a:solidFill>
                <a:latin typeface="Consolas"/>
              </a:rPr>
              <a:t> {</a:t>
            </a:r>
          </a:p>
          <a:p>
            <a:pPr indent="-114300" algn="just">
              <a:buFont typeface="Arial" charset="0"/>
              <a:buNone/>
              <a:defRPr/>
            </a:pPr>
            <a:r>
              <a:rPr lang="en-US" sz="1200">
                <a:solidFill>
                  <a:srgbClr val="000000"/>
                </a:solidFill>
                <a:latin typeface="Consolas"/>
              </a:rPr>
              <a:t>        </a:t>
            </a:r>
            <a:r>
              <a:rPr lang="en-US" sz="1200">
                <a:solidFill>
                  <a:srgbClr val="3F7F5F"/>
                </a:solidFill>
                <a:latin typeface="Consolas"/>
              </a:rPr>
              <a:t>/* return visit */</a:t>
            </a:r>
          </a:p>
          <a:p>
            <a:pPr indent="-114300" algn="just">
              <a:buFont typeface="Arial" charset="0"/>
              <a:buNone/>
              <a:defRPr/>
            </a:pPr>
            <a:r>
              <a:rPr lang="en-US" sz="1200">
                <a:solidFill>
                  <a:srgbClr val="000000"/>
                </a:solidFill>
                <a:latin typeface="Consolas"/>
              </a:rPr>
              <a:t>	hitsCount += 1;</a:t>
            </a:r>
          </a:p>
          <a:p>
            <a:pPr indent="-114300" algn="just">
              <a:buFont typeface="Arial" charset="0"/>
              <a:buNone/>
              <a:defRPr/>
            </a:pPr>
            <a:r>
              <a:rPr lang="en-US" sz="1200">
                <a:solidFill>
                  <a:srgbClr val="000000"/>
                </a:solidFill>
                <a:latin typeface="Consolas"/>
              </a:rPr>
              <a:t>    }</a:t>
            </a:r>
          </a:p>
          <a:p>
            <a:pPr indent="-114300" algn="just">
              <a:buFont typeface="Arial" charset="0"/>
              <a:buNone/>
              <a:defRPr/>
            </a:pPr>
            <a:r>
              <a:rPr lang="en-US" sz="1200">
                <a:solidFill>
                  <a:srgbClr val="000000"/>
                </a:solidFill>
                <a:latin typeface="Consolas"/>
              </a:rPr>
              <a:t>    application.setAttribute(</a:t>
            </a:r>
            <a:r>
              <a:rPr lang="en-US" sz="1200">
                <a:solidFill>
                  <a:srgbClr val="2A00FF"/>
                </a:solidFill>
                <a:latin typeface="Consolas"/>
              </a:rPr>
              <a:t>"hitCounter"</a:t>
            </a:r>
            <a:r>
              <a:rPr lang="en-US" sz="1200">
                <a:solidFill>
                  <a:srgbClr val="000000"/>
                </a:solidFill>
                <a:latin typeface="Consolas"/>
              </a:rPr>
              <a:t>, hitsCount);</a:t>
            </a:r>
          </a:p>
          <a:p>
            <a:pPr indent="-114300" algn="just">
              <a:buFont typeface="Arial" charset="0"/>
              <a:buNone/>
              <a:defRPr/>
            </a:pPr>
            <a:r>
              <a:rPr lang="en-US" sz="1200">
                <a:solidFill>
                  <a:srgbClr val="BF5F3F"/>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center</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p</a:t>
            </a:r>
            <a:r>
              <a:rPr lang="en-US" sz="1200">
                <a:solidFill>
                  <a:srgbClr val="008080"/>
                </a:solidFill>
                <a:latin typeface="Consolas"/>
              </a:rPr>
              <a:t>&gt;</a:t>
            </a:r>
          </a:p>
          <a:p>
            <a:pPr indent="-114300" algn="just">
              <a:buFont typeface="Arial" charset="0"/>
              <a:buNone/>
              <a:defRPr/>
            </a:pPr>
            <a:r>
              <a:rPr lang="en-US" sz="1200">
                <a:solidFill>
                  <a:srgbClr val="000000"/>
                </a:solidFill>
                <a:latin typeface="Consolas"/>
              </a:rPr>
              <a:t>Total number of visits: </a:t>
            </a:r>
            <a:r>
              <a:rPr lang="en-US" sz="1200">
                <a:solidFill>
                  <a:srgbClr val="BF5F3F"/>
                </a:solidFill>
                <a:latin typeface="Consolas"/>
              </a:rPr>
              <a:t>&lt;%=</a:t>
            </a:r>
            <a:r>
              <a:rPr lang="en-US" sz="1200">
                <a:solidFill>
                  <a:srgbClr val="000000"/>
                </a:solidFill>
                <a:latin typeface="Consolas"/>
              </a:rPr>
              <a:t>hitsCount</a:t>
            </a:r>
            <a:r>
              <a:rPr lang="en-US" sz="1200">
                <a:solidFill>
                  <a:srgbClr val="BF5F3F"/>
                </a:solidFill>
                <a:latin typeface="Consolas"/>
              </a:rPr>
              <a:t>%&gt;</a:t>
            </a:r>
            <a:r>
              <a:rPr lang="en-US" sz="1200">
                <a:solidFill>
                  <a:srgbClr val="008080"/>
                </a:solidFill>
                <a:latin typeface="Consolas"/>
              </a:rPr>
              <a:t>&lt;/</a:t>
            </a:r>
            <a:r>
              <a:rPr lang="en-US" sz="1200">
                <a:solidFill>
                  <a:srgbClr val="3F7F7F"/>
                </a:solidFill>
                <a:latin typeface="Consolas"/>
              </a:rPr>
              <a:t>p</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center</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indent="-114300" algn="just">
              <a:buFont typeface="Arial" charset="0"/>
              <a:buNone/>
              <a:defRPr/>
            </a:pPr>
            <a:r>
              <a:rPr lang="en-US" sz="1200">
                <a:solidFill>
                  <a:srgbClr val="008080"/>
                </a:solidFill>
                <a:latin typeface="Consolas"/>
              </a:rPr>
              <a:t>&lt;/</a:t>
            </a:r>
            <a:r>
              <a:rPr lang="en-US" sz="1200">
                <a:solidFill>
                  <a:srgbClr val="3F7F7F"/>
                </a:solidFill>
                <a:latin typeface="Consolas"/>
              </a:rPr>
              <a:t>html</a:t>
            </a:r>
            <a:r>
              <a:rPr lang="en-US" sz="1200">
                <a:solidFill>
                  <a:srgbClr val="008080"/>
                </a:solidFill>
                <a:latin typeface="Consolas"/>
              </a:rPr>
              <a:t>&gt;</a:t>
            </a:r>
          </a:p>
        </p:txBody>
      </p:sp>
    </p:spTree>
    <p:extLst>
      <p:ext uri="{BB962C8B-B14F-4D97-AF65-F5344CB8AC3E}">
        <p14:creationId xmlns:p14="http://schemas.microsoft.com/office/powerpoint/2010/main" val="2012230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3200"/>
              <a:t/>
            </a:r>
            <a:br>
              <a:rPr lang="en-US" altLang="en-US" sz="3200"/>
            </a:br>
            <a:r>
              <a:rPr lang="en-US" altLang="en-US" sz="1800" smtClean="0">
                <a:solidFill>
                  <a:schemeClr val="tx1">
                    <a:lumMod val="95000"/>
                    <a:lumOff val="5000"/>
                  </a:schemeClr>
                </a:solidFill>
              </a:rPr>
              <a:t>config</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1200"/>
              </a:spcBef>
              <a:defRPr/>
            </a:pPr>
            <a:r>
              <a:rPr lang="en-US" sz="2000"/>
              <a:t>Config Implicit object is used for getting configuration information </a:t>
            </a:r>
            <a:r>
              <a:rPr lang="en-US" sz="2000" smtClean="0"/>
              <a:t>for </a:t>
            </a:r>
            <a:r>
              <a:rPr lang="en-US" sz="2000"/>
              <a:t>a </a:t>
            </a:r>
            <a:r>
              <a:rPr lang="en-US" sz="2000" b="1"/>
              <a:t>particular JSP </a:t>
            </a:r>
            <a:r>
              <a:rPr lang="en-US" sz="2000" b="1" smtClean="0"/>
              <a:t>page</a:t>
            </a:r>
            <a:r>
              <a:rPr lang="en-US" sz="2000" smtClean="0"/>
              <a:t>.</a:t>
            </a:r>
          </a:p>
          <a:p>
            <a:pPr algn="just">
              <a:spcBef>
                <a:spcPts val="1200"/>
              </a:spcBef>
              <a:defRPr/>
            </a:pPr>
            <a:r>
              <a:rPr lang="en-US" sz="2000"/>
              <a:t>a</a:t>
            </a:r>
            <a:r>
              <a:rPr lang="en-US" sz="2000" smtClean="0"/>
              <a:t>pplication vs config implicit object:</a:t>
            </a:r>
          </a:p>
          <a:p>
            <a:pPr lvl="1" algn="just">
              <a:spcBef>
                <a:spcPts val="1200"/>
              </a:spcBef>
              <a:defRPr/>
            </a:pPr>
            <a:r>
              <a:rPr lang="en-US" sz="1800"/>
              <a:t>Using </a:t>
            </a:r>
            <a:r>
              <a:rPr lang="en-US" sz="1800" b="1"/>
              <a:t>application</a:t>
            </a:r>
            <a:r>
              <a:rPr lang="en-US" sz="1800"/>
              <a:t> implicit object we can get </a:t>
            </a:r>
            <a:r>
              <a:rPr lang="en-US" sz="1800" b="1"/>
              <a:t>application-wide initialization </a:t>
            </a:r>
            <a:r>
              <a:rPr lang="en-US" sz="1800" b="1" smtClean="0"/>
              <a:t>parameters</a:t>
            </a:r>
            <a:r>
              <a:rPr lang="en-US" sz="1800"/>
              <a:t>.</a:t>
            </a:r>
            <a:endParaRPr lang="en-US" sz="1800" smtClean="0"/>
          </a:p>
          <a:p>
            <a:pPr lvl="1" algn="just">
              <a:spcBef>
                <a:spcPts val="1200"/>
              </a:spcBef>
              <a:defRPr/>
            </a:pPr>
            <a:r>
              <a:rPr lang="en-US" sz="1800" smtClean="0"/>
              <a:t>Using </a:t>
            </a:r>
            <a:r>
              <a:rPr lang="en-US" sz="1800" b="1" smtClean="0"/>
              <a:t>config</a:t>
            </a:r>
            <a:r>
              <a:rPr lang="en-US" sz="1800" smtClean="0"/>
              <a:t> </a:t>
            </a:r>
            <a:r>
              <a:rPr lang="en-US" sz="1800"/>
              <a:t>we can  </a:t>
            </a:r>
            <a:r>
              <a:rPr lang="en-US" sz="1800" b="1"/>
              <a:t>get initialization parameters of an individual </a:t>
            </a:r>
            <a:r>
              <a:rPr lang="en-US" sz="1800"/>
              <a:t>servlet mapping</a:t>
            </a:r>
            <a:r>
              <a:rPr lang="en-US" sz="1800" smtClean="0"/>
              <a:t>.</a:t>
            </a:r>
          </a:p>
          <a:p>
            <a:pPr algn="just">
              <a:spcBef>
                <a:spcPts val="1200"/>
              </a:spcBef>
              <a:defRPr/>
            </a:pPr>
            <a:r>
              <a:rPr lang="en-US" sz="2000" smtClean="0"/>
              <a:t>Methods:</a:t>
            </a:r>
          </a:p>
          <a:p>
            <a:pPr lvl="1" algn="just">
              <a:spcBef>
                <a:spcPts val="1200"/>
              </a:spcBef>
              <a:defRPr/>
            </a:pPr>
            <a:r>
              <a:rPr lang="en-US" sz="1800" b="1"/>
              <a:t>String getServletName()</a:t>
            </a:r>
            <a:r>
              <a:rPr lang="en-US" sz="1800"/>
              <a:t> – It returns the name of the servlet which we define in the web.xml file inside &lt;servlet-name&gt; tag.</a:t>
            </a:r>
          </a:p>
          <a:p>
            <a:pPr lvl="1" algn="just">
              <a:spcBef>
                <a:spcPts val="1200"/>
              </a:spcBef>
              <a:defRPr/>
            </a:pPr>
            <a:r>
              <a:rPr lang="en-US" sz="1800" b="1"/>
              <a:t>String getInitParameter(String paramname)</a:t>
            </a:r>
            <a:r>
              <a:rPr lang="en-US" sz="1800"/>
              <a:t> – Same what we discussed in application implicit object tutorial</a:t>
            </a:r>
            <a:r>
              <a:rPr lang="en-US" sz="1800" smtClean="0"/>
              <a:t>.</a:t>
            </a:r>
            <a:endParaRPr lang="en-US" sz="18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837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6EA40C2-30C7-4317-BBBD-DA9D0056964E}" type="slidenum">
              <a:rPr lang="vi-VN" altLang="en-US" sz="1200">
                <a:solidFill>
                  <a:srgbClr val="898989"/>
                </a:solidFill>
              </a:rPr>
              <a:pPr>
                <a:spcBef>
                  <a:spcPct val="0"/>
                </a:spcBef>
                <a:buFontTx/>
                <a:buNone/>
              </a:pPr>
              <a:t>36</a:t>
            </a:fld>
            <a:endParaRPr lang="vi-VN" altLang="en-US" sz="1200">
              <a:solidFill>
                <a:srgbClr val="898989"/>
              </a:solidFill>
            </a:endParaRPr>
          </a:p>
        </p:txBody>
      </p:sp>
    </p:spTree>
    <p:extLst>
      <p:ext uri="{BB962C8B-B14F-4D97-AF65-F5344CB8AC3E}">
        <p14:creationId xmlns:p14="http://schemas.microsoft.com/office/powerpoint/2010/main" val="64891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800"/>
              <a:t>Implicit </a:t>
            </a:r>
            <a:r>
              <a:rPr lang="en-US" altLang="en-US" sz="2800" smtClean="0"/>
              <a:t>Objects</a:t>
            </a:r>
            <a:r>
              <a:rPr lang="en-US" altLang="en-US"/>
              <a:t/>
            </a:r>
            <a:br>
              <a:rPr lang="en-US" altLang="en-US"/>
            </a:br>
            <a:r>
              <a:rPr lang="en-US" altLang="en-US" sz="2000" smtClean="0">
                <a:solidFill>
                  <a:schemeClr val="tx1">
                    <a:lumMod val="95000"/>
                    <a:lumOff val="5000"/>
                  </a:schemeClr>
                </a:solidFill>
              </a:rPr>
              <a:t>config</a:t>
            </a:r>
            <a:endParaRPr lang="en-US" sz="32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1200"/>
              </a:spcBef>
              <a:defRPr/>
            </a:pPr>
            <a:r>
              <a:rPr lang="en-US" sz="2400" smtClean="0"/>
              <a:t>Example:</a:t>
            </a:r>
          </a:p>
        </p:txBody>
      </p:sp>
      <p:sp>
        <p:nvSpPr>
          <p:cNvPr id="5939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D8248CD-0663-4060-97B1-240A435746C5}" type="slidenum">
              <a:rPr lang="vi-VN" altLang="en-US" sz="1200">
                <a:solidFill>
                  <a:srgbClr val="898989"/>
                </a:solidFill>
              </a:rPr>
              <a:pPr>
                <a:spcBef>
                  <a:spcPct val="0"/>
                </a:spcBef>
                <a:buFontTx/>
                <a:buNone/>
              </a:pPr>
              <a:t>37</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1305629" y="1360133"/>
            <a:ext cx="6485614" cy="1600438"/>
          </a:xfrm>
          <a:prstGeom prst="rect">
            <a:avLst/>
          </a:prstGeom>
          <a:solidFill>
            <a:schemeClr val="bg1">
              <a:lumMod val="85000"/>
            </a:schemeClr>
          </a:solidFill>
        </p:spPr>
        <p:txBody>
          <a:bodyPr wrap="square">
            <a:spAutoFit/>
          </a:bodyPr>
          <a:lstStyle/>
          <a:p>
            <a:pPr indent="-57150">
              <a:buFont typeface="Wingdings" panose="05000000000000000000" pitchFamily="2" charset="2"/>
              <a:buNone/>
              <a:defRPr/>
            </a:pPr>
            <a:r>
              <a:rPr lang="en-US" sz="1400" smtClean="0">
                <a:solidFill>
                  <a:srgbClr val="008080"/>
                </a:solidFill>
                <a:latin typeface="Consolas"/>
              </a:rPr>
              <a:t>&lt;</a:t>
            </a:r>
            <a:r>
              <a:rPr lang="en-US" sz="1400">
                <a:solidFill>
                  <a:srgbClr val="3F7F7F"/>
                </a:solidFill>
                <a:latin typeface="Consolas"/>
              </a:rPr>
              <a:t>body</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h3</a:t>
            </a:r>
            <a:r>
              <a:rPr lang="en-US" sz="1400">
                <a:solidFill>
                  <a:srgbClr val="008080"/>
                </a:solidFill>
                <a:latin typeface="Consolas"/>
              </a:rPr>
              <a:t>&gt;</a:t>
            </a:r>
            <a:r>
              <a:rPr lang="en-US" sz="1400">
                <a:solidFill>
                  <a:srgbClr val="000000"/>
                </a:solidFill>
                <a:latin typeface="Consolas"/>
              </a:rPr>
              <a:t>CONFIG INFORMATION</a:t>
            </a:r>
            <a:r>
              <a:rPr lang="en-US" sz="1400">
                <a:solidFill>
                  <a:srgbClr val="008080"/>
                </a:solidFill>
                <a:latin typeface="Consolas"/>
              </a:rPr>
              <a:t>&lt;/</a:t>
            </a:r>
            <a:r>
              <a:rPr lang="en-US" sz="1400">
                <a:solidFill>
                  <a:srgbClr val="3F7F7F"/>
                </a:solidFill>
                <a:latin typeface="Consolas"/>
              </a:rPr>
              <a:t>h3</a:t>
            </a:r>
            <a:r>
              <a:rPr lang="en-US" sz="1400">
                <a:solidFill>
                  <a:srgbClr val="008080"/>
                </a:solidFill>
                <a:latin typeface="Consolas"/>
              </a:rPr>
              <a:t>&gt;</a:t>
            </a:r>
          </a:p>
          <a:p>
            <a:pPr indent="-57150">
              <a:buFont typeface="Wingdings" panose="05000000000000000000" pitchFamily="2" charset="2"/>
              <a:buNone/>
              <a:defRPr/>
            </a:pPr>
            <a:r>
              <a:rPr lang="en-US" sz="1400">
                <a:solidFill>
                  <a:srgbClr val="BF5F3F"/>
                </a:solidFill>
                <a:latin typeface="Consolas"/>
              </a:rPr>
              <a:t>&lt;%</a:t>
            </a:r>
          </a:p>
          <a:p>
            <a:pPr indent="-57150">
              <a:buFont typeface="Wingdings" panose="05000000000000000000" pitchFamily="2" charset="2"/>
              <a:buNone/>
              <a:defRPr/>
            </a:pPr>
            <a:r>
              <a:rPr lang="en-US" sz="1400">
                <a:solidFill>
                  <a:srgbClr val="000000"/>
                </a:solidFill>
                <a:latin typeface="Consolas"/>
              </a:rPr>
              <a:t>    String sname = config.getServletName();</a:t>
            </a:r>
          </a:p>
          <a:p>
            <a:pPr indent="-57150">
              <a:buFont typeface="Wingdings" panose="05000000000000000000" pitchFamily="2" charset="2"/>
              <a:buNone/>
              <a:defRPr/>
            </a:pPr>
            <a:r>
              <a:rPr lang="en-US" sz="1400">
                <a:solidFill>
                  <a:srgbClr val="000000"/>
                </a:solidFill>
                <a:latin typeface="Consolas"/>
              </a:rPr>
              <a:t>    out.println(</a:t>
            </a:r>
            <a:r>
              <a:rPr lang="en-US" sz="1400">
                <a:solidFill>
                  <a:srgbClr val="2A00FF"/>
                </a:solidFill>
                <a:latin typeface="Consolas"/>
              </a:rPr>
              <a:t>"Servlet Name is: "</a:t>
            </a:r>
            <a:r>
              <a:rPr lang="en-US" sz="1400">
                <a:solidFill>
                  <a:srgbClr val="000000"/>
                </a:solidFill>
                <a:latin typeface="Consolas"/>
              </a:rPr>
              <a:t> + sname);</a:t>
            </a:r>
          </a:p>
          <a:p>
            <a:pPr indent="-57150">
              <a:buFont typeface="Wingdings" panose="05000000000000000000" pitchFamily="2" charset="2"/>
              <a:buNone/>
              <a:defRPr/>
            </a:pPr>
            <a:r>
              <a:rPr lang="en-US" sz="1400">
                <a:solidFill>
                  <a:srgbClr val="BF5F3F"/>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body</a:t>
            </a:r>
            <a:r>
              <a:rPr lang="en-US" sz="1400" smtClean="0">
                <a:solidFill>
                  <a:srgbClr val="008080"/>
                </a:solidFill>
                <a:latin typeface="Consolas"/>
              </a:rPr>
              <a:t>&gt;</a:t>
            </a:r>
            <a:endParaRPr lang="en-US" sz="1400">
              <a:solidFill>
                <a:srgbClr val="008080"/>
              </a:solidFill>
              <a:latin typeface="Consolas"/>
            </a:endParaRPr>
          </a:p>
        </p:txBody>
      </p:sp>
    </p:spTree>
    <p:extLst>
      <p:ext uri="{BB962C8B-B14F-4D97-AF65-F5344CB8AC3E}">
        <p14:creationId xmlns:p14="http://schemas.microsoft.com/office/powerpoint/2010/main" val="3345292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a:solidFill>
                  <a:schemeClr val="tx1">
                    <a:lumMod val="95000"/>
                    <a:lumOff val="5000"/>
                  </a:schemeClr>
                </a:solidFill>
              </a:rPr>
              <a:t>o</a:t>
            </a:r>
            <a:r>
              <a:rPr lang="en-US" altLang="en-US" sz="1800" smtClean="0">
                <a:solidFill>
                  <a:schemeClr val="tx1">
                    <a:lumMod val="95000"/>
                    <a:lumOff val="5000"/>
                  </a:schemeClr>
                </a:solidFill>
              </a:rPr>
              <a:t>ut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spcBef>
                <a:spcPts val="600"/>
              </a:spcBef>
              <a:defRPr/>
            </a:pPr>
            <a:r>
              <a:rPr lang="en-US" sz="2000"/>
              <a:t>It’s an instance of </a:t>
            </a:r>
            <a:r>
              <a:rPr lang="en-US" sz="2000" b="1"/>
              <a:t>javax.servlet.jsp.JspWriter</a:t>
            </a:r>
            <a:r>
              <a:rPr lang="en-US" sz="2000" smtClean="0"/>
              <a:t>.</a:t>
            </a:r>
          </a:p>
          <a:p>
            <a:pPr lvl="1">
              <a:spcBef>
                <a:spcPts val="600"/>
              </a:spcBef>
              <a:defRPr/>
            </a:pPr>
            <a:r>
              <a:rPr lang="en-US" sz="1800" smtClean="0"/>
              <a:t>is </a:t>
            </a:r>
            <a:r>
              <a:rPr lang="en-US" sz="1800"/>
              <a:t>used to </a:t>
            </a:r>
            <a:r>
              <a:rPr lang="en-US" sz="1800" b="1"/>
              <a:t>write content to the client</a:t>
            </a:r>
            <a:r>
              <a:rPr lang="en-US" sz="1800" smtClean="0"/>
              <a:t>.</a:t>
            </a:r>
          </a:p>
          <a:p>
            <a:pPr>
              <a:spcBef>
                <a:spcPts val="600"/>
              </a:spcBef>
              <a:defRPr/>
            </a:pPr>
            <a:r>
              <a:rPr lang="en-US" sz="2000"/>
              <a:t>Methods of </a:t>
            </a:r>
            <a:r>
              <a:rPr lang="en-US" sz="2000" b="1"/>
              <a:t>OUT</a:t>
            </a:r>
            <a:r>
              <a:rPr lang="en-US" sz="2000"/>
              <a:t> Implicit </a:t>
            </a:r>
            <a:r>
              <a:rPr lang="en-US" sz="2000" smtClean="0"/>
              <a:t>Object</a:t>
            </a:r>
            <a:endParaRPr lang="en-US" sz="2000"/>
          </a:p>
          <a:p>
            <a:pPr lvl="1">
              <a:spcBef>
                <a:spcPts val="600"/>
              </a:spcBef>
              <a:defRPr/>
            </a:pPr>
            <a:r>
              <a:rPr lang="en-US" sz="1800"/>
              <a:t>void print</a:t>
            </a:r>
            <a:r>
              <a:rPr lang="en-US" sz="1800" smtClean="0"/>
              <a:t>(): writes the value to the output screen (client browser).</a:t>
            </a:r>
            <a:endParaRPr lang="en-US" sz="1800"/>
          </a:p>
          <a:p>
            <a:pPr lvl="1">
              <a:spcBef>
                <a:spcPts val="600"/>
              </a:spcBef>
              <a:defRPr/>
            </a:pPr>
            <a:r>
              <a:rPr lang="en-US" sz="1800"/>
              <a:t>void println()</a:t>
            </a:r>
          </a:p>
          <a:p>
            <a:pPr lvl="1">
              <a:spcBef>
                <a:spcPts val="600"/>
              </a:spcBef>
              <a:defRPr/>
            </a:pPr>
            <a:r>
              <a:rPr lang="en-US" sz="1800"/>
              <a:t>void newLine()</a:t>
            </a:r>
          </a:p>
          <a:p>
            <a:pPr lvl="1">
              <a:spcBef>
                <a:spcPts val="600"/>
              </a:spcBef>
              <a:defRPr/>
            </a:pPr>
            <a:r>
              <a:rPr lang="en-US" sz="1800"/>
              <a:t>void clear</a:t>
            </a:r>
            <a:r>
              <a:rPr lang="en-US" sz="1800" smtClean="0"/>
              <a:t>()</a:t>
            </a:r>
          </a:p>
          <a:p>
            <a:pPr lvl="1">
              <a:spcBef>
                <a:spcPts val="600"/>
              </a:spcBef>
              <a:defRPr/>
            </a:pPr>
            <a:r>
              <a:rPr lang="en-US" sz="1800" smtClean="0"/>
              <a:t>…</a:t>
            </a:r>
          </a:p>
          <a:p>
            <a:pPr>
              <a:spcBef>
                <a:spcPts val="600"/>
              </a:spcBef>
              <a:defRPr/>
            </a:pPr>
            <a:r>
              <a:rPr lang="en-US" sz="2400" smtClean="0"/>
              <a:t>Example:</a:t>
            </a:r>
          </a:p>
          <a:p>
            <a:pPr marL="800100" lvl="2" indent="0">
              <a:buNone/>
              <a:defRPr/>
            </a:pPr>
            <a:r>
              <a:rPr lang="en-US" sz="1600">
                <a:solidFill>
                  <a:srgbClr val="BF5F3F"/>
                </a:solidFill>
                <a:latin typeface="Consolas"/>
              </a:rPr>
              <a:t>&lt;%</a:t>
            </a:r>
          </a:p>
          <a:p>
            <a:pPr marL="800100" lvl="2" indent="0">
              <a:buNone/>
              <a:defRPr/>
            </a:pPr>
            <a:r>
              <a:rPr lang="en-US" sz="1600">
                <a:solidFill>
                  <a:srgbClr val="000000"/>
                </a:solidFill>
                <a:latin typeface="Consolas"/>
              </a:rPr>
              <a:t>out.print(</a:t>
            </a:r>
            <a:r>
              <a:rPr lang="en-US" sz="1600">
                <a:solidFill>
                  <a:srgbClr val="2A00FF"/>
                </a:solidFill>
                <a:latin typeface="Consolas"/>
              </a:rPr>
              <a:t>"Out Implicit Object in JSP"</a:t>
            </a:r>
            <a:r>
              <a:rPr lang="en-US" sz="1600">
                <a:solidFill>
                  <a:srgbClr val="000000"/>
                </a:solidFill>
                <a:latin typeface="Consolas"/>
              </a:rPr>
              <a:t>);</a:t>
            </a:r>
          </a:p>
          <a:p>
            <a:pPr marL="800100" lvl="2" indent="0">
              <a:buNone/>
              <a:defRPr/>
            </a:pPr>
            <a:r>
              <a:rPr lang="en-US" sz="1600">
                <a:solidFill>
                  <a:srgbClr val="000000"/>
                </a:solidFill>
                <a:latin typeface="Consolas"/>
              </a:rPr>
              <a:t>out.newLine();</a:t>
            </a:r>
          </a:p>
          <a:p>
            <a:pPr marL="800100" lvl="2" indent="0">
              <a:buNone/>
              <a:defRPr/>
            </a:pPr>
            <a:r>
              <a:rPr lang="en-US" sz="1600">
                <a:solidFill>
                  <a:srgbClr val="000000"/>
                </a:solidFill>
                <a:latin typeface="Consolas"/>
              </a:rPr>
              <a:t>out.println(</a:t>
            </a:r>
            <a:r>
              <a:rPr lang="en-US" sz="1600">
                <a:solidFill>
                  <a:srgbClr val="2A00FF"/>
                </a:solidFill>
                <a:latin typeface="Consolas"/>
              </a:rPr>
              <a:t>"This is will write content with a new line"</a:t>
            </a:r>
            <a:r>
              <a:rPr lang="en-US" sz="1600">
                <a:solidFill>
                  <a:srgbClr val="000000"/>
                </a:solidFill>
                <a:latin typeface="Consolas"/>
              </a:rPr>
              <a:t>);</a:t>
            </a:r>
          </a:p>
          <a:p>
            <a:pPr marL="800100" lvl="2" indent="0">
              <a:buNone/>
              <a:defRPr/>
            </a:pPr>
            <a:r>
              <a:rPr lang="en-US" sz="1600">
                <a:solidFill>
                  <a:srgbClr val="000000"/>
                </a:solidFill>
                <a:latin typeface="Consolas"/>
              </a:rPr>
              <a:t>out.println(</a:t>
            </a:r>
            <a:r>
              <a:rPr lang="en-US" sz="1600">
                <a:solidFill>
                  <a:srgbClr val="2A00FF"/>
                </a:solidFill>
                <a:latin typeface="Consolas"/>
              </a:rPr>
              <a:t>"I'm just an another print statement"</a:t>
            </a:r>
            <a:r>
              <a:rPr lang="en-US" sz="1600">
                <a:solidFill>
                  <a:srgbClr val="000000"/>
                </a:solidFill>
                <a:latin typeface="Consolas"/>
              </a:rPr>
              <a:t>);</a:t>
            </a:r>
          </a:p>
          <a:p>
            <a:pPr marL="800100" lvl="2" indent="0">
              <a:buNone/>
              <a:defRPr/>
            </a:pPr>
            <a:r>
              <a:rPr lang="en-US" sz="1600">
                <a:solidFill>
                  <a:srgbClr val="BF5F3F"/>
                </a:solidFill>
                <a:latin typeface="Consolas"/>
              </a:rPr>
              <a:t>%&gt;</a:t>
            </a:r>
            <a:endParaRPr lang="en-US" sz="1600"/>
          </a:p>
        </p:txBody>
      </p:sp>
      <p:sp>
        <p:nvSpPr>
          <p:cNvPr id="6042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B1775E3-C3BA-46CC-9D5C-7924A88DC09D}" type="slidenum">
              <a:rPr lang="vi-VN" altLang="en-US" sz="1200">
                <a:solidFill>
                  <a:srgbClr val="898989"/>
                </a:solidFill>
              </a:rPr>
              <a:pPr>
                <a:spcBef>
                  <a:spcPct val="0"/>
                </a:spcBef>
                <a:buFontTx/>
                <a:buNone/>
              </a:pPr>
              <a:t>38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57449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solidFill>
                  <a:schemeClr val="tx1">
                    <a:lumMod val="95000"/>
                    <a:lumOff val="5000"/>
                  </a:schemeClr>
                </a:solidFill>
              </a:rPr>
              <a:t/>
            </a:r>
            <a:br>
              <a:rPr lang="en-US" altLang="en-US" sz="2800">
                <a:solidFill>
                  <a:schemeClr val="tx1">
                    <a:lumMod val="95000"/>
                    <a:lumOff val="5000"/>
                  </a:schemeClr>
                </a:solidFill>
              </a:rPr>
            </a:br>
            <a:r>
              <a:rPr lang="en-US" altLang="en-US" sz="1800" smtClean="0">
                <a:solidFill>
                  <a:schemeClr val="tx1">
                    <a:lumMod val="95000"/>
                    <a:lumOff val="5000"/>
                  </a:schemeClr>
                </a:solidFill>
              </a:rPr>
              <a:t>Page</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2000" smtClean="0"/>
              <a:t>The page object represents the generated servlet instance itself, it is same as the “this” keyword used in a java class.</a:t>
            </a:r>
          </a:p>
          <a:p>
            <a:pPr algn="just">
              <a:spcBef>
                <a:spcPts val="600"/>
              </a:spcBef>
              <a:defRPr/>
            </a:pPr>
            <a:r>
              <a:rPr lang="en-US" sz="2000" b="1" smtClean="0"/>
              <a:t>Example:</a:t>
            </a:r>
          </a:p>
        </p:txBody>
      </p:sp>
      <p:sp>
        <p:nvSpPr>
          <p:cNvPr id="6144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022458D-7099-44A6-BB1B-346924E86898}" type="slidenum">
              <a:rPr lang="vi-VN" altLang="en-US" sz="1200">
                <a:solidFill>
                  <a:srgbClr val="898989"/>
                </a:solidFill>
              </a:rPr>
              <a:pPr>
                <a:spcBef>
                  <a:spcPct val="0"/>
                </a:spcBef>
                <a:buFontTx/>
                <a:buNone/>
              </a:pPr>
              <a:t>39</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590549" y="1966699"/>
            <a:ext cx="6219825" cy="3754874"/>
          </a:xfrm>
          <a:prstGeom prst="rect">
            <a:avLst/>
          </a:prstGeom>
          <a:solidFill>
            <a:schemeClr val="bg1">
              <a:lumMod val="85000"/>
            </a:schemeClr>
          </a:solidFill>
        </p:spPr>
        <p:txBody>
          <a:bodyPr wrap="square">
            <a:spAutoFit/>
          </a:bodyPr>
          <a:lstStyle/>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html</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head</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	&lt;</a:t>
            </a:r>
            <a:r>
              <a:rPr lang="en-US" sz="1400">
                <a:solidFill>
                  <a:srgbClr val="3F7F7F"/>
                </a:solidFill>
                <a:latin typeface="Consolas"/>
              </a:rPr>
              <a:t>title</a:t>
            </a:r>
            <a:r>
              <a:rPr lang="en-US" sz="1400">
                <a:solidFill>
                  <a:srgbClr val="008080"/>
                </a:solidFill>
                <a:latin typeface="Consolas"/>
              </a:rPr>
              <a:t>&gt;</a:t>
            </a:r>
            <a:r>
              <a:rPr lang="en-US" sz="1400">
                <a:solidFill>
                  <a:srgbClr val="000000"/>
                </a:solidFill>
                <a:latin typeface="Consolas"/>
              </a:rPr>
              <a:t>Page Object</a:t>
            </a:r>
            <a:r>
              <a:rPr lang="en-US" sz="1400">
                <a:solidFill>
                  <a:srgbClr val="008080"/>
                </a:solidFill>
                <a:latin typeface="Consolas"/>
              </a:rPr>
              <a:t>&lt;/</a:t>
            </a:r>
            <a:r>
              <a:rPr lang="en-US" sz="1400">
                <a:solidFill>
                  <a:srgbClr val="3F7F7F"/>
                </a:solidFill>
                <a:latin typeface="Consolas"/>
              </a:rPr>
              <a:t>title</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head</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body</a:t>
            </a:r>
            <a:r>
              <a:rPr lang="en-US" sz="1400">
                <a:solidFill>
                  <a:srgbClr val="008080"/>
                </a:solidFill>
                <a:latin typeface="Consolas"/>
              </a:rPr>
              <a:t>&gt;</a:t>
            </a:r>
          </a:p>
          <a:p>
            <a:pPr marL="342900" lvl="1">
              <a:buFont typeface="Arial" charset="0"/>
              <a:buNone/>
              <a:defRPr/>
            </a:pPr>
            <a:r>
              <a:rPr lang="en-US" sz="1400">
                <a:solidFill>
                  <a:srgbClr val="008080"/>
                </a:solidFill>
                <a:latin typeface="Consolas"/>
              </a:rPr>
              <a:t>&lt;</a:t>
            </a:r>
            <a:r>
              <a:rPr lang="en-US" sz="1400">
                <a:solidFill>
                  <a:srgbClr val="3F7F7F"/>
                </a:solidFill>
                <a:latin typeface="Consolas"/>
              </a:rPr>
              <a:t>table</a:t>
            </a:r>
            <a:r>
              <a:rPr lang="en-US" sz="1400">
                <a:solidFill>
                  <a:srgbClr val="008080"/>
                </a:solidFill>
                <a:latin typeface="Consolas"/>
              </a:rPr>
              <a:t>&gt;</a:t>
            </a:r>
          </a:p>
          <a:p>
            <a:pPr marL="800100" lvl="2">
              <a:buFont typeface="Arial" charset="0"/>
              <a:buNone/>
              <a:defRPr/>
            </a:pPr>
            <a:r>
              <a:rPr lang="en-US" sz="1400">
                <a:solidFill>
                  <a:srgbClr val="008080"/>
                </a:solidFill>
                <a:latin typeface="Consolas"/>
              </a:rPr>
              <a:t>&lt;</a:t>
            </a:r>
            <a:r>
              <a:rPr lang="en-US" sz="1400">
                <a:solidFill>
                  <a:srgbClr val="3F7F7F"/>
                </a:solidFill>
                <a:latin typeface="Consolas"/>
              </a:rPr>
              <a:t>tr</a:t>
            </a:r>
            <a:r>
              <a:rPr lang="en-US" sz="1400">
                <a:solidFill>
                  <a:srgbClr val="008080"/>
                </a:solidFill>
                <a:latin typeface="Consolas"/>
              </a:rPr>
              <a:t>&gt;</a:t>
            </a:r>
          </a:p>
          <a:p>
            <a:pPr marL="1257300" lvl="3">
              <a:buFont typeface="Arial" charset="0"/>
              <a:buNone/>
              <a:defRPr/>
            </a:pP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r>
              <a:rPr lang="en-US" sz="1400">
                <a:solidFill>
                  <a:srgbClr val="000000"/>
                </a:solidFill>
                <a:latin typeface="Consolas"/>
              </a:rPr>
              <a:t>Class name:</a:t>
            </a: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p>
          <a:p>
            <a:pPr marL="1257300" lvl="3">
              <a:buFont typeface="Arial" charset="0"/>
              <a:buNone/>
              <a:defRPr/>
            </a:pP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r>
              <a:rPr lang="en-US" sz="1400">
                <a:solidFill>
                  <a:srgbClr val="BF5F3F"/>
                </a:solidFill>
                <a:latin typeface="Consolas"/>
              </a:rPr>
              <a:t>&lt;%=</a:t>
            </a:r>
            <a:r>
              <a:rPr lang="en-US" sz="1400">
                <a:solidFill>
                  <a:srgbClr val="000000"/>
                </a:solidFill>
                <a:latin typeface="Consolas"/>
              </a:rPr>
              <a:t>page.getClass().getName()</a:t>
            </a:r>
            <a:r>
              <a:rPr lang="en-US" sz="1400">
                <a:solidFill>
                  <a:srgbClr val="BF5F3F"/>
                </a:solidFill>
                <a:latin typeface="Consolas"/>
              </a:rPr>
              <a:t>%&gt;</a:t>
            </a: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p>
          <a:p>
            <a:pPr marL="800100" lvl="2">
              <a:buFont typeface="Arial" charset="0"/>
              <a:buNone/>
              <a:defRPr/>
            </a:pPr>
            <a:r>
              <a:rPr lang="en-US" sz="1400">
                <a:solidFill>
                  <a:srgbClr val="008080"/>
                </a:solidFill>
                <a:latin typeface="Consolas"/>
              </a:rPr>
              <a:t>&lt;/</a:t>
            </a:r>
            <a:r>
              <a:rPr lang="en-US" sz="1400">
                <a:solidFill>
                  <a:srgbClr val="3F7F7F"/>
                </a:solidFill>
                <a:latin typeface="Consolas"/>
              </a:rPr>
              <a:t>tr</a:t>
            </a:r>
            <a:r>
              <a:rPr lang="en-US" sz="1400">
                <a:solidFill>
                  <a:srgbClr val="008080"/>
                </a:solidFill>
                <a:latin typeface="Consolas"/>
              </a:rPr>
              <a:t>&gt;</a:t>
            </a:r>
          </a:p>
          <a:p>
            <a:pPr marL="800100" lvl="2">
              <a:buFont typeface="Arial" charset="0"/>
              <a:buNone/>
              <a:defRPr/>
            </a:pPr>
            <a:r>
              <a:rPr lang="en-US" sz="1400">
                <a:solidFill>
                  <a:srgbClr val="008080"/>
                </a:solidFill>
                <a:latin typeface="Consolas"/>
              </a:rPr>
              <a:t>&lt;</a:t>
            </a:r>
            <a:r>
              <a:rPr lang="en-US" sz="1400">
                <a:solidFill>
                  <a:srgbClr val="3F7F7F"/>
                </a:solidFill>
                <a:latin typeface="Consolas"/>
              </a:rPr>
              <a:t>tr</a:t>
            </a:r>
            <a:r>
              <a:rPr lang="en-US" sz="1400">
                <a:solidFill>
                  <a:srgbClr val="008080"/>
                </a:solidFill>
                <a:latin typeface="Consolas"/>
              </a:rPr>
              <a:t>&gt;</a:t>
            </a:r>
          </a:p>
          <a:p>
            <a:pPr marL="1257300" lvl="3">
              <a:buFont typeface="Arial" charset="0"/>
              <a:buNone/>
              <a:defRPr/>
            </a:pP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r>
              <a:rPr lang="en-US" sz="1400">
                <a:solidFill>
                  <a:srgbClr val="000000"/>
                </a:solidFill>
                <a:latin typeface="Consolas"/>
              </a:rPr>
              <a:t>Package name:</a:t>
            </a: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p>
          <a:p>
            <a:pPr marL="1257300" lvl="3">
              <a:buFont typeface="Arial" charset="0"/>
              <a:buNone/>
              <a:defRPr/>
            </a:pP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r>
              <a:rPr lang="en-US" sz="1400">
                <a:solidFill>
                  <a:srgbClr val="BF5F3F"/>
                </a:solidFill>
                <a:latin typeface="Consolas"/>
              </a:rPr>
              <a:t>&lt;%=</a:t>
            </a:r>
            <a:r>
              <a:rPr lang="en-US" sz="1400">
                <a:solidFill>
                  <a:srgbClr val="000000"/>
                </a:solidFill>
                <a:latin typeface="Consolas"/>
              </a:rPr>
              <a:t>page.getClass().getPackage()</a:t>
            </a:r>
            <a:r>
              <a:rPr lang="en-US" sz="1400">
                <a:solidFill>
                  <a:srgbClr val="BF5F3F"/>
                </a:solidFill>
                <a:latin typeface="Consolas"/>
              </a:rPr>
              <a:t>%&gt;</a:t>
            </a:r>
            <a:r>
              <a:rPr lang="en-US" sz="1400">
                <a:solidFill>
                  <a:srgbClr val="008080"/>
                </a:solidFill>
                <a:latin typeface="Consolas"/>
              </a:rPr>
              <a:t>&lt;/</a:t>
            </a:r>
            <a:r>
              <a:rPr lang="en-US" sz="1400">
                <a:solidFill>
                  <a:srgbClr val="3F7F7F"/>
                </a:solidFill>
                <a:latin typeface="Consolas"/>
              </a:rPr>
              <a:t>td</a:t>
            </a:r>
            <a:r>
              <a:rPr lang="en-US" sz="1400">
                <a:solidFill>
                  <a:srgbClr val="008080"/>
                </a:solidFill>
                <a:latin typeface="Consolas"/>
              </a:rPr>
              <a:t>&gt;</a:t>
            </a:r>
          </a:p>
          <a:p>
            <a:pPr marL="800100" lvl="2">
              <a:buFont typeface="Arial" charset="0"/>
              <a:buNone/>
              <a:defRPr/>
            </a:pPr>
            <a:r>
              <a:rPr lang="en-US" sz="1400">
                <a:solidFill>
                  <a:srgbClr val="008080"/>
                </a:solidFill>
                <a:latin typeface="Consolas"/>
              </a:rPr>
              <a:t>&lt;/</a:t>
            </a:r>
            <a:r>
              <a:rPr lang="en-US" sz="1400">
                <a:solidFill>
                  <a:srgbClr val="3F7F7F"/>
                </a:solidFill>
                <a:latin typeface="Consolas"/>
              </a:rPr>
              <a:t>tr</a:t>
            </a:r>
            <a:r>
              <a:rPr lang="en-US" sz="1400">
                <a:solidFill>
                  <a:srgbClr val="008080"/>
                </a:solidFill>
                <a:latin typeface="Consolas"/>
              </a:rPr>
              <a:t>&gt;</a:t>
            </a:r>
            <a:endParaRPr lang="en-US" sz="1400">
              <a:latin typeface="Consolas"/>
            </a:endParaRPr>
          </a:p>
          <a:p>
            <a:pPr marL="342900" lvl="1">
              <a:buFont typeface="Arial" charset="0"/>
              <a:buNone/>
              <a:defRPr/>
            </a:pPr>
            <a:r>
              <a:rPr lang="en-US" sz="1400">
                <a:solidFill>
                  <a:srgbClr val="008080"/>
                </a:solidFill>
                <a:latin typeface="Consolas"/>
              </a:rPr>
              <a:t>&lt;/</a:t>
            </a:r>
            <a:r>
              <a:rPr lang="en-US" sz="1400">
                <a:solidFill>
                  <a:srgbClr val="3F7F7F"/>
                </a:solidFill>
                <a:latin typeface="Consolas"/>
              </a:rPr>
              <a:t>table</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body</a:t>
            </a:r>
            <a:r>
              <a:rPr lang="en-US" sz="1400">
                <a:solidFill>
                  <a:srgbClr val="008080"/>
                </a:solidFill>
                <a:latin typeface="Consolas"/>
              </a:rPr>
              <a:t>&gt;</a:t>
            </a:r>
          </a:p>
          <a:p>
            <a:pPr indent="-5715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html</a:t>
            </a:r>
            <a:r>
              <a:rPr lang="en-US" sz="1400">
                <a:solidFill>
                  <a:srgbClr val="008080"/>
                </a:solidFill>
                <a:latin typeface="Consolas"/>
              </a:rPr>
              <a:t>&gt;</a:t>
            </a:r>
            <a:endParaRPr lang="en-US" sz="1400"/>
          </a:p>
        </p:txBody>
      </p:sp>
      <p:pic>
        <p:nvPicPr>
          <p:cNvPr id="6" name="Picture 5"/>
          <p:cNvPicPr>
            <a:picLocks noChangeAspect="1"/>
          </p:cNvPicPr>
          <p:nvPr/>
        </p:nvPicPr>
        <p:blipFill>
          <a:blip r:embed="rId2"/>
          <a:stretch>
            <a:fillRect/>
          </a:stretch>
        </p:blipFill>
        <p:spPr>
          <a:xfrm>
            <a:off x="4800186" y="1825619"/>
            <a:ext cx="4105275" cy="1819275"/>
          </a:xfrm>
          <a:prstGeom prst="rect">
            <a:avLst/>
          </a:prstGeom>
        </p:spPr>
      </p:pic>
    </p:spTree>
    <p:extLst>
      <p:ext uri="{BB962C8B-B14F-4D97-AF65-F5344CB8AC3E}">
        <p14:creationId xmlns:p14="http://schemas.microsoft.com/office/powerpoint/2010/main" val="166473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smtClean="0">
                <a:solidFill>
                  <a:schemeClr val="accent6">
                    <a:lumMod val="75000"/>
                  </a:schemeClr>
                </a:solidFill>
              </a:rPr>
              <a:t>JSP Introduction</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a:t>
            </a:r>
            <a:r>
              <a:rPr lang="en-US" dirty="0" smtClean="0"/>
              <a:t>1</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2253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6C5F651-F118-4F45-83BF-C4AA31EDF0C0}" type="slidenum">
              <a:rPr lang="en-US" altLang="en-US" sz="1200">
                <a:solidFill>
                  <a:srgbClr val="898989"/>
                </a:solidFill>
              </a:rPr>
              <a:pPr>
                <a:spcBef>
                  <a:spcPct val="0"/>
                </a:spcBef>
                <a:buFontTx/>
                <a:buNone/>
              </a:pPr>
              <a:t>4</a:t>
            </a:fld>
            <a:endParaRPr lang="en-US" altLang="en-US" sz="1200">
              <a:solidFill>
                <a:srgbClr val="898989"/>
              </a:solidFill>
            </a:endParaRPr>
          </a:p>
        </p:txBody>
      </p:sp>
    </p:spTree>
    <p:extLst>
      <p:ext uri="{BB962C8B-B14F-4D97-AF65-F5344CB8AC3E}">
        <p14:creationId xmlns:p14="http://schemas.microsoft.com/office/powerpoint/2010/main" val="2340515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smtClean="0">
                <a:solidFill>
                  <a:schemeClr val="tx1">
                    <a:lumMod val="95000"/>
                    <a:lumOff val="5000"/>
                  </a:schemeClr>
                </a:solidFill>
              </a:rPr>
              <a:t>PageContext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1200"/>
              </a:spcBef>
              <a:defRPr/>
            </a:pPr>
            <a:r>
              <a:rPr lang="en-US" sz="2000" smtClean="0"/>
              <a:t>It is an instance of </a:t>
            </a:r>
            <a:r>
              <a:rPr lang="en-US" sz="2000" b="1" smtClean="0"/>
              <a:t>javax.servlet.jsp.PageContext</a:t>
            </a:r>
            <a:r>
              <a:rPr lang="en-US" sz="2000" smtClean="0"/>
              <a:t>. </a:t>
            </a:r>
          </a:p>
          <a:p>
            <a:pPr algn="just">
              <a:spcBef>
                <a:spcPts val="1200"/>
              </a:spcBef>
              <a:defRPr/>
            </a:pPr>
            <a:r>
              <a:rPr lang="en-US" sz="2000" smtClean="0"/>
              <a:t>Using this object  you can find attribute, get attribute, </a:t>
            </a:r>
            <a:r>
              <a:rPr lang="en-US" sz="2000" b="1" smtClean="0"/>
              <a:t>set attribute</a:t>
            </a:r>
            <a:r>
              <a:rPr lang="en-US" sz="2000" smtClean="0"/>
              <a:t> and </a:t>
            </a:r>
            <a:r>
              <a:rPr lang="en-US" sz="2000" b="1" smtClean="0"/>
              <a:t>remove attribute </a:t>
            </a:r>
            <a:r>
              <a:rPr lang="en-US" sz="2000" smtClean="0"/>
              <a:t>at any of the below levels:</a:t>
            </a:r>
          </a:p>
          <a:p>
            <a:pPr lvl="1" algn="just">
              <a:spcBef>
                <a:spcPts val="1200"/>
              </a:spcBef>
              <a:defRPr/>
            </a:pPr>
            <a:r>
              <a:rPr lang="en-US" sz="1800" smtClean="0"/>
              <a:t>JSP Page – scope: </a:t>
            </a:r>
            <a:r>
              <a:rPr lang="en-US" sz="1800" b="1" smtClean="0"/>
              <a:t>PAGE_CONTEXT</a:t>
            </a:r>
          </a:p>
          <a:p>
            <a:pPr lvl="1" algn="just">
              <a:spcBef>
                <a:spcPts val="1200"/>
              </a:spcBef>
              <a:defRPr/>
            </a:pPr>
            <a:r>
              <a:rPr lang="en-US" sz="1800" smtClean="0"/>
              <a:t>HTTP Requests -  scope: </a:t>
            </a:r>
            <a:r>
              <a:rPr lang="en-US" sz="1800" b="1" smtClean="0"/>
              <a:t>REQUEST_CONTEX</a:t>
            </a:r>
            <a:r>
              <a:rPr lang="en-US" sz="1800" smtClean="0"/>
              <a:t>T</a:t>
            </a:r>
          </a:p>
          <a:p>
            <a:pPr lvl="1" algn="just">
              <a:spcBef>
                <a:spcPts val="1200"/>
              </a:spcBef>
              <a:defRPr/>
            </a:pPr>
            <a:r>
              <a:rPr lang="en-US" sz="1800" smtClean="0"/>
              <a:t>HTTP Session – scope: </a:t>
            </a:r>
            <a:r>
              <a:rPr lang="en-US" sz="1800" b="1" smtClean="0"/>
              <a:t>SESSION_CONTEXT</a:t>
            </a:r>
          </a:p>
          <a:p>
            <a:pPr lvl="1" algn="just">
              <a:spcBef>
                <a:spcPts val="1200"/>
              </a:spcBef>
              <a:defRPr/>
            </a:pPr>
            <a:r>
              <a:rPr lang="en-US" sz="1800" smtClean="0"/>
              <a:t>Application Level – scope: </a:t>
            </a:r>
            <a:r>
              <a:rPr lang="en-US" sz="1800" b="1" smtClean="0"/>
              <a:t>APPLICATION_CONTEXT</a:t>
            </a:r>
          </a:p>
          <a:p>
            <a:pPr algn="just">
              <a:spcBef>
                <a:spcPts val="1200"/>
              </a:spcBef>
              <a:defRPr/>
            </a:pPr>
            <a:r>
              <a:rPr lang="en-US" sz="2000" b="1" smtClean="0"/>
              <a:t>Methods:</a:t>
            </a:r>
          </a:p>
          <a:p>
            <a:pPr lvl="1" algn="just">
              <a:spcBef>
                <a:spcPts val="1200"/>
              </a:spcBef>
              <a:defRPr/>
            </a:pPr>
            <a:r>
              <a:rPr lang="en-US" sz="1800"/>
              <a:t>Object </a:t>
            </a:r>
            <a:r>
              <a:rPr lang="en-US" sz="1800" b="1"/>
              <a:t>findAttribute</a:t>
            </a:r>
            <a:r>
              <a:rPr lang="en-US" sz="1800"/>
              <a:t> (String AttributeName</a:t>
            </a:r>
            <a:r>
              <a:rPr lang="en-US" sz="1800" smtClean="0"/>
              <a:t>).</a:t>
            </a:r>
          </a:p>
          <a:p>
            <a:pPr lvl="1" algn="just">
              <a:spcBef>
                <a:spcPts val="1200"/>
              </a:spcBef>
              <a:defRPr/>
            </a:pPr>
            <a:r>
              <a:rPr lang="en-US" sz="1800"/>
              <a:t>Object </a:t>
            </a:r>
            <a:r>
              <a:rPr lang="en-US" sz="1800" b="1"/>
              <a:t>getAttribute</a:t>
            </a:r>
            <a:r>
              <a:rPr lang="en-US" sz="1800"/>
              <a:t> (String AttributeName, int Scope</a:t>
            </a:r>
            <a:r>
              <a:rPr lang="en-US" sz="1800" smtClean="0"/>
              <a:t>).</a:t>
            </a:r>
          </a:p>
          <a:p>
            <a:pPr lvl="1" algn="just">
              <a:spcBef>
                <a:spcPts val="1200"/>
              </a:spcBef>
              <a:defRPr/>
            </a:pPr>
            <a:r>
              <a:rPr lang="en-US" sz="1800"/>
              <a:t>void </a:t>
            </a:r>
            <a:r>
              <a:rPr lang="en-US" sz="1800" b="1"/>
              <a:t>removeAttribute(String</a:t>
            </a:r>
            <a:r>
              <a:rPr lang="en-US" sz="1800"/>
              <a:t> AttributeName, int Scope</a:t>
            </a:r>
            <a:r>
              <a:rPr lang="en-US" sz="1800" smtClean="0"/>
              <a:t>).</a:t>
            </a:r>
          </a:p>
          <a:p>
            <a:pPr lvl="1" algn="just">
              <a:spcBef>
                <a:spcPts val="1200"/>
              </a:spcBef>
              <a:defRPr/>
            </a:pPr>
            <a:r>
              <a:rPr lang="en-US" sz="1800"/>
              <a:t>void </a:t>
            </a:r>
            <a:r>
              <a:rPr lang="en-US" sz="1800" b="1"/>
              <a:t>setAttribute(String</a:t>
            </a:r>
            <a:r>
              <a:rPr lang="en-US" sz="1800"/>
              <a:t> </a:t>
            </a:r>
            <a:r>
              <a:rPr lang="en-US" sz="1800" smtClean="0"/>
              <a:t>AttributeName,Object </a:t>
            </a:r>
            <a:r>
              <a:rPr lang="en-US" sz="1800"/>
              <a:t>AttributeValue, int Scope</a:t>
            </a:r>
            <a:r>
              <a:rPr lang="en-US" sz="1800" smtClean="0"/>
              <a:t>)</a:t>
            </a:r>
          </a:p>
        </p:txBody>
      </p:sp>
      <p:sp>
        <p:nvSpPr>
          <p:cNvPr id="6246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25D8E33-05F5-492E-B9DB-1474E0972C76}" type="slidenum">
              <a:rPr lang="vi-VN" altLang="en-US" sz="1200">
                <a:solidFill>
                  <a:srgbClr val="898989"/>
                </a:solidFill>
              </a:rPr>
              <a:pPr>
                <a:spcBef>
                  <a:spcPct val="0"/>
                </a:spcBef>
                <a:buFontTx/>
                <a:buNone/>
              </a:pPr>
              <a:t>40</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372179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solidFill>
                  <a:schemeClr val="tx1">
                    <a:lumMod val="95000"/>
                    <a:lumOff val="5000"/>
                  </a:schemeClr>
                </a:solidFill>
              </a:rPr>
              <a:t/>
            </a:r>
            <a:br>
              <a:rPr lang="en-US" altLang="en-US" sz="2800">
                <a:solidFill>
                  <a:schemeClr val="tx1">
                    <a:lumMod val="95000"/>
                    <a:lumOff val="5000"/>
                  </a:schemeClr>
                </a:solidFill>
              </a:rPr>
            </a:br>
            <a:r>
              <a:rPr lang="en-US" altLang="en-US" sz="1800">
                <a:solidFill>
                  <a:schemeClr val="tx1">
                    <a:lumMod val="95000"/>
                    <a:lumOff val="5000"/>
                  </a:schemeClr>
                </a:solidFill>
              </a:rPr>
              <a:t>PageContext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a:extLst/>
        </p:spPr>
        <p:txBody>
          <a:bodyPr/>
          <a:lstStyle/>
          <a:p>
            <a:pPr>
              <a:spcBef>
                <a:spcPts val="600"/>
              </a:spcBef>
              <a:defRPr/>
            </a:pPr>
            <a:r>
              <a:rPr lang="en-US" sz="1600" b="1" smtClean="0"/>
              <a:t>Login page: asking </a:t>
            </a:r>
            <a:r>
              <a:rPr lang="en-US" sz="1600" b="1"/>
              <a:t>user to enter login details</a:t>
            </a:r>
            <a:r>
              <a:rPr lang="en-US" sz="1600" b="1" smtClean="0"/>
              <a:t>.</a:t>
            </a:r>
          </a:p>
          <a:p>
            <a:pPr>
              <a:spcBef>
                <a:spcPts val="600"/>
              </a:spcBef>
              <a:defRPr/>
            </a:pPr>
            <a:r>
              <a:rPr lang="en-US" sz="1600" b="1"/>
              <a:t>Code </a:t>
            </a:r>
            <a:r>
              <a:rPr lang="en-US" sz="1600" b="1" smtClean="0"/>
              <a:t>Snippets:</a:t>
            </a:r>
            <a:endParaRPr lang="en-US" sz="1600" b="1"/>
          </a:p>
        </p:txBody>
      </p:sp>
      <p:sp>
        <p:nvSpPr>
          <p:cNvPr id="6451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D051D7C-AF29-4BB4-BB58-8D22D5FA372C}" type="slidenum">
              <a:rPr lang="vi-VN" altLang="en-US" sz="1200">
                <a:solidFill>
                  <a:srgbClr val="898989"/>
                </a:solidFill>
              </a:rPr>
              <a:pPr>
                <a:spcBef>
                  <a:spcPct val="0"/>
                </a:spcBef>
                <a:buFontTx/>
                <a:buNone/>
              </a:pPr>
              <a:t>41</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457448" y="1566983"/>
            <a:ext cx="8181975" cy="4524315"/>
          </a:xfrm>
          <a:prstGeom prst="rect">
            <a:avLst/>
          </a:prstGeom>
          <a:solidFill>
            <a:schemeClr val="bg1">
              <a:lumMod val="85000"/>
            </a:schemeClr>
          </a:solidFill>
        </p:spPr>
        <p:txBody>
          <a:bodyPr wrap="square">
            <a:spAutoFit/>
          </a:bodyPr>
          <a:lstStyle/>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p>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marL="400050" lvl="1" indent="0">
              <a:buFont typeface="Wingdings" panose="05000000000000000000" pitchFamily="2" charset="2"/>
              <a:buNone/>
              <a:defRPr/>
            </a:pPr>
            <a:r>
              <a:rPr lang="en-US" sz="1200">
                <a:solidFill>
                  <a:srgbClr val="008080"/>
                </a:solidFill>
                <a:latin typeface="Consolas"/>
              </a:rPr>
              <a:t>	&lt;</a:t>
            </a:r>
            <a:r>
              <a:rPr lang="en-US" sz="1200">
                <a:solidFill>
                  <a:srgbClr val="3F7F7F"/>
                </a:solidFill>
                <a:latin typeface="Consolas"/>
              </a:rPr>
              <a:t>title</a:t>
            </a:r>
            <a:r>
              <a:rPr lang="en-US" sz="1200">
                <a:solidFill>
                  <a:srgbClr val="008080"/>
                </a:solidFill>
                <a:latin typeface="Consolas"/>
              </a:rPr>
              <a:t>&gt;</a:t>
            </a:r>
            <a:r>
              <a:rPr lang="en-US" sz="1200">
                <a:solidFill>
                  <a:srgbClr val="000000"/>
                </a:solidFill>
                <a:latin typeface="Consolas"/>
              </a:rPr>
              <a:t>User Login Page - Enter Details</a:t>
            </a:r>
            <a:r>
              <a:rPr lang="en-US" sz="1200">
                <a:solidFill>
                  <a:srgbClr val="008080"/>
                </a:solidFill>
                <a:latin typeface="Consolas"/>
              </a:rPr>
              <a:t>&lt;/</a:t>
            </a:r>
            <a:r>
              <a:rPr lang="en-US" sz="1200">
                <a:solidFill>
                  <a:srgbClr val="3F7F7F"/>
                </a:solidFill>
                <a:latin typeface="Consolas"/>
              </a:rPr>
              <a:t>title</a:t>
            </a:r>
            <a:r>
              <a:rPr lang="en-US" sz="1200">
                <a:solidFill>
                  <a:srgbClr val="008080"/>
                </a:solidFill>
                <a:latin typeface="Consolas"/>
              </a:rPr>
              <a:t>&gt;</a:t>
            </a:r>
          </a:p>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head</a:t>
            </a:r>
            <a:r>
              <a:rPr lang="en-US" sz="1200">
                <a:solidFill>
                  <a:srgbClr val="008080"/>
                </a:solidFill>
                <a:latin typeface="Consolas"/>
              </a:rPr>
              <a:t>&gt;</a:t>
            </a:r>
          </a:p>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marL="800100" lvl="2" indent="0">
              <a:buFont typeface="Arial" charset="0"/>
              <a:buNone/>
              <a:defRPr/>
            </a:pPr>
            <a:r>
              <a:rPr lang="en-US" sz="1200">
                <a:solidFill>
                  <a:srgbClr val="008080"/>
                </a:solidFill>
                <a:latin typeface="Consolas"/>
              </a:rPr>
              <a:t>&lt;</a:t>
            </a:r>
            <a:r>
              <a:rPr lang="en-US" sz="1200">
                <a:solidFill>
                  <a:srgbClr val="3F7F7F"/>
                </a:solidFill>
                <a:latin typeface="Consolas"/>
              </a:rPr>
              <a:t>form </a:t>
            </a:r>
            <a:r>
              <a:rPr lang="en-US" sz="1200">
                <a:solidFill>
                  <a:srgbClr val="7F007F"/>
                </a:solidFill>
                <a:latin typeface="Consolas"/>
              </a:rPr>
              <a:t>action</a:t>
            </a:r>
            <a:r>
              <a:rPr lang="en-US" sz="1200">
                <a:solidFill>
                  <a:srgbClr val="000000"/>
                </a:solidFill>
                <a:latin typeface="Consolas"/>
              </a:rPr>
              <a:t>=</a:t>
            </a:r>
            <a:r>
              <a:rPr lang="en-US" sz="1200" i="1">
                <a:solidFill>
                  <a:srgbClr val="2A00FF"/>
                </a:solidFill>
                <a:latin typeface="Consolas"/>
              </a:rPr>
              <a:t>"Validation.jsp" </a:t>
            </a:r>
            <a:r>
              <a:rPr lang="en-US" sz="1200" i="1">
                <a:solidFill>
                  <a:srgbClr val="7F007F"/>
                </a:solidFill>
                <a:latin typeface="Consolas"/>
              </a:rPr>
              <a:t>method</a:t>
            </a:r>
            <a:r>
              <a:rPr lang="en-US" sz="1200" i="1">
                <a:solidFill>
                  <a:srgbClr val="000000"/>
                </a:solidFill>
                <a:latin typeface="Consolas"/>
              </a:rPr>
              <a:t>=</a:t>
            </a:r>
            <a:r>
              <a:rPr lang="en-US" sz="1200" i="1">
                <a:solidFill>
                  <a:srgbClr val="2A00FF"/>
                </a:solidFill>
                <a:latin typeface="Consolas"/>
              </a:rPr>
              <a:t>"post"</a:t>
            </a:r>
            <a:r>
              <a:rPr lang="en-US" sz="1200" i="1">
                <a:solidFill>
                  <a:srgbClr val="008080"/>
                </a:solidFill>
                <a:latin typeface="Consolas"/>
              </a:rPr>
              <a:t>&gt;</a:t>
            </a:r>
          </a:p>
          <a:p>
            <a:pPr marL="1257300" lvl="3" indent="0">
              <a:buFont typeface="Arial" charset="0"/>
              <a:buNone/>
              <a:defRPr/>
            </a:pPr>
            <a:r>
              <a:rPr lang="en-US" sz="1200">
                <a:solidFill>
                  <a:srgbClr val="008080"/>
                </a:solidFill>
                <a:latin typeface="Consolas"/>
              </a:rPr>
              <a:t>&lt;</a:t>
            </a:r>
            <a:r>
              <a:rPr lang="en-US" sz="1200">
                <a:solidFill>
                  <a:srgbClr val="3F7F7F"/>
                </a:solidFill>
                <a:latin typeface="Consolas"/>
              </a:rPr>
              <a:t>table</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		&lt;</a:t>
            </a:r>
            <a:r>
              <a:rPr lang="en-US" sz="1200">
                <a:solidFill>
                  <a:srgbClr val="3F7F7F"/>
                </a:solidFill>
                <a:latin typeface="Consolas"/>
              </a:rPr>
              <a:t>td</a:t>
            </a:r>
            <a:r>
              <a:rPr lang="en-US" sz="1200">
                <a:solidFill>
                  <a:srgbClr val="008080"/>
                </a:solidFill>
                <a:latin typeface="Consolas"/>
              </a:rPr>
              <a:t>&gt;</a:t>
            </a:r>
            <a:r>
              <a:rPr lang="en-US" sz="1200">
                <a:solidFill>
                  <a:srgbClr val="000000"/>
                </a:solidFill>
                <a:latin typeface="Consolas"/>
              </a:rPr>
              <a:t>Enter User - Id:</a:t>
            </a: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		&lt;</a:t>
            </a:r>
            <a:r>
              <a:rPr lang="en-US" sz="1200">
                <a:solidFill>
                  <a:srgbClr val="3F7F7F"/>
                </a:solidFill>
                <a:latin typeface="Consolas"/>
              </a:rPr>
              <a:t>td</a:t>
            </a:r>
            <a:r>
              <a:rPr lang="en-US" sz="1200">
                <a:solidFill>
                  <a:srgbClr val="008080"/>
                </a:solidFill>
                <a:latin typeface="Consolas"/>
              </a:rPr>
              <a:t>&gt;&lt;</a:t>
            </a:r>
            <a:r>
              <a:rPr lang="en-US" sz="1200">
                <a:solidFill>
                  <a:srgbClr val="3F7F7F"/>
                </a:solidFill>
                <a:latin typeface="Consolas"/>
              </a:rPr>
              <a:t>input </a:t>
            </a:r>
            <a:r>
              <a:rPr lang="en-US" sz="1200">
                <a:solidFill>
                  <a:srgbClr val="7F007F"/>
                </a:solidFill>
                <a:latin typeface="Consolas"/>
              </a:rPr>
              <a:t>type</a:t>
            </a:r>
            <a:r>
              <a:rPr lang="en-US" sz="1200">
                <a:solidFill>
                  <a:srgbClr val="000000"/>
                </a:solidFill>
                <a:latin typeface="Consolas"/>
              </a:rPr>
              <a:t>=</a:t>
            </a:r>
            <a:r>
              <a:rPr lang="en-US" sz="1200" i="1">
                <a:solidFill>
                  <a:srgbClr val="2A00FF"/>
                </a:solidFill>
                <a:latin typeface="Consolas"/>
              </a:rPr>
              <a:t>"text" </a:t>
            </a:r>
            <a:r>
              <a:rPr lang="en-US" sz="1200" i="1">
                <a:solidFill>
                  <a:srgbClr val="7F007F"/>
                </a:solidFill>
                <a:latin typeface="Consolas"/>
              </a:rPr>
              <a:t>size</a:t>
            </a:r>
            <a:r>
              <a:rPr lang="en-US" sz="1200" i="1">
                <a:solidFill>
                  <a:srgbClr val="000000"/>
                </a:solidFill>
                <a:latin typeface="Consolas"/>
              </a:rPr>
              <a:t>=</a:t>
            </a:r>
            <a:r>
              <a:rPr lang="en-US" sz="1200" i="1">
                <a:solidFill>
                  <a:srgbClr val="2A00FF"/>
                </a:solidFill>
                <a:latin typeface="Consolas"/>
              </a:rPr>
              <a:t>"30px" </a:t>
            </a:r>
            <a:r>
              <a:rPr lang="en-US" sz="1200" i="1">
                <a:solidFill>
                  <a:srgbClr val="7F007F"/>
                </a:solidFill>
                <a:latin typeface="Consolas"/>
              </a:rPr>
              <a:t>name</a:t>
            </a:r>
            <a:r>
              <a:rPr lang="en-US" sz="1200" i="1">
                <a:solidFill>
                  <a:srgbClr val="000000"/>
                </a:solidFill>
                <a:latin typeface="Consolas"/>
              </a:rPr>
              <a:t>=</a:t>
            </a:r>
            <a:r>
              <a:rPr lang="en-US" sz="1200" i="1">
                <a:solidFill>
                  <a:srgbClr val="2A00FF"/>
                </a:solidFill>
                <a:latin typeface="Consolas"/>
              </a:rPr>
              <a:t>"uid"</a:t>
            </a:r>
            <a:r>
              <a:rPr lang="en-US" sz="1200" i="1">
                <a:solidFill>
                  <a:srgbClr val="008080"/>
                </a:solidFill>
                <a:latin typeface="Consolas"/>
              </a:rPr>
              <a:t>&gt;</a:t>
            </a:r>
            <a:r>
              <a:rPr lang="en-US" sz="1200" i="1">
                <a:solidFill>
                  <a:srgbClr val="000000"/>
                </a:solidFill>
                <a:latin typeface="Consolas"/>
              </a:rPr>
              <a:t> </a:t>
            </a:r>
            <a:r>
              <a:rPr lang="en-US" sz="1200" i="1">
                <a:solidFill>
                  <a:srgbClr val="008080"/>
                </a:solidFill>
                <a:latin typeface="Consolas"/>
              </a:rPr>
              <a:t>&lt;/</a:t>
            </a:r>
            <a:r>
              <a:rPr lang="en-US" sz="1200" i="1">
                <a:solidFill>
                  <a:srgbClr val="3F7F7F"/>
                </a:solidFill>
                <a:latin typeface="Consolas"/>
              </a:rPr>
              <a:t>td</a:t>
            </a:r>
            <a:r>
              <a:rPr lang="en-US" sz="1200" i="1">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		&lt;</a:t>
            </a:r>
            <a:r>
              <a:rPr lang="en-US" sz="1200">
                <a:solidFill>
                  <a:srgbClr val="3F7F7F"/>
                </a:solidFill>
                <a:latin typeface="Consolas"/>
              </a:rPr>
              <a:t>td</a:t>
            </a:r>
            <a:r>
              <a:rPr lang="en-US" sz="1200">
                <a:solidFill>
                  <a:srgbClr val="008080"/>
                </a:solidFill>
                <a:latin typeface="Consolas"/>
              </a:rPr>
              <a:t>&gt;</a:t>
            </a:r>
            <a:r>
              <a:rPr lang="en-US" sz="1200">
                <a:solidFill>
                  <a:srgbClr val="000000"/>
                </a:solidFill>
                <a:latin typeface="Consolas"/>
              </a:rPr>
              <a:t>Enter Passord:</a:t>
            </a: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		&lt;</a:t>
            </a:r>
            <a:r>
              <a:rPr lang="en-US" sz="1200">
                <a:solidFill>
                  <a:srgbClr val="3F7F7F"/>
                </a:solidFill>
                <a:latin typeface="Consolas"/>
              </a:rPr>
              <a:t>td</a:t>
            </a:r>
            <a:r>
              <a:rPr lang="en-US" sz="1200">
                <a:solidFill>
                  <a:srgbClr val="008080"/>
                </a:solidFill>
                <a:latin typeface="Consolas"/>
              </a:rPr>
              <a:t>&gt;&lt;</a:t>
            </a:r>
            <a:r>
              <a:rPr lang="en-US" sz="1200">
                <a:solidFill>
                  <a:srgbClr val="3F7F7F"/>
                </a:solidFill>
                <a:latin typeface="Consolas"/>
              </a:rPr>
              <a:t>input </a:t>
            </a:r>
            <a:r>
              <a:rPr lang="en-US" sz="1200">
                <a:solidFill>
                  <a:srgbClr val="7F007F"/>
                </a:solidFill>
                <a:latin typeface="Consolas"/>
              </a:rPr>
              <a:t>type</a:t>
            </a:r>
            <a:r>
              <a:rPr lang="en-US" sz="1200">
                <a:solidFill>
                  <a:srgbClr val="000000"/>
                </a:solidFill>
                <a:latin typeface="Consolas"/>
              </a:rPr>
              <a:t>=</a:t>
            </a:r>
            <a:r>
              <a:rPr lang="en-US" sz="1200" i="1">
                <a:solidFill>
                  <a:srgbClr val="2A00FF"/>
                </a:solidFill>
                <a:latin typeface="Consolas"/>
              </a:rPr>
              <a:t>"password" </a:t>
            </a:r>
            <a:r>
              <a:rPr lang="en-US" sz="1200" i="1">
                <a:solidFill>
                  <a:srgbClr val="7F007F"/>
                </a:solidFill>
                <a:latin typeface="Consolas"/>
              </a:rPr>
              <a:t>size</a:t>
            </a:r>
            <a:r>
              <a:rPr lang="en-US" sz="1200" i="1">
                <a:solidFill>
                  <a:srgbClr val="000000"/>
                </a:solidFill>
                <a:latin typeface="Consolas"/>
              </a:rPr>
              <a:t>=</a:t>
            </a:r>
            <a:r>
              <a:rPr lang="en-US" sz="1200" i="1">
                <a:solidFill>
                  <a:srgbClr val="2A00FF"/>
                </a:solidFill>
                <a:latin typeface="Consolas"/>
              </a:rPr>
              <a:t>"30px" </a:t>
            </a:r>
            <a:r>
              <a:rPr lang="en-US" sz="1200" i="1">
                <a:solidFill>
                  <a:srgbClr val="7F007F"/>
                </a:solidFill>
                <a:latin typeface="Consolas"/>
              </a:rPr>
              <a:t>name</a:t>
            </a:r>
            <a:r>
              <a:rPr lang="en-US" sz="1200" i="1">
                <a:solidFill>
                  <a:srgbClr val="000000"/>
                </a:solidFill>
                <a:latin typeface="Consolas"/>
              </a:rPr>
              <a:t>=</a:t>
            </a:r>
            <a:r>
              <a:rPr lang="en-US" sz="1200" i="1">
                <a:solidFill>
                  <a:srgbClr val="2A00FF"/>
                </a:solidFill>
                <a:latin typeface="Consolas"/>
              </a:rPr>
              <a:t>"upass"</a:t>
            </a:r>
            <a:r>
              <a:rPr lang="en-US" sz="1200" i="1">
                <a:solidFill>
                  <a:srgbClr val="008080"/>
                </a:solidFill>
                <a:latin typeface="Consolas"/>
              </a:rPr>
              <a:t>&gt;</a:t>
            </a:r>
            <a:r>
              <a:rPr lang="en-US" sz="1200" i="1">
                <a:solidFill>
                  <a:srgbClr val="000000"/>
                </a:solidFill>
                <a:latin typeface="Consolas"/>
              </a:rPr>
              <a:t> </a:t>
            </a:r>
            <a:r>
              <a:rPr lang="en-US" sz="1200" i="1">
                <a:solidFill>
                  <a:srgbClr val="008080"/>
                </a:solidFill>
                <a:latin typeface="Consolas"/>
              </a:rPr>
              <a:t>&lt;/</a:t>
            </a:r>
            <a:r>
              <a:rPr lang="en-US" sz="1200" i="1">
                <a:solidFill>
                  <a:srgbClr val="3F7F7F"/>
                </a:solidFill>
                <a:latin typeface="Consolas"/>
              </a:rPr>
              <a:t>td</a:t>
            </a:r>
            <a:r>
              <a:rPr lang="en-US" sz="1200" i="1">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td </a:t>
            </a:r>
            <a:r>
              <a:rPr lang="en-US" sz="1200">
                <a:solidFill>
                  <a:srgbClr val="7F007F"/>
                </a:solidFill>
                <a:latin typeface="Consolas"/>
              </a:rPr>
              <a:t>colspan</a:t>
            </a:r>
            <a:r>
              <a:rPr lang="en-US" sz="1200">
                <a:solidFill>
                  <a:srgbClr val="000000"/>
                </a:solidFill>
                <a:latin typeface="Consolas"/>
              </a:rPr>
              <a:t>=</a:t>
            </a:r>
            <a:r>
              <a:rPr lang="en-US" sz="1200" i="1">
                <a:solidFill>
                  <a:srgbClr val="2A00FF"/>
                </a:solidFill>
                <a:latin typeface="Consolas"/>
              </a:rPr>
              <a:t>"2" </a:t>
            </a:r>
            <a:r>
              <a:rPr lang="en-US" sz="1200" i="1">
                <a:solidFill>
                  <a:srgbClr val="7F007F"/>
                </a:solidFill>
                <a:latin typeface="Consolas"/>
              </a:rPr>
              <a:t>align</a:t>
            </a:r>
            <a:r>
              <a:rPr lang="en-US" sz="1200" i="1">
                <a:solidFill>
                  <a:srgbClr val="000000"/>
                </a:solidFill>
                <a:latin typeface="Consolas"/>
              </a:rPr>
              <a:t>=</a:t>
            </a:r>
            <a:r>
              <a:rPr lang="en-US" sz="1200" i="1">
                <a:solidFill>
                  <a:srgbClr val="2A00FF"/>
                </a:solidFill>
                <a:latin typeface="Consolas"/>
              </a:rPr>
              <a:t>"right"</a:t>
            </a:r>
            <a:r>
              <a:rPr lang="en-US" sz="1200" i="1">
                <a:solidFill>
                  <a:srgbClr val="008080"/>
                </a:solidFill>
                <a:latin typeface="Consolas"/>
              </a:rPr>
              <a:t>&gt;</a:t>
            </a:r>
          </a:p>
          <a:p>
            <a:pPr marL="1714500" lvl="4" indent="0">
              <a:buFont typeface="Arial" charset="0"/>
              <a:buNone/>
              <a:defRPr/>
            </a:pPr>
            <a:r>
              <a:rPr lang="en-US" sz="1200">
                <a:solidFill>
                  <a:srgbClr val="008080"/>
                </a:solidFill>
                <a:latin typeface="Consolas"/>
              </a:rPr>
              <a:t>		&lt;</a:t>
            </a:r>
            <a:r>
              <a:rPr lang="en-US" sz="1200">
                <a:solidFill>
                  <a:srgbClr val="3F7F7F"/>
                </a:solidFill>
                <a:latin typeface="Consolas"/>
              </a:rPr>
              <a:t>input </a:t>
            </a:r>
            <a:r>
              <a:rPr lang="en-US" sz="1200">
                <a:solidFill>
                  <a:srgbClr val="7F007F"/>
                </a:solidFill>
                <a:latin typeface="Consolas"/>
              </a:rPr>
              <a:t>type</a:t>
            </a:r>
            <a:r>
              <a:rPr lang="en-US" sz="1200">
                <a:solidFill>
                  <a:srgbClr val="000000"/>
                </a:solidFill>
                <a:latin typeface="Consolas"/>
              </a:rPr>
              <a:t>=</a:t>
            </a:r>
            <a:r>
              <a:rPr lang="en-US" sz="1200" i="1">
                <a:solidFill>
                  <a:srgbClr val="2A00FF"/>
                </a:solidFill>
                <a:latin typeface="Consolas"/>
              </a:rPr>
              <a:t>"submit" </a:t>
            </a:r>
            <a:r>
              <a:rPr lang="en-US" sz="1200" i="1">
                <a:solidFill>
                  <a:srgbClr val="7F007F"/>
                </a:solidFill>
                <a:latin typeface="Consolas"/>
              </a:rPr>
              <a:t>value</a:t>
            </a:r>
            <a:r>
              <a:rPr lang="en-US" sz="1200" i="1">
                <a:solidFill>
                  <a:srgbClr val="000000"/>
                </a:solidFill>
                <a:latin typeface="Consolas"/>
              </a:rPr>
              <a:t>=</a:t>
            </a:r>
            <a:r>
              <a:rPr lang="en-US" sz="1200" i="1">
                <a:solidFill>
                  <a:srgbClr val="2A00FF"/>
                </a:solidFill>
                <a:latin typeface="Consolas"/>
              </a:rPr>
              <a:t>"Submit"</a:t>
            </a:r>
            <a:r>
              <a:rPr lang="en-US" sz="1200" i="1">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td</a:t>
            </a:r>
            <a:r>
              <a:rPr lang="en-US" sz="1200">
                <a:solidFill>
                  <a:srgbClr val="008080"/>
                </a:solidFill>
                <a:latin typeface="Consolas"/>
              </a:rPr>
              <a:t>&gt;</a:t>
            </a:r>
          </a:p>
          <a:p>
            <a:pPr marL="1714500" lvl="4" indent="0">
              <a:buFont typeface="Arial" charset="0"/>
              <a:buNone/>
              <a:defRPr/>
            </a:pPr>
            <a:r>
              <a:rPr lang="en-US" sz="1200">
                <a:solidFill>
                  <a:srgbClr val="008080"/>
                </a:solidFill>
                <a:latin typeface="Consolas"/>
              </a:rPr>
              <a:t>&lt;/</a:t>
            </a:r>
            <a:r>
              <a:rPr lang="en-US" sz="1200">
                <a:solidFill>
                  <a:srgbClr val="3F7F7F"/>
                </a:solidFill>
                <a:latin typeface="Consolas"/>
              </a:rPr>
              <a:t>tr</a:t>
            </a:r>
            <a:r>
              <a:rPr lang="en-US" sz="1200">
                <a:solidFill>
                  <a:srgbClr val="008080"/>
                </a:solidFill>
                <a:latin typeface="Consolas"/>
              </a:rPr>
              <a:t>&gt;</a:t>
            </a:r>
          </a:p>
          <a:p>
            <a:pPr marL="1257300" lvl="3" indent="0">
              <a:buFont typeface="Arial" charset="0"/>
              <a:buNone/>
              <a:defRPr/>
            </a:pPr>
            <a:r>
              <a:rPr lang="en-US" sz="1200">
                <a:solidFill>
                  <a:srgbClr val="008080"/>
                </a:solidFill>
                <a:latin typeface="Consolas"/>
              </a:rPr>
              <a:t>&lt;/</a:t>
            </a:r>
            <a:r>
              <a:rPr lang="en-US" sz="1200">
                <a:solidFill>
                  <a:srgbClr val="3F7F7F"/>
                </a:solidFill>
                <a:latin typeface="Consolas"/>
              </a:rPr>
              <a:t>table</a:t>
            </a:r>
            <a:r>
              <a:rPr lang="en-US" sz="1200">
                <a:solidFill>
                  <a:srgbClr val="008080"/>
                </a:solidFill>
                <a:latin typeface="Consolas"/>
              </a:rPr>
              <a:t>&gt;</a:t>
            </a:r>
          </a:p>
          <a:p>
            <a:pPr marL="800100" lvl="2" indent="0">
              <a:buFont typeface="Arial" charset="0"/>
              <a:buNone/>
              <a:defRPr/>
            </a:pPr>
            <a:r>
              <a:rPr lang="en-US" sz="1200">
                <a:solidFill>
                  <a:srgbClr val="008080"/>
                </a:solidFill>
                <a:latin typeface="Consolas"/>
              </a:rPr>
              <a:t>&lt;/</a:t>
            </a:r>
            <a:r>
              <a:rPr lang="en-US" sz="1200">
                <a:solidFill>
                  <a:srgbClr val="3F7F7F"/>
                </a:solidFill>
                <a:latin typeface="Consolas"/>
              </a:rPr>
              <a:t>form</a:t>
            </a:r>
            <a:r>
              <a:rPr lang="en-US" sz="1200">
                <a:solidFill>
                  <a:srgbClr val="008080"/>
                </a:solidFill>
                <a:latin typeface="Consolas"/>
              </a:rPr>
              <a:t>&gt;</a:t>
            </a:r>
          </a:p>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latin typeface="Consolas"/>
              </a:rPr>
              <a:t>body</a:t>
            </a:r>
            <a:r>
              <a:rPr lang="en-US" sz="1200">
                <a:solidFill>
                  <a:srgbClr val="008080"/>
                </a:solidFill>
                <a:latin typeface="Consolas"/>
              </a:rPr>
              <a:t>&gt;</a:t>
            </a:r>
          </a:p>
          <a:p>
            <a:pPr marL="400050" lvl="1" indent="0">
              <a:buFont typeface="Wingdings" panose="05000000000000000000" pitchFamily="2" charset="2"/>
              <a:buNone/>
              <a:defRPr/>
            </a:pPr>
            <a:r>
              <a:rPr lang="en-US" sz="1200">
                <a:solidFill>
                  <a:srgbClr val="008080"/>
                </a:solidFill>
                <a:latin typeface="Consolas"/>
              </a:rPr>
              <a:t>&lt;/</a:t>
            </a:r>
            <a:r>
              <a:rPr lang="en-US" sz="1200">
                <a:solidFill>
                  <a:srgbClr val="3F7F7F"/>
                </a:solidFill>
                <a:highlight>
                  <a:srgbClr val="D4D4D4"/>
                </a:highlight>
                <a:latin typeface="Consolas"/>
              </a:rPr>
              <a:t>html</a:t>
            </a:r>
            <a:r>
              <a:rPr lang="en-US" sz="1200">
                <a:solidFill>
                  <a:srgbClr val="008080"/>
                </a:solidFill>
                <a:highlight>
                  <a:srgbClr val="D4D4D4"/>
                </a:highlight>
                <a:latin typeface="Consolas"/>
              </a:rPr>
              <a:t>&gt;</a:t>
            </a:r>
            <a:endParaRPr lang="en-US" sz="120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496" y="4916487"/>
            <a:ext cx="2585927" cy="143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150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a:solidFill>
                  <a:schemeClr val="tx1">
                    <a:lumMod val="95000"/>
                    <a:lumOff val="5000"/>
                  </a:schemeClr>
                </a:solidFill>
              </a:rPr>
              <a:t>PageContext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a:extLst/>
        </p:spPr>
        <p:txBody>
          <a:bodyPr/>
          <a:lstStyle/>
          <a:p>
            <a:pPr>
              <a:defRPr/>
            </a:pPr>
            <a:r>
              <a:rPr lang="en-US" sz="2000" b="1" smtClean="0"/>
              <a:t>Validation page: set attribute</a:t>
            </a:r>
            <a:endParaRPr lang="en-US" sz="1800" b="1" smtClean="0"/>
          </a:p>
        </p:txBody>
      </p:sp>
      <p:sp>
        <p:nvSpPr>
          <p:cNvPr id="6554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8F7DE38-6A87-451E-823E-0E84146F7C46}" type="slidenum">
              <a:rPr lang="vi-VN" altLang="en-US" sz="1200">
                <a:solidFill>
                  <a:srgbClr val="898989"/>
                </a:solidFill>
              </a:rPr>
              <a:pPr>
                <a:spcBef>
                  <a:spcPct val="0"/>
                </a:spcBef>
                <a:buFontTx/>
                <a:buNone/>
              </a:pPr>
              <a:t>42</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386466" y="1355527"/>
            <a:ext cx="8323940" cy="3108543"/>
          </a:xfrm>
          <a:prstGeom prst="rect">
            <a:avLst/>
          </a:prstGeom>
          <a:solidFill>
            <a:schemeClr val="bg1">
              <a:lumMod val="85000"/>
            </a:schemeClr>
          </a:solidFill>
        </p:spPr>
        <p:txBody>
          <a:bodyPr wrap="square">
            <a:spAutoFit/>
          </a:bodyPr>
          <a:lstStyle/>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highlight>
                  <a:srgbClr val="D4D4D4"/>
                </a:highlight>
                <a:latin typeface="Consolas"/>
              </a:rPr>
              <a:t>html</a:t>
            </a:r>
            <a:r>
              <a:rPr lang="en-US" sz="1400">
                <a:solidFill>
                  <a:srgbClr val="008080"/>
                </a:solidFill>
                <a:highlight>
                  <a:srgbClr val="D4D4D4"/>
                </a:highlight>
                <a:latin typeface="Consolas"/>
              </a:rPr>
              <a:t>&gt;</a:t>
            </a:r>
          </a:p>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head</a:t>
            </a:r>
            <a:r>
              <a:rPr lang="en-US" sz="1400">
                <a:solidFill>
                  <a:srgbClr val="008080"/>
                </a:solidFill>
                <a:latin typeface="Consolas"/>
              </a:rPr>
              <a:t>&gt;</a:t>
            </a:r>
          </a:p>
          <a:p>
            <a:pPr marL="400050" lvl="1" indent="0">
              <a:buFont typeface="Wingdings" panose="05000000000000000000" pitchFamily="2" charset="2"/>
              <a:buNone/>
              <a:defRPr/>
            </a:pPr>
            <a:r>
              <a:rPr lang="en-US" sz="1400">
                <a:solidFill>
                  <a:srgbClr val="008080"/>
                </a:solidFill>
                <a:latin typeface="Consolas"/>
              </a:rPr>
              <a:t>	&lt;</a:t>
            </a:r>
            <a:r>
              <a:rPr lang="en-US" sz="1400">
                <a:solidFill>
                  <a:srgbClr val="3F7F7F"/>
                </a:solidFill>
                <a:latin typeface="Consolas"/>
              </a:rPr>
              <a:t>title</a:t>
            </a:r>
            <a:r>
              <a:rPr lang="en-US" sz="1400">
                <a:solidFill>
                  <a:srgbClr val="008080"/>
                </a:solidFill>
                <a:latin typeface="Consolas"/>
              </a:rPr>
              <a:t>&gt;</a:t>
            </a:r>
            <a:r>
              <a:rPr lang="en-US" sz="1400">
                <a:solidFill>
                  <a:srgbClr val="000000"/>
                </a:solidFill>
                <a:latin typeface="Consolas"/>
              </a:rPr>
              <a:t>Validation JSP Page</a:t>
            </a:r>
            <a:r>
              <a:rPr lang="en-US" sz="1400">
                <a:solidFill>
                  <a:srgbClr val="008080"/>
                </a:solidFill>
                <a:latin typeface="Consolas"/>
              </a:rPr>
              <a:t>&lt;/</a:t>
            </a:r>
            <a:r>
              <a:rPr lang="en-US" sz="1400">
                <a:solidFill>
                  <a:srgbClr val="3F7F7F"/>
                </a:solidFill>
                <a:latin typeface="Consolas"/>
              </a:rPr>
              <a:t>title</a:t>
            </a:r>
            <a:r>
              <a:rPr lang="en-US" sz="1400">
                <a:solidFill>
                  <a:srgbClr val="008080"/>
                </a:solidFill>
                <a:latin typeface="Consolas"/>
              </a:rPr>
              <a:t>&gt;</a:t>
            </a:r>
          </a:p>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head</a:t>
            </a:r>
            <a:r>
              <a:rPr lang="en-US" sz="1400">
                <a:solidFill>
                  <a:srgbClr val="008080"/>
                </a:solidFill>
                <a:latin typeface="Consolas"/>
              </a:rPr>
              <a:t>&gt;</a:t>
            </a:r>
          </a:p>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body</a:t>
            </a:r>
            <a:r>
              <a:rPr lang="en-US" sz="1400">
                <a:solidFill>
                  <a:srgbClr val="008080"/>
                </a:solidFill>
                <a:latin typeface="Consolas"/>
              </a:rPr>
              <a:t>&gt;</a:t>
            </a:r>
          </a:p>
          <a:p>
            <a:pPr marL="800100" lvl="2" indent="0">
              <a:buFont typeface="Arial" charset="0"/>
              <a:buNone/>
              <a:defRPr/>
            </a:pPr>
            <a:r>
              <a:rPr lang="en-US" sz="1400">
                <a:solidFill>
                  <a:srgbClr val="BF5F3F"/>
                </a:solidFill>
                <a:latin typeface="Consolas"/>
              </a:rPr>
              <a:t>&lt;%</a:t>
            </a:r>
          </a:p>
          <a:p>
            <a:pPr marL="800100" lvl="2" indent="0">
              <a:buFont typeface="Arial" charset="0"/>
              <a:buNone/>
              <a:defRPr/>
            </a:pPr>
            <a:r>
              <a:rPr lang="en-US" sz="1400">
                <a:solidFill>
                  <a:srgbClr val="000000"/>
                </a:solidFill>
                <a:latin typeface="Consolas"/>
              </a:rPr>
              <a:t>    String id = request.getParameter(</a:t>
            </a:r>
            <a:r>
              <a:rPr lang="en-US" sz="1400">
                <a:solidFill>
                  <a:srgbClr val="2A00FF"/>
                </a:solidFill>
                <a:latin typeface="Consolas"/>
              </a:rPr>
              <a:t>"uid"</a:t>
            </a:r>
            <a:r>
              <a:rPr lang="en-US" sz="1400">
                <a:solidFill>
                  <a:srgbClr val="000000"/>
                </a:solidFill>
                <a:latin typeface="Consolas"/>
              </a:rPr>
              <a:t>);</a:t>
            </a:r>
          </a:p>
          <a:p>
            <a:pPr marL="800100" lvl="2" indent="0">
              <a:buFont typeface="Arial" charset="0"/>
              <a:buNone/>
              <a:defRPr/>
            </a:pPr>
            <a:r>
              <a:rPr lang="en-US" sz="1400">
                <a:solidFill>
                  <a:srgbClr val="000000"/>
                </a:solidFill>
                <a:latin typeface="Consolas"/>
              </a:rPr>
              <a:t>    String pass = request.getParameter(</a:t>
            </a:r>
            <a:r>
              <a:rPr lang="en-US" sz="1400">
                <a:solidFill>
                  <a:srgbClr val="2A00FF"/>
                </a:solidFill>
                <a:latin typeface="Consolas"/>
              </a:rPr>
              <a:t>"upass"</a:t>
            </a:r>
            <a:r>
              <a:rPr lang="en-US" sz="1400">
                <a:solidFill>
                  <a:srgbClr val="000000"/>
                </a:solidFill>
                <a:latin typeface="Consolas"/>
              </a:rPr>
              <a:t>);</a:t>
            </a:r>
          </a:p>
          <a:p>
            <a:pPr marL="800100" lvl="2" indent="0">
              <a:buFont typeface="Arial" charset="0"/>
              <a:buNone/>
              <a:defRPr/>
            </a:pPr>
            <a:r>
              <a:rPr lang="en-US" sz="1400">
                <a:solidFill>
                  <a:srgbClr val="000000"/>
                </a:solidFill>
                <a:latin typeface="Consolas"/>
              </a:rPr>
              <a:t>    pageContext.setAttribute(</a:t>
            </a:r>
            <a:r>
              <a:rPr lang="en-US" sz="1400">
                <a:solidFill>
                  <a:srgbClr val="2A00FF"/>
                </a:solidFill>
                <a:latin typeface="Consolas"/>
              </a:rPr>
              <a:t>"UName"</a:t>
            </a:r>
            <a:r>
              <a:rPr lang="en-US" sz="1400">
                <a:solidFill>
                  <a:srgbClr val="000000"/>
                </a:solidFill>
                <a:latin typeface="Consolas"/>
              </a:rPr>
              <a:t>, id, PageContext.SESSION_SCOPE);</a:t>
            </a:r>
          </a:p>
          <a:p>
            <a:pPr marL="800100" lvl="2" indent="0">
              <a:buFont typeface="Arial" charset="0"/>
              <a:buNone/>
              <a:defRPr/>
            </a:pPr>
            <a:r>
              <a:rPr lang="en-US" sz="1400">
                <a:solidFill>
                  <a:srgbClr val="000000"/>
                </a:solidFill>
                <a:latin typeface="Consolas"/>
              </a:rPr>
              <a:t>    pageContext.setAttribute(</a:t>
            </a:r>
            <a:r>
              <a:rPr lang="en-US" sz="1400">
                <a:solidFill>
                  <a:srgbClr val="2A00FF"/>
                </a:solidFill>
                <a:latin typeface="Consolas"/>
              </a:rPr>
              <a:t>"UPassword"</a:t>
            </a:r>
            <a:r>
              <a:rPr lang="en-US" sz="1400">
                <a:solidFill>
                  <a:srgbClr val="000000"/>
                </a:solidFill>
                <a:latin typeface="Consolas"/>
              </a:rPr>
              <a:t>, pass,</a:t>
            </a:r>
          </a:p>
          <a:p>
            <a:pPr marL="800100" lvl="2" indent="0">
              <a:buFont typeface="Arial" charset="0"/>
              <a:buNone/>
              <a:defRPr/>
            </a:pPr>
            <a:r>
              <a:rPr lang="en-US" sz="1400">
                <a:solidFill>
                  <a:srgbClr val="000000"/>
                </a:solidFill>
                <a:latin typeface="Consolas"/>
              </a:rPr>
              <a:t>            				PageContext.SESSION_SCOPE);</a:t>
            </a:r>
          </a:p>
          <a:p>
            <a:pPr marL="800100" lvl="2" indent="0">
              <a:buFont typeface="Arial" charset="0"/>
              <a:buNone/>
              <a:defRPr/>
            </a:pPr>
            <a:r>
              <a:rPr lang="en-US" sz="1400">
                <a:solidFill>
                  <a:srgbClr val="BF5F3F"/>
                </a:solidFill>
                <a:latin typeface="Consolas"/>
              </a:rPr>
              <a:t>%&gt;</a:t>
            </a:r>
            <a:endParaRPr lang="en-US" sz="1400">
              <a:latin typeface="Consolas"/>
            </a:endParaRPr>
          </a:p>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latin typeface="Consolas"/>
              </a:rPr>
              <a:t>body</a:t>
            </a:r>
            <a:r>
              <a:rPr lang="en-US" sz="1400">
                <a:solidFill>
                  <a:srgbClr val="008080"/>
                </a:solidFill>
                <a:latin typeface="Consolas"/>
              </a:rPr>
              <a:t>&gt;</a:t>
            </a:r>
          </a:p>
          <a:p>
            <a:pPr marL="400050" lvl="1" indent="0">
              <a:buFont typeface="Wingdings" panose="05000000000000000000" pitchFamily="2" charset="2"/>
              <a:buNone/>
              <a:defRPr/>
            </a:pPr>
            <a:r>
              <a:rPr lang="en-US" sz="1400">
                <a:solidFill>
                  <a:srgbClr val="008080"/>
                </a:solidFill>
                <a:latin typeface="Consolas"/>
              </a:rPr>
              <a:t>&lt;/</a:t>
            </a:r>
            <a:r>
              <a:rPr lang="en-US" sz="1400">
                <a:solidFill>
                  <a:srgbClr val="3F7F7F"/>
                </a:solidFill>
                <a:highlight>
                  <a:srgbClr val="D4D4D4"/>
                </a:highlight>
                <a:latin typeface="Consolas"/>
              </a:rPr>
              <a:t>html</a:t>
            </a:r>
            <a:r>
              <a:rPr lang="en-US" sz="1400">
                <a:solidFill>
                  <a:srgbClr val="008080"/>
                </a:solidFill>
                <a:highlight>
                  <a:srgbClr val="D4D4D4"/>
                </a:highlight>
                <a:latin typeface="Consolas"/>
              </a:rPr>
              <a:t>&gt;</a:t>
            </a:r>
            <a:endParaRPr lang="en-US" sz="1400"/>
          </a:p>
        </p:txBody>
      </p:sp>
    </p:spTree>
    <p:extLst>
      <p:ext uri="{BB962C8B-B14F-4D97-AF65-F5344CB8AC3E}">
        <p14:creationId xmlns:p14="http://schemas.microsoft.com/office/powerpoint/2010/main" val="12511282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br>
              <a:rPr lang="en-US" altLang="en-US" sz="2400" smtClean="0"/>
            </a:br>
            <a:r>
              <a:rPr lang="en-US" altLang="en-US" sz="1800" smtClean="0">
                <a:solidFill>
                  <a:schemeClr val="tx1">
                    <a:lumMod val="95000"/>
                    <a:lumOff val="5000"/>
                  </a:schemeClr>
                </a:solidFill>
              </a:rPr>
              <a:t>PageContext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a:extLst/>
        </p:spPr>
        <p:txBody>
          <a:bodyPr/>
          <a:lstStyle/>
          <a:p>
            <a:pPr>
              <a:defRPr/>
            </a:pPr>
            <a:r>
              <a:rPr lang="en-US" sz="1600" b="1" smtClean="0"/>
              <a:t>DisplayPageContext page:</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p>
          <a:p>
            <a:pPr marL="400050" lvl="1" indent="0">
              <a:buFont typeface="Wingdings" panose="05000000000000000000" pitchFamily="2" charset="2"/>
              <a:buNone/>
              <a:defRPr/>
            </a:pPr>
            <a:r>
              <a:rPr lang="en-US" sz="1100" smtClean="0">
                <a:solidFill>
                  <a:srgbClr val="008080"/>
                </a:solidFill>
                <a:latin typeface="Consolas"/>
              </a:rPr>
              <a:t>	&lt;</a:t>
            </a:r>
            <a:r>
              <a:rPr lang="en-US" sz="1100">
                <a:solidFill>
                  <a:srgbClr val="3F7F7F"/>
                </a:solidFill>
                <a:latin typeface="Consolas"/>
              </a:rPr>
              <a:t>title</a:t>
            </a:r>
            <a:r>
              <a:rPr lang="en-US" sz="1100">
                <a:solidFill>
                  <a:srgbClr val="008080"/>
                </a:solidFill>
                <a:latin typeface="Consolas"/>
              </a:rPr>
              <a:t>&gt;</a:t>
            </a:r>
            <a:r>
              <a:rPr lang="en-US" sz="1100">
                <a:solidFill>
                  <a:srgbClr val="000000"/>
                </a:solidFill>
                <a:latin typeface="Consolas"/>
              </a:rPr>
              <a:t>Displaying User Details</a:t>
            </a:r>
            <a:r>
              <a:rPr lang="en-US" sz="1100">
                <a:solidFill>
                  <a:srgbClr val="008080"/>
                </a:solidFill>
                <a:latin typeface="Consolas"/>
              </a:rPr>
              <a:t>&lt;/</a:t>
            </a:r>
            <a:r>
              <a:rPr lang="en-US" sz="1100">
                <a:solidFill>
                  <a:srgbClr val="3F7F7F"/>
                </a:solidFill>
                <a:latin typeface="Consolas"/>
              </a:rPr>
              <a:t>title</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BF5F3F"/>
                </a:solidFill>
                <a:latin typeface="Consolas"/>
              </a:rPr>
              <a:t>&lt;%</a:t>
            </a:r>
          </a:p>
          <a:p>
            <a:pPr marL="400050" lvl="1" indent="0">
              <a:buFont typeface="Wingdings" panose="05000000000000000000" pitchFamily="2" charset="2"/>
              <a:buNone/>
              <a:defRPr/>
            </a:pPr>
            <a:r>
              <a:rPr lang="en-US" sz="1100">
                <a:solidFill>
                  <a:srgbClr val="000000"/>
                </a:solidFill>
                <a:latin typeface="Consolas"/>
              </a:rPr>
              <a:t>    String username = (String) pageContext.getAttribute(</a:t>
            </a:r>
            <a:r>
              <a:rPr lang="en-US" sz="1100">
                <a:solidFill>
                  <a:srgbClr val="2A00FF"/>
                </a:solidFill>
                <a:latin typeface="Consolas"/>
              </a:rPr>
              <a:t>"UName</a:t>
            </a:r>
            <a:r>
              <a:rPr lang="en-US" sz="1100" smtClean="0">
                <a:solidFill>
                  <a:srgbClr val="2A00FF"/>
                </a:solidFill>
                <a:latin typeface="Consolas"/>
              </a:rPr>
              <a:t>"</a:t>
            </a:r>
            <a:r>
              <a:rPr lang="en-US" sz="1100" smtClean="0">
                <a:solidFill>
                  <a:srgbClr val="000000"/>
                </a:solidFill>
                <a:latin typeface="Consolas"/>
              </a:rPr>
              <a:t>, PageContext.SESSION_SCOPE</a:t>
            </a:r>
            <a:r>
              <a:rPr lang="en-US" sz="1100">
                <a:solidFill>
                  <a:srgbClr val="000000"/>
                </a:solidFill>
                <a:latin typeface="Consolas"/>
              </a:rPr>
              <a:t>);</a:t>
            </a:r>
          </a:p>
          <a:p>
            <a:pPr marL="400050" lvl="1" indent="0">
              <a:buFont typeface="Wingdings" panose="05000000000000000000" pitchFamily="2" charset="2"/>
              <a:buNone/>
              <a:defRPr/>
            </a:pPr>
            <a:r>
              <a:rPr lang="en-US" sz="1100">
                <a:solidFill>
                  <a:srgbClr val="000000"/>
                </a:solidFill>
                <a:latin typeface="Consolas"/>
              </a:rPr>
              <a:t>    String userpassword = (String) pageContext.getAttribute</a:t>
            </a:r>
            <a:r>
              <a:rPr lang="en-US" sz="1100" smtClean="0">
                <a:solidFill>
                  <a:srgbClr val="000000"/>
                </a:solidFill>
                <a:latin typeface="Consolas"/>
              </a:rPr>
              <a:t>(</a:t>
            </a:r>
            <a:r>
              <a:rPr lang="en-US" sz="1100" smtClean="0">
                <a:solidFill>
                  <a:srgbClr val="2A00FF"/>
                </a:solidFill>
                <a:latin typeface="Consolas"/>
              </a:rPr>
              <a:t>"</a:t>
            </a:r>
            <a:r>
              <a:rPr lang="en-US" sz="1100">
                <a:solidFill>
                  <a:srgbClr val="2A00FF"/>
                </a:solidFill>
                <a:latin typeface="Consolas"/>
              </a:rPr>
              <a:t>UPassword"</a:t>
            </a:r>
            <a:r>
              <a:rPr lang="en-US" sz="1100">
                <a:solidFill>
                  <a:srgbClr val="000000"/>
                </a:solidFill>
                <a:latin typeface="Consolas"/>
              </a:rPr>
              <a:t>, PageContext.SESSION_SCOPE);</a:t>
            </a:r>
          </a:p>
          <a:p>
            <a:pPr marL="400050" lvl="1" indent="0">
              <a:buFont typeface="Wingdings" panose="05000000000000000000" pitchFamily="2" charset="2"/>
              <a:buNone/>
              <a:defRPr/>
            </a:pPr>
            <a:r>
              <a:rPr lang="en-US" sz="1100">
                <a:solidFill>
                  <a:srgbClr val="BF5F3F"/>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smtClean="0">
                <a:solidFill>
                  <a:srgbClr val="3F7F7F"/>
                </a:solidFill>
                <a:latin typeface="Consolas"/>
              </a:rPr>
              <a:t>h3</a:t>
            </a:r>
            <a:r>
              <a:rPr lang="en-US" sz="1100" smtClean="0">
                <a:solidFill>
                  <a:srgbClr val="008080"/>
                </a:solidFill>
                <a:latin typeface="Consolas"/>
              </a:rPr>
              <a:t>&gt; </a:t>
            </a:r>
            <a:r>
              <a:rPr lang="en-US" sz="1100" smtClean="0">
                <a:solidFill>
                  <a:srgbClr val="000000"/>
                </a:solidFill>
                <a:latin typeface="Consolas"/>
              </a:rPr>
              <a:t>Hello, </a:t>
            </a:r>
            <a:r>
              <a:rPr lang="en-US" sz="1100" smtClean="0">
                <a:solidFill>
                  <a:srgbClr val="BF5F3F"/>
                </a:solidFill>
                <a:latin typeface="Consolas"/>
              </a:rPr>
              <a:t>&lt;%=</a:t>
            </a:r>
            <a:r>
              <a:rPr lang="en-US" sz="1100">
                <a:solidFill>
                  <a:srgbClr val="000000"/>
                </a:solidFill>
                <a:latin typeface="Consolas"/>
              </a:rPr>
              <a:t>username</a:t>
            </a:r>
            <a:r>
              <a:rPr lang="en-US" sz="1100">
                <a:solidFill>
                  <a:srgbClr val="BF5F3F"/>
                </a:solidFill>
                <a:latin typeface="Consolas"/>
              </a:rPr>
              <a:t>%&gt;</a:t>
            </a:r>
            <a:r>
              <a:rPr lang="en-US" sz="1100">
                <a:solidFill>
                  <a:srgbClr val="008080"/>
                </a:solidFill>
                <a:latin typeface="Consolas"/>
              </a:rPr>
              <a:t>&lt;/</a:t>
            </a:r>
            <a:r>
              <a:rPr lang="en-US" sz="1100">
                <a:solidFill>
                  <a:srgbClr val="3F7F7F"/>
                </a:solidFill>
                <a:latin typeface="Consolas"/>
              </a:rPr>
              <a:t>h3</a:t>
            </a:r>
            <a:r>
              <a:rPr lang="en-US" sz="1100">
                <a:solidFill>
                  <a:srgbClr val="008080"/>
                </a:solidFill>
                <a:latin typeface="Consolas"/>
              </a:rPr>
              <a:t>&gt;</a:t>
            </a:r>
          </a:p>
          <a:p>
            <a:pPr marL="400050" lvl="1" indent="0">
              <a:buFont typeface="Wingdings" panose="05000000000000000000" pitchFamily="2" charset="2"/>
              <a:buNone/>
              <a:defRPr/>
            </a:pPr>
            <a:r>
              <a:rPr lang="en-US" sz="1100" smtClean="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endParaRPr lang="en-US" sz="1100" smtClean="0"/>
          </a:p>
          <a:p>
            <a:pPr>
              <a:defRPr/>
            </a:pPr>
            <a:r>
              <a:rPr lang="en-US" sz="1600" b="1" smtClean="0"/>
              <a:t>PageContext Forward:</a:t>
            </a:r>
            <a:endParaRPr lang="en-US" sz="1400" b="1" smtClean="0"/>
          </a:p>
          <a:p>
            <a:pPr marL="400050" lvl="1" indent="0">
              <a:buFont typeface="Wingdings" panose="05000000000000000000" pitchFamily="2" charset="2"/>
              <a:buNone/>
              <a:defRPr/>
            </a:pPr>
            <a:r>
              <a:rPr lang="en-US" sz="1200" smtClean="0">
                <a:solidFill>
                  <a:srgbClr val="BF5F3F"/>
                </a:solidFill>
                <a:latin typeface="Consolas"/>
              </a:rPr>
              <a:t>&lt;%</a:t>
            </a:r>
            <a:endParaRPr lang="en-US" sz="1200">
              <a:solidFill>
                <a:srgbClr val="BF5F3F"/>
              </a:solidFill>
              <a:latin typeface="Consolas"/>
            </a:endParaRPr>
          </a:p>
          <a:p>
            <a:pPr marL="800100" lvl="2" indent="0">
              <a:buFont typeface="Arial" charset="0"/>
              <a:buNone/>
              <a:defRPr/>
            </a:pPr>
            <a:r>
              <a:rPr lang="en-US" sz="1200">
                <a:solidFill>
                  <a:srgbClr val="000000"/>
                </a:solidFill>
                <a:latin typeface="Consolas"/>
              </a:rPr>
              <a:t>pageContext.removeAttribute(</a:t>
            </a:r>
            <a:r>
              <a:rPr lang="en-US" sz="1200">
                <a:solidFill>
                  <a:srgbClr val="2A00FF"/>
                </a:solidFill>
                <a:latin typeface="Consolas"/>
              </a:rPr>
              <a:t>"UName"</a:t>
            </a:r>
            <a:r>
              <a:rPr lang="en-US" sz="1200">
                <a:solidFill>
                  <a:srgbClr val="000000"/>
                </a:solidFill>
                <a:latin typeface="Consolas"/>
              </a:rPr>
              <a:t>);</a:t>
            </a:r>
          </a:p>
          <a:p>
            <a:pPr marL="800100" lvl="2" indent="0">
              <a:buFont typeface="Arial" charset="0"/>
              <a:buNone/>
              <a:defRPr/>
            </a:pPr>
            <a:r>
              <a:rPr lang="en-US" sz="1200">
                <a:solidFill>
                  <a:srgbClr val="000000"/>
                </a:solidFill>
                <a:latin typeface="Consolas"/>
              </a:rPr>
              <a:t>pageContext.forward(</a:t>
            </a:r>
            <a:r>
              <a:rPr lang="en-US" sz="1200">
                <a:solidFill>
                  <a:srgbClr val="2A00FF"/>
                </a:solidFill>
                <a:latin typeface="Consolas"/>
              </a:rPr>
              <a:t>"DisplayPageContext.jsp"</a:t>
            </a:r>
            <a:r>
              <a:rPr lang="en-US" sz="1200">
                <a:solidFill>
                  <a:srgbClr val="000000"/>
                </a:solidFill>
                <a:latin typeface="Consolas"/>
              </a:rPr>
              <a:t>);</a:t>
            </a:r>
          </a:p>
          <a:p>
            <a:pPr marL="400050" lvl="1" indent="0">
              <a:buFont typeface="Wingdings" panose="05000000000000000000" pitchFamily="2" charset="2"/>
              <a:buNone/>
              <a:defRPr/>
            </a:pPr>
            <a:r>
              <a:rPr lang="en-US" sz="1200">
                <a:solidFill>
                  <a:srgbClr val="BF5F3F"/>
                </a:solidFill>
                <a:latin typeface="Consolas"/>
              </a:rPr>
              <a:t>%&gt;</a:t>
            </a:r>
          </a:p>
        </p:txBody>
      </p:sp>
      <p:sp>
        <p:nvSpPr>
          <p:cNvPr id="6656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704503A-C1C2-42EE-B8C8-AA3F8910DD8F}" type="slidenum">
              <a:rPr lang="vi-VN" altLang="en-US" sz="1200">
                <a:solidFill>
                  <a:srgbClr val="898989"/>
                </a:solidFill>
              </a:rPr>
              <a:pPr>
                <a:spcBef>
                  <a:spcPct val="0"/>
                </a:spcBef>
                <a:buFontTx/>
                <a:buNone/>
              </a:pPr>
              <a:t>43</a:t>
            </a:fld>
            <a:endParaRPr lang="vi-VN" altLang="en-US" sz="1200">
              <a:solidFill>
                <a:srgbClr val="898989"/>
              </a:solidFill>
            </a:endParaRP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724400"/>
            <a:ext cx="3195638"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572000"/>
            <a:ext cx="32162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loud 11"/>
          <p:cNvSpPr/>
          <p:nvPr/>
        </p:nvSpPr>
        <p:spPr>
          <a:xfrm>
            <a:off x="2051050" y="5534025"/>
            <a:ext cx="1584325" cy="631825"/>
          </a:xfrm>
          <a:prstGeom prst="cloud">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100">
                <a:solidFill>
                  <a:schemeClr val="tx1"/>
                </a:solidFill>
              </a:rPr>
              <a:t>Before removeAttribute</a:t>
            </a:r>
          </a:p>
        </p:txBody>
      </p:sp>
      <p:sp>
        <p:nvSpPr>
          <p:cNvPr id="13" name="Cloud 12"/>
          <p:cNvSpPr/>
          <p:nvPr/>
        </p:nvSpPr>
        <p:spPr>
          <a:xfrm>
            <a:off x="6875463" y="5373688"/>
            <a:ext cx="1584325" cy="630237"/>
          </a:xfrm>
          <a:prstGeom prst="cloud">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100">
                <a:solidFill>
                  <a:schemeClr val="tx1"/>
                </a:solidFill>
              </a:rPr>
              <a:t>After removeAttribute</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7113657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solidFill>
                  <a:schemeClr val="tx1">
                    <a:lumMod val="95000"/>
                    <a:lumOff val="5000"/>
                  </a:schemeClr>
                </a:solidFill>
              </a:rPr>
              <a:t/>
            </a:r>
            <a:br>
              <a:rPr lang="en-US" altLang="en-US" sz="2800">
                <a:solidFill>
                  <a:schemeClr val="tx1">
                    <a:lumMod val="95000"/>
                    <a:lumOff val="5000"/>
                  </a:schemeClr>
                </a:solidFill>
              </a:rPr>
            </a:br>
            <a:r>
              <a:rPr lang="en-US" altLang="en-US" sz="1800">
                <a:solidFill>
                  <a:schemeClr val="tx1">
                    <a:lumMod val="95000"/>
                    <a:lumOff val="5000"/>
                  </a:schemeClr>
                </a:solidFill>
              </a:rPr>
              <a:t>r</a:t>
            </a:r>
            <a:r>
              <a:rPr lang="en-US" altLang="en-US" sz="1800" smtClean="0">
                <a:solidFill>
                  <a:schemeClr val="tx1">
                    <a:lumMod val="95000"/>
                    <a:lumOff val="5000"/>
                  </a:schemeClr>
                </a:solidFill>
              </a:rPr>
              <a:t>equest</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lnSpc>
                <a:spcPct val="120000"/>
              </a:lnSpc>
              <a:spcBef>
                <a:spcPts val="600"/>
              </a:spcBef>
              <a:defRPr/>
            </a:pPr>
            <a:r>
              <a:rPr lang="en-US" sz="2000"/>
              <a:t>The JSP request is an implicit object of type </a:t>
            </a:r>
            <a:r>
              <a:rPr lang="en-US" sz="2000" b="1"/>
              <a:t>HttpServletRequest</a:t>
            </a:r>
            <a:r>
              <a:rPr lang="en-US" sz="2000"/>
              <a:t> i.e. created </a:t>
            </a:r>
            <a:r>
              <a:rPr lang="en-US" sz="2000" b="1"/>
              <a:t>for each jsp request </a:t>
            </a:r>
            <a:r>
              <a:rPr lang="en-US" sz="2000"/>
              <a:t>by the web container. </a:t>
            </a:r>
            <a:endParaRPr lang="en-US" sz="2000" smtClean="0"/>
          </a:p>
          <a:p>
            <a:pPr lvl="1" algn="just">
              <a:lnSpc>
                <a:spcPct val="120000"/>
              </a:lnSpc>
              <a:spcBef>
                <a:spcPts val="600"/>
              </a:spcBef>
              <a:defRPr/>
            </a:pPr>
            <a:r>
              <a:rPr lang="en-US" sz="1800" smtClean="0"/>
              <a:t>It </a:t>
            </a:r>
            <a:r>
              <a:rPr lang="en-US" sz="1800"/>
              <a:t>can be used to </a:t>
            </a:r>
            <a:r>
              <a:rPr lang="en-US" sz="1800" b="1"/>
              <a:t>get request information </a:t>
            </a:r>
            <a:r>
              <a:rPr lang="en-US" sz="1800"/>
              <a:t>such </a:t>
            </a:r>
            <a:r>
              <a:rPr lang="en-US" sz="1800" smtClean="0"/>
              <a:t>as:</a:t>
            </a:r>
          </a:p>
          <a:p>
            <a:pPr lvl="2" algn="just">
              <a:lnSpc>
                <a:spcPct val="120000"/>
              </a:lnSpc>
              <a:spcBef>
                <a:spcPts val="600"/>
              </a:spcBef>
              <a:defRPr/>
            </a:pPr>
            <a:r>
              <a:rPr lang="en-US" sz="1400" smtClean="0"/>
              <a:t>parameter</a:t>
            </a:r>
            <a:r>
              <a:rPr lang="en-US" sz="1400"/>
              <a:t>, header information, remote address, server name, server port, content type, character encoding etc</a:t>
            </a:r>
            <a:r>
              <a:rPr lang="en-US" sz="1400" smtClean="0"/>
              <a:t>.</a:t>
            </a:r>
          </a:p>
          <a:p>
            <a:pPr lvl="1" algn="just">
              <a:lnSpc>
                <a:spcPct val="120000"/>
              </a:lnSpc>
              <a:spcBef>
                <a:spcPts val="600"/>
              </a:spcBef>
              <a:defRPr/>
            </a:pPr>
            <a:r>
              <a:rPr lang="en-US" sz="1800"/>
              <a:t>It can also be used to </a:t>
            </a:r>
            <a:r>
              <a:rPr lang="en-US" sz="1800" b="1"/>
              <a:t>set</a:t>
            </a:r>
            <a:r>
              <a:rPr lang="en-US" sz="1800"/>
              <a:t>, </a:t>
            </a:r>
            <a:r>
              <a:rPr lang="en-US" sz="1800" b="1"/>
              <a:t>get</a:t>
            </a:r>
            <a:r>
              <a:rPr lang="en-US" sz="1800"/>
              <a:t> and </a:t>
            </a:r>
            <a:r>
              <a:rPr lang="en-US" sz="1800" b="1"/>
              <a:t>remove</a:t>
            </a:r>
            <a:r>
              <a:rPr lang="en-US" sz="1800"/>
              <a:t> </a:t>
            </a:r>
            <a:r>
              <a:rPr lang="en-US" sz="1800" b="1"/>
              <a:t>attributes</a:t>
            </a:r>
            <a:r>
              <a:rPr lang="en-US" sz="1800"/>
              <a:t> from the jsp request scope</a:t>
            </a:r>
            <a:r>
              <a:rPr lang="en-US" sz="1800" smtClean="0"/>
              <a:t>.</a:t>
            </a:r>
          </a:p>
          <a:p>
            <a:pPr algn="just">
              <a:lnSpc>
                <a:spcPct val="120000"/>
              </a:lnSpc>
              <a:spcBef>
                <a:spcPts val="600"/>
              </a:spcBef>
              <a:defRPr/>
            </a:pPr>
            <a:r>
              <a:rPr lang="en-US" sz="2000" b="1" smtClean="0"/>
              <a:t>Example</a:t>
            </a:r>
            <a:r>
              <a:rPr lang="en-US" sz="2000" smtClean="0"/>
              <a:t>: create a form to get information</a:t>
            </a:r>
          </a:p>
          <a:p>
            <a:pPr algn="just">
              <a:lnSpc>
                <a:spcPct val="120000"/>
              </a:lnSpc>
              <a:spcBef>
                <a:spcPts val="600"/>
              </a:spcBef>
              <a:defRPr/>
            </a:pPr>
            <a:endParaRPr lang="en-US" sz="2000"/>
          </a:p>
          <a:p>
            <a:pPr lvl="1" algn="just">
              <a:lnSpc>
                <a:spcPct val="120000"/>
              </a:lnSpc>
              <a:spcBef>
                <a:spcPts val="600"/>
              </a:spcBef>
              <a:defRPr/>
            </a:pPr>
            <a:endParaRPr lang="en-US" sz="1800"/>
          </a:p>
        </p:txBody>
      </p:sp>
      <p:sp>
        <p:nvSpPr>
          <p:cNvPr id="2765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3B9F01C-60E0-44A5-A1D4-B3004347F52D}" type="slidenum">
              <a:rPr lang="vi-VN" altLang="en-US" sz="1200">
                <a:solidFill>
                  <a:srgbClr val="898989"/>
                </a:solidFill>
              </a:rPr>
              <a:pPr>
                <a:spcBef>
                  <a:spcPct val="0"/>
                </a:spcBef>
                <a:buFontTx/>
                <a:buNone/>
              </a:pPr>
              <a:t>44</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pic>
        <p:nvPicPr>
          <p:cNvPr id="5" name="Picture 4"/>
          <p:cNvPicPr>
            <a:picLocks noChangeAspect="1"/>
          </p:cNvPicPr>
          <p:nvPr/>
        </p:nvPicPr>
        <p:blipFill>
          <a:blip r:embed="rId3"/>
          <a:stretch>
            <a:fillRect/>
          </a:stretch>
        </p:blipFill>
        <p:spPr>
          <a:xfrm>
            <a:off x="2733923" y="3774800"/>
            <a:ext cx="3629025" cy="2543175"/>
          </a:xfrm>
          <a:prstGeom prst="rect">
            <a:avLst/>
          </a:prstGeom>
        </p:spPr>
      </p:pic>
    </p:spTree>
    <p:extLst>
      <p:ext uri="{BB962C8B-B14F-4D97-AF65-F5344CB8AC3E}">
        <p14:creationId xmlns:p14="http://schemas.microsoft.com/office/powerpoint/2010/main" val="1004609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smtClean="0">
                <a:solidFill>
                  <a:schemeClr val="tx1">
                    <a:lumMod val="95000"/>
                    <a:lumOff val="5000"/>
                  </a:schemeClr>
                </a:solidFill>
              </a:rPr>
              <a:t>request</a:t>
            </a:r>
            <a:endParaRPr lang="en-US" sz="2800">
              <a:solidFill>
                <a:schemeClr val="tx1">
                  <a:lumMod val="95000"/>
                  <a:lumOff val="5000"/>
                </a:schemeClr>
              </a:solidFill>
            </a:endParaRPr>
          </a:p>
        </p:txBody>
      </p:sp>
      <p:sp>
        <p:nvSpPr>
          <p:cNvPr id="2867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A08BBBE-32F5-432B-8A73-56050C3F64D1}" type="slidenum">
              <a:rPr lang="vi-VN" altLang="en-US" sz="1200">
                <a:solidFill>
                  <a:srgbClr val="898989"/>
                </a:solidFill>
              </a:rPr>
              <a:pPr>
                <a:spcBef>
                  <a:spcPct val="0"/>
                </a:spcBef>
                <a:buFontTx/>
                <a:buNone/>
              </a:pPr>
              <a:t>45</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Content Placeholder 5"/>
          <p:cNvSpPr>
            <a:spLocks noGrp="1"/>
          </p:cNvSpPr>
          <p:nvPr>
            <p:ph idx="1"/>
          </p:nvPr>
        </p:nvSpPr>
        <p:spPr/>
        <p:txBody>
          <a:bodyPr/>
          <a:lstStyle/>
          <a:p>
            <a:r>
              <a:rPr lang="en-US" sz="2000" b="1"/>
              <a:t>Code </a:t>
            </a:r>
            <a:r>
              <a:rPr lang="en-US" sz="2000" b="1" smtClean="0"/>
              <a:t>Snippets:</a:t>
            </a:r>
            <a:endParaRPr lang="en-US" sz="2000" b="1"/>
          </a:p>
        </p:txBody>
      </p:sp>
      <p:sp>
        <p:nvSpPr>
          <p:cNvPr id="8" name="Content Placeholder 1"/>
          <p:cNvSpPr txBox="1">
            <a:spLocks/>
          </p:cNvSpPr>
          <p:nvPr/>
        </p:nvSpPr>
        <p:spPr>
          <a:xfrm>
            <a:off x="614611" y="1350755"/>
            <a:ext cx="7867650" cy="4938920"/>
          </a:xfrm>
          <a:prstGeom prst="rect">
            <a:avLst/>
          </a:prstGeom>
          <a:solidFill>
            <a:schemeClr val="bg1">
              <a:lumMod val="85000"/>
            </a:schemeClr>
          </a:solidFill>
          <a:extLst/>
        </p:spPr>
        <p:txBody>
          <a:bodyPr vert="horz" lIns="91440" tIns="45720" rIns="91440" bIns="45720" rtlCol="0">
            <a:noAutofit/>
          </a:bodyPr>
          <a:lstStyle>
            <a:lvl1pPr marL="342900" indent="-342900" algn="l" defTabSz="457200" rtl="0" eaLnBrk="1" latinLnBrk="0" hangingPunct="1">
              <a:spcBef>
                <a:spcPct val="20000"/>
              </a:spcBef>
              <a:buClr>
                <a:schemeClr val="accent6">
                  <a:lumMod val="75000"/>
                </a:schemeClr>
              </a:buClr>
              <a:buFont typeface="Wingdings" panose="05000000000000000000" pitchFamily="2" charset="2"/>
              <a:buChar char="v"/>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2" panose="05020102010507070707" pitchFamily="18" charset="2"/>
              <a:buChar char="P"/>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Font typeface="Wingdings" panose="05000000000000000000" pitchFamily="2" charset="2"/>
              <a:buNone/>
              <a:defRPr/>
            </a:pPr>
            <a:r>
              <a:rPr lang="en-US" sz="1400" smtClean="0">
                <a:solidFill>
                  <a:srgbClr val="008080"/>
                </a:solidFill>
                <a:latin typeface="Consolas"/>
              </a:rPr>
              <a:t>&lt;</a:t>
            </a:r>
            <a:r>
              <a:rPr lang="en-US" sz="1400" smtClean="0">
                <a:solidFill>
                  <a:srgbClr val="3F7F7F"/>
                </a:solidFill>
                <a:latin typeface="Consolas"/>
              </a:rPr>
              <a:t>form </a:t>
            </a:r>
            <a:r>
              <a:rPr lang="en-US" sz="1400" smtClean="0">
                <a:solidFill>
                  <a:srgbClr val="7F007F"/>
                </a:solidFill>
                <a:latin typeface="Consolas"/>
              </a:rPr>
              <a:t>action</a:t>
            </a:r>
            <a:r>
              <a:rPr lang="en-US" sz="1400" smtClean="0">
                <a:solidFill>
                  <a:srgbClr val="000000"/>
                </a:solidFill>
                <a:latin typeface="Consolas"/>
              </a:rPr>
              <a:t>=</a:t>
            </a:r>
            <a:r>
              <a:rPr lang="en-US" sz="1400" i="1" smtClean="0">
                <a:solidFill>
                  <a:srgbClr val="2A00FF"/>
                </a:solidFill>
                <a:latin typeface="Consolas"/>
              </a:rPr>
              <a:t>"view-stock.jsp" </a:t>
            </a:r>
            <a:r>
              <a:rPr lang="en-US" sz="1400" i="1" smtClean="0">
                <a:solidFill>
                  <a:srgbClr val="7F007F"/>
                </a:solidFill>
                <a:latin typeface="Consolas"/>
              </a:rPr>
              <a:t>method</a:t>
            </a:r>
            <a:r>
              <a:rPr lang="en-US" sz="1400" i="1" smtClean="0">
                <a:solidFill>
                  <a:srgbClr val="000000"/>
                </a:solidFill>
                <a:latin typeface="Consolas"/>
              </a:rPr>
              <a:t>=</a:t>
            </a:r>
            <a:r>
              <a:rPr lang="en-US" sz="1400" i="1" smtClean="0">
                <a:solidFill>
                  <a:srgbClr val="2A00FF"/>
                </a:solidFill>
                <a:latin typeface="Consolas"/>
              </a:rPr>
              <a:t>"post"</a:t>
            </a:r>
            <a:r>
              <a:rPr lang="en-US" sz="1400" i="1" smtClean="0">
                <a:solidFill>
                  <a:srgbClr val="008080"/>
                </a:solidFill>
                <a:latin typeface="Consolas"/>
              </a:rPr>
              <a:t>&gt;</a:t>
            </a:r>
          </a:p>
          <a:p>
            <a:pPr marL="800100" lvl="2" indent="0">
              <a:buFont typeface="Arial" charset="0"/>
              <a:buNone/>
              <a:defRPr/>
            </a:pPr>
            <a:r>
              <a:rPr lang="en-US" sz="1400" smtClean="0">
                <a:solidFill>
                  <a:srgbClr val="008080"/>
                </a:solidFill>
                <a:latin typeface="Consolas"/>
              </a:rPr>
              <a:t>&lt;</a:t>
            </a:r>
            <a:r>
              <a:rPr lang="en-US" sz="1400" smtClean="0">
                <a:solidFill>
                  <a:srgbClr val="3F7F7F"/>
                </a:solidFill>
                <a:latin typeface="Consolas"/>
              </a:rPr>
              <a:t>table </a:t>
            </a:r>
            <a:r>
              <a:rPr lang="en-US" sz="1400" smtClean="0">
                <a:solidFill>
                  <a:srgbClr val="7F007F"/>
                </a:solidFill>
                <a:latin typeface="Consolas"/>
              </a:rPr>
              <a:t>cellspacing</a:t>
            </a:r>
            <a:r>
              <a:rPr lang="en-US" sz="1400" smtClean="0">
                <a:solidFill>
                  <a:srgbClr val="000000"/>
                </a:solidFill>
                <a:latin typeface="Consolas"/>
              </a:rPr>
              <a:t>=</a:t>
            </a:r>
            <a:r>
              <a:rPr lang="en-US" sz="1400" i="1" smtClean="0">
                <a:solidFill>
                  <a:srgbClr val="2A00FF"/>
                </a:solidFill>
                <a:latin typeface="Consolas"/>
              </a:rPr>
              <a:t>"5px"</a:t>
            </a:r>
            <a:r>
              <a:rPr lang="en-US" sz="1400" i="1"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r>
              <a:rPr lang="en-US" sz="1100" smtClean="0">
                <a:solidFill>
                  <a:srgbClr val="000000"/>
                </a:solidFill>
                <a:latin typeface="Consolas"/>
              </a:rPr>
              <a:t>Stock Code:</a:t>
            </a: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&gt;&lt;</a:t>
            </a:r>
            <a:r>
              <a:rPr lang="en-US" sz="1100" smtClean="0">
                <a:solidFill>
                  <a:srgbClr val="3F7F7F"/>
                </a:solidFill>
                <a:latin typeface="Consolas"/>
              </a:rPr>
              <a:t>input </a:t>
            </a:r>
            <a:r>
              <a:rPr lang="en-US" sz="1100" smtClean="0">
                <a:solidFill>
                  <a:srgbClr val="7F007F"/>
                </a:solidFill>
                <a:latin typeface="Consolas"/>
              </a:rPr>
              <a:t>type</a:t>
            </a:r>
            <a:r>
              <a:rPr lang="en-US" sz="1100" smtClean="0">
                <a:solidFill>
                  <a:srgbClr val="000000"/>
                </a:solidFill>
                <a:latin typeface="Consolas"/>
              </a:rPr>
              <a:t>=</a:t>
            </a:r>
            <a:r>
              <a:rPr lang="en-US" sz="1100" i="1" smtClean="0">
                <a:solidFill>
                  <a:srgbClr val="2A00FF"/>
                </a:solidFill>
                <a:latin typeface="Consolas"/>
              </a:rPr>
              <a:t>"text" </a:t>
            </a:r>
            <a:r>
              <a:rPr lang="en-US" sz="1100" i="1" smtClean="0">
                <a:solidFill>
                  <a:srgbClr val="7F007F"/>
                </a:solidFill>
                <a:latin typeface="Consolas"/>
              </a:rPr>
              <a:t>size</a:t>
            </a:r>
            <a:r>
              <a:rPr lang="en-US" sz="1100" i="1" smtClean="0">
                <a:solidFill>
                  <a:srgbClr val="000000"/>
                </a:solidFill>
                <a:latin typeface="Consolas"/>
              </a:rPr>
              <a:t>=</a:t>
            </a:r>
            <a:r>
              <a:rPr lang="en-US" sz="1100" i="1" smtClean="0">
                <a:solidFill>
                  <a:srgbClr val="2A00FF"/>
                </a:solidFill>
                <a:latin typeface="Consolas"/>
              </a:rPr>
              <a:t>"20px" </a:t>
            </a:r>
            <a:r>
              <a:rPr lang="en-US" sz="1100" i="1" smtClean="0">
                <a:solidFill>
                  <a:srgbClr val="7F007F"/>
                </a:solidFill>
                <a:latin typeface="Consolas"/>
              </a:rPr>
              <a:t>name</a:t>
            </a:r>
            <a:r>
              <a:rPr lang="en-US" sz="1100" i="1" smtClean="0">
                <a:solidFill>
                  <a:srgbClr val="000000"/>
                </a:solidFill>
                <a:latin typeface="Consolas"/>
              </a:rPr>
              <a:t>=</a:t>
            </a:r>
            <a:r>
              <a:rPr lang="en-US" sz="1100" i="1" smtClean="0">
                <a:solidFill>
                  <a:srgbClr val="2A00FF"/>
                </a:solidFill>
                <a:latin typeface="Consolas"/>
              </a:rPr>
              <a:t>"stockCode"</a:t>
            </a:r>
            <a:r>
              <a:rPr lang="en-US" sz="1100" i="1" smtClean="0">
                <a:solidFill>
                  <a:srgbClr val="008080"/>
                </a:solidFill>
                <a:latin typeface="Consolas"/>
              </a:rPr>
              <a:t>&gt;&lt;/</a:t>
            </a:r>
            <a:r>
              <a:rPr lang="en-US" sz="1100" i="1" smtClean="0">
                <a:solidFill>
                  <a:srgbClr val="3F7F7F"/>
                </a:solidFill>
                <a:latin typeface="Consolas"/>
              </a:rPr>
              <a:t>td</a:t>
            </a:r>
            <a:r>
              <a:rPr lang="en-US" sz="1100" i="1"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r>
              <a:rPr lang="en-US" sz="1100" smtClean="0">
                <a:solidFill>
                  <a:srgbClr val="000000"/>
                </a:solidFill>
                <a:latin typeface="Consolas"/>
              </a:rPr>
              <a:t>Stock Name:</a:t>
            </a: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&gt;&lt;</a:t>
            </a:r>
            <a:r>
              <a:rPr lang="en-US" sz="1100" smtClean="0">
                <a:solidFill>
                  <a:srgbClr val="3F7F7F"/>
                </a:solidFill>
                <a:latin typeface="Consolas"/>
              </a:rPr>
              <a:t>input </a:t>
            </a:r>
            <a:r>
              <a:rPr lang="en-US" sz="1100" smtClean="0">
                <a:solidFill>
                  <a:srgbClr val="7F007F"/>
                </a:solidFill>
                <a:latin typeface="Consolas"/>
              </a:rPr>
              <a:t>type</a:t>
            </a:r>
            <a:r>
              <a:rPr lang="en-US" sz="1100" smtClean="0">
                <a:solidFill>
                  <a:srgbClr val="000000"/>
                </a:solidFill>
                <a:latin typeface="Consolas"/>
              </a:rPr>
              <a:t>=</a:t>
            </a:r>
            <a:r>
              <a:rPr lang="en-US" sz="1100" i="1" smtClean="0">
                <a:solidFill>
                  <a:srgbClr val="2A00FF"/>
                </a:solidFill>
                <a:latin typeface="Consolas"/>
              </a:rPr>
              <a:t>"text" </a:t>
            </a:r>
            <a:r>
              <a:rPr lang="en-US" sz="1100" i="1" smtClean="0">
                <a:solidFill>
                  <a:srgbClr val="7F007F"/>
                </a:solidFill>
                <a:latin typeface="Consolas"/>
              </a:rPr>
              <a:t>size</a:t>
            </a:r>
            <a:r>
              <a:rPr lang="en-US" sz="1100" i="1" smtClean="0">
                <a:solidFill>
                  <a:srgbClr val="000000"/>
                </a:solidFill>
                <a:latin typeface="Consolas"/>
              </a:rPr>
              <a:t>=</a:t>
            </a:r>
            <a:r>
              <a:rPr lang="en-US" sz="1100" i="1" smtClean="0">
                <a:solidFill>
                  <a:srgbClr val="2A00FF"/>
                </a:solidFill>
                <a:latin typeface="Consolas"/>
              </a:rPr>
              <a:t>"20px" </a:t>
            </a:r>
            <a:r>
              <a:rPr lang="en-US" sz="1100" i="1" smtClean="0">
                <a:solidFill>
                  <a:srgbClr val="7F007F"/>
                </a:solidFill>
                <a:latin typeface="Consolas"/>
              </a:rPr>
              <a:t>name</a:t>
            </a:r>
            <a:r>
              <a:rPr lang="en-US" sz="1100" i="1" smtClean="0">
                <a:solidFill>
                  <a:srgbClr val="000000"/>
                </a:solidFill>
                <a:latin typeface="Consolas"/>
              </a:rPr>
              <a:t>=</a:t>
            </a:r>
            <a:r>
              <a:rPr lang="en-US" sz="1100" i="1" smtClean="0">
                <a:solidFill>
                  <a:srgbClr val="2A00FF"/>
                </a:solidFill>
                <a:latin typeface="Consolas"/>
              </a:rPr>
              <a:t>"stockName"</a:t>
            </a:r>
            <a:r>
              <a:rPr lang="en-US" sz="1100" i="1" smtClean="0">
                <a:solidFill>
                  <a:srgbClr val="008080"/>
                </a:solidFill>
                <a:latin typeface="Consolas"/>
              </a:rPr>
              <a:t>&gt;&lt;/</a:t>
            </a:r>
            <a:r>
              <a:rPr lang="en-US" sz="1100" i="1" smtClean="0">
                <a:solidFill>
                  <a:srgbClr val="3F7F7F"/>
                </a:solidFill>
                <a:latin typeface="Consolas"/>
              </a:rPr>
              <a:t>td</a:t>
            </a:r>
            <a:r>
              <a:rPr lang="en-US" sz="1100" i="1"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r>
              <a:rPr lang="en-US" sz="1100" smtClean="0">
                <a:solidFill>
                  <a:srgbClr val="000000"/>
                </a:solidFill>
                <a:latin typeface="Consolas"/>
              </a:rPr>
              <a:t>Description:</a:t>
            </a: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&gt;&lt;</a:t>
            </a:r>
            <a:r>
              <a:rPr lang="en-US" sz="1100" smtClean="0">
                <a:solidFill>
                  <a:srgbClr val="3F7F7F"/>
                </a:solidFill>
                <a:latin typeface="Consolas"/>
              </a:rPr>
              <a:t>textarea </a:t>
            </a:r>
            <a:r>
              <a:rPr lang="en-US" sz="1100" smtClean="0">
                <a:solidFill>
                  <a:srgbClr val="7F007F"/>
                </a:solidFill>
                <a:latin typeface="Consolas"/>
              </a:rPr>
              <a:t>rows</a:t>
            </a:r>
            <a:r>
              <a:rPr lang="en-US" sz="1100" smtClean="0">
                <a:solidFill>
                  <a:srgbClr val="000000"/>
                </a:solidFill>
                <a:latin typeface="Consolas"/>
              </a:rPr>
              <a:t>=</a:t>
            </a:r>
            <a:r>
              <a:rPr lang="en-US" sz="1100" i="1" smtClean="0">
                <a:solidFill>
                  <a:srgbClr val="2A00FF"/>
                </a:solidFill>
                <a:latin typeface="Consolas"/>
              </a:rPr>
              <a:t>"3px" </a:t>
            </a:r>
            <a:r>
              <a:rPr lang="en-US" sz="1100" i="1" smtClean="0">
                <a:solidFill>
                  <a:srgbClr val="7F007F"/>
                </a:solidFill>
                <a:latin typeface="Consolas"/>
              </a:rPr>
              <a:t>cols</a:t>
            </a:r>
            <a:r>
              <a:rPr lang="en-US" sz="1100" i="1" smtClean="0">
                <a:solidFill>
                  <a:srgbClr val="000000"/>
                </a:solidFill>
                <a:latin typeface="Consolas"/>
              </a:rPr>
              <a:t>=</a:t>
            </a:r>
            <a:r>
              <a:rPr lang="en-US" sz="1100" i="1" smtClean="0">
                <a:solidFill>
                  <a:srgbClr val="2A00FF"/>
                </a:solidFill>
                <a:latin typeface="Consolas"/>
              </a:rPr>
              <a:t>"30" </a:t>
            </a:r>
            <a:r>
              <a:rPr lang="en-US" sz="1100" i="1" smtClean="0">
                <a:solidFill>
                  <a:srgbClr val="7F007F"/>
                </a:solidFill>
                <a:latin typeface="Consolas"/>
              </a:rPr>
              <a:t>name</a:t>
            </a:r>
            <a:r>
              <a:rPr lang="en-US" sz="1100" i="1" smtClean="0">
                <a:solidFill>
                  <a:srgbClr val="000000"/>
                </a:solidFill>
                <a:latin typeface="Consolas"/>
              </a:rPr>
              <a:t>=</a:t>
            </a:r>
            <a:r>
              <a:rPr lang="en-US" sz="1100" i="1" smtClean="0">
                <a:solidFill>
                  <a:srgbClr val="2A00FF"/>
                </a:solidFill>
                <a:latin typeface="Consolas"/>
              </a:rPr>
              <a:t>"des"</a:t>
            </a:r>
            <a:r>
              <a:rPr lang="en-US" sz="1100" i="1" smtClean="0">
                <a:solidFill>
                  <a:srgbClr val="008080"/>
                </a:solidFill>
                <a:latin typeface="Consolas"/>
              </a:rPr>
              <a:t>&gt;&lt;/</a:t>
            </a:r>
            <a:r>
              <a:rPr lang="en-US" sz="1100" i="1" smtClean="0">
                <a:solidFill>
                  <a:srgbClr val="3F7F7F"/>
                </a:solidFill>
                <a:latin typeface="Consolas"/>
              </a:rPr>
              <a:t>textarea</a:t>
            </a:r>
            <a:r>
              <a:rPr lang="en-US" sz="1100" i="1" smtClean="0">
                <a:solidFill>
                  <a:srgbClr val="008080"/>
                </a:solidFill>
                <a:latin typeface="Consolas"/>
              </a:rPr>
              <a:t>&gt;&lt;/</a:t>
            </a:r>
            <a:r>
              <a:rPr lang="en-US" sz="1100" i="1" smtClean="0">
                <a:solidFill>
                  <a:srgbClr val="3F7F7F"/>
                </a:solidFill>
                <a:latin typeface="Consolas"/>
              </a:rPr>
              <a:t>td</a:t>
            </a:r>
            <a:r>
              <a:rPr lang="en-US" sz="1100" i="1"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 </a:t>
            </a:r>
            <a:r>
              <a:rPr lang="en-US" sz="1100" smtClean="0">
                <a:solidFill>
                  <a:srgbClr val="7F007F"/>
                </a:solidFill>
                <a:latin typeface="Consolas"/>
              </a:rPr>
              <a:t>colspan</a:t>
            </a:r>
            <a:r>
              <a:rPr lang="en-US" sz="1100" smtClean="0">
                <a:solidFill>
                  <a:srgbClr val="000000"/>
                </a:solidFill>
                <a:latin typeface="Consolas"/>
              </a:rPr>
              <a:t>=</a:t>
            </a:r>
            <a:r>
              <a:rPr lang="en-US" sz="1100" i="1" smtClean="0">
                <a:solidFill>
                  <a:srgbClr val="2A00FF"/>
                </a:solidFill>
                <a:latin typeface="Consolas"/>
              </a:rPr>
              <a:t>"2" </a:t>
            </a:r>
            <a:r>
              <a:rPr lang="en-US" sz="1100" i="1" smtClean="0">
                <a:solidFill>
                  <a:srgbClr val="7F007F"/>
                </a:solidFill>
                <a:latin typeface="Consolas"/>
              </a:rPr>
              <a:t>align</a:t>
            </a:r>
            <a:r>
              <a:rPr lang="en-US" sz="1100" i="1" smtClean="0">
                <a:solidFill>
                  <a:srgbClr val="000000"/>
                </a:solidFill>
                <a:latin typeface="Consolas"/>
              </a:rPr>
              <a:t>=</a:t>
            </a:r>
            <a:r>
              <a:rPr lang="en-US" sz="1100" i="1" smtClean="0">
                <a:solidFill>
                  <a:srgbClr val="2A00FF"/>
                </a:solidFill>
                <a:latin typeface="Consolas"/>
              </a:rPr>
              <a:t>"center"</a:t>
            </a:r>
            <a:r>
              <a:rPr lang="en-US" sz="1100" i="1"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input </a:t>
            </a:r>
            <a:r>
              <a:rPr lang="en-US" sz="1100" smtClean="0">
                <a:solidFill>
                  <a:srgbClr val="7F007F"/>
                </a:solidFill>
                <a:latin typeface="Consolas"/>
              </a:rPr>
              <a:t>type</a:t>
            </a:r>
            <a:r>
              <a:rPr lang="en-US" sz="1100" smtClean="0">
                <a:solidFill>
                  <a:srgbClr val="000000"/>
                </a:solidFill>
                <a:latin typeface="Consolas"/>
              </a:rPr>
              <a:t>=</a:t>
            </a:r>
            <a:r>
              <a:rPr lang="en-US" sz="1100" i="1" smtClean="0">
                <a:solidFill>
                  <a:srgbClr val="2A00FF"/>
                </a:solidFill>
                <a:latin typeface="Consolas"/>
              </a:rPr>
              <a:t>"submit" </a:t>
            </a:r>
            <a:r>
              <a:rPr lang="en-US" sz="1100" i="1" smtClean="0">
                <a:solidFill>
                  <a:srgbClr val="7F007F"/>
                </a:solidFill>
                <a:latin typeface="Consolas"/>
              </a:rPr>
              <a:t>value</a:t>
            </a:r>
            <a:r>
              <a:rPr lang="en-US" sz="1100" i="1" smtClean="0">
                <a:solidFill>
                  <a:srgbClr val="000000"/>
                </a:solidFill>
                <a:latin typeface="Consolas"/>
              </a:rPr>
              <a:t>=</a:t>
            </a:r>
            <a:r>
              <a:rPr lang="en-US" sz="1100" i="1" smtClean="0">
                <a:solidFill>
                  <a:srgbClr val="2A00FF"/>
                </a:solidFill>
                <a:latin typeface="Consolas"/>
              </a:rPr>
              <a:t>"Submit" </a:t>
            </a:r>
            <a:r>
              <a:rPr lang="en-US" sz="1100" i="1" smtClean="0">
                <a:solidFill>
                  <a:srgbClr val="7F007F"/>
                </a:solidFill>
                <a:latin typeface="Consolas"/>
              </a:rPr>
              <a:t>style</a:t>
            </a:r>
            <a:r>
              <a:rPr lang="en-US" sz="1100" i="1" smtClean="0">
                <a:solidFill>
                  <a:srgbClr val="000000"/>
                </a:solidFill>
                <a:latin typeface="Consolas"/>
              </a:rPr>
              <a:t>="</a:t>
            </a:r>
            <a:r>
              <a:rPr lang="en-US" sz="1100" i="1" smtClean="0">
                <a:solidFill>
                  <a:srgbClr val="7F007F"/>
                </a:solidFill>
                <a:latin typeface="Consolas"/>
              </a:rPr>
              <a:t>border-radius</a:t>
            </a:r>
            <a:r>
              <a:rPr lang="en-US" sz="1100" i="1" smtClean="0">
                <a:solidFill>
                  <a:srgbClr val="000000"/>
                </a:solidFill>
                <a:latin typeface="Consolas"/>
              </a:rPr>
              <a:t>: </a:t>
            </a:r>
            <a:r>
              <a:rPr lang="en-US" sz="1100" i="1" smtClean="0">
                <a:solidFill>
                  <a:srgbClr val="2A00E1"/>
                </a:solidFill>
                <a:latin typeface="Consolas"/>
              </a:rPr>
              <a:t>10px</a:t>
            </a:r>
            <a:r>
              <a:rPr lang="en-US" sz="1100" i="1" smtClean="0">
                <a:solidFill>
                  <a:srgbClr val="000000"/>
                </a:solidFill>
                <a:latin typeface="Consolas"/>
              </a:rPr>
              <a:t>; </a:t>
            </a:r>
            <a:r>
              <a:rPr lang="en-US" sz="1100" i="1" smtClean="0">
                <a:solidFill>
                  <a:srgbClr val="7F007F"/>
                </a:solidFill>
                <a:latin typeface="Consolas"/>
              </a:rPr>
              <a:t>width</a:t>
            </a:r>
            <a:r>
              <a:rPr lang="en-US" sz="1100" i="1" smtClean="0">
                <a:solidFill>
                  <a:srgbClr val="000000"/>
                </a:solidFill>
                <a:latin typeface="Consolas"/>
              </a:rPr>
              <a:t>: </a:t>
            </a:r>
            <a:r>
              <a:rPr lang="en-US" sz="1100" i="1" smtClean="0">
                <a:solidFill>
                  <a:srgbClr val="2A00E1"/>
                </a:solidFill>
                <a:latin typeface="Consolas"/>
              </a:rPr>
              <a:t>80px</a:t>
            </a:r>
            <a:r>
              <a:rPr lang="en-US" sz="1100" i="1" smtClean="0">
                <a:solidFill>
                  <a:srgbClr val="000000"/>
                </a:solidFill>
                <a:latin typeface="Consolas"/>
              </a:rPr>
              <a:t>"</a:t>
            </a:r>
            <a:r>
              <a:rPr lang="en-US" sz="1100" i="1"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input </a:t>
            </a:r>
            <a:r>
              <a:rPr lang="en-US" sz="1100" smtClean="0">
                <a:solidFill>
                  <a:srgbClr val="7F007F"/>
                </a:solidFill>
                <a:latin typeface="Consolas"/>
              </a:rPr>
              <a:t>type</a:t>
            </a:r>
            <a:r>
              <a:rPr lang="en-US" sz="1100" smtClean="0">
                <a:solidFill>
                  <a:srgbClr val="000000"/>
                </a:solidFill>
                <a:latin typeface="Consolas"/>
              </a:rPr>
              <a:t>=</a:t>
            </a:r>
            <a:r>
              <a:rPr lang="en-US" sz="1100" i="1" smtClean="0">
                <a:solidFill>
                  <a:srgbClr val="2A00FF"/>
                </a:solidFill>
                <a:latin typeface="Consolas"/>
              </a:rPr>
              <a:t>"reset" </a:t>
            </a:r>
            <a:r>
              <a:rPr lang="en-US" sz="1100" i="1" smtClean="0">
                <a:solidFill>
                  <a:srgbClr val="7F007F"/>
                </a:solidFill>
                <a:latin typeface="Consolas"/>
              </a:rPr>
              <a:t>value</a:t>
            </a:r>
            <a:r>
              <a:rPr lang="en-US" sz="1100" i="1" smtClean="0">
                <a:solidFill>
                  <a:srgbClr val="000000"/>
                </a:solidFill>
                <a:latin typeface="Consolas"/>
              </a:rPr>
              <a:t>=</a:t>
            </a:r>
            <a:r>
              <a:rPr lang="en-US" sz="1100" i="1" smtClean="0">
                <a:solidFill>
                  <a:srgbClr val="2A00FF"/>
                </a:solidFill>
                <a:latin typeface="Consolas"/>
              </a:rPr>
              <a:t>"Clean" </a:t>
            </a:r>
            <a:r>
              <a:rPr lang="en-US" sz="1100" i="1" smtClean="0">
                <a:solidFill>
                  <a:srgbClr val="7F007F"/>
                </a:solidFill>
                <a:latin typeface="Consolas"/>
              </a:rPr>
              <a:t>style</a:t>
            </a:r>
            <a:r>
              <a:rPr lang="en-US" sz="1100" i="1" smtClean="0">
                <a:solidFill>
                  <a:srgbClr val="000000"/>
                </a:solidFill>
                <a:latin typeface="Consolas"/>
              </a:rPr>
              <a:t>="</a:t>
            </a:r>
            <a:r>
              <a:rPr lang="en-US" sz="1100" i="1" smtClean="0">
                <a:solidFill>
                  <a:srgbClr val="7F007F"/>
                </a:solidFill>
                <a:latin typeface="Consolas"/>
              </a:rPr>
              <a:t>border-radius</a:t>
            </a:r>
            <a:r>
              <a:rPr lang="en-US" sz="1100" i="1" smtClean="0">
                <a:solidFill>
                  <a:srgbClr val="000000"/>
                </a:solidFill>
                <a:latin typeface="Consolas"/>
              </a:rPr>
              <a:t>: </a:t>
            </a:r>
            <a:r>
              <a:rPr lang="en-US" sz="1100" i="1" smtClean="0">
                <a:solidFill>
                  <a:srgbClr val="2A00E1"/>
                </a:solidFill>
                <a:latin typeface="Consolas"/>
              </a:rPr>
              <a:t>10px</a:t>
            </a:r>
            <a:r>
              <a:rPr lang="en-US" sz="1100" i="1" smtClean="0">
                <a:solidFill>
                  <a:srgbClr val="000000"/>
                </a:solidFill>
                <a:latin typeface="Consolas"/>
              </a:rPr>
              <a:t>; </a:t>
            </a:r>
            <a:r>
              <a:rPr lang="en-US" sz="1100" i="1" smtClean="0">
                <a:solidFill>
                  <a:srgbClr val="7F007F"/>
                </a:solidFill>
                <a:latin typeface="Consolas"/>
              </a:rPr>
              <a:t>width</a:t>
            </a:r>
            <a:r>
              <a:rPr lang="en-US" sz="1100" i="1" smtClean="0">
                <a:solidFill>
                  <a:srgbClr val="000000"/>
                </a:solidFill>
                <a:latin typeface="Consolas"/>
              </a:rPr>
              <a:t>: </a:t>
            </a:r>
            <a:r>
              <a:rPr lang="en-US" sz="1100" i="1" smtClean="0">
                <a:solidFill>
                  <a:srgbClr val="2A00E1"/>
                </a:solidFill>
                <a:latin typeface="Consolas"/>
              </a:rPr>
              <a:t>80px</a:t>
            </a:r>
            <a:r>
              <a:rPr lang="en-US" sz="1100" i="1" smtClean="0">
                <a:solidFill>
                  <a:srgbClr val="000000"/>
                </a:solidFill>
                <a:latin typeface="Consolas"/>
              </a:rPr>
              <a:t>"</a:t>
            </a:r>
            <a:r>
              <a:rPr lang="en-US" sz="1100" i="1" smtClean="0">
                <a:solidFill>
                  <a:srgbClr val="008080"/>
                </a:solidFill>
                <a:latin typeface="Consolas"/>
              </a:rPr>
              <a:t>&gt;</a:t>
            </a:r>
          </a:p>
          <a:p>
            <a:pPr marL="1714500" lvl="4"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td</a:t>
            </a:r>
            <a:r>
              <a:rPr lang="en-US" sz="1100" smtClean="0">
                <a:solidFill>
                  <a:srgbClr val="008080"/>
                </a:solidFill>
                <a:latin typeface="Consolas"/>
              </a:rPr>
              <a:t>&gt;</a:t>
            </a:r>
          </a:p>
          <a:p>
            <a:pPr marL="1257300" lvl="3" indent="0">
              <a:buFont typeface="Arial" charset="0"/>
              <a:buNone/>
              <a:defRPr/>
            </a:pPr>
            <a:r>
              <a:rPr lang="en-US" sz="1100" smtClean="0">
                <a:solidFill>
                  <a:srgbClr val="008080"/>
                </a:solidFill>
                <a:latin typeface="Consolas"/>
              </a:rPr>
              <a:t>&lt;/</a:t>
            </a:r>
            <a:r>
              <a:rPr lang="en-US" sz="1100" smtClean="0">
                <a:solidFill>
                  <a:srgbClr val="3F7F7F"/>
                </a:solidFill>
                <a:latin typeface="Consolas"/>
              </a:rPr>
              <a:t>tr</a:t>
            </a:r>
            <a:r>
              <a:rPr lang="en-US" sz="1100" smtClean="0">
                <a:solidFill>
                  <a:srgbClr val="008080"/>
                </a:solidFill>
                <a:latin typeface="Consolas"/>
              </a:rPr>
              <a:t>&gt;</a:t>
            </a:r>
          </a:p>
          <a:p>
            <a:pPr marL="800100" lvl="2" indent="0">
              <a:buFont typeface="Arial" charset="0"/>
              <a:buNone/>
              <a:defRPr/>
            </a:pPr>
            <a:r>
              <a:rPr lang="en-US" sz="1400" smtClean="0">
                <a:solidFill>
                  <a:srgbClr val="008080"/>
                </a:solidFill>
                <a:latin typeface="Consolas"/>
              </a:rPr>
              <a:t>&lt;/</a:t>
            </a:r>
            <a:r>
              <a:rPr lang="en-US" sz="1400" smtClean="0">
                <a:solidFill>
                  <a:srgbClr val="3F7F7F"/>
                </a:solidFill>
                <a:latin typeface="Consolas"/>
              </a:rPr>
              <a:t>table</a:t>
            </a:r>
            <a:r>
              <a:rPr lang="en-US" sz="1400" smtClean="0">
                <a:solidFill>
                  <a:srgbClr val="008080"/>
                </a:solidFill>
                <a:latin typeface="Consolas"/>
              </a:rPr>
              <a:t>&gt;</a:t>
            </a:r>
          </a:p>
          <a:p>
            <a:pPr marL="400050" lvl="1" indent="0">
              <a:buFont typeface="Wingdings" panose="05000000000000000000" pitchFamily="2" charset="2"/>
              <a:buNone/>
              <a:defRPr/>
            </a:pPr>
            <a:r>
              <a:rPr lang="en-US" sz="1400" smtClean="0">
                <a:solidFill>
                  <a:srgbClr val="008080"/>
                </a:solidFill>
                <a:latin typeface="Consolas"/>
              </a:rPr>
              <a:t>&lt;/</a:t>
            </a:r>
            <a:r>
              <a:rPr lang="en-US" sz="1400" smtClean="0">
                <a:solidFill>
                  <a:srgbClr val="3F7F7F"/>
                </a:solidFill>
                <a:latin typeface="Consolas"/>
              </a:rPr>
              <a:t>form</a:t>
            </a:r>
            <a:r>
              <a:rPr lang="en-US" sz="1400" smtClean="0">
                <a:solidFill>
                  <a:srgbClr val="008080"/>
                </a:solidFill>
                <a:latin typeface="Consolas"/>
              </a:rPr>
              <a:t>&gt;</a:t>
            </a:r>
            <a:endParaRPr lang="en-US" sz="1400">
              <a:solidFill>
                <a:srgbClr val="008080"/>
              </a:solidFill>
              <a:latin typeface="Consolas"/>
            </a:endParaRPr>
          </a:p>
        </p:txBody>
      </p:sp>
    </p:spTree>
    <p:extLst>
      <p:ext uri="{BB962C8B-B14F-4D97-AF65-F5344CB8AC3E}">
        <p14:creationId xmlns:p14="http://schemas.microsoft.com/office/powerpoint/2010/main" val="648312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solidFill>
                  <a:schemeClr val="tx1">
                    <a:lumMod val="95000"/>
                    <a:lumOff val="5000"/>
                  </a:schemeClr>
                </a:solidFill>
              </a:rPr>
              <a:t/>
            </a:r>
            <a:br>
              <a:rPr lang="en-US" altLang="en-US" sz="2800">
                <a:solidFill>
                  <a:schemeClr val="tx1">
                    <a:lumMod val="95000"/>
                    <a:lumOff val="5000"/>
                  </a:schemeClr>
                </a:solidFill>
              </a:rPr>
            </a:br>
            <a:r>
              <a:rPr lang="en-US" altLang="en-US" sz="1800" smtClean="0">
                <a:solidFill>
                  <a:schemeClr val="tx1">
                    <a:lumMod val="95000"/>
                    <a:lumOff val="5000"/>
                  </a:schemeClr>
                </a:solidFill>
              </a:rPr>
              <a:t>request</a:t>
            </a:r>
            <a:endParaRPr lang="en-US" sz="2800">
              <a:solidFill>
                <a:schemeClr val="tx1">
                  <a:lumMod val="95000"/>
                  <a:lumOff val="5000"/>
                </a:schemeClr>
              </a:solidFill>
            </a:endParaRPr>
          </a:p>
        </p:txBody>
      </p:sp>
      <p:sp>
        <p:nvSpPr>
          <p:cNvPr id="6" name="Content Placeholder 5"/>
          <p:cNvSpPr>
            <a:spLocks noGrp="1"/>
          </p:cNvSpPr>
          <p:nvPr>
            <p:ph idx="1"/>
          </p:nvPr>
        </p:nvSpPr>
        <p:spPr/>
        <p:txBody>
          <a:bodyPr/>
          <a:lstStyle/>
          <a:p>
            <a:r>
              <a:rPr lang="en-US" b="1"/>
              <a:t>Code Snippets</a:t>
            </a:r>
            <a:r>
              <a:rPr lang="en-US" b="1" smtClean="0"/>
              <a:t>:</a:t>
            </a:r>
            <a:endParaRPr lang="en-US"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2970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6A129DA-3B7F-4E8E-B7F6-080897C6A6F4}" type="slidenum">
              <a:rPr lang="vi-VN" altLang="en-US" sz="1200">
                <a:solidFill>
                  <a:srgbClr val="898989"/>
                </a:solidFill>
              </a:rPr>
              <a:pPr>
                <a:spcBef>
                  <a:spcPct val="0"/>
                </a:spcBef>
                <a:buFontTx/>
                <a:buNone/>
              </a:pPr>
              <a:t>46</a:t>
            </a:fld>
            <a:endParaRPr lang="vi-VN" altLang="en-US" sz="1200">
              <a:solidFill>
                <a:srgbClr val="898989"/>
              </a:solidFill>
            </a:endParaRPr>
          </a:p>
        </p:txBody>
      </p:sp>
      <p:sp>
        <p:nvSpPr>
          <p:cNvPr id="7" name="Rectangle 6"/>
          <p:cNvSpPr/>
          <p:nvPr/>
        </p:nvSpPr>
        <p:spPr>
          <a:xfrm>
            <a:off x="581024" y="1303883"/>
            <a:ext cx="5657851" cy="3816429"/>
          </a:xfrm>
          <a:prstGeom prst="rect">
            <a:avLst/>
          </a:prstGeom>
          <a:solidFill>
            <a:schemeClr val="bg1">
              <a:lumMod val="85000"/>
            </a:schemeClr>
          </a:solidFill>
        </p:spPr>
        <p:txBody>
          <a:bodyPr wrap="square">
            <a:spAutoFit/>
          </a:bodyPr>
          <a:lstStyle/>
          <a:p>
            <a:pPr>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p>
          <a:p>
            <a:pPr>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endParaRPr lang="en-US" sz="1100" i="1">
              <a:solidFill>
                <a:srgbClr val="008080"/>
              </a:solidFill>
              <a:latin typeface="Consolas"/>
            </a:endParaRPr>
          </a:p>
          <a:p>
            <a:pPr>
              <a:defRPr/>
            </a:pPr>
            <a:r>
              <a:rPr lang="en-US" sz="1100">
                <a:solidFill>
                  <a:srgbClr val="008080"/>
                </a:solidFill>
                <a:latin typeface="Consolas"/>
              </a:rPr>
              <a:t>	&lt;</a:t>
            </a:r>
            <a:r>
              <a:rPr lang="en-US" sz="1100">
                <a:solidFill>
                  <a:srgbClr val="3F7F7F"/>
                </a:solidFill>
                <a:latin typeface="Consolas"/>
              </a:rPr>
              <a:t>title</a:t>
            </a:r>
            <a:r>
              <a:rPr lang="en-US" sz="1100">
                <a:solidFill>
                  <a:srgbClr val="008080"/>
                </a:solidFill>
                <a:latin typeface="Consolas"/>
              </a:rPr>
              <a:t>&gt;</a:t>
            </a:r>
            <a:r>
              <a:rPr lang="en-US" sz="1100">
                <a:solidFill>
                  <a:srgbClr val="000000"/>
                </a:solidFill>
                <a:latin typeface="Consolas"/>
              </a:rPr>
              <a:t>View Stock</a:t>
            </a:r>
            <a:r>
              <a:rPr lang="en-US" sz="1100">
                <a:solidFill>
                  <a:srgbClr val="008080"/>
                </a:solidFill>
                <a:latin typeface="Consolas"/>
              </a:rPr>
              <a:t>&lt;/</a:t>
            </a:r>
            <a:r>
              <a:rPr lang="en-US" sz="1100">
                <a:solidFill>
                  <a:srgbClr val="3F7F7F"/>
                </a:solidFill>
                <a:latin typeface="Consolas"/>
              </a:rPr>
              <a:t>title</a:t>
            </a:r>
            <a:r>
              <a:rPr lang="en-US" sz="1100">
                <a:solidFill>
                  <a:srgbClr val="008080"/>
                </a:solidFill>
                <a:latin typeface="Consolas"/>
              </a:rPr>
              <a:t>&gt;</a:t>
            </a:r>
          </a:p>
          <a:p>
            <a:pPr>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p>
          <a:p>
            <a:pPr>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h3</a:t>
            </a:r>
            <a:r>
              <a:rPr lang="en-US" sz="1100">
                <a:solidFill>
                  <a:srgbClr val="008080"/>
                </a:solidFill>
                <a:latin typeface="Consolas"/>
              </a:rPr>
              <a:t>&gt;</a:t>
            </a:r>
            <a:r>
              <a:rPr lang="en-US" sz="1100">
                <a:solidFill>
                  <a:srgbClr val="000000"/>
                </a:solidFill>
                <a:latin typeface="Consolas"/>
              </a:rPr>
              <a:t>STOCK INFORMATION</a:t>
            </a:r>
            <a:r>
              <a:rPr lang="en-US" sz="1100">
                <a:solidFill>
                  <a:srgbClr val="008080"/>
                </a:solidFill>
                <a:latin typeface="Consolas"/>
              </a:rPr>
              <a:t>&lt;/</a:t>
            </a:r>
            <a:r>
              <a:rPr lang="en-US" sz="1100">
                <a:solidFill>
                  <a:srgbClr val="3F7F7F"/>
                </a:solidFill>
                <a:latin typeface="Consolas"/>
              </a:rPr>
              <a:t>h3</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table</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000000"/>
                </a:solidFill>
                <a:latin typeface="Consolas"/>
              </a:rPr>
              <a:t>Stock code:</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BF5F3F"/>
                </a:solidFill>
                <a:latin typeface="Consolas"/>
              </a:rPr>
              <a:t>&lt;%=</a:t>
            </a:r>
            <a:r>
              <a:rPr lang="en-US" sz="1100">
                <a:solidFill>
                  <a:srgbClr val="000000"/>
                </a:solidFill>
                <a:latin typeface="Consolas"/>
              </a:rPr>
              <a:t>request.getParameter(</a:t>
            </a:r>
            <a:r>
              <a:rPr lang="en-US" sz="1100">
                <a:solidFill>
                  <a:srgbClr val="2A00FF"/>
                </a:solidFill>
                <a:latin typeface="Consolas"/>
              </a:rPr>
              <a:t>"stockCode"</a:t>
            </a:r>
            <a:r>
              <a:rPr lang="en-US" sz="1100">
                <a:solidFill>
                  <a:srgbClr val="000000"/>
                </a:solidFill>
                <a:latin typeface="Consolas"/>
              </a:rPr>
              <a:t>)</a:t>
            </a:r>
            <a:r>
              <a:rPr lang="en-US" sz="1100">
                <a:solidFill>
                  <a:srgbClr val="BF5F3F"/>
                </a:solidFill>
                <a:latin typeface="Consolas"/>
              </a:rPr>
              <a:t>%&gt;</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000000"/>
                </a:solidFill>
                <a:latin typeface="Consolas"/>
              </a:rPr>
              <a:t>Stock name:</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BF5F3F"/>
                </a:solidFill>
                <a:latin typeface="Consolas"/>
              </a:rPr>
              <a:t>&lt;%=</a:t>
            </a:r>
            <a:r>
              <a:rPr lang="en-US" sz="1100">
                <a:solidFill>
                  <a:srgbClr val="000000"/>
                </a:solidFill>
                <a:latin typeface="Consolas"/>
              </a:rPr>
              <a:t>request.getParameter(</a:t>
            </a:r>
            <a:r>
              <a:rPr lang="en-US" sz="1100">
                <a:solidFill>
                  <a:srgbClr val="2A00FF"/>
                </a:solidFill>
                <a:latin typeface="Consolas"/>
              </a:rPr>
              <a:t>"stockName"</a:t>
            </a:r>
            <a:r>
              <a:rPr lang="en-US" sz="1100">
                <a:solidFill>
                  <a:srgbClr val="000000"/>
                </a:solidFill>
                <a:latin typeface="Consolas"/>
              </a:rPr>
              <a:t>)</a:t>
            </a:r>
            <a:r>
              <a:rPr lang="en-US" sz="1100">
                <a:solidFill>
                  <a:srgbClr val="BF5F3F"/>
                </a:solidFill>
                <a:latin typeface="Consolas"/>
              </a:rPr>
              <a:t>%&gt;</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000000"/>
                </a:solidFill>
                <a:latin typeface="Consolas"/>
              </a:rPr>
              <a:t>Description:</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1257300" lvl="3" indent="0">
              <a:buFont typeface="Arial" charset="0"/>
              <a:buNone/>
              <a:defRPr/>
            </a:pP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r>
              <a:rPr lang="en-US" sz="1100">
                <a:solidFill>
                  <a:srgbClr val="BF5F3F"/>
                </a:solidFill>
                <a:latin typeface="Consolas"/>
              </a:rPr>
              <a:t>&lt;%=</a:t>
            </a:r>
            <a:r>
              <a:rPr lang="en-US" sz="1100">
                <a:solidFill>
                  <a:srgbClr val="000000"/>
                </a:solidFill>
                <a:latin typeface="Consolas"/>
              </a:rPr>
              <a:t>request.getParameter(</a:t>
            </a:r>
            <a:r>
              <a:rPr lang="en-US" sz="1100">
                <a:solidFill>
                  <a:srgbClr val="2A00FF"/>
                </a:solidFill>
                <a:latin typeface="Consolas"/>
              </a:rPr>
              <a:t>"des"</a:t>
            </a:r>
            <a:r>
              <a:rPr lang="en-US" sz="1100">
                <a:solidFill>
                  <a:srgbClr val="000000"/>
                </a:solidFill>
                <a:latin typeface="Consolas"/>
              </a:rPr>
              <a:t>)</a:t>
            </a:r>
            <a:r>
              <a:rPr lang="en-US" sz="1100">
                <a:solidFill>
                  <a:srgbClr val="BF5F3F"/>
                </a:solidFill>
                <a:latin typeface="Consolas"/>
              </a:rPr>
              <a:t>%&gt;</a:t>
            </a:r>
            <a:r>
              <a:rPr lang="en-US" sz="1100">
                <a:solidFill>
                  <a:srgbClr val="008080"/>
                </a:solidFill>
                <a:latin typeface="Consolas"/>
              </a:rPr>
              <a:t>&lt;/</a:t>
            </a:r>
            <a:r>
              <a:rPr lang="en-US" sz="1100">
                <a:solidFill>
                  <a:srgbClr val="3F7F7F"/>
                </a:solidFill>
                <a:latin typeface="Consolas"/>
              </a:rPr>
              <a:t>td</a:t>
            </a:r>
            <a:r>
              <a:rPr lang="en-US" sz="1100">
                <a:solidFill>
                  <a:srgbClr val="008080"/>
                </a:solidFill>
                <a:latin typeface="Consolas"/>
              </a:rPr>
              <a:t>&gt;</a:t>
            </a:r>
          </a:p>
          <a:p>
            <a:pPr marL="800100" lvl="2" indent="0">
              <a:buFont typeface="Arial" charset="0"/>
              <a:buNone/>
              <a:defRPr/>
            </a:pPr>
            <a:r>
              <a:rPr lang="en-US" sz="1100">
                <a:solidFill>
                  <a:srgbClr val="008080"/>
                </a:solidFill>
                <a:latin typeface="Consolas"/>
              </a:rPr>
              <a:t>&lt;/</a:t>
            </a:r>
            <a:r>
              <a:rPr lang="en-US" sz="1100">
                <a:solidFill>
                  <a:srgbClr val="3F7F7F"/>
                </a:solidFill>
                <a:latin typeface="Consolas"/>
              </a:rPr>
              <a:t>tr</a:t>
            </a:r>
            <a:r>
              <a:rPr lang="en-US" sz="1100">
                <a:solidFill>
                  <a:srgbClr val="008080"/>
                </a:solidFill>
                <a:latin typeface="Consolas"/>
              </a:rPr>
              <a:t>&gt;</a:t>
            </a:r>
          </a:p>
          <a:p>
            <a:pPr marL="400050" lvl="1" indent="0">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table</a:t>
            </a:r>
            <a:r>
              <a:rPr lang="en-US" sz="1100">
                <a:solidFill>
                  <a:srgbClr val="008080"/>
                </a:solidFill>
                <a:latin typeface="Consolas"/>
              </a:rPr>
              <a:t>&gt;</a:t>
            </a:r>
          </a:p>
          <a:p>
            <a:pPr>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endParaRPr lang="en-US" sz="1100"/>
          </a:p>
        </p:txBody>
      </p:sp>
      <p:pic>
        <p:nvPicPr>
          <p:cNvPr id="8" name="Picture 7"/>
          <p:cNvPicPr>
            <a:picLocks noChangeAspect="1"/>
          </p:cNvPicPr>
          <p:nvPr/>
        </p:nvPicPr>
        <p:blipFill>
          <a:blip r:embed="rId2"/>
          <a:stretch>
            <a:fillRect/>
          </a:stretch>
        </p:blipFill>
        <p:spPr>
          <a:xfrm>
            <a:off x="5462421" y="4022725"/>
            <a:ext cx="3267075" cy="2333625"/>
          </a:xfrm>
          <a:prstGeom prst="rect">
            <a:avLst/>
          </a:prstGeom>
          <a:ln>
            <a:solidFill>
              <a:schemeClr val="bg1">
                <a:lumMod val="85000"/>
              </a:schemeClr>
            </a:solidFill>
          </a:ln>
        </p:spPr>
      </p:pic>
    </p:spTree>
    <p:extLst>
      <p:ext uri="{BB962C8B-B14F-4D97-AF65-F5344CB8AC3E}">
        <p14:creationId xmlns:p14="http://schemas.microsoft.com/office/powerpoint/2010/main" val="4110127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br>
              <a:rPr lang="en-US" altLang="en-US" sz="2400" smtClean="0"/>
            </a:br>
            <a:r>
              <a:rPr lang="en-US" altLang="en-US" sz="1800" smtClean="0">
                <a:solidFill>
                  <a:schemeClr val="tx1">
                    <a:lumMod val="95000"/>
                    <a:lumOff val="5000"/>
                  </a:schemeClr>
                </a:solidFill>
              </a:rPr>
              <a:t>response</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a:extLst/>
        </p:spPr>
        <p:txBody>
          <a:bodyPr/>
          <a:lstStyle/>
          <a:p>
            <a:pPr algn="just">
              <a:lnSpc>
                <a:spcPct val="120000"/>
              </a:lnSpc>
              <a:spcBef>
                <a:spcPts val="600"/>
              </a:spcBef>
              <a:spcAft>
                <a:spcPts val="600"/>
              </a:spcAft>
              <a:defRPr/>
            </a:pPr>
            <a:r>
              <a:rPr lang="en-US" sz="1800"/>
              <a:t>In JSP, </a:t>
            </a:r>
            <a:r>
              <a:rPr lang="en-US" sz="1800" b="1"/>
              <a:t>response</a:t>
            </a:r>
            <a:r>
              <a:rPr lang="en-US" sz="1800"/>
              <a:t> is an implicit object of type </a:t>
            </a:r>
            <a:r>
              <a:rPr lang="en-US" sz="1800" b="1"/>
              <a:t>HttpServletResponse</a:t>
            </a:r>
            <a:r>
              <a:rPr lang="en-US" sz="1800"/>
              <a:t>. </a:t>
            </a:r>
            <a:endParaRPr lang="en-US" sz="1800" smtClean="0"/>
          </a:p>
          <a:p>
            <a:pPr lvl="1" algn="just">
              <a:lnSpc>
                <a:spcPct val="120000"/>
              </a:lnSpc>
              <a:spcBef>
                <a:spcPts val="600"/>
              </a:spcBef>
              <a:spcAft>
                <a:spcPts val="600"/>
              </a:spcAft>
              <a:defRPr/>
            </a:pPr>
            <a:r>
              <a:rPr lang="en-US" sz="1600" smtClean="0"/>
              <a:t>The </a:t>
            </a:r>
            <a:r>
              <a:rPr lang="en-US" sz="1600"/>
              <a:t>instance of HttpServletResponse </a:t>
            </a:r>
            <a:r>
              <a:rPr lang="en-US" sz="1600" b="1"/>
              <a:t>is created by the web container </a:t>
            </a:r>
            <a:r>
              <a:rPr lang="en-US" sz="1600"/>
              <a:t>for each jsp request</a:t>
            </a:r>
            <a:r>
              <a:rPr lang="en-US" sz="1600" smtClean="0"/>
              <a:t>.</a:t>
            </a:r>
            <a:endParaRPr lang="en-US" sz="1800"/>
          </a:p>
          <a:p>
            <a:pPr algn="just">
              <a:lnSpc>
                <a:spcPct val="120000"/>
              </a:lnSpc>
              <a:spcBef>
                <a:spcPts val="600"/>
              </a:spcBef>
              <a:spcAft>
                <a:spcPts val="600"/>
              </a:spcAft>
              <a:defRPr/>
            </a:pPr>
            <a:r>
              <a:rPr lang="en-US" sz="1800"/>
              <a:t>It can be used to </a:t>
            </a:r>
            <a:r>
              <a:rPr lang="en-US" sz="1800" b="1"/>
              <a:t>add</a:t>
            </a:r>
            <a:r>
              <a:rPr lang="en-US" sz="1800"/>
              <a:t> or </a:t>
            </a:r>
            <a:r>
              <a:rPr lang="en-US" sz="1800" b="1"/>
              <a:t>manipulate</a:t>
            </a:r>
            <a:r>
              <a:rPr lang="en-US" sz="1800"/>
              <a:t> </a:t>
            </a:r>
            <a:r>
              <a:rPr lang="en-US" sz="1800" b="1"/>
              <a:t>response</a:t>
            </a:r>
            <a:r>
              <a:rPr lang="en-US" sz="1800"/>
              <a:t> such as redirect response to another resource, send error etc.</a:t>
            </a:r>
          </a:p>
          <a:p>
            <a:pPr algn="just">
              <a:lnSpc>
                <a:spcPct val="120000"/>
              </a:lnSpc>
              <a:spcBef>
                <a:spcPts val="600"/>
              </a:spcBef>
              <a:spcAft>
                <a:spcPts val="600"/>
              </a:spcAft>
              <a:defRPr/>
            </a:pPr>
            <a:r>
              <a:rPr lang="en-US" sz="1800" b="1" smtClean="0"/>
              <a:t>Methods:</a:t>
            </a:r>
            <a:endParaRPr lang="en-US" sz="1600" b="1" smtClean="0"/>
          </a:p>
          <a:p>
            <a:pPr lvl="1" algn="just">
              <a:lnSpc>
                <a:spcPct val="120000"/>
              </a:lnSpc>
              <a:spcBef>
                <a:spcPts val="600"/>
              </a:spcBef>
              <a:spcAft>
                <a:spcPts val="600"/>
              </a:spcAft>
              <a:defRPr/>
            </a:pPr>
            <a:r>
              <a:rPr lang="en-US" sz="1600"/>
              <a:t>void </a:t>
            </a:r>
            <a:r>
              <a:rPr lang="en-US" sz="1600" b="1"/>
              <a:t>sendRedirect</a:t>
            </a:r>
            <a:r>
              <a:rPr lang="en-US" sz="1600"/>
              <a:t>(String address) – It redirects the control </a:t>
            </a:r>
            <a:r>
              <a:rPr lang="en-US" sz="1600" b="1"/>
              <a:t>to a new JSP page</a:t>
            </a:r>
            <a:r>
              <a:rPr lang="en-US" sz="1600"/>
              <a:t>. For e.g. </a:t>
            </a:r>
          </a:p>
          <a:p>
            <a:pPr lvl="2" algn="just">
              <a:lnSpc>
                <a:spcPct val="120000"/>
              </a:lnSpc>
              <a:spcBef>
                <a:spcPts val="600"/>
              </a:spcBef>
              <a:spcAft>
                <a:spcPts val="600"/>
              </a:spcAft>
              <a:defRPr/>
            </a:pPr>
            <a:r>
              <a:rPr lang="en-US" sz="1200" smtClean="0"/>
              <a:t>Example: </a:t>
            </a:r>
            <a:r>
              <a:rPr lang="en-US" sz="1200">
                <a:solidFill>
                  <a:srgbClr val="000000"/>
                </a:solidFill>
                <a:highlight>
                  <a:srgbClr val="E8F2FE"/>
                </a:highlight>
                <a:latin typeface="Consolas"/>
              </a:rPr>
              <a:t>response.sendRedirect(</a:t>
            </a:r>
            <a:r>
              <a:rPr lang="en-US" sz="1200">
                <a:solidFill>
                  <a:srgbClr val="2A00FF"/>
                </a:solidFill>
                <a:highlight>
                  <a:srgbClr val="E8F2FE"/>
                </a:highlight>
                <a:latin typeface="Consolas"/>
              </a:rPr>
              <a:t>"http://beginnersbook.com</a:t>
            </a:r>
            <a:r>
              <a:rPr lang="en-US" sz="1200" smtClean="0">
                <a:solidFill>
                  <a:srgbClr val="2A00FF"/>
                </a:solidFill>
                <a:highlight>
                  <a:srgbClr val="E8F2FE"/>
                </a:highlight>
                <a:latin typeface="Consolas"/>
              </a:rPr>
              <a:t>"</a:t>
            </a:r>
            <a:r>
              <a:rPr lang="en-US" sz="1200" smtClean="0">
                <a:solidFill>
                  <a:srgbClr val="000000"/>
                </a:solidFill>
                <a:highlight>
                  <a:srgbClr val="E8F2FE"/>
                </a:highlight>
                <a:latin typeface="Consolas"/>
              </a:rPr>
              <a:t>);</a:t>
            </a:r>
            <a:endParaRPr lang="en-US" sz="1100" smtClean="0">
              <a:solidFill>
                <a:srgbClr val="000000"/>
              </a:solidFill>
              <a:highlight>
                <a:srgbClr val="E8F2FE"/>
              </a:highlight>
              <a:latin typeface="Consolas"/>
            </a:endParaRPr>
          </a:p>
          <a:p>
            <a:pPr lvl="1" algn="just">
              <a:lnSpc>
                <a:spcPct val="120000"/>
              </a:lnSpc>
              <a:spcBef>
                <a:spcPts val="600"/>
              </a:spcBef>
              <a:spcAft>
                <a:spcPts val="600"/>
              </a:spcAft>
              <a:defRPr/>
            </a:pPr>
            <a:r>
              <a:rPr lang="en-US" sz="1600"/>
              <a:t>void </a:t>
            </a:r>
            <a:r>
              <a:rPr lang="en-US" sz="1600" b="1"/>
              <a:t>addCookie</a:t>
            </a:r>
            <a:r>
              <a:rPr lang="en-US" sz="1600"/>
              <a:t>(Cookie cookie) – This method adds a cookie to the response. The below statements would add 2 Cookies Author and Siteinfo to the response.</a:t>
            </a:r>
          </a:p>
          <a:p>
            <a:pPr lvl="2" algn="just">
              <a:lnSpc>
                <a:spcPct val="120000"/>
              </a:lnSpc>
              <a:spcBef>
                <a:spcPts val="600"/>
              </a:spcBef>
              <a:spcAft>
                <a:spcPts val="600"/>
              </a:spcAft>
              <a:defRPr/>
            </a:pPr>
            <a:r>
              <a:rPr lang="en-US" sz="1200" smtClean="0"/>
              <a:t>Example: response.addCookie(Cookie </a:t>
            </a:r>
            <a:r>
              <a:rPr lang="en-US" sz="1200"/>
              <a:t>Author</a:t>
            </a:r>
            <a:r>
              <a:rPr lang="en-US" sz="1200" smtClean="0"/>
              <a:t>); response.addCookie(Cookie </a:t>
            </a:r>
            <a:r>
              <a:rPr lang="en-US" sz="1200"/>
              <a:t>Siteinfo</a:t>
            </a:r>
            <a:r>
              <a:rPr lang="en-US" sz="1200" smtClean="0"/>
              <a:t>);</a:t>
            </a:r>
            <a:endParaRPr lang="en-US" sz="1200"/>
          </a:p>
        </p:txBody>
      </p:sp>
      <p:sp>
        <p:nvSpPr>
          <p:cNvPr id="3072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4CFA14F-9D55-4CF2-B52F-3E3D898B8D49}" type="slidenum">
              <a:rPr lang="vi-VN" altLang="en-US" sz="1200">
                <a:solidFill>
                  <a:srgbClr val="898989"/>
                </a:solidFill>
              </a:rPr>
              <a:pPr>
                <a:spcBef>
                  <a:spcPct val="0"/>
                </a:spcBef>
                <a:buFontTx/>
                <a:buNone/>
              </a:pPr>
              <a:t>47</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72021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solidFill>
                  <a:schemeClr val="tx1">
                    <a:lumMod val="95000"/>
                    <a:lumOff val="5000"/>
                  </a:schemeClr>
                </a:solidFill>
              </a:rPr>
              <a:t/>
            </a:r>
            <a:br>
              <a:rPr lang="en-US" altLang="en-US" sz="2800">
                <a:solidFill>
                  <a:schemeClr val="tx1">
                    <a:lumMod val="95000"/>
                    <a:lumOff val="5000"/>
                  </a:schemeClr>
                </a:solidFill>
              </a:rPr>
            </a:br>
            <a:r>
              <a:rPr lang="en-US" altLang="en-US" sz="1800">
                <a:solidFill>
                  <a:schemeClr val="tx1">
                    <a:lumMod val="95000"/>
                    <a:lumOff val="5000"/>
                  </a:schemeClr>
                </a:solidFill>
              </a:rPr>
              <a:t>r</a:t>
            </a:r>
            <a:r>
              <a:rPr lang="en-US" altLang="en-US" sz="1800" smtClean="0">
                <a:solidFill>
                  <a:schemeClr val="tx1">
                    <a:lumMod val="95000"/>
                    <a:lumOff val="5000"/>
                  </a:schemeClr>
                </a:solidFill>
              </a:rPr>
              <a:t>esponse</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a:extLst/>
        </p:spPr>
        <p:txBody>
          <a:bodyPr/>
          <a:lstStyle/>
          <a:p>
            <a:pPr algn="just">
              <a:lnSpc>
                <a:spcPct val="110000"/>
              </a:lnSpc>
              <a:spcBef>
                <a:spcPts val="600"/>
              </a:spcBef>
              <a:defRPr/>
            </a:pPr>
            <a:r>
              <a:rPr lang="en-US" sz="1800" b="1" smtClean="0"/>
              <a:t>Methods:</a:t>
            </a:r>
          </a:p>
          <a:p>
            <a:pPr lvl="1" algn="just">
              <a:lnSpc>
                <a:spcPct val="110000"/>
              </a:lnSpc>
              <a:spcBef>
                <a:spcPts val="600"/>
              </a:spcBef>
              <a:defRPr/>
            </a:pPr>
            <a:r>
              <a:rPr lang="en-US" sz="1800" smtClean="0"/>
              <a:t>void </a:t>
            </a:r>
            <a:r>
              <a:rPr lang="en-US" sz="1800" b="1" smtClean="0"/>
              <a:t>sendError</a:t>
            </a:r>
            <a:r>
              <a:rPr lang="en-US" sz="1800" smtClean="0"/>
              <a:t>(int status_code, String message) – It is used to send error response with a code and an error message. </a:t>
            </a:r>
          </a:p>
          <a:p>
            <a:pPr lvl="2" algn="just">
              <a:lnSpc>
                <a:spcPct val="110000"/>
              </a:lnSpc>
              <a:spcBef>
                <a:spcPts val="600"/>
              </a:spcBef>
              <a:defRPr/>
            </a:pPr>
            <a:r>
              <a:rPr lang="en-US" sz="1400" smtClean="0"/>
              <a:t>For example: response.sendError(404</a:t>
            </a:r>
            <a:r>
              <a:rPr lang="en-US" sz="1400"/>
              <a:t>, "Page not found error");</a:t>
            </a:r>
          </a:p>
          <a:p>
            <a:pPr algn="just">
              <a:lnSpc>
                <a:spcPct val="110000"/>
              </a:lnSpc>
              <a:spcBef>
                <a:spcPts val="600"/>
              </a:spcBef>
              <a:defRPr/>
            </a:pPr>
            <a:r>
              <a:rPr lang="en-US" sz="1800" b="1" smtClean="0"/>
              <a:t>Example</a:t>
            </a:r>
            <a:r>
              <a:rPr lang="en-US" sz="1800" smtClean="0"/>
              <a:t>: verify stock information</a:t>
            </a:r>
          </a:p>
        </p:txBody>
      </p:sp>
      <p:sp>
        <p:nvSpPr>
          <p:cNvPr id="3174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D5E83C2-E089-4329-89A8-477AC9CD1706}" type="slidenum">
              <a:rPr lang="vi-VN" altLang="en-US" sz="1200">
                <a:solidFill>
                  <a:srgbClr val="898989"/>
                </a:solidFill>
              </a:rPr>
              <a:pPr>
                <a:spcBef>
                  <a:spcPct val="0"/>
                </a:spcBef>
                <a:buFontTx/>
                <a:buNone/>
              </a:pPr>
              <a:t>48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581440" y="2586698"/>
            <a:ext cx="7867235" cy="3793346"/>
          </a:xfrm>
          <a:prstGeom prst="rect">
            <a:avLst/>
          </a:prstGeom>
          <a:solidFill>
            <a:schemeClr val="bg1">
              <a:lumMod val="85000"/>
            </a:schemeClr>
          </a:solidFill>
        </p:spPr>
        <p:txBody>
          <a:bodyPr wrap="square">
            <a:spAutoFit/>
          </a:bodyPr>
          <a:lstStyle/>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endParaRPr lang="en-US" sz="1100" i="1">
              <a:solidFill>
                <a:srgbClr val="008080"/>
              </a:solidFill>
              <a:latin typeface="Consolas"/>
            </a:endParaRPr>
          </a:p>
          <a:p>
            <a:pPr marL="400050" lvl="1" indent="0">
              <a:spcBef>
                <a:spcPts val="300"/>
              </a:spcBef>
              <a:buFont typeface="Wingdings" panose="05000000000000000000" pitchFamily="2" charset="2"/>
              <a:buNone/>
              <a:defRPr/>
            </a:pPr>
            <a:r>
              <a:rPr lang="en-US" sz="1100">
                <a:solidFill>
                  <a:srgbClr val="008080"/>
                </a:solidFill>
                <a:latin typeface="Consolas"/>
              </a:rPr>
              <a:t>	&lt;</a:t>
            </a:r>
            <a:r>
              <a:rPr lang="en-US" sz="1100">
                <a:solidFill>
                  <a:srgbClr val="3F7F7F"/>
                </a:solidFill>
                <a:latin typeface="Consolas"/>
              </a:rPr>
              <a:t>title</a:t>
            </a:r>
            <a:r>
              <a:rPr lang="en-US" sz="1100">
                <a:solidFill>
                  <a:srgbClr val="008080"/>
                </a:solidFill>
                <a:latin typeface="Consolas"/>
              </a:rPr>
              <a:t>&gt;</a:t>
            </a:r>
            <a:r>
              <a:rPr lang="en-US" sz="1100">
                <a:solidFill>
                  <a:srgbClr val="000000"/>
                </a:solidFill>
                <a:latin typeface="Consolas"/>
              </a:rPr>
              <a:t>View Stock</a:t>
            </a:r>
            <a:r>
              <a:rPr lang="en-US" sz="1100">
                <a:solidFill>
                  <a:srgbClr val="008080"/>
                </a:solidFill>
                <a:latin typeface="Consolas"/>
              </a:rPr>
              <a:t>&lt;/</a:t>
            </a:r>
            <a:r>
              <a:rPr lang="en-US" sz="1100">
                <a:solidFill>
                  <a:srgbClr val="3F7F7F"/>
                </a:solidFill>
                <a:latin typeface="Consolas"/>
              </a:rPr>
              <a:t>title</a:t>
            </a:r>
            <a:r>
              <a:rPr lang="en-US" sz="1100">
                <a:solidFill>
                  <a:srgbClr val="008080"/>
                </a:solidFill>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head</a:t>
            </a:r>
            <a:r>
              <a:rPr lang="en-US" sz="1100">
                <a:solidFill>
                  <a:srgbClr val="008080"/>
                </a:solidFill>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	&lt;</a:t>
            </a:r>
            <a:r>
              <a:rPr lang="en-US" sz="1100">
                <a:solidFill>
                  <a:srgbClr val="3F7F7F"/>
                </a:solidFill>
                <a:latin typeface="Consolas"/>
              </a:rPr>
              <a:t>h3</a:t>
            </a:r>
            <a:r>
              <a:rPr lang="en-US" sz="1100">
                <a:solidFill>
                  <a:srgbClr val="008080"/>
                </a:solidFill>
                <a:latin typeface="Consolas"/>
              </a:rPr>
              <a:t>&gt;</a:t>
            </a:r>
            <a:r>
              <a:rPr lang="en-US" sz="1100">
                <a:solidFill>
                  <a:srgbClr val="000000"/>
                </a:solidFill>
                <a:latin typeface="Consolas"/>
              </a:rPr>
              <a:t>STOCK INFORMATION</a:t>
            </a:r>
            <a:r>
              <a:rPr lang="en-US" sz="1100">
                <a:solidFill>
                  <a:srgbClr val="008080"/>
                </a:solidFill>
                <a:latin typeface="Consolas"/>
              </a:rPr>
              <a:t>&lt;/</a:t>
            </a:r>
            <a:r>
              <a:rPr lang="en-US" sz="1100">
                <a:solidFill>
                  <a:srgbClr val="3F7F7F"/>
                </a:solidFill>
                <a:latin typeface="Consolas"/>
              </a:rPr>
              <a:t>h3</a:t>
            </a:r>
            <a:r>
              <a:rPr lang="en-US" sz="1100">
                <a:solidFill>
                  <a:srgbClr val="008080"/>
                </a:solidFill>
                <a:latin typeface="Consolas"/>
              </a:rPr>
              <a:t>&gt;</a:t>
            </a:r>
            <a:endParaRPr lang="en-US" sz="1100">
              <a:latin typeface="Consolas"/>
            </a:endParaRPr>
          </a:p>
          <a:p>
            <a:pPr marL="857250" lvl="2">
              <a:spcBef>
                <a:spcPts val="300"/>
              </a:spcBef>
              <a:buFont typeface="Wingdings" panose="05000000000000000000" pitchFamily="2" charset="2"/>
              <a:buNone/>
              <a:defRPr/>
            </a:pPr>
            <a:r>
              <a:rPr lang="en-US" sz="1100">
                <a:solidFill>
                  <a:srgbClr val="BF5F3F"/>
                </a:solidFill>
                <a:latin typeface="Consolas"/>
              </a:rPr>
              <a:t>&lt;%</a:t>
            </a:r>
          </a:p>
          <a:p>
            <a:pPr marL="857250" lvl="2">
              <a:spcBef>
                <a:spcPts val="300"/>
              </a:spcBef>
              <a:buFont typeface="Wingdings" panose="05000000000000000000" pitchFamily="2" charset="2"/>
              <a:buNone/>
              <a:defRPr/>
            </a:pPr>
            <a:r>
              <a:rPr lang="en-US" sz="1100">
                <a:solidFill>
                  <a:srgbClr val="000000"/>
                </a:solidFill>
                <a:latin typeface="Consolas"/>
              </a:rPr>
              <a:t>    String stockCode = request.getParameter(</a:t>
            </a:r>
            <a:r>
              <a:rPr lang="en-US" sz="1100">
                <a:solidFill>
                  <a:srgbClr val="2A00FF"/>
                </a:solidFill>
                <a:latin typeface="Consolas"/>
              </a:rPr>
              <a:t>"stockCode"</a:t>
            </a:r>
            <a:r>
              <a:rPr lang="en-US" sz="1100">
                <a:solidFill>
                  <a:srgbClr val="000000"/>
                </a:solidFill>
                <a:latin typeface="Consolas"/>
              </a:rPr>
              <a:t>);</a:t>
            </a:r>
          </a:p>
          <a:p>
            <a:pPr marL="857250" lvl="2">
              <a:spcBef>
                <a:spcPts val="300"/>
              </a:spcBef>
              <a:buFont typeface="Wingdings" panose="05000000000000000000" pitchFamily="2" charset="2"/>
              <a:buNone/>
              <a:defRPr/>
            </a:pPr>
            <a:r>
              <a:rPr lang="en-US" sz="1100">
                <a:solidFill>
                  <a:srgbClr val="000000"/>
                </a:solidFill>
                <a:latin typeface="Consolas"/>
              </a:rPr>
              <a:t>    String stockName = request.getParameter(</a:t>
            </a:r>
            <a:r>
              <a:rPr lang="en-US" sz="1100">
                <a:solidFill>
                  <a:srgbClr val="2A00FF"/>
                </a:solidFill>
                <a:latin typeface="Consolas"/>
              </a:rPr>
              <a:t>"stockName"</a:t>
            </a:r>
            <a:r>
              <a:rPr lang="en-US" sz="1100">
                <a:solidFill>
                  <a:srgbClr val="000000"/>
                </a:solidFill>
                <a:latin typeface="Consolas"/>
              </a:rPr>
              <a:t>);</a:t>
            </a:r>
          </a:p>
          <a:p>
            <a:pPr marL="857250" lvl="2">
              <a:spcBef>
                <a:spcPts val="300"/>
              </a:spcBef>
              <a:buFont typeface="Wingdings" panose="05000000000000000000" pitchFamily="2" charset="2"/>
              <a:buNone/>
              <a:defRPr/>
            </a:pPr>
            <a:r>
              <a:rPr lang="en-US" sz="1100">
                <a:solidFill>
                  <a:srgbClr val="000000"/>
                </a:solidFill>
                <a:latin typeface="Consolas"/>
              </a:rPr>
              <a:t>    </a:t>
            </a:r>
            <a:r>
              <a:rPr lang="en-US" sz="1100" b="1">
                <a:solidFill>
                  <a:srgbClr val="7F0055"/>
                </a:solidFill>
                <a:latin typeface="Consolas"/>
              </a:rPr>
              <a:t>if</a:t>
            </a:r>
            <a:r>
              <a:rPr lang="en-US" sz="1100" b="1">
                <a:solidFill>
                  <a:srgbClr val="000000"/>
                </a:solidFill>
                <a:latin typeface="Consolas"/>
              </a:rPr>
              <a:t> (stockCode == </a:t>
            </a:r>
            <a:r>
              <a:rPr lang="en-US" sz="1100" b="1">
                <a:solidFill>
                  <a:srgbClr val="2A00FF"/>
                </a:solidFill>
                <a:latin typeface="Consolas"/>
              </a:rPr>
              <a:t>""</a:t>
            </a:r>
            <a:r>
              <a:rPr lang="en-US" sz="1100" b="1">
                <a:solidFill>
                  <a:srgbClr val="000000"/>
                </a:solidFill>
                <a:latin typeface="Consolas"/>
              </a:rPr>
              <a:t>) { </a:t>
            </a:r>
            <a:r>
              <a:rPr lang="en-US" sz="1100">
                <a:solidFill>
                  <a:srgbClr val="000000"/>
                </a:solidFill>
                <a:latin typeface="Consolas"/>
              </a:rPr>
              <a:t>response.sendRedirect(</a:t>
            </a:r>
            <a:r>
              <a:rPr lang="en-US" sz="1100">
                <a:solidFill>
                  <a:srgbClr val="2A00FF"/>
                </a:solidFill>
                <a:latin typeface="Consolas"/>
              </a:rPr>
              <a:t>"StockInfo.jsp"</a:t>
            </a:r>
            <a:r>
              <a:rPr lang="en-US" sz="1100">
                <a:solidFill>
                  <a:srgbClr val="000000"/>
                </a:solidFill>
                <a:latin typeface="Consolas"/>
              </a:rPr>
              <a:t>);</a:t>
            </a:r>
          </a:p>
          <a:p>
            <a:pPr marL="857250" lvl="2">
              <a:spcBef>
                <a:spcPts val="300"/>
              </a:spcBef>
              <a:buFont typeface="Wingdings" panose="05000000000000000000" pitchFamily="2" charset="2"/>
              <a:buNone/>
              <a:defRPr/>
            </a:pPr>
            <a:r>
              <a:rPr lang="en-US" sz="1100">
                <a:solidFill>
                  <a:srgbClr val="000000"/>
                </a:solidFill>
                <a:latin typeface="Consolas"/>
              </a:rPr>
              <a:t>    } </a:t>
            </a:r>
            <a:r>
              <a:rPr lang="en-US" sz="1100" b="1">
                <a:solidFill>
                  <a:srgbClr val="7F0055"/>
                </a:solidFill>
                <a:latin typeface="Consolas"/>
              </a:rPr>
              <a:t>else</a:t>
            </a:r>
            <a:r>
              <a:rPr lang="en-US" sz="1100" b="1">
                <a:solidFill>
                  <a:srgbClr val="000000"/>
                </a:solidFill>
                <a:latin typeface="Consolas"/>
              </a:rPr>
              <a:t> </a:t>
            </a:r>
            <a:r>
              <a:rPr lang="en-US" sz="1100" b="1">
                <a:solidFill>
                  <a:srgbClr val="7F0055"/>
                </a:solidFill>
                <a:latin typeface="Consolas"/>
              </a:rPr>
              <a:t>if</a:t>
            </a:r>
            <a:r>
              <a:rPr lang="en-US" sz="1100" b="1">
                <a:solidFill>
                  <a:srgbClr val="000000"/>
                </a:solidFill>
                <a:latin typeface="Consolas"/>
              </a:rPr>
              <a:t> ((stockCode.equals(</a:t>
            </a:r>
            <a:r>
              <a:rPr lang="en-US" sz="1100" b="1">
                <a:solidFill>
                  <a:srgbClr val="2A00FF"/>
                </a:solidFill>
                <a:latin typeface="Consolas"/>
              </a:rPr>
              <a:t>"5656"</a:t>
            </a:r>
            <a:r>
              <a:rPr lang="en-US" sz="1100" b="1">
                <a:solidFill>
                  <a:srgbClr val="000000"/>
                </a:solidFill>
                <a:latin typeface="Consolas"/>
              </a:rPr>
              <a:t>) &amp;&amp; (stockName</a:t>
            </a:r>
          </a:p>
          <a:p>
            <a:pPr marL="857250" lvl="2">
              <a:spcBef>
                <a:spcPts val="300"/>
              </a:spcBef>
              <a:buFont typeface="Wingdings" panose="05000000000000000000" pitchFamily="2" charset="2"/>
              <a:buNone/>
              <a:defRPr/>
            </a:pPr>
            <a:r>
              <a:rPr lang="en-US" sz="1100">
                <a:solidFill>
                  <a:srgbClr val="000000"/>
                </a:solidFill>
                <a:latin typeface="Consolas"/>
              </a:rPr>
              <a:t>            .equals(</a:t>
            </a:r>
            <a:r>
              <a:rPr lang="en-US" sz="1100">
                <a:solidFill>
                  <a:srgbClr val="2A00FF"/>
                </a:solidFill>
                <a:latin typeface="Consolas"/>
              </a:rPr>
              <a:t>"Colum-Co"</a:t>
            </a:r>
            <a:r>
              <a:rPr lang="en-US" sz="1100">
                <a:solidFill>
                  <a:srgbClr val="000000"/>
                </a:solidFill>
                <a:latin typeface="Consolas"/>
              </a:rPr>
              <a:t>)))) {</a:t>
            </a:r>
          </a:p>
          <a:p>
            <a:pPr marL="857250" lvl="2">
              <a:spcBef>
                <a:spcPts val="300"/>
              </a:spcBef>
              <a:buFont typeface="Wingdings" panose="05000000000000000000" pitchFamily="2" charset="2"/>
              <a:buNone/>
              <a:defRPr/>
            </a:pPr>
            <a:r>
              <a:rPr lang="en-US" sz="1100">
                <a:solidFill>
                  <a:srgbClr val="000000"/>
                </a:solidFill>
                <a:latin typeface="Consolas"/>
              </a:rPr>
              <a:t>	 response.sendRedirect(</a:t>
            </a:r>
            <a:r>
              <a:rPr lang="en-US" sz="1100">
                <a:solidFill>
                  <a:srgbClr val="2A00FF"/>
                </a:solidFill>
                <a:latin typeface="Consolas"/>
              </a:rPr>
              <a:t>“Success.jsp"</a:t>
            </a:r>
            <a:r>
              <a:rPr lang="en-US" sz="1100">
                <a:solidFill>
                  <a:srgbClr val="000000"/>
                </a:solidFill>
                <a:latin typeface="Consolas"/>
              </a:rPr>
              <a:t>);</a:t>
            </a:r>
          </a:p>
          <a:p>
            <a:pPr marL="857250" lvl="2">
              <a:spcBef>
                <a:spcPts val="300"/>
              </a:spcBef>
              <a:buFont typeface="Wingdings" panose="05000000000000000000" pitchFamily="2" charset="2"/>
              <a:buNone/>
              <a:defRPr/>
            </a:pPr>
            <a:r>
              <a:rPr lang="en-US" sz="1100">
                <a:solidFill>
                  <a:srgbClr val="000000"/>
                </a:solidFill>
                <a:latin typeface="Consolas"/>
              </a:rPr>
              <a:t>    } </a:t>
            </a:r>
            <a:r>
              <a:rPr lang="en-US" sz="1100" b="1">
                <a:solidFill>
                  <a:srgbClr val="7F0055"/>
                </a:solidFill>
                <a:latin typeface="Consolas"/>
              </a:rPr>
              <a:t>else</a:t>
            </a:r>
          </a:p>
          <a:p>
            <a:pPr marL="857250" lvl="2">
              <a:spcBef>
                <a:spcPts val="300"/>
              </a:spcBef>
              <a:buFont typeface="Wingdings" panose="05000000000000000000" pitchFamily="2" charset="2"/>
              <a:buNone/>
              <a:defRPr/>
            </a:pPr>
            <a:r>
              <a:rPr lang="en-US" sz="1100">
                <a:solidFill>
                  <a:srgbClr val="000000"/>
                </a:solidFill>
                <a:latin typeface="Consolas"/>
              </a:rPr>
              <a:t>        response.sendRedirect(</a:t>
            </a:r>
            <a:r>
              <a:rPr lang="en-US" sz="1100">
                <a:solidFill>
                  <a:srgbClr val="2A00FF"/>
                </a:solidFill>
                <a:latin typeface="Consolas"/>
              </a:rPr>
              <a:t>"StockError.jsp"</a:t>
            </a:r>
            <a:r>
              <a:rPr lang="en-US" sz="1100">
                <a:solidFill>
                  <a:srgbClr val="000000"/>
                </a:solidFill>
                <a:latin typeface="Consolas"/>
              </a:rPr>
              <a:t>);</a:t>
            </a:r>
          </a:p>
          <a:p>
            <a:pPr marL="857250" lvl="2">
              <a:spcBef>
                <a:spcPts val="300"/>
              </a:spcBef>
              <a:buFont typeface="Wingdings" panose="05000000000000000000" pitchFamily="2" charset="2"/>
              <a:buNone/>
              <a:defRPr/>
            </a:pPr>
            <a:r>
              <a:rPr lang="en-US" sz="1100">
                <a:solidFill>
                  <a:srgbClr val="BF5F3F"/>
                </a:solidFill>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latin typeface="Consolas"/>
              </a:rPr>
              <a:t>body</a:t>
            </a:r>
            <a:r>
              <a:rPr lang="en-US" sz="1100">
                <a:solidFill>
                  <a:srgbClr val="008080"/>
                </a:solidFill>
                <a:latin typeface="Consolas"/>
              </a:rPr>
              <a:t>&gt;</a:t>
            </a:r>
          </a:p>
          <a:p>
            <a:pPr marL="400050" lvl="1" indent="0">
              <a:spcBef>
                <a:spcPts val="300"/>
              </a:spcBef>
              <a:buFont typeface="Wingdings" panose="05000000000000000000" pitchFamily="2" charset="2"/>
              <a:buNone/>
              <a:defRPr/>
            </a:pPr>
            <a:r>
              <a:rPr lang="en-US" sz="1100">
                <a:solidFill>
                  <a:srgbClr val="008080"/>
                </a:solidFill>
                <a:latin typeface="Consolas"/>
              </a:rPr>
              <a:t>&lt;/</a:t>
            </a:r>
            <a:r>
              <a:rPr lang="en-US" sz="1100">
                <a:solidFill>
                  <a:srgbClr val="3F7F7F"/>
                </a:solidFill>
                <a:highlight>
                  <a:srgbClr val="D4D4D4"/>
                </a:highlight>
                <a:latin typeface="Consolas"/>
              </a:rPr>
              <a:t>html</a:t>
            </a:r>
            <a:r>
              <a:rPr lang="en-US" sz="1100">
                <a:solidFill>
                  <a:srgbClr val="008080"/>
                </a:solidFill>
                <a:highlight>
                  <a:srgbClr val="D4D4D4"/>
                </a:highlight>
                <a:latin typeface="Consolas"/>
              </a:rPr>
              <a:t>&gt;</a:t>
            </a:r>
            <a:endParaRPr lang="en-US" sz="1100"/>
          </a:p>
        </p:txBody>
      </p:sp>
    </p:spTree>
    <p:extLst>
      <p:ext uri="{BB962C8B-B14F-4D97-AF65-F5344CB8AC3E}">
        <p14:creationId xmlns:p14="http://schemas.microsoft.com/office/powerpoint/2010/main" val="33560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410" y="-15528"/>
            <a:ext cx="8714050" cy="653014"/>
          </a:xfrm>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a:solidFill>
                  <a:schemeClr val="tx1">
                    <a:lumMod val="95000"/>
                    <a:lumOff val="5000"/>
                  </a:schemeClr>
                </a:solidFill>
              </a:rPr>
              <a:t>r</a:t>
            </a:r>
            <a:r>
              <a:rPr lang="en-US" altLang="en-US" sz="1800" smtClean="0">
                <a:solidFill>
                  <a:schemeClr val="tx1">
                    <a:lumMod val="95000"/>
                    <a:lumOff val="5000"/>
                  </a:schemeClr>
                </a:solidFill>
              </a:rPr>
              <a:t>esponse</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2000"/>
              <a:t>In JSP, </a:t>
            </a:r>
            <a:r>
              <a:rPr lang="en-US" sz="2000" b="1"/>
              <a:t>response</a:t>
            </a:r>
            <a:r>
              <a:rPr lang="en-US" sz="2000"/>
              <a:t> is an implicit object of type </a:t>
            </a:r>
            <a:r>
              <a:rPr lang="en-US" sz="2000" b="1"/>
              <a:t>HttpServletResponse</a:t>
            </a:r>
            <a:r>
              <a:rPr lang="en-US" sz="2000"/>
              <a:t>. </a:t>
            </a:r>
            <a:endParaRPr lang="en-US" sz="2000" smtClean="0"/>
          </a:p>
          <a:p>
            <a:pPr lvl="1" algn="just">
              <a:spcBef>
                <a:spcPts val="600"/>
              </a:spcBef>
              <a:defRPr/>
            </a:pPr>
            <a:r>
              <a:rPr lang="en-US" sz="1800" smtClean="0"/>
              <a:t>The </a:t>
            </a:r>
            <a:r>
              <a:rPr lang="en-US" sz="1800"/>
              <a:t>instance of HttpServletResponse </a:t>
            </a:r>
            <a:r>
              <a:rPr lang="en-US" sz="1800" b="1"/>
              <a:t>is created by the web container </a:t>
            </a:r>
            <a:r>
              <a:rPr lang="en-US" sz="1800"/>
              <a:t>for each jsp request</a:t>
            </a:r>
            <a:r>
              <a:rPr lang="en-US" sz="1800" smtClean="0"/>
              <a:t>.</a:t>
            </a:r>
            <a:endParaRPr lang="en-US"/>
          </a:p>
          <a:p>
            <a:pPr algn="just">
              <a:spcBef>
                <a:spcPts val="600"/>
              </a:spcBef>
              <a:defRPr/>
            </a:pPr>
            <a:r>
              <a:rPr lang="en-US" sz="2000"/>
              <a:t>It can be used to </a:t>
            </a:r>
            <a:r>
              <a:rPr lang="en-US" sz="2000" b="1"/>
              <a:t>add</a:t>
            </a:r>
            <a:r>
              <a:rPr lang="en-US" sz="2000"/>
              <a:t> or </a:t>
            </a:r>
            <a:r>
              <a:rPr lang="en-US" sz="2000" b="1"/>
              <a:t>manipulate</a:t>
            </a:r>
            <a:r>
              <a:rPr lang="en-US" sz="2000"/>
              <a:t> </a:t>
            </a:r>
            <a:r>
              <a:rPr lang="en-US" sz="2000" b="1"/>
              <a:t>response</a:t>
            </a:r>
            <a:r>
              <a:rPr lang="en-US" sz="2000"/>
              <a:t> such as redirect response to another resource, send error etc.</a:t>
            </a:r>
          </a:p>
          <a:p>
            <a:pPr algn="just">
              <a:spcBef>
                <a:spcPts val="600"/>
              </a:spcBef>
              <a:defRPr/>
            </a:pPr>
            <a:r>
              <a:rPr lang="en-US" sz="2000" b="1" smtClean="0"/>
              <a:t>Example</a:t>
            </a:r>
            <a:r>
              <a:rPr lang="en-US" sz="2000" smtClean="0"/>
              <a:t>:</a:t>
            </a:r>
          </a:p>
        </p:txBody>
      </p:sp>
      <p:sp>
        <p:nvSpPr>
          <p:cNvPr id="3277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9265733-307E-472B-9D6C-36A00D1D700E}" type="slidenum">
              <a:rPr lang="vi-VN" altLang="en-US" sz="1200">
                <a:solidFill>
                  <a:srgbClr val="898989"/>
                </a:solidFill>
              </a:rPr>
              <a:pPr>
                <a:spcBef>
                  <a:spcPct val="0"/>
                </a:spcBef>
                <a:buFontTx/>
                <a:buNone/>
              </a:pPr>
              <a:t>49</a:t>
            </a:fld>
            <a:endParaRPr lang="vi-VN" altLang="en-US" sz="1200">
              <a:solidFill>
                <a:srgbClr val="898989"/>
              </a:solidFill>
            </a:endParaRPr>
          </a:p>
        </p:txBody>
      </p:sp>
      <p:sp>
        <p:nvSpPr>
          <p:cNvPr id="32773" name="TextBox 4"/>
          <p:cNvSpPr txBox="1">
            <a:spLocks noChangeArrowheads="1"/>
          </p:cNvSpPr>
          <p:nvPr/>
        </p:nvSpPr>
        <p:spPr bwMode="auto">
          <a:xfrm>
            <a:off x="3394075" y="6546850"/>
            <a:ext cx="197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400">
                <a:hlinkClick r:id="rId2" action="ppaction://hlinksldjump"/>
              </a:rPr>
              <a:t>Back to menu</a:t>
            </a:r>
            <a:endParaRPr lang="en-US" altLang="en-US" sz="1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Rectangle 4"/>
          <p:cNvSpPr/>
          <p:nvPr/>
        </p:nvSpPr>
        <p:spPr>
          <a:xfrm>
            <a:off x="743197" y="2994780"/>
            <a:ext cx="7610475" cy="2277547"/>
          </a:xfrm>
          <a:prstGeom prst="rect">
            <a:avLst/>
          </a:prstGeom>
          <a:solidFill>
            <a:schemeClr val="bg1">
              <a:lumMod val="85000"/>
            </a:schemeClr>
          </a:solidFill>
        </p:spPr>
        <p:txBody>
          <a:bodyPr wrap="square">
            <a:spAutoFit/>
          </a:bodyPr>
          <a:lstStyle/>
          <a:p>
            <a:pPr marL="400050" lvl="1" indent="0">
              <a:spcBef>
                <a:spcPts val="600"/>
              </a:spcBef>
              <a:buNone/>
              <a:defRPr/>
            </a:pPr>
            <a:r>
              <a:rPr lang="en-US" sz="1600">
                <a:solidFill>
                  <a:srgbClr val="BF5F3F"/>
                </a:solidFill>
                <a:latin typeface="Consolas"/>
              </a:rPr>
              <a:t>&lt;%</a:t>
            </a:r>
          </a:p>
          <a:p>
            <a:pPr marL="400050" lvl="1" indent="0">
              <a:spcBef>
                <a:spcPts val="600"/>
              </a:spcBef>
              <a:buNone/>
              <a:defRPr/>
            </a:pPr>
            <a:r>
              <a:rPr lang="en-US" sz="1600">
                <a:solidFill>
                  <a:srgbClr val="000000"/>
                </a:solidFill>
                <a:latin typeface="Consolas"/>
              </a:rPr>
              <a:t>    String stockCode = request.getParameter(</a:t>
            </a:r>
            <a:r>
              <a:rPr lang="en-US" sz="1600">
                <a:solidFill>
                  <a:srgbClr val="2A00FF"/>
                </a:solidFill>
                <a:latin typeface="Consolas"/>
              </a:rPr>
              <a:t>"stockCode"</a:t>
            </a:r>
            <a:r>
              <a:rPr lang="en-US" sz="1600">
                <a:solidFill>
                  <a:srgbClr val="000000"/>
                </a:solidFill>
                <a:latin typeface="Consolas"/>
              </a:rPr>
              <a:t>);</a:t>
            </a:r>
          </a:p>
          <a:p>
            <a:pPr marL="400050" lvl="1" indent="0">
              <a:spcBef>
                <a:spcPts val="600"/>
              </a:spcBef>
              <a:buNone/>
              <a:defRPr/>
            </a:pPr>
            <a:r>
              <a:rPr lang="en-US" sz="1600">
                <a:solidFill>
                  <a:srgbClr val="000000"/>
                </a:solidFill>
                <a:latin typeface="Consolas"/>
              </a:rPr>
              <a:t>    </a:t>
            </a:r>
            <a:r>
              <a:rPr lang="en-US" sz="1600" b="1">
                <a:solidFill>
                  <a:srgbClr val="7F0055"/>
                </a:solidFill>
                <a:latin typeface="Consolas"/>
              </a:rPr>
              <a:t>if</a:t>
            </a:r>
            <a:r>
              <a:rPr lang="en-US" sz="1600" b="1">
                <a:solidFill>
                  <a:srgbClr val="000000"/>
                </a:solidFill>
                <a:latin typeface="Consolas"/>
              </a:rPr>
              <a:t> (stockCode == </a:t>
            </a:r>
            <a:r>
              <a:rPr lang="en-US" sz="1600" b="1">
                <a:solidFill>
                  <a:srgbClr val="2A00FF"/>
                </a:solidFill>
                <a:latin typeface="Consolas"/>
              </a:rPr>
              <a:t>""</a:t>
            </a:r>
            <a:r>
              <a:rPr lang="en-US" sz="1600" b="1">
                <a:solidFill>
                  <a:srgbClr val="000000"/>
                </a:solidFill>
                <a:latin typeface="Consolas"/>
              </a:rPr>
              <a:t>)</a:t>
            </a:r>
          </a:p>
          <a:p>
            <a:pPr marL="400050" lvl="1" indent="0">
              <a:spcBef>
                <a:spcPts val="600"/>
              </a:spcBef>
              <a:buNone/>
              <a:defRPr/>
            </a:pPr>
            <a:r>
              <a:rPr lang="en-US" sz="1600">
                <a:solidFill>
                  <a:srgbClr val="000000"/>
                </a:solidFill>
                <a:latin typeface="Consolas"/>
              </a:rPr>
              <a:t>        response.sendRedirect(</a:t>
            </a:r>
            <a:r>
              <a:rPr lang="en-US" sz="1600">
                <a:solidFill>
                  <a:srgbClr val="2A00FF"/>
                </a:solidFill>
                <a:latin typeface="Consolas"/>
              </a:rPr>
              <a:t>"StockInfo.jsp"</a:t>
            </a:r>
            <a:r>
              <a:rPr lang="en-US" sz="1600">
                <a:solidFill>
                  <a:srgbClr val="000000"/>
                </a:solidFill>
                <a:latin typeface="Consolas"/>
              </a:rPr>
              <a:t>);</a:t>
            </a:r>
          </a:p>
          <a:p>
            <a:pPr marL="400050" lvl="1" indent="0">
              <a:spcBef>
                <a:spcPts val="600"/>
              </a:spcBef>
              <a:buNone/>
              <a:defRPr/>
            </a:pPr>
            <a:r>
              <a:rPr lang="en-US" sz="1600">
                <a:solidFill>
                  <a:srgbClr val="000000"/>
                </a:solidFill>
                <a:latin typeface="Consolas"/>
              </a:rPr>
              <a:t>    </a:t>
            </a:r>
            <a:r>
              <a:rPr lang="en-US" sz="1600" b="1">
                <a:solidFill>
                  <a:srgbClr val="7F0055"/>
                </a:solidFill>
                <a:latin typeface="Consolas"/>
              </a:rPr>
              <a:t>else</a:t>
            </a:r>
            <a:r>
              <a:rPr lang="en-US" sz="1600" b="1">
                <a:solidFill>
                  <a:srgbClr val="000000"/>
                </a:solidFill>
                <a:latin typeface="Consolas"/>
              </a:rPr>
              <a:t> {</a:t>
            </a:r>
          </a:p>
          <a:p>
            <a:pPr marL="400050" lvl="1" indent="0">
              <a:spcBef>
                <a:spcPts val="600"/>
              </a:spcBef>
              <a:buNone/>
              <a:defRPr/>
            </a:pPr>
            <a:r>
              <a:rPr lang="en-US" sz="1600" b="1">
                <a:solidFill>
                  <a:srgbClr val="000000"/>
                </a:solidFill>
                <a:latin typeface="Consolas"/>
              </a:rPr>
              <a:t>		…</a:t>
            </a:r>
          </a:p>
          <a:p>
            <a:pPr marL="400050" lvl="1" indent="0">
              <a:spcBef>
                <a:spcPts val="600"/>
              </a:spcBef>
              <a:buNone/>
              <a:defRPr/>
            </a:pPr>
            <a:r>
              <a:rPr lang="en-US" sz="1600">
                <a:solidFill>
                  <a:srgbClr val="BF5F3F"/>
                </a:solidFill>
                <a:latin typeface="Consolas"/>
              </a:rPr>
              <a:t>%&gt;</a:t>
            </a:r>
            <a:endParaRPr lang="en-US" sz="1600"/>
          </a:p>
        </p:txBody>
      </p:sp>
    </p:spTree>
    <p:extLst>
      <p:ext uri="{BB962C8B-B14F-4D97-AF65-F5344CB8AC3E}">
        <p14:creationId xmlns:p14="http://schemas.microsoft.com/office/powerpoint/2010/main" val="173406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JSP Introduction </a:t>
            </a:r>
            <a:r>
              <a:rPr lang="en-US" sz="1800">
                <a:solidFill>
                  <a:schemeClr val="tx1"/>
                </a:solidFill>
              </a:rPr>
              <a:t>(</a:t>
            </a:r>
            <a:r>
              <a:rPr lang="en-US" sz="1800" smtClean="0">
                <a:solidFill>
                  <a:schemeClr val="tx1"/>
                </a:solidFill>
              </a:rPr>
              <a:t>1/2)</a:t>
            </a:r>
            <a:endParaRPr lang="en-US">
              <a:solidFill>
                <a:schemeClr val="tx1"/>
              </a:solidFill>
            </a:endParaRPr>
          </a:p>
        </p:txBody>
      </p:sp>
      <p:sp>
        <p:nvSpPr>
          <p:cNvPr id="3" name="Content Placeholder 2"/>
          <p:cNvSpPr>
            <a:spLocks noGrp="1"/>
          </p:cNvSpPr>
          <p:nvPr>
            <p:ph idx="1"/>
          </p:nvPr>
        </p:nvSpPr>
        <p:spPr>
          <a:prstGeom prst="rect">
            <a:avLst/>
          </a:prstGeom>
        </p:spPr>
        <p:txBody>
          <a:bodyPr/>
          <a:lstStyle/>
          <a:p>
            <a:pPr>
              <a:spcBef>
                <a:spcPts val="600"/>
              </a:spcBef>
              <a:defRPr/>
            </a:pPr>
            <a:r>
              <a:rPr lang="en-US" altLang="en-US" sz="2000" b="1"/>
              <a:t>What is JSP?</a:t>
            </a:r>
            <a:endParaRPr lang="en-US" altLang="en-US" sz="2000"/>
          </a:p>
          <a:p>
            <a:pPr lvl="1" algn="just">
              <a:spcBef>
                <a:spcPts val="600"/>
              </a:spcBef>
              <a:defRPr/>
            </a:pPr>
            <a:r>
              <a:rPr lang="en-US" altLang="en-US" sz="1800"/>
              <a:t>JavaServer Pages (JSP) is a technology for developing web pages that support </a:t>
            </a:r>
            <a:r>
              <a:rPr lang="en-US" altLang="en-US" sz="1800" b="1"/>
              <a:t>dynamic content </a:t>
            </a:r>
            <a:r>
              <a:rPr lang="en-US" altLang="en-US" sz="1800"/>
              <a:t>which helps developers </a:t>
            </a:r>
            <a:r>
              <a:rPr lang="en-US" altLang="en-US" sz="1800" b="1"/>
              <a:t>insert java code</a:t>
            </a:r>
            <a:r>
              <a:rPr lang="en-US" altLang="en-US" sz="1800"/>
              <a:t> in HTML.</a:t>
            </a:r>
          </a:p>
          <a:p>
            <a:pPr lvl="1" algn="just">
              <a:spcBef>
                <a:spcPts val="600"/>
              </a:spcBef>
              <a:defRPr/>
            </a:pPr>
            <a:r>
              <a:rPr lang="en-US" altLang="en-US" sz="1800"/>
              <a:t>As an </a:t>
            </a:r>
            <a:r>
              <a:rPr lang="en-US" altLang="en-US" sz="1800" b="1"/>
              <a:t>extension</a:t>
            </a:r>
            <a:r>
              <a:rPr lang="en-US" altLang="en-US" sz="1800"/>
              <a:t> of Servlet </a:t>
            </a:r>
            <a:r>
              <a:rPr lang="en-US" altLang="en-US" sz="1800" smtClean="0"/>
              <a:t>technology</a:t>
            </a:r>
          </a:p>
          <a:p>
            <a:pPr lvl="1" algn="just">
              <a:spcBef>
                <a:spcPts val="600"/>
              </a:spcBef>
              <a:defRPr/>
            </a:pPr>
            <a:r>
              <a:rPr lang="en-US" altLang="en-US" sz="1800" smtClean="0"/>
              <a:t>JSPs </a:t>
            </a:r>
            <a:r>
              <a:rPr lang="en-US" altLang="en-US" sz="1800" b="1"/>
              <a:t>are</a:t>
            </a:r>
            <a:r>
              <a:rPr lang="en-US" altLang="en-US" sz="1800"/>
              <a:t> essential an </a:t>
            </a:r>
            <a:r>
              <a:rPr lang="en-US" altLang="en-US" sz="1800" b="1"/>
              <a:t>HTML page </a:t>
            </a:r>
            <a:r>
              <a:rPr lang="en-US" altLang="en-US" sz="1800"/>
              <a:t>with special </a:t>
            </a:r>
            <a:r>
              <a:rPr lang="en-US" altLang="en-US" sz="1800" b="1"/>
              <a:t>JSP tags embedded</a:t>
            </a:r>
            <a:r>
              <a:rPr lang="en-US" altLang="en-US" sz="1800"/>
              <a:t>. </a:t>
            </a:r>
            <a:endParaRPr lang="en-US" altLang="en-US" sz="1800" smtClean="0"/>
          </a:p>
          <a:p>
            <a:pPr lvl="1" algn="just">
              <a:spcBef>
                <a:spcPts val="600"/>
              </a:spcBef>
              <a:defRPr/>
            </a:pPr>
            <a:r>
              <a:rPr lang="en-US" sz="1800"/>
              <a:t>All JSP programs are stored as</a:t>
            </a:r>
            <a:r>
              <a:rPr lang="en-US" sz="1800" b="1"/>
              <a:t> </a:t>
            </a:r>
            <a:r>
              <a:rPr lang="en-US" sz="1800"/>
              <a:t>a</a:t>
            </a:r>
            <a:r>
              <a:rPr lang="en-US" sz="1800" b="1"/>
              <a:t> .jsp files</a:t>
            </a:r>
            <a:endParaRPr lang="en-US" altLang="en-US" sz="18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5</a:t>
            </a:fld>
            <a:endParaRPr lang="en-US"/>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113" y="4010458"/>
            <a:ext cx="4188959" cy="2275352"/>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36" y="4005263"/>
            <a:ext cx="3975652" cy="22100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a:spLocks noChangeArrowheads="1"/>
          </p:cNvSpPr>
          <p:nvPr/>
        </p:nvSpPr>
        <p:spPr bwMode="auto">
          <a:xfrm>
            <a:off x="1042988" y="34925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rgbClr val="FF0000"/>
                </a:solidFill>
              </a:rPr>
              <a:t>HTML page</a:t>
            </a:r>
          </a:p>
        </p:txBody>
      </p:sp>
      <p:sp>
        <p:nvSpPr>
          <p:cNvPr id="8" name="TextBox 7"/>
          <p:cNvSpPr txBox="1">
            <a:spLocks noChangeArrowheads="1"/>
          </p:cNvSpPr>
          <p:nvPr/>
        </p:nvSpPr>
        <p:spPr bwMode="auto">
          <a:xfrm>
            <a:off x="5975350" y="34925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rgbClr val="FF0000"/>
                </a:solidFill>
              </a:rPr>
              <a:t>JSP page</a:t>
            </a:r>
          </a:p>
        </p:txBody>
      </p:sp>
    </p:spTree>
    <p:extLst>
      <p:ext uri="{BB962C8B-B14F-4D97-AF65-F5344CB8AC3E}">
        <p14:creationId xmlns:p14="http://schemas.microsoft.com/office/powerpoint/2010/main" val="4127972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a:solidFill>
                  <a:schemeClr val="tx1">
                    <a:lumMod val="95000"/>
                    <a:lumOff val="5000"/>
                  </a:schemeClr>
                </a:solidFill>
              </a:rPr>
              <a:t>s</a:t>
            </a:r>
            <a:r>
              <a:rPr lang="en-US" altLang="en-US" sz="1800" smtClean="0">
                <a:solidFill>
                  <a:schemeClr val="tx1">
                    <a:lumMod val="95000"/>
                    <a:lumOff val="5000"/>
                  </a:schemeClr>
                </a:solidFill>
              </a:rPr>
              <a:t>ession</a:t>
            </a:r>
            <a:endParaRPr lang="en-US" sz="2800">
              <a:solidFill>
                <a:schemeClr val="tx1">
                  <a:lumMod val="95000"/>
                  <a:lumOff val="5000"/>
                </a:schemeClr>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1800"/>
              <a:t>This </a:t>
            </a:r>
            <a:r>
              <a:rPr lang="en-US" sz="1800" b="1"/>
              <a:t>javax.servlet.http.HttpSession</a:t>
            </a:r>
            <a:r>
              <a:rPr lang="en-US" sz="1800"/>
              <a:t> object represents the </a:t>
            </a:r>
            <a:r>
              <a:rPr lang="en-US" sz="1800" b="1"/>
              <a:t>client session</a:t>
            </a:r>
            <a:r>
              <a:rPr lang="en-US" sz="1800"/>
              <a:t> information if such a session has been created. </a:t>
            </a:r>
            <a:endParaRPr lang="en-US" sz="1800" smtClean="0"/>
          </a:p>
          <a:p>
            <a:pPr algn="just">
              <a:spcBef>
                <a:spcPts val="600"/>
              </a:spcBef>
              <a:defRPr/>
            </a:pPr>
            <a:r>
              <a:rPr lang="en-US" sz="1800" smtClean="0"/>
              <a:t>Methods:</a:t>
            </a:r>
          </a:p>
          <a:p>
            <a:pPr lvl="1" algn="just">
              <a:spcBef>
                <a:spcPts val="600"/>
              </a:spcBef>
              <a:defRPr/>
            </a:pPr>
            <a:r>
              <a:rPr lang="en-US" sz="1800" b="1"/>
              <a:t>setAttribute</a:t>
            </a:r>
            <a:r>
              <a:rPr lang="en-US" sz="1800"/>
              <a:t>(String, object</a:t>
            </a:r>
            <a:r>
              <a:rPr lang="en-US" sz="1800" smtClean="0"/>
              <a:t>): This </a:t>
            </a:r>
            <a:r>
              <a:rPr lang="en-US" sz="1800"/>
              <a:t>method is used to save an object in session by assigning a unique string to the </a:t>
            </a:r>
            <a:r>
              <a:rPr lang="en-US" sz="1800" smtClean="0"/>
              <a:t>object.</a:t>
            </a:r>
          </a:p>
          <a:p>
            <a:pPr lvl="1" algn="just">
              <a:spcBef>
                <a:spcPts val="600"/>
              </a:spcBef>
              <a:defRPr/>
            </a:pPr>
            <a:r>
              <a:rPr lang="en-US" sz="1800" b="1"/>
              <a:t>getAttribute</a:t>
            </a:r>
            <a:r>
              <a:rPr lang="en-US" sz="1800"/>
              <a:t>(String </a:t>
            </a:r>
            <a:r>
              <a:rPr lang="en-US" sz="1800" smtClean="0"/>
              <a:t>name): The </a:t>
            </a:r>
            <a:r>
              <a:rPr lang="en-US" sz="1800"/>
              <a:t>object stored by setAttribute method is fetched from session using getAttribute method. </a:t>
            </a:r>
            <a:endParaRPr lang="en-US" sz="1800" smtClean="0"/>
          </a:p>
          <a:p>
            <a:pPr lvl="1" algn="just">
              <a:spcBef>
                <a:spcPts val="600"/>
              </a:spcBef>
              <a:defRPr/>
            </a:pPr>
            <a:r>
              <a:rPr lang="en-US" sz="1800" b="1"/>
              <a:t>removeAttribute</a:t>
            </a:r>
            <a:r>
              <a:rPr lang="en-US" sz="1800"/>
              <a:t>(String name</a:t>
            </a:r>
            <a:r>
              <a:rPr lang="en-US" sz="1800" smtClean="0"/>
              <a:t>): The </a:t>
            </a:r>
            <a:r>
              <a:rPr lang="en-US" sz="1800"/>
              <a:t>objects which are stored in session can be removed from session using this method. Pass the unique string identifier as removeAttribute’s method.</a:t>
            </a:r>
          </a:p>
          <a:p>
            <a:pPr lvl="1" algn="just">
              <a:spcBef>
                <a:spcPts val="600"/>
              </a:spcBef>
              <a:defRPr/>
            </a:pPr>
            <a:r>
              <a:rPr lang="en-US" sz="1800" b="1" smtClean="0"/>
              <a:t>getAttributeNames</a:t>
            </a:r>
            <a:r>
              <a:rPr lang="en-US" sz="1800" smtClean="0"/>
              <a:t>: It </a:t>
            </a:r>
            <a:r>
              <a:rPr lang="en-US" sz="1800"/>
              <a:t>returns all the objects stored in session. Basically, it results in an enumeration of objects</a:t>
            </a:r>
            <a:r>
              <a:rPr lang="en-US" sz="1800" smtClean="0"/>
              <a:t>.</a:t>
            </a:r>
            <a:endParaRPr lang="en-US" sz="1800"/>
          </a:p>
        </p:txBody>
      </p:sp>
      <p:sp>
        <p:nvSpPr>
          <p:cNvPr id="3379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EBECE5F-BEAA-4CCE-9CBE-46BC6806B27E}" type="slidenum">
              <a:rPr lang="vi-VN" altLang="en-US" sz="1200">
                <a:solidFill>
                  <a:srgbClr val="898989"/>
                </a:solidFill>
              </a:rPr>
              <a:pPr>
                <a:spcBef>
                  <a:spcPct val="0"/>
                </a:spcBef>
                <a:buFontTx/>
                <a:buNone/>
              </a:pPr>
              <a:t>50</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565429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en-US" sz="2400"/>
              <a:t>Implicit </a:t>
            </a:r>
            <a:r>
              <a:rPr lang="en-US" altLang="en-US" sz="2400" smtClean="0"/>
              <a:t>Objects</a:t>
            </a:r>
            <a:r>
              <a:rPr lang="en-US" altLang="en-US" sz="2800"/>
              <a:t/>
            </a:r>
            <a:br>
              <a:rPr lang="en-US" altLang="en-US" sz="2800"/>
            </a:br>
            <a:r>
              <a:rPr lang="en-US" altLang="en-US" sz="1800" smtClean="0">
                <a:solidFill>
                  <a:schemeClr val="tx1">
                    <a:lumMod val="95000"/>
                    <a:lumOff val="5000"/>
                  </a:schemeClr>
                </a:solidFill>
              </a:rPr>
              <a:t>session</a:t>
            </a:r>
            <a:endParaRPr lang="en-US" sz="2800">
              <a:solidFill>
                <a:schemeClr val="tx1">
                  <a:lumMod val="95000"/>
                  <a:lumOff val="5000"/>
                </a:schemeClr>
              </a:solidFill>
            </a:endParaRPr>
          </a:p>
        </p:txBody>
      </p:sp>
      <p:sp>
        <p:nvSpPr>
          <p:cNvPr id="3482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5B29176-D7BE-4FCC-9859-1978615BF3C3}" type="slidenum">
              <a:rPr lang="vi-VN" altLang="en-US" sz="1200">
                <a:solidFill>
                  <a:srgbClr val="898989"/>
                </a:solidFill>
              </a:rPr>
              <a:pPr>
                <a:spcBef>
                  <a:spcPct val="0"/>
                </a:spcBef>
                <a:buFontTx/>
                <a:buNone/>
              </a:pPr>
              <a:t>51</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Content Placeholder 5"/>
          <p:cNvSpPr>
            <a:spLocks noGrp="1"/>
          </p:cNvSpPr>
          <p:nvPr>
            <p:ph idx="1"/>
          </p:nvPr>
        </p:nvSpPr>
        <p:spPr/>
        <p:txBody>
          <a:bodyPr/>
          <a:lstStyle/>
          <a:p>
            <a:r>
              <a:rPr lang="en-GB" smtClean="0"/>
              <a:t>Code Snippets:</a:t>
            </a:r>
          </a:p>
          <a:p>
            <a:pPr marL="0" indent="0">
              <a:buNone/>
            </a:pPr>
            <a:endParaRPr lang="en-US"/>
          </a:p>
        </p:txBody>
      </p:sp>
      <p:sp>
        <p:nvSpPr>
          <p:cNvPr id="8" name="Content Placeholder 1"/>
          <p:cNvSpPr txBox="1">
            <a:spLocks/>
          </p:cNvSpPr>
          <p:nvPr/>
        </p:nvSpPr>
        <p:spPr>
          <a:xfrm>
            <a:off x="557916" y="1318316"/>
            <a:ext cx="7981039" cy="4482410"/>
          </a:xfrm>
          <a:prstGeom prst="rect">
            <a:avLst/>
          </a:prstGeom>
          <a:solidFill>
            <a:schemeClr val="bg1">
              <a:lumMod val="85000"/>
            </a:schemeClr>
          </a:solidFill>
        </p:spPr>
        <p:txBody>
          <a:bodyPr vert="horz" lIns="91440" tIns="45720" rIns="91440" bIns="45720" rtlCol="0">
            <a:noAutofit/>
          </a:bodyPr>
          <a:lstStyle>
            <a:lvl1pPr marL="342900" indent="-342900" algn="l" defTabSz="457200" rtl="0" eaLnBrk="1" latinLnBrk="0" hangingPunct="1">
              <a:spcBef>
                <a:spcPct val="20000"/>
              </a:spcBef>
              <a:buClr>
                <a:schemeClr val="accent6">
                  <a:lumMod val="75000"/>
                </a:schemeClr>
              </a:buClr>
              <a:buFont typeface="Wingdings" panose="05000000000000000000" pitchFamily="2" charset="2"/>
              <a:buChar char="v"/>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2" panose="05020102010507070707" pitchFamily="18" charset="2"/>
              <a:buChar char="P"/>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charset="0"/>
              <a:buNone/>
              <a:defRPr/>
            </a:pPr>
            <a:r>
              <a:rPr lang="en-US" sz="1050" smtClean="0">
                <a:solidFill>
                  <a:srgbClr val="008080"/>
                </a:solidFill>
                <a:latin typeface="Consolas"/>
              </a:rPr>
              <a:t>&lt;</a:t>
            </a:r>
            <a:r>
              <a:rPr lang="en-US" sz="1050" smtClean="0">
                <a:solidFill>
                  <a:srgbClr val="3F7F7F"/>
                </a:solidFill>
                <a:latin typeface="Consolas"/>
              </a:rPr>
              <a:t>html</a:t>
            </a:r>
            <a:r>
              <a:rPr lang="en-US" sz="1050" smtClean="0">
                <a:solidFill>
                  <a:srgbClr val="008080"/>
                </a:solidFill>
                <a:latin typeface="Consolas"/>
              </a:rPr>
              <a:t>&gt;</a:t>
            </a:r>
          </a:p>
          <a:p>
            <a:pPr marL="0" indent="0">
              <a:spcBef>
                <a:spcPts val="0"/>
              </a:spcBef>
              <a:buFont typeface="Arial" charset="0"/>
              <a:buNone/>
              <a:defRPr/>
            </a:pPr>
            <a:r>
              <a:rPr lang="en-US" sz="1050" smtClean="0">
                <a:solidFill>
                  <a:srgbClr val="008080"/>
                </a:solidFill>
                <a:latin typeface="Consolas"/>
              </a:rPr>
              <a:t>&lt;</a:t>
            </a:r>
            <a:r>
              <a:rPr lang="en-US" sz="1050" smtClean="0">
                <a:solidFill>
                  <a:srgbClr val="3F7F7F"/>
                </a:solidFill>
                <a:latin typeface="Consolas"/>
              </a:rPr>
              <a:t>body </a:t>
            </a:r>
            <a:r>
              <a:rPr lang="en-US" sz="1050" smtClean="0">
                <a:solidFill>
                  <a:srgbClr val="7F007F"/>
                </a:solidFill>
                <a:latin typeface="Consolas"/>
              </a:rPr>
              <a:t>bgcolor</a:t>
            </a:r>
            <a:r>
              <a:rPr lang="en-US" sz="1050" smtClean="0">
                <a:solidFill>
                  <a:srgbClr val="000000"/>
                </a:solidFill>
                <a:latin typeface="Consolas"/>
              </a:rPr>
              <a:t>=</a:t>
            </a:r>
            <a:r>
              <a:rPr lang="en-US" sz="1050" i="1" smtClean="0">
                <a:solidFill>
                  <a:srgbClr val="2A00FF"/>
                </a:solidFill>
                <a:latin typeface="Consolas"/>
              </a:rPr>
              <a:t>"#ffffff"</a:t>
            </a:r>
            <a:r>
              <a:rPr lang="en-US" sz="1050" i="1" smtClean="0">
                <a:solidFill>
                  <a:srgbClr val="008080"/>
                </a:solidFill>
                <a:latin typeface="Consolas"/>
              </a:rPr>
              <a:t>&gt;</a:t>
            </a:r>
          </a:p>
          <a:p>
            <a:pPr marL="0" indent="0">
              <a:spcBef>
                <a:spcPts val="0"/>
              </a:spcBef>
              <a:buFont typeface="Arial" charset="0"/>
              <a:buNone/>
              <a:defRPr/>
            </a:pPr>
            <a:r>
              <a:rPr lang="en-US" sz="1050" smtClean="0">
                <a:solidFill>
                  <a:srgbClr val="BF5F3F"/>
                </a:solidFill>
                <a:latin typeface="Consolas"/>
              </a:rPr>
              <a:t>&lt;%</a:t>
            </a:r>
          </a:p>
          <a:p>
            <a:pPr marL="0" indent="0">
              <a:spcBef>
                <a:spcPts val="0"/>
              </a:spcBef>
              <a:buFont typeface="Arial" charset="0"/>
              <a:buNone/>
              <a:defRPr/>
            </a:pPr>
            <a:r>
              <a:rPr lang="en-US" sz="1050" smtClean="0">
                <a:solidFill>
                  <a:srgbClr val="3F7F5F"/>
                </a:solidFill>
                <a:latin typeface="Consolas"/>
              </a:rPr>
              <a:t>// Open connection</a:t>
            </a:r>
            <a:endParaRPr lang="en-US" sz="1050" smtClean="0">
              <a:latin typeface="Consolas"/>
            </a:endParaRPr>
          </a:p>
          <a:p>
            <a:pPr marL="0" indent="0">
              <a:spcBef>
                <a:spcPts val="0"/>
              </a:spcBef>
              <a:buFont typeface="Arial" charset="0"/>
              <a:buNone/>
              <a:defRPr/>
            </a:pPr>
            <a:r>
              <a:rPr lang="en-US" sz="1050" smtClean="0">
                <a:solidFill>
                  <a:srgbClr val="000000"/>
                </a:solidFill>
                <a:latin typeface="Consolas"/>
              </a:rPr>
              <a:t>    String user_name = request.getParameter(</a:t>
            </a:r>
            <a:r>
              <a:rPr lang="en-US" sz="1050" smtClean="0">
                <a:solidFill>
                  <a:srgbClr val="2A00FF"/>
                </a:solidFill>
                <a:latin typeface="Consolas"/>
              </a:rPr>
              <a:t>"userName"</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String password = request.getParameter(</a:t>
            </a:r>
            <a:r>
              <a:rPr lang="en-US" sz="1050" smtClean="0">
                <a:solidFill>
                  <a:srgbClr val="2A00FF"/>
                </a:solidFill>
                <a:latin typeface="Consolas"/>
              </a:rPr>
              <a:t>"passWord"</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a:t>
            </a:r>
            <a:r>
              <a:rPr lang="en-US" sz="1050" b="1" smtClean="0">
                <a:solidFill>
                  <a:srgbClr val="7F0055"/>
                </a:solidFill>
                <a:latin typeface="Consolas"/>
              </a:rPr>
              <a:t>try</a:t>
            </a:r>
            <a:r>
              <a:rPr lang="en-US" sz="1050" b="1" smtClean="0">
                <a:solidFill>
                  <a:srgbClr val="000000"/>
                </a:solidFill>
                <a:latin typeface="Consolas"/>
              </a:rPr>
              <a:t> {</a:t>
            </a:r>
          </a:p>
          <a:p>
            <a:pPr marL="0" indent="0">
              <a:spcBef>
                <a:spcPts val="0"/>
              </a:spcBef>
              <a:buFont typeface="Arial" charset="0"/>
              <a:buNone/>
              <a:defRPr/>
            </a:pPr>
            <a:r>
              <a:rPr lang="en-US" sz="1050" smtClean="0">
                <a:solidFill>
                  <a:srgbClr val="000000"/>
                </a:solidFill>
                <a:latin typeface="Consolas"/>
              </a:rPr>
              <a:t>        Statement stmt = conn.createStatement();</a:t>
            </a:r>
          </a:p>
          <a:p>
            <a:pPr marL="0" indent="0">
              <a:spcBef>
                <a:spcPts val="0"/>
              </a:spcBef>
              <a:buFont typeface="Arial" charset="0"/>
              <a:buNone/>
              <a:defRPr/>
            </a:pPr>
            <a:r>
              <a:rPr lang="en-US" sz="1050" smtClean="0">
                <a:solidFill>
                  <a:srgbClr val="000000"/>
                </a:solidFill>
                <a:latin typeface="Consolas"/>
              </a:rPr>
              <a:t>        ResultSet rs = stmt.executeQuery(</a:t>
            </a:r>
            <a:r>
              <a:rPr lang="en-US" sz="1050" smtClean="0">
                <a:solidFill>
                  <a:srgbClr val="2A00FF"/>
                </a:solidFill>
                <a:latin typeface="Consolas"/>
              </a:rPr>
              <a:t>"SELECT * FROM dbo.[User] WHERE [user_account] = '“ </a:t>
            </a:r>
            <a:r>
              <a:rPr lang="en-US" sz="1050" smtClean="0">
                <a:solidFill>
                  <a:srgbClr val="000000"/>
                </a:solidFill>
                <a:latin typeface="Consolas"/>
              </a:rPr>
              <a:t>+ user_name </a:t>
            </a:r>
          </a:p>
          <a:p>
            <a:pPr marL="0" indent="0">
              <a:spcBef>
                <a:spcPts val="0"/>
              </a:spcBef>
              <a:buFont typeface="Arial" charset="0"/>
              <a:buNone/>
              <a:defRPr/>
            </a:pPr>
            <a:r>
              <a:rPr lang="en-US" sz="1050" smtClean="0">
                <a:solidFill>
                  <a:srgbClr val="000000"/>
                </a:solidFill>
                <a:latin typeface="Consolas"/>
              </a:rPr>
              <a:t>			   + </a:t>
            </a:r>
            <a:r>
              <a:rPr lang="en-US" sz="1050" smtClean="0">
                <a:solidFill>
                  <a:srgbClr val="2A00FF"/>
                </a:solidFill>
                <a:latin typeface="Consolas"/>
              </a:rPr>
              <a:t>"' AND [user_password] = '“ </a:t>
            </a:r>
            <a:r>
              <a:rPr lang="en-US" sz="1050" smtClean="0">
                <a:solidFill>
                  <a:srgbClr val="000000"/>
                </a:solidFill>
                <a:latin typeface="Consolas"/>
              </a:rPr>
              <a:t>+ password + </a:t>
            </a:r>
            <a:r>
              <a:rPr lang="en-US" sz="1050" smtClean="0">
                <a:solidFill>
                  <a:srgbClr val="2A00FF"/>
                </a:solidFill>
                <a:latin typeface="Consolas"/>
              </a:rPr>
              <a:t>"'"</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a:t>
            </a:r>
            <a:r>
              <a:rPr lang="en-US" sz="1050" b="1" smtClean="0">
                <a:solidFill>
                  <a:srgbClr val="7F0055"/>
                </a:solidFill>
                <a:latin typeface="Consolas"/>
              </a:rPr>
              <a:t>if</a:t>
            </a:r>
            <a:r>
              <a:rPr lang="en-US" sz="1050" b="1" smtClean="0">
                <a:solidFill>
                  <a:srgbClr val="000000"/>
                </a:solidFill>
                <a:latin typeface="Consolas"/>
              </a:rPr>
              <a:t> (rs.next())</a:t>
            </a:r>
          </a:p>
          <a:p>
            <a:pPr marL="0" indent="0">
              <a:spcBef>
                <a:spcPts val="0"/>
              </a:spcBef>
              <a:buFont typeface="Arial" charset="0"/>
              <a:buNone/>
              <a:defRPr/>
            </a:pPr>
            <a:r>
              <a:rPr lang="en-US" sz="1050" smtClean="0">
                <a:solidFill>
                  <a:srgbClr val="000000"/>
                </a:solidFill>
                <a:latin typeface="Consolas"/>
              </a:rPr>
              <a:t>        {</a:t>
            </a:r>
          </a:p>
          <a:p>
            <a:pPr marL="0" indent="0">
              <a:spcBef>
                <a:spcPts val="0"/>
              </a:spcBef>
              <a:buFont typeface="Arial" charset="0"/>
              <a:buNone/>
              <a:defRPr/>
            </a:pPr>
            <a:r>
              <a:rPr lang="en-US" sz="1050" smtClean="0">
                <a:solidFill>
                  <a:srgbClr val="000000"/>
                </a:solidFill>
                <a:latin typeface="Consolas"/>
              </a:rPr>
              <a:t>            session.setAttribute(</a:t>
            </a:r>
            <a:r>
              <a:rPr lang="en-US" sz="1050" smtClean="0">
                <a:solidFill>
                  <a:srgbClr val="2A00FF"/>
                </a:solidFill>
                <a:latin typeface="Consolas"/>
              </a:rPr>
              <a:t>"login_fail"</a:t>
            </a:r>
            <a:r>
              <a:rPr lang="en-US" sz="1050" smtClean="0">
                <a:solidFill>
                  <a:srgbClr val="000000"/>
                </a:solidFill>
                <a:latin typeface="Consolas"/>
              </a:rPr>
              <a:t>, </a:t>
            </a:r>
            <a:r>
              <a:rPr lang="en-US" sz="1050" smtClean="0">
                <a:solidFill>
                  <a:srgbClr val="2A00FF"/>
                </a:solidFill>
                <a:latin typeface="Consolas"/>
              </a:rPr>
              <a:t>"success"</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session.setAttribute(</a:t>
            </a:r>
            <a:r>
              <a:rPr lang="en-US" sz="1050" smtClean="0">
                <a:solidFill>
                  <a:srgbClr val="2A00FF"/>
                </a:solidFill>
                <a:latin typeface="Consolas"/>
              </a:rPr>
              <a:t>"user_name"</a:t>
            </a:r>
            <a:r>
              <a:rPr lang="en-US" sz="1050" smtClean="0">
                <a:solidFill>
                  <a:srgbClr val="000000"/>
                </a:solidFill>
                <a:latin typeface="Consolas"/>
              </a:rPr>
              <a:t>, user_name);</a:t>
            </a:r>
          </a:p>
          <a:p>
            <a:pPr marL="0" indent="0">
              <a:spcBef>
                <a:spcPts val="0"/>
              </a:spcBef>
              <a:buFont typeface="Arial" charset="0"/>
              <a:buNone/>
              <a:defRPr/>
            </a:pPr>
            <a:r>
              <a:rPr lang="en-US" sz="1050" smtClean="0">
                <a:solidFill>
                  <a:srgbClr val="000000"/>
                </a:solidFill>
                <a:latin typeface="Consolas"/>
              </a:rPr>
              <a:t>            response.sendRedirect(</a:t>
            </a:r>
            <a:r>
              <a:rPr lang="en-US" sz="1050" smtClean="0">
                <a:solidFill>
                  <a:srgbClr val="2A00FF"/>
                </a:solidFill>
                <a:latin typeface="Consolas"/>
              </a:rPr>
              <a:t>"Index2.jsp"</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a:t>
            </a:r>
          </a:p>
          <a:p>
            <a:pPr marL="0" indent="0">
              <a:spcBef>
                <a:spcPts val="0"/>
              </a:spcBef>
              <a:buFont typeface="Arial" charset="0"/>
              <a:buNone/>
              <a:defRPr/>
            </a:pPr>
            <a:r>
              <a:rPr lang="en-US" sz="1050" smtClean="0">
                <a:solidFill>
                  <a:srgbClr val="000000"/>
                </a:solidFill>
                <a:latin typeface="Consolas"/>
              </a:rPr>
              <a:t>        </a:t>
            </a:r>
            <a:r>
              <a:rPr lang="en-US" sz="1050" b="1" smtClean="0">
                <a:solidFill>
                  <a:srgbClr val="7F0055"/>
                </a:solidFill>
                <a:latin typeface="Consolas"/>
              </a:rPr>
              <a:t>else</a:t>
            </a:r>
          </a:p>
          <a:p>
            <a:pPr marL="0" indent="0">
              <a:spcBef>
                <a:spcPts val="0"/>
              </a:spcBef>
              <a:buFont typeface="Arial" charset="0"/>
              <a:buNone/>
              <a:defRPr/>
            </a:pPr>
            <a:r>
              <a:rPr lang="en-US" sz="1050" smtClean="0">
                <a:solidFill>
                  <a:srgbClr val="000000"/>
                </a:solidFill>
                <a:latin typeface="Consolas"/>
              </a:rPr>
              <a:t>        {</a:t>
            </a:r>
          </a:p>
          <a:p>
            <a:pPr marL="0" indent="0">
              <a:spcBef>
                <a:spcPts val="0"/>
              </a:spcBef>
              <a:buFont typeface="Arial" charset="0"/>
              <a:buNone/>
              <a:defRPr/>
            </a:pPr>
            <a:r>
              <a:rPr lang="en-US" sz="1050" smtClean="0">
                <a:solidFill>
                  <a:srgbClr val="000000"/>
                </a:solidFill>
                <a:latin typeface="Consolas"/>
              </a:rPr>
              <a:t>            session.setAttribute(</a:t>
            </a:r>
            <a:r>
              <a:rPr lang="en-US" sz="1050" smtClean="0">
                <a:solidFill>
                  <a:srgbClr val="2A00FF"/>
                </a:solidFill>
                <a:latin typeface="Consolas"/>
              </a:rPr>
              <a:t>"login_fail"</a:t>
            </a:r>
            <a:r>
              <a:rPr lang="en-US" sz="1050" smtClean="0">
                <a:solidFill>
                  <a:srgbClr val="000000"/>
                </a:solidFill>
                <a:latin typeface="Consolas"/>
              </a:rPr>
              <a:t>, </a:t>
            </a:r>
            <a:r>
              <a:rPr lang="en-US" sz="1050" smtClean="0">
                <a:solidFill>
                  <a:srgbClr val="2A00FF"/>
                </a:solidFill>
                <a:latin typeface="Consolas"/>
              </a:rPr>
              <a:t>"fail"</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response.sendRedirect(</a:t>
            </a:r>
            <a:r>
              <a:rPr lang="en-US" sz="1050" smtClean="0">
                <a:solidFill>
                  <a:srgbClr val="2A00FF"/>
                </a:solidFill>
                <a:latin typeface="Consolas"/>
              </a:rPr>
              <a:t>"Login.jsp"</a:t>
            </a:r>
            <a:r>
              <a:rPr lang="en-US" sz="1050" smtClean="0">
                <a:solidFill>
                  <a:srgbClr val="000000"/>
                </a:solidFill>
                <a:latin typeface="Consolas"/>
              </a:rPr>
              <a:t>);</a:t>
            </a:r>
          </a:p>
          <a:p>
            <a:pPr marL="0" indent="0">
              <a:spcBef>
                <a:spcPts val="0"/>
              </a:spcBef>
              <a:buFont typeface="Arial" charset="0"/>
              <a:buNone/>
              <a:defRPr/>
            </a:pPr>
            <a:r>
              <a:rPr lang="en-US" sz="1050" smtClean="0">
                <a:solidFill>
                  <a:srgbClr val="000000"/>
                </a:solidFill>
                <a:latin typeface="Consolas"/>
              </a:rPr>
              <a:t>        }</a:t>
            </a:r>
          </a:p>
          <a:p>
            <a:pPr marL="0" indent="0">
              <a:spcBef>
                <a:spcPts val="0"/>
              </a:spcBef>
              <a:buFont typeface="Arial" charset="0"/>
              <a:buNone/>
              <a:defRPr/>
            </a:pPr>
            <a:r>
              <a:rPr lang="en-US" sz="1050" smtClean="0">
                <a:solidFill>
                  <a:srgbClr val="000000"/>
                </a:solidFill>
                <a:latin typeface="Consolas"/>
              </a:rPr>
              <a:t>    } </a:t>
            </a:r>
            <a:r>
              <a:rPr lang="en-US" sz="1050" b="1" smtClean="0">
                <a:solidFill>
                  <a:srgbClr val="7F0055"/>
                </a:solidFill>
                <a:latin typeface="Consolas"/>
              </a:rPr>
              <a:t>catch</a:t>
            </a:r>
            <a:r>
              <a:rPr lang="en-US" sz="1050" b="1" smtClean="0">
                <a:solidFill>
                  <a:srgbClr val="000000"/>
                </a:solidFill>
                <a:latin typeface="Consolas"/>
              </a:rPr>
              <a:t> (Exception ex) {</a:t>
            </a:r>
          </a:p>
          <a:p>
            <a:pPr marL="0" indent="0">
              <a:spcBef>
                <a:spcPts val="0"/>
              </a:spcBef>
              <a:buFont typeface="Arial" charset="0"/>
              <a:buNone/>
              <a:defRPr/>
            </a:pPr>
            <a:r>
              <a:rPr lang="en-US" sz="1050" smtClean="0">
                <a:solidFill>
                  <a:srgbClr val="000000"/>
                </a:solidFill>
                <a:latin typeface="Consolas"/>
              </a:rPr>
              <a:t>        ex.printStackTrace();</a:t>
            </a:r>
          </a:p>
          <a:p>
            <a:pPr marL="0" indent="0">
              <a:spcBef>
                <a:spcPts val="0"/>
              </a:spcBef>
              <a:buFont typeface="Arial" charset="0"/>
              <a:buNone/>
              <a:defRPr/>
            </a:pPr>
            <a:r>
              <a:rPr lang="en-US" sz="1050" smtClean="0">
                <a:solidFill>
                  <a:srgbClr val="000000"/>
                </a:solidFill>
                <a:latin typeface="Consolas"/>
              </a:rPr>
              <a:t>    }</a:t>
            </a:r>
          </a:p>
          <a:p>
            <a:pPr marL="0" indent="0">
              <a:spcBef>
                <a:spcPts val="0"/>
              </a:spcBef>
              <a:buFont typeface="Arial" charset="0"/>
              <a:buNone/>
              <a:defRPr/>
            </a:pPr>
            <a:r>
              <a:rPr lang="en-US" sz="1050" smtClean="0">
                <a:solidFill>
                  <a:srgbClr val="BF5F3F"/>
                </a:solidFill>
                <a:latin typeface="Consolas"/>
              </a:rPr>
              <a:t>%&gt;</a:t>
            </a:r>
            <a:endParaRPr lang="en-US" sz="1050" smtClean="0">
              <a:latin typeface="Consolas"/>
            </a:endParaRPr>
          </a:p>
          <a:p>
            <a:pPr marL="0" indent="0">
              <a:spcBef>
                <a:spcPts val="0"/>
              </a:spcBef>
              <a:buFont typeface="Arial" charset="0"/>
              <a:buNone/>
              <a:defRPr/>
            </a:pPr>
            <a:r>
              <a:rPr lang="en-US" sz="1050" smtClean="0">
                <a:solidFill>
                  <a:srgbClr val="008080"/>
                </a:solidFill>
                <a:latin typeface="Consolas"/>
              </a:rPr>
              <a:t>&lt;/</a:t>
            </a:r>
            <a:r>
              <a:rPr lang="en-US" sz="1050" smtClean="0">
                <a:solidFill>
                  <a:srgbClr val="3F7F7F"/>
                </a:solidFill>
                <a:latin typeface="Consolas"/>
              </a:rPr>
              <a:t>body</a:t>
            </a:r>
            <a:r>
              <a:rPr lang="en-US" sz="1050" smtClean="0">
                <a:solidFill>
                  <a:srgbClr val="008080"/>
                </a:solidFill>
                <a:latin typeface="Consolas"/>
              </a:rPr>
              <a:t>&gt;</a:t>
            </a:r>
          </a:p>
          <a:p>
            <a:pPr marL="0" indent="0">
              <a:spcBef>
                <a:spcPts val="0"/>
              </a:spcBef>
              <a:buFont typeface="Arial" charset="0"/>
              <a:buNone/>
              <a:defRPr/>
            </a:pPr>
            <a:r>
              <a:rPr lang="en-US" sz="1050" smtClean="0">
                <a:solidFill>
                  <a:srgbClr val="008080"/>
                </a:solidFill>
                <a:latin typeface="Consolas"/>
              </a:rPr>
              <a:t>&lt;/</a:t>
            </a:r>
            <a:r>
              <a:rPr lang="en-US" sz="1050" smtClean="0">
                <a:solidFill>
                  <a:srgbClr val="3F7F7F"/>
                </a:solidFill>
                <a:latin typeface="Consolas"/>
              </a:rPr>
              <a:t>html</a:t>
            </a:r>
            <a:r>
              <a:rPr lang="en-US" sz="1050" smtClean="0">
                <a:solidFill>
                  <a:srgbClr val="008080"/>
                </a:solidFill>
                <a:latin typeface="Consolas"/>
              </a:rPr>
              <a:t>&gt;</a:t>
            </a:r>
            <a:endParaRPr lang="en-US" sz="1050"/>
          </a:p>
        </p:txBody>
      </p:sp>
    </p:spTree>
    <p:extLst>
      <p:ext uri="{BB962C8B-B14F-4D97-AF65-F5344CB8AC3E}">
        <p14:creationId xmlns:p14="http://schemas.microsoft.com/office/powerpoint/2010/main" val="23211863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GB" smtClean="0">
                <a:solidFill>
                  <a:schemeClr val="accent6">
                    <a:lumMod val="75000"/>
                  </a:schemeClr>
                </a:solidFill>
              </a:rPr>
              <a:t>Expression language</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a:t>
            </a:r>
            <a:r>
              <a:rPr lang="en-US" smtClean="0"/>
              <a:t>4</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75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73B51BC-1A1B-45CA-9DD8-8D3FBD30FA10}" type="slidenum">
              <a:rPr lang="en-US" altLang="en-US" sz="1200">
                <a:solidFill>
                  <a:srgbClr val="898989"/>
                </a:solidFill>
              </a:rPr>
              <a:pPr>
                <a:spcBef>
                  <a:spcPct val="0"/>
                </a:spcBef>
                <a:buFontTx/>
                <a:buNone/>
              </a:pPr>
              <a:t>52</a:t>
            </a:fld>
            <a:endParaRPr lang="en-US" altLang="en-US" sz="1200">
              <a:solidFill>
                <a:srgbClr val="898989"/>
              </a:solidFill>
            </a:endParaRPr>
          </a:p>
        </p:txBody>
      </p:sp>
    </p:spTree>
    <p:extLst>
      <p:ext uri="{BB962C8B-B14F-4D97-AF65-F5344CB8AC3E}">
        <p14:creationId xmlns:p14="http://schemas.microsoft.com/office/powerpoint/2010/main" val="11150428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Expression Language (EL) in JSP</a:t>
            </a:r>
          </a:p>
        </p:txBody>
      </p:sp>
      <p:sp>
        <p:nvSpPr>
          <p:cNvPr id="7" name="Content Placeholder 6"/>
          <p:cNvSpPr>
            <a:spLocks noGrp="1"/>
          </p:cNvSpPr>
          <p:nvPr>
            <p:ph idx="1"/>
          </p:nvPr>
        </p:nvSpPr>
        <p:spPr/>
        <p:txBody>
          <a:bodyPr/>
          <a:lstStyle/>
          <a:p>
            <a:pPr algn="just">
              <a:spcBef>
                <a:spcPts val="600"/>
              </a:spcBef>
            </a:pPr>
            <a:r>
              <a:rPr lang="en-GB" sz="2400"/>
              <a:t>The </a:t>
            </a:r>
            <a:r>
              <a:rPr lang="en-GB" sz="2400" b="1"/>
              <a:t>Expression Language (EL)</a:t>
            </a:r>
            <a:r>
              <a:rPr lang="en-GB" sz="2400"/>
              <a:t> simplifies </a:t>
            </a:r>
            <a:r>
              <a:rPr lang="en-GB" sz="2400" smtClean="0"/>
              <a:t>the accessibility </a:t>
            </a:r>
            <a:r>
              <a:rPr lang="en-GB" sz="2400"/>
              <a:t>of data stored in the Java Bean component, and other objects like </a:t>
            </a:r>
            <a:r>
              <a:rPr lang="en-GB" sz="2400" b="1"/>
              <a:t>request</a:t>
            </a:r>
            <a:r>
              <a:rPr lang="en-GB" sz="2400"/>
              <a:t>, </a:t>
            </a:r>
            <a:r>
              <a:rPr lang="en-GB" sz="2400" b="1"/>
              <a:t>session</a:t>
            </a:r>
            <a:r>
              <a:rPr lang="en-GB" sz="2400"/>
              <a:t>, </a:t>
            </a:r>
            <a:r>
              <a:rPr lang="en-GB" sz="2400" b="1"/>
              <a:t>application</a:t>
            </a:r>
            <a:r>
              <a:rPr lang="en-GB" sz="2400"/>
              <a:t> etc.</a:t>
            </a:r>
          </a:p>
          <a:p>
            <a:pPr algn="just">
              <a:spcBef>
                <a:spcPts val="600"/>
              </a:spcBef>
            </a:pPr>
            <a:r>
              <a:rPr lang="en-GB" sz="2400" smtClean="0"/>
              <a:t>There </a:t>
            </a:r>
            <a:r>
              <a:rPr lang="en-GB" sz="2400"/>
              <a:t>are many implicit objects, operators and reserve words in EL.</a:t>
            </a:r>
          </a:p>
          <a:p>
            <a:pPr>
              <a:spcBef>
                <a:spcPts val="600"/>
              </a:spcBef>
            </a:pPr>
            <a:r>
              <a:rPr lang="en-GB" sz="2400" b="1" smtClean="0"/>
              <a:t>Syntax</a:t>
            </a:r>
            <a:r>
              <a:rPr lang="en-GB" sz="2400" smtClean="0"/>
              <a:t>:</a:t>
            </a:r>
          </a:p>
          <a:p>
            <a:pPr lvl="1">
              <a:spcBef>
                <a:spcPts val="600"/>
              </a:spcBef>
            </a:pPr>
            <a:r>
              <a:rPr lang="en-US" sz="2000"/>
              <a:t>${ expression }  </a:t>
            </a:r>
          </a:p>
          <a:p>
            <a:pPr lvl="1">
              <a:spcBef>
                <a:spcPts val="600"/>
              </a:spcBef>
            </a:pP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53</a:t>
            </a:fld>
            <a:endParaRPr lang="en-US"/>
          </a:p>
        </p:txBody>
      </p:sp>
    </p:spTree>
    <p:extLst>
      <p:ext uri="{BB962C8B-B14F-4D97-AF65-F5344CB8AC3E}">
        <p14:creationId xmlns:p14="http://schemas.microsoft.com/office/powerpoint/2010/main" val="11765371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Implicit Objects in Expression Language (EL)</a:t>
            </a:r>
            <a:endParaRPr lang="en-US" sz="24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301834"/>
              </p:ext>
            </p:extLst>
          </p:nvPr>
        </p:nvGraphicFramePr>
        <p:xfrm>
          <a:off x="337444" y="777876"/>
          <a:ext cx="8568016" cy="5553481"/>
        </p:xfrm>
        <a:graphic>
          <a:graphicData uri="http://schemas.openxmlformats.org/drawingml/2006/table">
            <a:tbl>
              <a:tblPr/>
              <a:tblGrid>
                <a:gridCol w="1926177"/>
                <a:gridCol w="6641839"/>
              </a:tblGrid>
              <a:tr h="198403">
                <a:tc>
                  <a:txBody>
                    <a:bodyPr/>
                    <a:lstStyle/>
                    <a:p>
                      <a:pPr algn="l" fontAlgn="t">
                        <a:spcBef>
                          <a:spcPts val="600"/>
                        </a:spcBef>
                      </a:pPr>
                      <a:r>
                        <a:rPr lang="en-US" sz="1600" b="1">
                          <a:solidFill>
                            <a:srgbClr val="000000"/>
                          </a:solidFill>
                          <a:effectLst/>
                          <a:latin typeface="Arial" panose="020B0604020202020204" pitchFamily="34" charset="0"/>
                          <a:cs typeface="Arial" panose="020B0604020202020204" pitchFamily="34" charset="0"/>
                        </a:rPr>
                        <a:t>Implicit Objects</a:t>
                      </a:r>
                    </a:p>
                  </a:txBody>
                  <a:tcPr marL="35429" marR="35429" marT="35429" marB="35429">
                    <a:lnL w="6350" cap="flat" cmpd="sng" algn="ctr">
                      <a:solidFill>
                        <a:srgbClr val="A05193"/>
                      </a:solidFill>
                      <a:prstDash val="solid"/>
                      <a:round/>
                      <a:headEnd type="none" w="med" len="med"/>
                      <a:tailEnd type="none" w="med" len="med"/>
                    </a:lnL>
                    <a:lnR w="6350" cap="flat" cmpd="sng" algn="ctr">
                      <a:solidFill>
                        <a:srgbClr val="A05193"/>
                      </a:solidFill>
                      <a:prstDash val="solid"/>
                      <a:round/>
                      <a:headEnd type="none" w="med" len="med"/>
                      <a:tailEnd type="none" w="med" len="med"/>
                    </a:lnR>
                    <a:lnT w="6350" cap="flat" cmpd="sng" algn="ctr">
                      <a:solidFill>
                        <a:srgbClr val="A0519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600"/>
                        </a:spcBef>
                      </a:pPr>
                      <a:r>
                        <a:rPr lang="en-US" sz="1600" b="1">
                          <a:solidFill>
                            <a:srgbClr val="000000"/>
                          </a:solidFill>
                          <a:effectLst/>
                          <a:latin typeface="Arial" panose="020B0604020202020204" pitchFamily="34" charset="0"/>
                          <a:cs typeface="Arial" panose="020B0604020202020204" pitchFamily="34" charset="0"/>
                        </a:rPr>
                        <a:t>Usage</a:t>
                      </a:r>
                    </a:p>
                  </a:txBody>
                  <a:tcPr marL="35429" marR="35429" marT="35429" marB="35429">
                    <a:lnL w="6350" cap="flat" cmpd="sng" algn="ctr">
                      <a:solidFill>
                        <a:srgbClr val="A05193"/>
                      </a:solidFill>
                      <a:prstDash val="solid"/>
                      <a:round/>
                      <a:headEnd type="none" w="med" len="med"/>
                      <a:tailEnd type="none" w="med" len="med"/>
                    </a:lnL>
                    <a:lnR w="6350" cap="flat" cmpd="sng" algn="ctr">
                      <a:solidFill>
                        <a:srgbClr val="A05193"/>
                      </a:solidFill>
                      <a:prstDash val="solid"/>
                      <a:round/>
                      <a:headEnd type="none" w="med" len="med"/>
                      <a:tailEnd type="none" w="med" len="med"/>
                    </a:lnR>
                    <a:lnT w="6350" cap="flat" cmpd="sng" algn="ctr">
                      <a:solidFill>
                        <a:srgbClr val="A0519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557418">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pageScope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given attribute name with the value set in the page 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57418">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requestScope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given attribute name with the value set in the request 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557418">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sessionScope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given attribute name with the value set in the session 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57418">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applicationScope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given attribute name with the value set in the application scope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param</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request parameter to the single value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paramValues</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request parameter to an array of values</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header</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request header name to the single value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headerValues</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request header name to an array of values</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cookie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given cookie name to the cookie value</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initParam</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maps the initialization parameter</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29873">
                <a:tc>
                  <a:txBody>
                    <a:bodyPr/>
                    <a:lstStyle/>
                    <a:p>
                      <a:pPr algn="l" fontAlgn="t">
                        <a:spcBef>
                          <a:spcPts val="600"/>
                        </a:spcBef>
                      </a:pPr>
                      <a:r>
                        <a:rPr lang="en-US" sz="1400">
                          <a:solidFill>
                            <a:srgbClr val="000000"/>
                          </a:solidFill>
                          <a:effectLst/>
                          <a:latin typeface="Arial" panose="020B0604020202020204" pitchFamily="34" charset="0"/>
                          <a:cs typeface="Arial" panose="020B0604020202020204" pitchFamily="34" charset="0"/>
                        </a:rPr>
                        <a:t>pageContext</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600"/>
                        </a:spcBef>
                      </a:pPr>
                      <a:r>
                        <a:rPr lang="en-GB" sz="1400">
                          <a:solidFill>
                            <a:srgbClr val="000000"/>
                          </a:solidFill>
                          <a:effectLst/>
                          <a:latin typeface="Arial" panose="020B0604020202020204" pitchFamily="34" charset="0"/>
                          <a:cs typeface="Arial" panose="020B0604020202020204" pitchFamily="34" charset="0"/>
                        </a:rPr>
                        <a:t>it provides access to many objects request, session etc.</a:t>
                      </a:r>
                    </a:p>
                  </a:txBody>
                  <a:tcPr marL="23619" marR="23619" marT="23619" marB="2361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54</a:t>
            </a:fld>
            <a:endParaRPr lang="en-US"/>
          </a:p>
        </p:txBody>
      </p:sp>
    </p:spTree>
    <p:extLst>
      <p:ext uri="{BB962C8B-B14F-4D97-AF65-F5344CB8AC3E}">
        <p14:creationId xmlns:p14="http://schemas.microsoft.com/office/powerpoint/2010/main" val="3039401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Expression Language (EL) in JSP</a:t>
            </a:r>
            <a:endParaRPr lang="en-US"/>
          </a:p>
        </p:txBody>
      </p:sp>
      <p:sp>
        <p:nvSpPr>
          <p:cNvPr id="3" name="Content Placeholder 2"/>
          <p:cNvSpPr>
            <a:spLocks noGrp="1"/>
          </p:cNvSpPr>
          <p:nvPr>
            <p:ph idx="1"/>
          </p:nvPr>
        </p:nvSpPr>
        <p:spPr/>
        <p:txBody>
          <a:bodyPr/>
          <a:lstStyle/>
          <a:p>
            <a:r>
              <a:rPr lang="en-US"/>
              <a:t>EL </a:t>
            </a:r>
            <a:r>
              <a:rPr lang="en-US" smtClean="0"/>
              <a:t>Param Example:</a:t>
            </a:r>
            <a:endParaRPr lang="en-US"/>
          </a:p>
          <a:p>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55</a:t>
            </a:fld>
            <a:endParaRPr lang="en-US"/>
          </a:p>
        </p:txBody>
      </p:sp>
      <p:sp>
        <p:nvSpPr>
          <p:cNvPr id="6" name="Rectangle 5"/>
          <p:cNvSpPr/>
          <p:nvPr/>
        </p:nvSpPr>
        <p:spPr>
          <a:xfrm>
            <a:off x="600075" y="1397676"/>
            <a:ext cx="8305386" cy="1754326"/>
          </a:xfrm>
          <a:prstGeom prst="rect">
            <a:avLst/>
          </a:prstGeom>
        </p:spPr>
        <p:txBody>
          <a:bodyPr wrap="square">
            <a:spAutoFit/>
          </a:bodyPr>
          <a:lstStyle/>
          <a:p>
            <a:r>
              <a:rPr lang="en-US" b="1" smtClean="0">
                <a:solidFill>
                  <a:schemeClr val="tx1">
                    <a:lumMod val="95000"/>
                    <a:lumOff val="5000"/>
                  </a:schemeClr>
                </a:solidFill>
                <a:latin typeface="Consolas" panose="020B0609020204030204" pitchFamily="49" charset="0"/>
              </a:rPr>
              <a:t>index.jsp</a:t>
            </a:r>
          </a:p>
          <a:p>
            <a:endParaRPr lang="en-US" b="1">
              <a:solidFill>
                <a:schemeClr val="tx1">
                  <a:lumMod val="95000"/>
                  <a:lumOff val="5000"/>
                </a:schemeClr>
              </a:solidFill>
              <a:latin typeface="Consolas" panose="020B0609020204030204" pitchFamily="49" charset="0"/>
            </a:endParaRPr>
          </a:p>
          <a:p>
            <a:pPr>
              <a:buFont typeface="+mj-lt"/>
              <a:buAutoNum type="arabicPeriod"/>
            </a:pPr>
            <a:r>
              <a:rPr lang="en-US">
                <a:solidFill>
                  <a:srgbClr val="000000"/>
                </a:solidFill>
                <a:latin typeface="Consolas" panose="020B0609020204030204" pitchFamily="49" charset="0"/>
              </a:rPr>
              <a:t>&lt;form action=</a:t>
            </a:r>
            <a:r>
              <a:rPr lang="en-US">
                <a:solidFill>
                  <a:srgbClr val="0000FF"/>
                </a:solidFill>
                <a:latin typeface="Consolas" panose="020B0609020204030204" pitchFamily="49" charset="0"/>
              </a:rPr>
              <a:t>"process.jsp"</a:t>
            </a:r>
            <a:r>
              <a:rPr lang="en-US">
                <a:solidFill>
                  <a:srgbClr val="000000"/>
                </a:solidFill>
                <a:latin typeface="Consolas" panose="020B0609020204030204" pitchFamily="49" charset="0"/>
              </a:rPr>
              <a:t>&gt;  </a:t>
            </a:r>
          </a:p>
          <a:p>
            <a:pPr>
              <a:buFont typeface="+mj-lt"/>
              <a:buAutoNum type="arabicPeriod"/>
            </a:pPr>
            <a:r>
              <a:rPr lang="en-US" smtClean="0">
                <a:solidFill>
                  <a:srgbClr val="000000"/>
                </a:solidFill>
                <a:latin typeface="Consolas" panose="020B0609020204030204" pitchFamily="49" charset="0"/>
              </a:rPr>
              <a:t>		Enter</a:t>
            </a:r>
            <a:r>
              <a:rPr lang="en-US">
                <a:solidFill>
                  <a:srgbClr val="000000"/>
                </a:solidFill>
                <a:latin typeface="Consolas" panose="020B0609020204030204" pitchFamily="49" charset="0"/>
              </a:rPr>
              <a:t> Name:&lt;input type=</a:t>
            </a:r>
            <a:r>
              <a:rPr lang="en-US">
                <a:solidFill>
                  <a:srgbClr val="0000FF"/>
                </a:solidFill>
                <a:latin typeface="Consolas" panose="020B0609020204030204" pitchFamily="49" charset="0"/>
              </a:rPr>
              <a:t>"text"</a:t>
            </a:r>
            <a:r>
              <a:rPr lang="en-US">
                <a:solidFill>
                  <a:srgbClr val="000000"/>
                </a:solidFill>
                <a:latin typeface="Consolas" panose="020B0609020204030204" pitchFamily="49" charset="0"/>
              </a:rPr>
              <a:t> name=</a:t>
            </a:r>
            <a:r>
              <a:rPr lang="en-US">
                <a:solidFill>
                  <a:srgbClr val="0000FF"/>
                </a:solidFill>
                <a:latin typeface="Consolas" panose="020B0609020204030204" pitchFamily="49" charset="0"/>
              </a:rPr>
              <a:t>"name"</a:t>
            </a:r>
            <a:r>
              <a:rPr lang="en-US">
                <a:solidFill>
                  <a:srgbClr val="000000"/>
                </a:solidFill>
                <a:latin typeface="Consolas" panose="020B0609020204030204" pitchFamily="49" charset="0"/>
              </a:rPr>
              <a:t> </a:t>
            </a:r>
            <a:r>
              <a:rPr lang="en-US" smtClean="0">
                <a:solidFill>
                  <a:srgbClr val="000000"/>
                </a:solidFill>
                <a:latin typeface="Consolas" panose="020B0609020204030204" pitchFamily="49" charset="0"/>
              </a:rPr>
              <a:t>/&gt;</a:t>
            </a:r>
            <a:endParaRPr lang="en-US">
              <a:solidFill>
                <a:srgbClr val="000000"/>
              </a:solidFill>
              <a:latin typeface="Consolas" panose="020B0609020204030204" pitchFamily="49" charset="0"/>
            </a:endParaRPr>
          </a:p>
          <a:p>
            <a:pPr>
              <a:buFont typeface="+mj-lt"/>
              <a:buAutoNum type="arabicPeriod"/>
            </a:pPr>
            <a:r>
              <a:rPr lang="en-US" smtClean="0">
                <a:solidFill>
                  <a:srgbClr val="000000"/>
                </a:solidFill>
                <a:latin typeface="Consolas" panose="020B0609020204030204" pitchFamily="49" charset="0"/>
              </a:rPr>
              <a:t>		&lt;</a:t>
            </a:r>
            <a:r>
              <a:rPr lang="en-US">
                <a:solidFill>
                  <a:srgbClr val="000000"/>
                </a:solidFill>
                <a:latin typeface="Consolas" panose="020B0609020204030204" pitchFamily="49" charset="0"/>
              </a:rPr>
              <a:t>input type=</a:t>
            </a:r>
            <a:r>
              <a:rPr lang="en-US">
                <a:solidFill>
                  <a:srgbClr val="0000FF"/>
                </a:solidFill>
                <a:latin typeface="Consolas" panose="020B0609020204030204" pitchFamily="49" charset="0"/>
              </a:rPr>
              <a:t>"submit"</a:t>
            </a:r>
            <a:r>
              <a:rPr lang="en-US">
                <a:solidFill>
                  <a:srgbClr val="000000"/>
                </a:solidFill>
                <a:latin typeface="Consolas" panose="020B0609020204030204" pitchFamily="49" charset="0"/>
              </a:rPr>
              <a:t> value=</a:t>
            </a:r>
            <a:r>
              <a:rPr lang="en-US">
                <a:solidFill>
                  <a:srgbClr val="0000FF"/>
                </a:solidFill>
                <a:latin typeface="Consolas" panose="020B0609020204030204" pitchFamily="49" charset="0"/>
              </a:rPr>
              <a:t>"go"</a:t>
            </a:r>
            <a:r>
              <a:rPr lang="en-US">
                <a:solidFill>
                  <a:srgbClr val="000000"/>
                </a:solidFill>
                <a:latin typeface="Consolas" panose="020B0609020204030204" pitchFamily="49" charset="0"/>
              </a:rPr>
              <a:t>/&gt;  </a:t>
            </a:r>
          </a:p>
          <a:p>
            <a:pPr>
              <a:buFont typeface="+mj-lt"/>
              <a:buAutoNum type="arabicPeriod"/>
            </a:pPr>
            <a:r>
              <a:rPr lang="en-US">
                <a:solidFill>
                  <a:srgbClr val="000000"/>
                </a:solidFill>
                <a:latin typeface="Consolas" panose="020B0609020204030204" pitchFamily="49" charset="0"/>
              </a:rPr>
              <a:t>&lt;/form&gt;  </a:t>
            </a:r>
            <a:endParaRPr lang="en-US" b="0" i="0">
              <a:solidFill>
                <a:srgbClr val="000000"/>
              </a:solidFill>
              <a:effectLst/>
              <a:latin typeface="Consolas" panose="020B0609020204030204" pitchFamily="49" charset="0"/>
            </a:endParaRPr>
          </a:p>
        </p:txBody>
      </p:sp>
      <p:sp>
        <p:nvSpPr>
          <p:cNvPr id="7" name="Rectangle 6"/>
          <p:cNvSpPr/>
          <p:nvPr/>
        </p:nvSpPr>
        <p:spPr>
          <a:xfrm>
            <a:off x="600075" y="3752851"/>
            <a:ext cx="4572000" cy="923330"/>
          </a:xfrm>
          <a:prstGeom prst="rect">
            <a:avLst/>
          </a:prstGeom>
        </p:spPr>
        <p:txBody>
          <a:bodyPr>
            <a:spAutoFit/>
          </a:bodyPr>
          <a:lstStyle/>
          <a:p>
            <a:r>
              <a:rPr lang="en-US" b="1" smtClean="0">
                <a:solidFill>
                  <a:schemeClr val="tx1">
                    <a:lumMod val="95000"/>
                    <a:lumOff val="5000"/>
                  </a:schemeClr>
                </a:solidFill>
                <a:latin typeface="Consolas" panose="020B0609020204030204" pitchFamily="49" charset="0"/>
              </a:rPr>
              <a:t>process.jsp</a:t>
            </a:r>
          </a:p>
          <a:p>
            <a:endParaRPr lang="en-US" b="1">
              <a:solidFill>
                <a:schemeClr val="tx1">
                  <a:lumMod val="95000"/>
                  <a:lumOff val="5000"/>
                </a:schemeClr>
              </a:solidFill>
              <a:latin typeface="Consolas" panose="020B0609020204030204" pitchFamily="49" charset="0"/>
            </a:endParaRPr>
          </a:p>
          <a:p>
            <a:pPr>
              <a:buFont typeface="+mj-lt"/>
              <a:buAutoNum type="arabicPeriod"/>
            </a:pPr>
            <a:r>
              <a:rPr lang="en-US">
                <a:solidFill>
                  <a:srgbClr val="000000"/>
                </a:solidFill>
                <a:latin typeface="Consolas" panose="020B0609020204030204" pitchFamily="49" charset="0"/>
              </a:rPr>
              <a:t>Welcome, ${ param.name }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30231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Expression Language (EL) in JSP</a:t>
            </a:r>
            <a:endParaRPr lang="en-US"/>
          </a:p>
        </p:txBody>
      </p:sp>
      <p:sp>
        <p:nvSpPr>
          <p:cNvPr id="3" name="Content Placeholder 2"/>
          <p:cNvSpPr>
            <a:spLocks noGrp="1"/>
          </p:cNvSpPr>
          <p:nvPr>
            <p:ph idx="1"/>
          </p:nvPr>
        </p:nvSpPr>
        <p:spPr/>
        <p:txBody>
          <a:bodyPr/>
          <a:lstStyle/>
          <a:p>
            <a:r>
              <a:rPr lang="en-US"/>
              <a:t>EL </a:t>
            </a:r>
            <a:r>
              <a:rPr lang="en-US" b="1"/>
              <a:t>sessionScope</a:t>
            </a:r>
            <a:r>
              <a:rPr lang="en-US"/>
              <a:t> example:</a:t>
            </a:r>
          </a:p>
          <a:p>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56</a:t>
            </a:fld>
            <a:endParaRPr lang="en-US"/>
          </a:p>
        </p:txBody>
      </p:sp>
      <p:sp>
        <p:nvSpPr>
          <p:cNvPr id="8" name="Rectangle 7"/>
          <p:cNvSpPr/>
          <p:nvPr/>
        </p:nvSpPr>
        <p:spPr>
          <a:xfrm>
            <a:off x="647700" y="1431489"/>
            <a:ext cx="8257760" cy="2308324"/>
          </a:xfrm>
          <a:prstGeom prst="rect">
            <a:avLst/>
          </a:prstGeom>
        </p:spPr>
        <p:txBody>
          <a:bodyPr wrap="square">
            <a:spAutoFit/>
          </a:bodyPr>
          <a:lstStyle/>
          <a:p>
            <a:r>
              <a:rPr lang="en-GB" b="1" smtClean="0">
                <a:solidFill>
                  <a:schemeClr val="tx1">
                    <a:lumMod val="95000"/>
                    <a:lumOff val="5000"/>
                  </a:schemeClr>
                </a:solidFill>
                <a:latin typeface="Consolas" panose="020B0609020204030204" pitchFamily="49" charset="0"/>
              </a:rPr>
              <a:t>index.jsp</a:t>
            </a:r>
          </a:p>
          <a:p>
            <a:endParaRPr lang="en-GB" b="1">
              <a:solidFill>
                <a:schemeClr val="tx1">
                  <a:lumMod val="95000"/>
                  <a:lumOff val="5000"/>
                </a:schemeClr>
              </a:solidFill>
              <a:latin typeface="Consolas" panose="020B0609020204030204" pitchFamily="49" charset="0"/>
            </a:endParaRPr>
          </a:p>
          <a:p>
            <a:pPr>
              <a:buFont typeface="+mj-lt"/>
              <a:buAutoNum type="arabicPeriod"/>
            </a:pPr>
            <a:r>
              <a:rPr lang="en-GB">
                <a:solidFill>
                  <a:srgbClr val="000000"/>
                </a:solidFill>
                <a:latin typeface="Consolas" panose="020B0609020204030204" pitchFamily="49" charset="0"/>
              </a:rPr>
              <a:t>&lt;h3&gt;welcome to index page&lt;/h3&gt;  </a:t>
            </a:r>
          </a:p>
          <a:p>
            <a:pPr>
              <a:buFont typeface="+mj-lt"/>
              <a:buAutoNum type="arabicPeriod"/>
            </a:pPr>
            <a:r>
              <a:rPr lang="en-GB">
                <a:solidFill>
                  <a:srgbClr val="000000"/>
                </a:solidFill>
                <a:latin typeface="Consolas" panose="020B0609020204030204" pitchFamily="49" charset="0"/>
              </a:rPr>
              <a:t>&lt;%  </a:t>
            </a:r>
          </a:p>
          <a:p>
            <a:pPr>
              <a:buFont typeface="+mj-lt"/>
              <a:buAutoNum type="arabicPeriod"/>
            </a:pPr>
            <a:r>
              <a:rPr lang="en-GB" smtClean="0">
                <a:solidFill>
                  <a:srgbClr val="000000"/>
                </a:solidFill>
                <a:latin typeface="Consolas" panose="020B0609020204030204" pitchFamily="49" charset="0"/>
              </a:rPr>
              <a:t>	session.setAttribute</a:t>
            </a:r>
            <a:r>
              <a:rPr lang="en-GB">
                <a:solidFill>
                  <a:srgbClr val="000000"/>
                </a:solidFill>
                <a:latin typeface="Consolas" panose="020B0609020204030204" pitchFamily="49" charset="0"/>
              </a:rPr>
              <a:t>(</a:t>
            </a:r>
            <a:r>
              <a:rPr lang="en-GB">
                <a:solidFill>
                  <a:srgbClr val="0000FF"/>
                </a:solidFill>
                <a:latin typeface="Consolas" panose="020B0609020204030204" pitchFamily="49" charset="0"/>
              </a:rPr>
              <a:t>"user"</a:t>
            </a:r>
            <a:r>
              <a:rPr lang="en-GB">
                <a:solidFill>
                  <a:srgbClr val="000000"/>
                </a:solidFill>
                <a:latin typeface="Consolas" panose="020B0609020204030204" pitchFamily="49" charset="0"/>
              </a:rPr>
              <a:t>,</a:t>
            </a:r>
            <a:r>
              <a:rPr lang="en-GB">
                <a:solidFill>
                  <a:srgbClr val="0000FF"/>
                </a:solidFill>
                <a:latin typeface="Consolas" panose="020B0609020204030204" pitchFamily="49" charset="0"/>
              </a:rPr>
              <a:t>"sonoo"</a:t>
            </a:r>
            <a:r>
              <a:rPr lang="en-GB">
                <a:solidFill>
                  <a:srgbClr val="000000"/>
                </a:solidFill>
                <a:latin typeface="Consolas" panose="020B0609020204030204" pitchFamily="49" charset="0"/>
              </a:rPr>
              <a:t>);  </a:t>
            </a:r>
          </a:p>
          <a:p>
            <a:pPr>
              <a:buFont typeface="+mj-lt"/>
              <a:buAutoNum type="arabicPeriod"/>
            </a:pPr>
            <a:r>
              <a:rPr lang="en-GB">
                <a:solidFill>
                  <a:srgbClr val="000000"/>
                </a:solidFill>
                <a:latin typeface="Consolas" panose="020B0609020204030204" pitchFamily="49" charset="0"/>
              </a:rPr>
              <a:t>%&gt;  </a:t>
            </a:r>
          </a:p>
          <a:p>
            <a:pPr>
              <a:buFont typeface="+mj-lt"/>
              <a:buAutoNum type="arabicPeriod"/>
            </a:pPr>
            <a:r>
              <a:rPr lang="en-GB">
                <a:solidFill>
                  <a:srgbClr val="000000"/>
                </a:solidFill>
                <a:latin typeface="Consolas" panose="020B0609020204030204" pitchFamily="49" charset="0"/>
              </a:rPr>
              <a:t>  </a:t>
            </a:r>
          </a:p>
          <a:p>
            <a:pPr>
              <a:buFont typeface="+mj-lt"/>
              <a:buAutoNum type="arabicPeriod"/>
            </a:pPr>
            <a:r>
              <a:rPr lang="en-GB">
                <a:solidFill>
                  <a:srgbClr val="000000"/>
                </a:solidFill>
                <a:latin typeface="Consolas" panose="020B0609020204030204" pitchFamily="49" charset="0"/>
              </a:rPr>
              <a:t>&lt;a href=</a:t>
            </a:r>
            <a:r>
              <a:rPr lang="en-GB">
                <a:solidFill>
                  <a:srgbClr val="0000FF"/>
                </a:solidFill>
                <a:latin typeface="Consolas" panose="020B0609020204030204" pitchFamily="49" charset="0"/>
              </a:rPr>
              <a:t>"process.jsp"</a:t>
            </a:r>
            <a:r>
              <a:rPr lang="en-GB">
                <a:solidFill>
                  <a:srgbClr val="000000"/>
                </a:solidFill>
                <a:latin typeface="Consolas" panose="020B0609020204030204" pitchFamily="49" charset="0"/>
              </a:rPr>
              <a:t>&gt;visit&lt;/a&gt;  </a:t>
            </a:r>
            <a:endParaRPr lang="en-GB" b="0" i="0">
              <a:solidFill>
                <a:srgbClr val="000000"/>
              </a:solidFill>
              <a:effectLst/>
              <a:latin typeface="Consolas" panose="020B0609020204030204" pitchFamily="49" charset="0"/>
            </a:endParaRPr>
          </a:p>
        </p:txBody>
      </p:sp>
      <p:sp>
        <p:nvSpPr>
          <p:cNvPr id="9" name="Rectangle 8"/>
          <p:cNvSpPr/>
          <p:nvPr/>
        </p:nvSpPr>
        <p:spPr>
          <a:xfrm>
            <a:off x="647700" y="4115737"/>
            <a:ext cx="4572000" cy="1200329"/>
          </a:xfrm>
          <a:prstGeom prst="rect">
            <a:avLst/>
          </a:prstGeom>
        </p:spPr>
        <p:txBody>
          <a:bodyPr>
            <a:spAutoFit/>
          </a:bodyPr>
          <a:lstStyle/>
          <a:p>
            <a:r>
              <a:rPr lang="en-US" b="1" smtClean="0">
                <a:solidFill>
                  <a:schemeClr val="tx1">
                    <a:lumMod val="95000"/>
                    <a:lumOff val="5000"/>
                  </a:schemeClr>
                </a:solidFill>
                <a:latin typeface="Consolas" panose="020B0609020204030204" pitchFamily="49" charset="0"/>
              </a:rPr>
              <a:t>process.jsp</a:t>
            </a:r>
          </a:p>
          <a:p>
            <a:endParaRPr lang="en-US" b="1">
              <a:solidFill>
                <a:schemeClr val="tx1">
                  <a:lumMod val="95000"/>
                  <a:lumOff val="5000"/>
                </a:schemeClr>
              </a:solidFill>
              <a:latin typeface="Consolas" panose="020B0609020204030204" pitchFamily="49" charset="0"/>
            </a:endParaRPr>
          </a:p>
          <a:p>
            <a:pPr>
              <a:buFont typeface="+mj-lt"/>
              <a:buAutoNum type="arabicPeriod"/>
            </a:pPr>
            <a:r>
              <a:rPr lang="en-US">
                <a:solidFill>
                  <a:srgbClr val="000000"/>
                </a:solidFill>
                <a:latin typeface="Consolas" panose="020B0609020204030204" pitchFamily="49" charset="0"/>
              </a:rPr>
              <a:t>Value is ${ sessionScope.user }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15173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Reserve words in EL</a:t>
            </a:r>
            <a:endParaRPr lang="en-US"/>
          </a:p>
        </p:txBody>
      </p:sp>
      <p:sp>
        <p:nvSpPr>
          <p:cNvPr id="3" name="Content Placeholder 2"/>
          <p:cNvSpPr>
            <a:spLocks noGrp="1"/>
          </p:cNvSpPr>
          <p:nvPr>
            <p:ph idx="1"/>
          </p:nvPr>
        </p:nvSpPr>
        <p:spPr/>
        <p:txBody>
          <a:bodyPr/>
          <a:lstStyle/>
          <a:p>
            <a:pPr algn="just"/>
            <a:r>
              <a:rPr lang="en-GB"/>
              <a:t>There are many reserve words in the Expression Language. They are as follows:</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98656238"/>
              </p:ext>
            </p:extLst>
          </p:nvPr>
        </p:nvGraphicFramePr>
        <p:xfrm>
          <a:off x="1739900" y="1882616"/>
          <a:ext cx="5168900" cy="1381760"/>
        </p:xfrm>
        <a:graphic>
          <a:graphicData uri="http://schemas.openxmlformats.org/drawingml/2006/table">
            <a:tbl>
              <a:tblPr/>
              <a:tblGrid>
                <a:gridCol w="1292225"/>
                <a:gridCol w="1292225"/>
                <a:gridCol w="1292225"/>
                <a:gridCol w="1292225"/>
              </a:tblGrid>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lt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gt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eq</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ne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and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not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instanceof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div</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mod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null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5569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4000"/>
              <a:t>Summary</a:t>
            </a:r>
          </a:p>
        </p:txBody>
      </p:sp>
      <p:sp>
        <p:nvSpPr>
          <p:cNvPr id="2" name="Content Placeholder 1"/>
          <p:cNvSpPr>
            <a:spLocks noGrp="1"/>
          </p:cNvSpPr>
          <p:nvPr>
            <p:ph idx="1"/>
          </p:nvPr>
        </p:nvSpPr>
        <p:spPr>
          <a:xfrm>
            <a:off x="1314450" y="778566"/>
            <a:ext cx="6696075" cy="5436704"/>
          </a:xfrm>
          <a:prstGeom prst="rect">
            <a:avLst/>
          </a:prstGeom>
        </p:spPr>
        <p:txBody>
          <a:bodyPr/>
          <a:lstStyle/>
          <a:p>
            <a:pPr lvl="0">
              <a:spcBef>
                <a:spcPts val="600"/>
              </a:spcBef>
              <a:spcAft>
                <a:spcPts val="600"/>
              </a:spcAft>
              <a:buFont typeface="Candara" panose="020E0502030303020204" pitchFamily="34" charset="0"/>
              <a:buChar char="◊"/>
            </a:pPr>
            <a:r>
              <a:rPr lang="en-US" sz="3200" b="1"/>
              <a:t>JSP Introduction</a:t>
            </a:r>
          </a:p>
          <a:p>
            <a:pPr lvl="0">
              <a:spcBef>
                <a:spcPts val="600"/>
              </a:spcBef>
              <a:spcAft>
                <a:spcPts val="600"/>
              </a:spcAft>
              <a:buFont typeface="Candara" panose="020E0502030303020204" pitchFamily="34" charset="0"/>
              <a:buChar char="◊"/>
            </a:pPr>
            <a:r>
              <a:rPr lang="en-US" sz="3200" b="1"/>
              <a:t>JSP Scripting </a:t>
            </a:r>
            <a:r>
              <a:rPr lang="en-US" sz="3200" b="1" smtClean="0"/>
              <a:t>Element</a:t>
            </a:r>
          </a:p>
          <a:p>
            <a:pPr lvl="0">
              <a:spcBef>
                <a:spcPts val="600"/>
              </a:spcBef>
              <a:spcAft>
                <a:spcPts val="600"/>
              </a:spcAft>
              <a:buFont typeface="Candara" panose="020E0502030303020204" pitchFamily="34" charset="0"/>
              <a:buChar char="◊"/>
            </a:pPr>
            <a:r>
              <a:rPr lang="en-US" sz="3200" b="1"/>
              <a:t>JSP Implicit Objects</a:t>
            </a:r>
            <a:endParaRPr lang="en-US" sz="3200" b="1" smtClean="0"/>
          </a:p>
          <a:p>
            <a:pPr lvl="0">
              <a:spcBef>
                <a:spcPts val="600"/>
              </a:spcBef>
              <a:spcAft>
                <a:spcPts val="600"/>
              </a:spcAft>
              <a:buFont typeface="Candara" panose="020E0502030303020204" pitchFamily="34" charset="0"/>
              <a:buChar char="◊"/>
            </a:pPr>
            <a:r>
              <a:rPr lang="en-US" sz="3200" b="1"/>
              <a:t>Expression </a:t>
            </a:r>
            <a:r>
              <a:rPr lang="en-US" sz="3200" b="1" smtClean="0"/>
              <a:t>language</a:t>
            </a:r>
          </a:p>
        </p:txBody>
      </p:sp>
      <p:sp>
        <p:nvSpPr>
          <p:cNvPr id="73731"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ACAE9EB-052C-4EE2-89E7-5FD5C5054116}" type="slidenum">
              <a:rPr lang="vi-VN" altLang="en-US" sz="1200">
                <a:solidFill>
                  <a:srgbClr val="898989"/>
                </a:solidFill>
              </a:rPr>
              <a:pPr>
                <a:spcBef>
                  <a:spcPct val="0"/>
                </a:spcBef>
                <a:buFontTx/>
                <a:buNone/>
              </a:pPr>
              <a:t>58</a:t>
            </a:fld>
            <a:endParaRPr lang="vi-VN" altLang="en-US" sz="120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2798113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smtClean="0">
                <a:solidFill>
                  <a:srgbClr val="E46C0A"/>
                </a:solidFill>
              </a:rPr>
              <a:t>Thank you</a:t>
            </a:r>
            <a:endParaRPr lang="en-US" sz="60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59</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59</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JSP Introduction </a:t>
            </a:r>
            <a:r>
              <a:rPr lang="en-US" sz="1800" smtClean="0">
                <a:solidFill>
                  <a:schemeClr val="tx1"/>
                </a:solidFill>
              </a:rPr>
              <a:t>(2/2)</a:t>
            </a:r>
            <a:endParaRPr lang="en-US" sz="1800">
              <a:solidFill>
                <a:schemeClr val="tx1"/>
              </a:solidFill>
            </a:endParaRPr>
          </a:p>
        </p:txBody>
      </p:sp>
      <p:sp>
        <p:nvSpPr>
          <p:cNvPr id="2" name="Content Placeholder 1"/>
          <p:cNvSpPr>
            <a:spLocks noGrp="1"/>
          </p:cNvSpPr>
          <p:nvPr>
            <p:ph idx="1"/>
          </p:nvPr>
        </p:nvSpPr>
        <p:spPr>
          <a:prstGeom prst="rect">
            <a:avLst/>
          </a:prstGeom>
        </p:spPr>
        <p:txBody>
          <a:bodyPr/>
          <a:lstStyle/>
          <a:p>
            <a:pPr algn="just">
              <a:spcBef>
                <a:spcPts val="600"/>
              </a:spcBef>
              <a:defRPr/>
            </a:pPr>
            <a:r>
              <a:rPr lang="en-US" sz="2400" b="1" smtClean="0"/>
              <a:t>Servlet: </a:t>
            </a:r>
          </a:p>
          <a:p>
            <a:pPr lvl="1" algn="just">
              <a:spcBef>
                <a:spcPts val="600"/>
              </a:spcBef>
              <a:defRPr/>
            </a:pPr>
            <a:r>
              <a:rPr lang="en-US" sz="2000" smtClean="0"/>
              <a:t>Java </a:t>
            </a:r>
            <a:r>
              <a:rPr lang="en-US" sz="2000"/>
              <a:t>Servlets are programs that </a:t>
            </a:r>
            <a:r>
              <a:rPr lang="en-US" sz="2000" b="1"/>
              <a:t>run on a Web </a:t>
            </a:r>
            <a:r>
              <a:rPr lang="en-US" sz="2000" b="1" smtClean="0"/>
              <a:t>server </a:t>
            </a:r>
            <a:r>
              <a:rPr lang="en-US" sz="2000"/>
              <a:t>and act </a:t>
            </a:r>
            <a:r>
              <a:rPr lang="en-US" sz="2000">
                <a:solidFill>
                  <a:srgbClr val="FF0000"/>
                </a:solidFill>
              </a:rPr>
              <a:t>as a middle layer </a:t>
            </a:r>
            <a:r>
              <a:rPr lang="en-US" sz="2000"/>
              <a:t>between a request coming from a </a:t>
            </a:r>
            <a:r>
              <a:rPr lang="en-US" sz="2000" u="sng"/>
              <a:t>Web </a:t>
            </a:r>
            <a:r>
              <a:rPr lang="en-US" sz="2000" u="sng" smtClean="0"/>
              <a:t>browser</a:t>
            </a:r>
            <a:r>
              <a:rPr lang="en-US" sz="2000" smtClean="0"/>
              <a:t> and </a:t>
            </a:r>
            <a:r>
              <a:rPr lang="en-US" sz="2000" u="sng" smtClean="0"/>
              <a:t>databases</a:t>
            </a:r>
            <a:r>
              <a:rPr lang="en-US" sz="2000" smtClean="0"/>
              <a:t> on the HTTP server.</a:t>
            </a:r>
          </a:p>
          <a:p>
            <a:pPr lvl="1" algn="just">
              <a:spcBef>
                <a:spcPts val="600"/>
              </a:spcBef>
              <a:defRPr/>
            </a:pPr>
            <a:endParaRPr lang="en-US" sz="2000"/>
          </a:p>
          <a:p>
            <a:pPr lvl="1" algn="just">
              <a:spcBef>
                <a:spcPts val="600"/>
              </a:spcBef>
              <a:defRPr/>
            </a:pPr>
            <a:endParaRPr lang="en-US" sz="2000" smtClean="0"/>
          </a:p>
          <a:p>
            <a:pPr lvl="1" algn="just">
              <a:spcBef>
                <a:spcPts val="600"/>
              </a:spcBef>
              <a:defRPr/>
            </a:pPr>
            <a:endParaRPr lang="en-US" sz="2000"/>
          </a:p>
          <a:p>
            <a:pPr marL="457200" lvl="1" indent="0" algn="just">
              <a:spcBef>
                <a:spcPts val="600"/>
              </a:spcBef>
              <a:buFont typeface="Wingdings" panose="05000000000000000000" pitchFamily="2" charset="2"/>
              <a:buNone/>
              <a:defRPr/>
            </a:pPr>
            <a:endParaRPr lang="en-US" sz="2000" smtClean="0"/>
          </a:p>
          <a:p>
            <a:pPr algn="just">
              <a:spcBef>
                <a:spcPts val="600"/>
              </a:spcBef>
              <a:defRPr/>
            </a:pPr>
            <a:r>
              <a:rPr lang="en-US" sz="2400" b="1" smtClean="0"/>
              <a:t>JSP vs Servlet:</a:t>
            </a:r>
          </a:p>
          <a:p>
            <a:pPr lvl="1" algn="just">
              <a:spcBef>
                <a:spcPts val="600"/>
              </a:spcBef>
              <a:defRPr/>
            </a:pPr>
            <a:endParaRPr lang="en-US" sz="2000"/>
          </a:p>
        </p:txBody>
      </p:sp>
      <p:sp>
        <p:nvSpPr>
          <p:cNvPr id="2458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C447B74-83FF-4609-A838-EEAC847A12E8}" type="slidenum">
              <a:rPr lang="vi-VN" altLang="en-US" sz="1200">
                <a:solidFill>
                  <a:srgbClr val="898989"/>
                </a:solidFill>
              </a:rPr>
              <a:pPr>
                <a:spcBef>
                  <a:spcPct val="0"/>
                </a:spcBef>
                <a:buFontTx/>
                <a:buNone/>
              </a:pPr>
              <a:t>6</a:t>
            </a:fld>
            <a:endParaRPr lang="vi-VN" altLang="en-US" sz="1200">
              <a:solidFill>
                <a:srgbClr val="898989"/>
              </a:solidFill>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363" y="2324100"/>
            <a:ext cx="2514146" cy="147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736" y="4365626"/>
            <a:ext cx="3581400" cy="177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0191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3200"/>
              <a:t>Architecture of a JSP Application</a:t>
            </a:r>
          </a:p>
        </p:txBody>
      </p:sp>
      <p:sp>
        <p:nvSpPr>
          <p:cNvPr id="2" name="Content Placeholder 1"/>
          <p:cNvSpPr>
            <a:spLocks noGrp="1"/>
          </p:cNvSpPr>
          <p:nvPr>
            <p:ph idx="1"/>
          </p:nvPr>
        </p:nvSpPr>
        <p:spPr>
          <a:prstGeom prst="rect">
            <a:avLst/>
          </a:prstGeom>
        </p:spPr>
        <p:txBody>
          <a:bodyPr/>
          <a:lstStyle/>
          <a:p>
            <a:pPr algn="just">
              <a:spcBef>
                <a:spcPts val="600"/>
              </a:spcBef>
              <a:spcAft>
                <a:spcPts val="600"/>
              </a:spcAft>
              <a:defRPr/>
            </a:pPr>
            <a:r>
              <a:rPr lang="en-US" sz="2400"/>
              <a:t>JSP plays a key role and it is responsible for of processing the request made by </a:t>
            </a:r>
            <a:r>
              <a:rPr lang="en-US" sz="2400" smtClean="0"/>
              <a:t>client.</a:t>
            </a:r>
          </a:p>
          <a:p>
            <a:pPr lvl="1" algn="just">
              <a:spcBef>
                <a:spcPts val="600"/>
              </a:spcBef>
              <a:spcAft>
                <a:spcPts val="600"/>
              </a:spcAft>
              <a:defRPr/>
            </a:pPr>
            <a:r>
              <a:rPr lang="en-US" sz="2000"/>
              <a:t> Client (Web browser) </a:t>
            </a:r>
            <a:r>
              <a:rPr lang="en-US" sz="2000" b="1"/>
              <a:t>makes a </a:t>
            </a:r>
            <a:r>
              <a:rPr lang="en-US" sz="2000" b="1" smtClean="0"/>
              <a:t>request</a:t>
            </a:r>
          </a:p>
          <a:p>
            <a:pPr lvl="1" algn="just">
              <a:spcBef>
                <a:spcPts val="600"/>
              </a:spcBef>
              <a:spcAft>
                <a:spcPts val="600"/>
              </a:spcAft>
              <a:defRPr/>
            </a:pPr>
            <a:r>
              <a:rPr lang="en-US" sz="2000"/>
              <a:t>JSP then creates a bean object which then fulfills the request and pass the </a:t>
            </a:r>
            <a:r>
              <a:rPr lang="en-US" sz="2000" b="1"/>
              <a:t>response</a:t>
            </a:r>
            <a:r>
              <a:rPr lang="en-US" sz="2000"/>
              <a:t> to </a:t>
            </a:r>
            <a:r>
              <a:rPr lang="en-US" sz="2000" smtClean="0"/>
              <a:t>JSP</a:t>
            </a:r>
          </a:p>
          <a:p>
            <a:pPr lvl="1" algn="just">
              <a:spcBef>
                <a:spcPts val="600"/>
              </a:spcBef>
              <a:spcAft>
                <a:spcPts val="600"/>
              </a:spcAft>
              <a:defRPr/>
            </a:pPr>
            <a:r>
              <a:rPr lang="en-US" sz="2000"/>
              <a:t>JSP then </a:t>
            </a:r>
            <a:r>
              <a:rPr lang="en-US" sz="2000" b="1"/>
              <a:t>sends the response </a:t>
            </a:r>
            <a:r>
              <a:rPr lang="en-US" sz="2000"/>
              <a:t>back to client</a:t>
            </a:r>
          </a:p>
        </p:txBody>
      </p:sp>
      <p:sp>
        <p:nvSpPr>
          <p:cNvPr id="2560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EF86FF6-F664-4C11-BF37-C5799B3B9F53}" type="slidenum">
              <a:rPr lang="vi-VN" altLang="en-US" sz="1200">
                <a:solidFill>
                  <a:srgbClr val="898989"/>
                </a:solidFill>
              </a:rPr>
              <a:pPr>
                <a:spcBef>
                  <a:spcPct val="0"/>
                </a:spcBef>
                <a:buFontTx/>
                <a:buNone/>
              </a:pPr>
              <a:t>7</a:t>
            </a:fld>
            <a:endParaRPr lang="vi-VN" altLang="en-US" sz="1200">
              <a:solidFill>
                <a:srgbClr val="898989"/>
              </a:solidFill>
            </a:endParaRP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311" y="3662570"/>
            <a:ext cx="5048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347075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JSP </a:t>
            </a:r>
            <a:r>
              <a:rPr lang="en-US" smtClean="0"/>
              <a:t>Process</a:t>
            </a:r>
            <a:endParaRPr lang="en-US"/>
          </a:p>
        </p:txBody>
      </p:sp>
      <p:sp>
        <p:nvSpPr>
          <p:cNvPr id="2" name="Content Placeholder 1"/>
          <p:cNvSpPr>
            <a:spLocks noGrp="1"/>
          </p:cNvSpPr>
          <p:nvPr>
            <p:ph idx="1"/>
          </p:nvPr>
        </p:nvSpPr>
        <p:spPr>
          <a:prstGeom prst="rect">
            <a:avLst/>
          </a:prstGeom>
        </p:spPr>
        <p:txBody>
          <a:bodyPr/>
          <a:lstStyle/>
          <a:p>
            <a:pPr marL="0" indent="0" eaLnBrk="1" hangingPunct="1">
              <a:spcBef>
                <a:spcPts val="600"/>
              </a:spcBef>
              <a:buFont typeface="Arial" charset="0"/>
              <a:buNone/>
              <a:defRPr/>
            </a:pPr>
            <a:r>
              <a:rPr lang="en-US" sz="1800" b="1"/>
              <a:t>Steps required for a JSP request:</a:t>
            </a:r>
          </a:p>
          <a:p>
            <a:pPr marL="438150" indent="-381000" eaLnBrk="1" hangingPunct="1">
              <a:spcBef>
                <a:spcPts val="600"/>
              </a:spcBef>
              <a:buFontTx/>
              <a:buAutoNum type="arabicPeriod"/>
              <a:defRPr/>
            </a:pPr>
            <a:r>
              <a:rPr lang="en-US" sz="1600"/>
              <a:t>The </a:t>
            </a:r>
            <a:r>
              <a:rPr lang="en-US" sz="1600" b="1"/>
              <a:t>user goes to web side </a:t>
            </a:r>
            <a:r>
              <a:rPr lang="en-US" sz="1600"/>
              <a:t>made using JSP. The web browser makes the request via the </a:t>
            </a:r>
            <a:r>
              <a:rPr lang="en-US" sz="1600" smtClean="0"/>
              <a:t>Internet.</a:t>
            </a:r>
          </a:p>
          <a:p>
            <a:pPr marL="438150" indent="-381000" eaLnBrk="1" hangingPunct="1">
              <a:spcBef>
                <a:spcPts val="600"/>
              </a:spcBef>
              <a:buFontTx/>
              <a:buAutoNum type="arabicPeriod"/>
              <a:defRPr/>
            </a:pPr>
            <a:r>
              <a:rPr lang="en-US" sz="1400" smtClean="0"/>
              <a:t>The </a:t>
            </a:r>
            <a:r>
              <a:rPr lang="en-US" sz="1400"/>
              <a:t>JSP request gets </a:t>
            </a:r>
            <a:r>
              <a:rPr lang="en-US" sz="1400" b="1"/>
              <a:t>sent</a:t>
            </a:r>
            <a:r>
              <a:rPr lang="en-US" sz="1400"/>
              <a:t> to the Web </a:t>
            </a:r>
            <a:r>
              <a:rPr lang="en-US" sz="1400" smtClean="0"/>
              <a:t>server.</a:t>
            </a:r>
          </a:p>
          <a:p>
            <a:pPr marL="438150" indent="-381000" algn="just" eaLnBrk="1" hangingPunct="1">
              <a:spcBef>
                <a:spcPts val="600"/>
              </a:spcBef>
              <a:buFontTx/>
              <a:buAutoNum type="arabicPeriod"/>
              <a:defRPr/>
            </a:pPr>
            <a:r>
              <a:rPr lang="en-US" sz="1400" smtClean="0"/>
              <a:t>The </a:t>
            </a:r>
            <a:r>
              <a:rPr lang="en-US" sz="1400"/>
              <a:t>Web server </a:t>
            </a:r>
            <a:r>
              <a:rPr lang="en-US" sz="1400" b="1"/>
              <a:t>recognizes</a:t>
            </a:r>
            <a:r>
              <a:rPr lang="en-US" sz="1400"/>
              <a:t> that the file required is special (.jsp), therefore passes the </a:t>
            </a:r>
            <a:r>
              <a:rPr lang="en-US" sz="1400" b="1"/>
              <a:t>JSP file </a:t>
            </a:r>
            <a:r>
              <a:rPr lang="en-US" sz="1400"/>
              <a:t>to the </a:t>
            </a:r>
            <a:r>
              <a:rPr lang="en-US" sz="1400" b="1"/>
              <a:t>JSP servlet </a:t>
            </a:r>
            <a:r>
              <a:rPr lang="en-US" sz="1400" b="1" smtClean="0"/>
              <a:t>engine</a:t>
            </a:r>
            <a:r>
              <a:rPr lang="en-US" sz="1400" smtClean="0"/>
              <a:t>.</a:t>
            </a:r>
            <a:endParaRPr lang="en-US" sz="1400" b="1" smtClean="0"/>
          </a:p>
          <a:p>
            <a:pPr marL="438150" indent="-381000" algn="just" eaLnBrk="1" hangingPunct="1">
              <a:spcBef>
                <a:spcPts val="600"/>
              </a:spcBef>
              <a:buFontTx/>
              <a:buAutoNum type="arabicPeriod"/>
              <a:defRPr/>
            </a:pPr>
            <a:r>
              <a:rPr lang="en-US" sz="1400" smtClean="0"/>
              <a:t>If </a:t>
            </a:r>
            <a:r>
              <a:rPr lang="en-US" sz="1400"/>
              <a:t>the JSP file has been called the first time, the JSP file is parsed, otherwise goto step </a:t>
            </a:r>
            <a:r>
              <a:rPr lang="en-US" sz="1400" smtClean="0"/>
              <a:t>7.</a:t>
            </a:r>
          </a:p>
          <a:p>
            <a:pPr marL="438150" indent="-381000" algn="just" eaLnBrk="1" hangingPunct="1">
              <a:spcBef>
                <a:spcPts val="600"/>
              </a:spcBef>
              <a:buFontTx/>
              <a:buAutoNum type="arabicPeriod"/>
              <a:defRPr/>
            </a:pPr>
            <a:r>
              <a:rPr lang="en-US" sz="1400" smtClean="0"/>
              <a:t>The </a:t>
            </a:r>
            <a:r>
              <a:rPr lang="en-US" sz="1400"/>
              <a:t>next step is to </a:t>
            </a:r>
            <a:r>
              <a:rPr lang="en-US" sz="1400" b="1"/>
              <a:t>generate a special Servlet from the JSP file</a:t>
            </a:r>
            <a:r>
              <a:rPr lang="en-US" sz="1400"/>
              <a:t>. All the HTML required is converted to println </a:t>
            </a:r>
            <a:r>
              <a:rPr lang="en-US" sz="1400" smtClean="0"/>
              <a:t>statements.</a:t>
            </a:r>
          </a:p>
          <a:p>
            <a:pPr marL="438150" indent="-381000" algn="just" eaLnBrk="1" hangingPunct="1">
              <a:spcBef>
                <a:spcPts val="600"/>
              </a:spcBef>
              <a:buFontTx/>
              <a:buAutoNum type="arabicPeriod"/>
              <a:defRPr/>
            </a:pPr>
            <a:r>
              <a:rPr lang="en-US" sz="1400" smtClean="0"/>
              <a:t>The </a:t>
            </a:r>
            <a:r>
              <a:rPr lang="en-US" sz="1400"/>
              <a:t>Servlet source code </a:t>
            </a:r>
            <a:r>
              <a:rPr lang="en-US" sz="1400" b="1"/>
              <a:t>is compiled </a:t>
            </a:r>
            <a:r>
              <a:rPr lang="en-US" sz="1400"/>
              <a:t>into a </a:t>
            </a:r>
            <a:r>
              <a:rPr lang="en-US" sz="1400" smtClean="0"/>
              <a:t>class.</a:t>
            </a:r>
          </a:p>
          <a:p>
            <a:pPr marL="438150" indent="-381000" algn="just" eaLnBrk="1" hangingPunct="1">
              <a:spcBef>
                <a:spcPts val="600"/>
              </a:spcBef>
              <a:buFontTx/>
              <a:buAutoNum type="arabicPeriod"/>
              <a:defRPr/>
            </a:pPr>
            <a:r>
              <a:rPr lang="en-US" sz="1400" smtClean="0"/>
              <a:t>The </a:t>
            </a:r>
            <a:r>
              <a:rPr lang="en-US" sz="1400"/>
              <a:t>servlet </a:t>
            </a:r>
            <a:r>
              <a:rPr lang="en-US" sz="1400" b="1"/>
              <a:t>is instantiated</a:t>
            </a:r>
            <a:r>
              <a:rPr lang="en-US" sz="1400"/>
              <a:t>, calling the </a:t>
            </a:r>
            <a:r>
              <a:rPr lang="en-US" sz="1400" b="1"/>
              <a:t>init</a:t>
            </a:r>
            <a:r>
              <a:rPr lang="en-US" sz="1400"/>
              <a:t> and </a:t>
            </a:r>
            <a:r>
              <a:rPr lang="en-US" sz="1400" b="1"/>
              <a:t>service</a:t>
            </a:r>
            <a:r>
              <a:rPr lang="en-US" sz="1400"/>
              <a:t> </a:t>
            </a:r>
            <a:r>
              <a:rPr lang="en-US" sz="1400" smtClean="0"/>
              <a:t>methods.</a:t>
            </a:r>
          </a:p>
          <a:p>
            <a:pPr marL="438150" indent="-381000" algn="just" eaLnBrk="1" hangingPunct="1">
              <a:spcBef>
                <a:spcPts val="600"/>
              </a:spcBef>
              <a:buFontTx/>
              <a:buAutoNum type="arabicPeriod"/>
              <a:defRPr/>
            </a:pPr>
            <a:r>
              <a:rPr lang="en-US" sz="1400" b="1" smtClean="0"/>
              <a:t>HTML</a:t>
            </a:r>
            <a:r>
              <a:rPr lang="en-US" sz="1400" smtClean="0"/>
              <a:t> </a:t>
            </a:r>
            <a:r>
              <a:rPr lang="en-US" sz="1400"/>
              <a:t>from the Servlet output is sent via the </a:t>
            </a:r>
            <a:r>
              <a:rPr lang="en-US" sz="1400" smtClean="0"/>
              <a:t>Internet.</a:t>
            </a:r>
          </a:p>
          <a:p>
            <a:pPr marL="438150" indent="-381000" algn="just" eaLnBrk="1" hangingPunct="1">
              <a:spcBef>
                <a:spcPts val="600"/>
              </a:spcBef>
              <a:buFontTx/>
              <a:buAutoNum type="arabicPeriod"/>
              <a:defRPr/>
            </a:pPr>
            <a:r>
              <a:rPr lang="en-US" sz="1400" smtClean="0"/>
              <a:t>HTML </a:t>
            </a:r>
            <a:r>
              <a:rPr lang="en-US" sz="1400"/>
              <a:t>results are </a:t>
            </a:r>
            <a:r>
              <a:rPr lang="en-US" sz="1400" b="1"/>
              <a:t>displayed</a:t>
            </a:r>
            <a:r>
              <a:rPr lang="en-US" sz="1400"/>
              <a:t> on the user's web browser.</a:t>
            </a:r>
          </a:p>
          <a:p>
            <a:pPr marL="457200" indent="-457200" eaLnBrk="1" hangingPunct="1">
              <a:spcBef>
                <a:spcPts val="600"/>
              </a:spcBef>
              <a:buFont typeface="Arial" charset="0"/>
              <a:buChar char="•"/>
              <a:defRPr/>
            </a:pPr>
            <a:endParaRPr lang="en-US" sz="1400"/>
          </a:p>
        </p:txBody>
      </p:sp>
      <p:sp>
        <p:nvSpPr>
          <p:cNvPr id="2662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FAB2557-4147-4979-873A-A59EAA430CC2}" type="slidenum">
              <a:rPr lang="vi-VN" altLang="en-US" sz="1200">
                <a:solidFill>
                  <a:srgbClr val="898989"/>
                </a:solidFill>
              </a:rPr>
              <a:pPr>
                <a:spcBef>
                  <a:spcPct val="0"/>
                </a:spcBef>
                <a:buFontTx/>
                <a:buNone/>
              </a:pPr>
              <a:t>8</a:t>
            </a:fld>
            <a:endParaRPr lang="vi-VN" altLang="en-US" sz="1200">
              <a:solidFill>
                <a:srgbClr val="898989"/>
              </a:solidFill>
            </a:endParaRPr>
          </a:p>
        </p:txBody>
      </p:sp>
      <p:graphicFrame>
        <p:nvGraphicFramePr>
          <p:cNvPr id="26629" name="Object 4"/>
          <p:cNvGraphicFramePr>
            <a:graphicFrameLocks noGrp="1" noChangeAspect="1"/>
          </p:cNvGraphicFramePr>
          <p:nvPr>
            <p:extLst>
              <p:ext uri="{D42A27DB-BD31-4B8C-83A1-F6EECF244321}">
                <p14:modId xmlns:p14="http://schemas.microsoft.com/office/powerpoint/2010/main" val="198060333"/>
              </p:ext>
            </p:extLst>
          </p:nvPr>
        </p:nvGraphicFramePr>
        <p:xfrm>
          <a:off x="5508625" y="4354513"/>
          <a:ext cx="3311525" cy="2241464"/>
        </p:xfrm>
        <a:graphic>
          <a:graphicData uri="http://schemas.openxmlformats.org/presentationml/2006/ole">
            <mc:AlternateContent xmlns:mc="http://schemas.openxmlformats.org/markup-compatibility/2006">
              <mc:Choice xmlns:v="urn:schemas-microsoft-com:vml" Requires="v">
                <p:oleObj spid="_x0000_s9516" name="Bitmap Image" r:id="rId3" imgW="4619048" imgH="3123810" progId="PBrush">
                  <p:embed/>
                </p:oleObj>
              </mc:Choice>
              <mc:Fallback>
                <p:oleObj name="Bitmap Image" r:id="rId3" imgW="4619048" imgH="3123810" progId="PBrush">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354513"/>
                        <a:ext cx="3311525" cy="2241464"/>
                      </a:xfrm>
                      <a:prstGeom prst="rect">
                        <a:avLst/>
                      </a:prstGeom>
                      <a:noFill/>
                      <a:ln>
                        <a:noFill/>
                      </a:ln>
                      <a:extLst/>
                    </p:spPr>
                  </p:pic>
                </p:oleObj>
              </mc:Fallback>
            </mc:AlternateContent>
          </a:graphicData>
        </a:graphic>
      </p:graphicFrame>
      <p:pic>
        <p:nvPicPr>
          <p:cNvPr id="819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593" y="4730164"/>
            <a:ext cx="29908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a:spLocks noChangeArrowheads="1"/>
          </p:cNvSpPr>
          <p:nvPr/>
        </p:nvSpPr>
        <p:spPr bwMode="auto">
          <a:xfrm>
            <a:off x="2339975" y="6557963"/>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rgbClr val="FF0000"/>
                </a:solidFill>
                <a:latin typeface="Candara" panose="020E0502030303020204" pitchFamily="34" charset="0"/>
              </a:rPr>
              <a:t>Example</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89496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First </a:t>
            </a:r>
            <a:r>
              <a:rPr lang="en-US" smtClean="0"/>
              <a:t>Example</a:t>
            </a:r>
            <a:endParaRPr lang="en-US"/>
          </a:p>
        </p:txBody>
      </p:sp>
      <p:sp>
        <p:nvSpPr>
          <p:cNvPr id="4" name="Content Placeholder 3"/>
          <p:cNvSpPr>
            <a:spLocks noGrp="1"/>
          </p:cNvSpPr>
          <p:nvPr>
            <p:ph idx="1"/>
          </p:nvPr>
        </p:nvSpPr>
        <p:spPr/>
        <p:txBody>
          <a:bodyPr/>
          <a:lstStyle/>
          <a:p>
            <a:endParaRPr lang="en-US"/>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914400"/>
            <a:ext cx="8951912"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1058889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FF0000"/>
          </a:solidFill>
          <a:tailEnd type="stealth"/>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2974</TotalTime>
  <Words>3546</Words>
  <Application>Microsoft Office PowerPoint</Application>
  <PresentationFormat>On-screen Show (4:3)</PresentationFormat>
  <Paragraphs>880</Paragraphs>
  <Slides>59</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2" baseType="lpstr">
      <vt:lpstr>Arial</vt:lpstr>
      <vt:lpstr>Book Antiqua</vt:lpstr>
      <vt:lpstr>Calibri</vt:lpstr>
      <vt:lpstr>Candara</vt:lpstr>
      <vt:lpstr>Consolas</vt:lpstr>
      <vt:lpstr>Times</vt:lpstr>
      <vt:lpstr>Times New Roman</vt:lpstr>
      <vt:lpstr>Trebuchet MS</vt:lpstr>
      <vt:lpstr>Wingdings</vt:lpstr>
      <vt:lpstr>Wingdings 2</vt:lpstr>
      <vt:lpstr>Presentation2</vt:lpstr>
      <vt:lpstr>Bitmap Image</vt:lpstr>
      <vt:lpstr>Document</vt:lpstr>
      <vt:lpstr>JAVASERVER PAGES</vt:lpstr>
      <vt:lpstr>Learning Goals</vt:lpstr>
      <vt:lpstr>Table of contents</vt:lpstr>
      <vt:lpstr>JSP Introduction</vt:lpstr>
      <vt:lpstr>JSP Introduction (1/2)</vt:lpstr>
      <vt:lpstr>JSP Introduction (2/2)</vt:lpstr>
      <vt:lpstr>Architecture of a JSP Application</vt:lpstr>
      <vt:lpstr>JSP Process</vt:lpstr>
      <vt:lpstr>First Example</vt:lpstr>
      <vt:lpstr>Practical time</vt:lpstr>
      <vt:lpstr>Practical time</vt:lpstr>
      <vt:lpstr>Practical time</vt:lpstr>
      <vt:lpstr>JSP Scripting Element</vt:lpstr>
      <vt:lpstr>Scriptlet</vt:lpstr>
      <vt:lpstr>JSP Tags</vt:lpstr>
      <vt:lpstr>Directive tags (1/3)</vt:lpstr>
      <vt:lpstr>Directive tags (2/3)</vt:lpstr>
      <vt:lpstr>Directive tags (3/3)</vt:lpstr>
      <vt:lpstr>Action tags (1/2)</vt:lpstr>
      <vt:lpstr>Action tags (2/2)</vt:lpstr>
      <vt:lpstr>Include tag (1/3)</vt:lpstr>
      <vt:lpstr>Include tag (2/3)</vt:lpstr>
      <vt:lpstr>Include tag (3/3)</vt:lpstr>
      <vt:lpstr>Forward tag (1/2)</vt:lpstr>
      <vt:lpstr>Forward tag (2/2)</vt:lpstr>
      <vt:lpstr>Usebean tag (1/3)</vt:lpstr>
      <vt:lpstr>Usebean tag (2/3)</vt:lpstr>
      <vt:lpstr>Usebean tag (3/3)</vt:lpstr>
      <vt:lpstr>Practical time</vt:lpstr>
      <vt:lpstr>JSP Implicit Objects</vt:lpstr>
      <vt:lpstr>Implicit Objects</vt:lpstr>
      <vt:lpstr>Implicit Objects</vt:lpstr>
      <vt:lpstr>Implicit Objects Application</vt:lpstr>
      <vt:lpstr>Implicit Objects Application</vt:lpstr>
      <vt:lpstr>Implicit Objects Application</vt:lpstr>
      <vt:lpstr>Implicit Objects config</vt:lpstr>
      <vt:lpstr>Implicit Objects config</vt:lpstr>
      <vt:lpstr>Implicit Objects out</vt:lpstr>
      <vt:lpstr>Implicit Objects Page</vt:lpstr>
      <vt:lpstr>Implicit Objects PageContext</vt:lpstr>
      <vt:lpstr>Implicit Objects PageContext</vt:lpstr>
      <vt:lpstr>Implicit Objects PageContext</vt:lpstr>
      <vt:lpstr>Implicit Objects PageContext</vt:lpstr>
      <vt:lpstr>Implicit Objects request</vt:lpstr>
      <vt:lpstr>Implicit Objects request</vt:lpstr>
      <vt:lpstr>Implicit Objects request</vt:lpstr>
      <vt:lpstr>Implicit Objects response</vt:lpstr>
      <vt:lpstr>Implicit Objects response</vt:lpstr>
      <vt:lpstr>Implicit Objects response</vt:lpstr>
      <vt:lpstr>Implicit Objects session</vt:lpstr>
      <vt:lpstr>Implicit Objects session</vt:lpstr>
      <vt:lpstr>Expression language</vt:lpstr>
      <vt:lpstr>Expression Language (EL) in JSP</vt:lpstr>
      <vt:lpstr>Implicit Objects in Expression Language (EL)</vt:lpstr>
      <vt:lpstr>Expression Language (EL) in JSP</vt:lpstr>
      <vt:lpstr>Expression Language (EL) in JSP</vt:lpstr>
      <vt:lpstr>Reserve words in EL</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(FA.TOD)</cp:lastModifiedBy>
  <cp:revision>413</cp:revision>
  <dcterms:created xsi:type="dcterms:W3CDTF">2016-11-02T02:13:02Z</dcterms:created>
  <dcterms:modified xsi:type="dcterms:W3CDTF">2019-09-26T09:00:13Z</dcterms:modified>
</cp:coreProperties>
</file>