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7674" y="6356350"/>
            <a:ext cx="619125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313" y="6356350"/>
            <a:ext cx="7464286" cy="365125"/>
          </a:xfrm>
        </p:spPr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6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6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86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13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49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52400" y="5175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9" name="Rectangle 8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altLang="en-US" sz="1200" smtClean="0"/>
                <a:t>Internal </a:t>
              </a:r>
              <a:r>
                <a:rPr lang="en-US" alt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pic>
        <p:nvPicPr>
          <p:cNvPr id="12" name="Picture 2" descr="Z:\Trangdof\thang4\NEW TRAILER\cuderxan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30175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50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8" descr="Z:\Trangdof\thang 2\CTC logo\2LOGO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-76200"/>
            <a:ext cx="210661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Z:\Trangdof\thang4\NEW TRAILER\cuder5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87350"/>
            <a:ext cx="29019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6" name="Rectangle 5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smtClean="0"/>
                <a:t>Internal </a:t>
              </a:r>
              <a:r>
                <a:rPr 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68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8" descr="Z:\Trangdof\thang 2\CTC logo\2LOGO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-76200"/>
            <a:ext cx="210661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Z:\Trangdof\thang4\NEW TRAILER\cuder5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87350"/>
            <a:ext cx="29019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7" name="Rectangle 6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smtClean="0"/>
                <a:t>Internal </a:t>
              </a:r>
              <a:r>
                <a:rPr 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43e-BM/HR/HDCV/FSOFT V1.2 - ©FPT SOFTWARE - Fresher Academy - Internal Use</a:t>
            </a:r>
            <a:endParaRPr lang="en-US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9B0A9-A958-4BAA-9861-6ECBE5B19D9B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6391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495014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3" descr="Z:\Trangdof\thang 2\CTC logo\logo am ba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"/>
            <a:ext cx="1370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782638" y="492125"/>
            <a:ext cx="533400" cy="460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2" descr="Z:\Trangdof\thang4\NEW TRAILER\cuderxanh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73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52400" y="6400800"/>
            <a:ext cx="1371600" cy="276225"/>
            <a:chOff x="292100" y="6403201"/>
            <a:chExt cx="1371600" cy="276999"/>
          </a:xfrm>
        </p:grpSpPr>
        <p:sp>
          <p:nvSpPr>
            <p:cNvPr id="10" name="Rectangle 9"/>
            <p:cNvSpPr/>
            <p:nvPr/>
          </p:nvSpPr>
          <p:spPr>
            <a:xfrm>
              <a:off x="698500" y="6476431"/>
              <a:ext cx="533400" cy="1528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" y="6476431"/>
              <a:ext cx="533400" cy="152827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92100" y="6403201"/>
              <a:ext cx="1371600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smtClean="0"/>
                <a:t>Internal </a:t>
              </a:r>
              <a:r>
                <a:rPr lang="en-US" sz="1200" smtClean="0">
                  <a:solidFill>
                    <a:schemeClr val="bg1"/>
                  </a:solidFill>
                </a:rPr>
                <a:t>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6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313" y="6356350"/>
            <a:ext cx="5326062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MVC AND JSP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z="2800" smtClean="0"/>
              <a:t>Instructor: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Logical Layers in Web Application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E46C0A"/>
              </a:buClr>
              <a:buFont typeface="Arial" panose="020B0604020202020204" pitchFamily="34" charset="0"/>
              <a:buChar char="•"/>
            </a:pPr>
            <a:fld id="{DBEB5C94-0927-4FA6-933C-A10EDB6F94BE}" type="slidenum">
              <a:rPr lang="en-US" altLang="en-US" sz="3200">
                <a:latin typeface="Candara" panose="020E0502030303020204" pitchFamily="34" charset="0"/>
              </a:rPr>
              <a:pPr algn="l" eaLnBrk="0" hangingPunct="0">
                <a:spcBef>
                  <a:spcPct val="20000"/>
                </a:spcBef>
                <a:buClr>
                  <a:srgbClr val="E46C0A"/>
                </a:buClr>
                <a:buFont typeface="Arial" panose="020B0604020202020204" pitchFamily="34" charset="0"/>
                <a:buChar char="•"/>
              </a:pPr>
              <a:t>10</a:t>
            </a:fld>
            <a:endParaRPr lang="en-US" altLang="en-US" sz="320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400" y="4094509"/>
            <a:ext cx="7143800" cy="156966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processRequest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response)throws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userPassword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txtPassword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u = new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UserBO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ubo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UserBO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u.setUserName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u.setUserPassword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userPassword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);…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472" y="2633314"/>
            <a:ext cx="7143800" cy="138499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&lt;form method="post" action="Login"&gt;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&lt;input type="text" name="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&lt;input type="text" name="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&gt;${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u.userName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} &lt;/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&gt;${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u.userPassword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} &lt;/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td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s-E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472" y="1503710"/>
            <a:ext cx="7143800" cy="101566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DbBean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{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 {  </a:t>
            </a:r>
            <a:r>
              <a:rPr lang="es-ES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es-ES" sz="12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" name="Oval 26"/>
          <p:cNvSpPr/>
          <p:nvPr/>
        </p:nvSpPr>
        <p:spPr>
          <a:xfrm>
            <a:off x="7572396" y="1503709"/>
            <a:ext cx="928694" cy="92869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 err="1">
                <a:solidFill>
                  <a:schemeClr val="tx2"/>
                </a:solidFill>
              </a:rPr>
              <a:t>Model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72396" y="4308815"/>
            <a:ext cx="928694" cy="928694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 err="1">
                <a:solidFill>
                  <a:schemeClr val="tx2"/>
                </a:solidFill>
              </a:rPr>
              <a:t>Controller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72396" y="2799109"/>
            <a:ext cx="928694" cy="92869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solidFill>
                  <a:schemeClr val="tx2"/>
                </a:solidFill>
              </a:rPr>
              <a:t>View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819400" y="2036763"/>
            <a:ext cx="13716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81500" y="2997200"/>
            <a:ext cx="1104900" cy="1554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47813" y="1916113"/>
            <a:ext cx="849312" cy="1462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MVC Collaboration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8D2B09-CA4F-4FA1-8A90-32DD7C5C1D0A}" type="slidenum">
              <a:rPr lang="vi-VN" altLang="en-US">
                <a:solidFill>
                  <a:srgbClr val="898989"/>
                </a:solidFill>
              </a:rPr>
              <a:pPr/>
              <a:t>11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6286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Java 2 Web Applications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600"/>
              <a:t>Java 2 web application options:</a:t>
            </a:r>
          </a:p>
          <a:p>
            <a:pPr eaLnBrk="1" hangingPunct="1">
              <a:defRPr/>
            </a:pPr>
            <a:r>
              <a:rPr lang="en-US" altLang="en-US" sz="2800" b="1"/>
              <a:t>Servlets</a:t>
            </a:r>
          </a:p>
          <a:p>
            <a:pPr lvl="1" eaLnBrk="1" hangingPunct="1">
              <a:defRPr/>
            </a:pPr>
            <a:r>
              <a:rPr lang="en-US" altLang="en-US" sz="2400" smtClean="0"/>
              <a:t>Great </a:t>
            </a:r>
            <a:r>
              <a:rPr lang="en-US" altLang="en-US" sz="2400"/>
              <a:t>for Java people</a:t>
            </a:r>
          </a:p>
          <a:p>
            <a:pPr lvl="1" eaLnBrk="1" hangingPunct="1">
              <a:defRPr/>
            </a:pPr>
            <a:r>
              <a:rPr lang="en-US" altLang="en-US" sz="2400" smtClean="0"/>
              <a:t>Difficult </a:t>
            </a:r>
            <a:r>
              <a:rPr lang="en-US" altLang="en-US" sz="2400"/>
              <a:t>to manage graphical changes in HTML layout.</a:t>
            </a:r>
          </a:p>
          <a:p>
            <a:pPr eaLnBrk="1" hangingPunct="1">
              <a:defRPr/>
            </a:pPr>
            <a:r>
              <a:rPr lang="en-US" altLang="en-US" sz="2800" b="1"/>
              <a:t>JSP</a:t>
            </a:r>
          </a:p>
          <a:p>
            <a:pPr lvl="1" eaLnBrk="1" hangingPunct="1">
              <a:defRPr/>
            </a:pPr>
            <a:r>
              <a:rPr lang="en-US" altLang="en-US" sz="2400" smtClean="0"/>
              <a:t>Great </a:t>
            </a:r>
            <a:r>
              <a:rPr lang="en-US" altLang="en-US" sz="2400"/>
              <a:t>for web developers</a:t>
            </a:r>
          </a:p>
          <a:p>
            <a:pPr lvl="1" eaLnBrk="1" hangingPunct="1">
              <a:defRPr/>
            </a:pPr>
            <a:r>
              <a:rPr lang="en-US" altLang="en-US" sz="2400" smtClean="0"/>
              <a:t>Seductive </a:t>
            </a:r>
            <a:r>
              <a:rPr lang="en-US" altLang="en-US" sz="2400"/>
              <a:t>tendency to write logic in the JSP page.</a:t>
            </a:r>
          </a:p>
          <a:p>
            <a:pPr>
              <a:defRPr/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EBB162-AFAF-481F-9EA7-2D0D4B074C8A}" type="slidenum">
              <a:rPr lang="vi-VN" altLang="en-US">
                <a:solidFill>
                  <a:srgbClr val="898989"/>
                </a:solidFill>
              </a:rPr>
              <a:pPr/>
              <a:t>12</a:t>
            </a:fld>
            <a:endParaRPr lang="vi-VN" alt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 </a:t>
            </a:r>
            <a:r>
              <a:rPr lang="en-US" smtClean="0"/>
              <a:t>Model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400"/>
              <a:t>Web applications where JSP pages are used for every aspect of the development. </a:t>
            </a:r>
          </a:p>
          <a:p>
            <a:pPr algn="just">
              <a:defRPr/>
            </a:pPr>
            <a:endParaRPr lang="en-US" sz="240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4E718D-E93B-46F0-9764-CBA389A073D0}" type="slidenum">
              <a:rPr lang="vi-VN" altLang="en-US">
                <a:solidFill>
                  <a:srgbClr val="898989"/>
                </a:solidFill>
              </a:rPr>
              <a:pPr/>
              <a:t>13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26629" name="Picture 4" descr="C:\projects\borcon2001\struts\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355850"/>
            <a:ext cx="3276600" cy="312737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 descr="C:\projects\borcon2001\struts\image0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2359025"/>
            <a:ext cx="2906713" cy="31242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7175" y="1906588"/>
            <a:ext cx="1447800" cy="457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lIns="91428" tIns="45714" rIns="91428" bIns="45714" anchor="ctr"/>
          <a:lstStyle/>
          <a:p>
            <a:pPr defTabSz="912813" fontAlgn="auto">
              <a:defRPr/>
            </a:pPr>
            <a:r>
              <a:rPr lang="en-US" sz="2600" b="1" kern="0">
                <a:solidFill>
                  <a:srgbClr val="000000"/>
                </a:solidFill>
                <a:latin typeface="Arial" charset="0"/>
                <a:cs typeface="Arial" charset="0"/>
              </a:rPr>
              <a:t>Option 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77938" y="1900238"/>
            <a:ext cx="1447800" cy="4572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lIns="91428" tIns="45714" rIns="91428" bIns="45714" anchor="ctr"/>
          <a:lstStyle/>
          <a:p>
            <a:pPr defTabSz="912813" fontAlgn="auto">
              <a:defRPr/>
            </a:pPr>
            <a:r>
              <a:rPr lang="en-US" sz="2600" b="1" kern="0" dirty="0">
                <a:solidFill>
                  <a:srgbClr val="000000"/>
                </a:solidFill>
                <a:latin typeface="Arial" charset="0"/>
                <a:cs typeface="Arial" charset="0"/>
              </a:rPr>
              <a:t>Option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 Model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/>
              <a:t>A request is made to a JSP or servlet </a:t>
            </a:r>
            <a:endParaRPr lang="en-US" sz="2400" smtClean="0"/>
          </a:p>
          <a:p>
            <a:pPr>
              <a:defRPr/>
            </a:pPr>
            <a:r>
              <a:rPr lang="en-US" sz="2400" smtClean="0"/>
              <a:t>The JSP </a:t>
            </a:r>
            <a:r>
              <a:rPr lang="en-US" sz="2400"/>
              <a:t>or servlet handles all responsibilities for the </a:t>
            </a:r>
            <a:r>
              <a:rPr lang="en-US" sz="2400" smtClean="0"/>
              <a:t>request</a:t>
            </a:r>
          </a:p>
          <a:p>
            <a:pPr lvl="1">
              <a:defRPr/>
            </a:pPr>
            <a:r>
              <a:rPr lang="en-US" sz="2000" smtClean="0"/>
              <a:t>processing</a:t>
            </a:r>
            <a:r>
              <a:rPr lang="en-US" sz="2000"/>
              <a:t>, </a:t>
            </a:r>
            <a:endParaRPr lang="en-US" sz="2000" smtClean="0"/>
          </a:p>
          <a:p>
            <a:pPr lvl="1">
              <a:defRPr/>
            </a:pPr>
            <a:r>
              <a:rPr lang="en-US" sz="2000" smtClean="0"/>
              <a:t>validating </a:t>
            </a:r>
            <a:r>
              <a:rPr lang="en-US" sz="2000"/>
              <a:t>data, </a:t>
            </a:r>
            <a:endParaRPr lang="en-US" sz="2000" smtClean="0"/>
          </a:p>
          <a:p>
            <a:pPr lvl="1">
              <a:defRPr/>
            </a:pPr>
            <a:r>
              <a:rPr lang="en-US" sz="2000" smtClean="0"/>
              <a:t>handling </a:t>
            </a:r>
            <a:r>
              <a:rPr lang="en-US" sz="2000"/>
              <a:t>the business logic, </a:t>
            </a:r>
            <a:endParaRPr lang="en-US" sz="2000" smtClean="0"/>
          </a:p>
          <a:p>
            <a:pPr lvl="1">
              <a:defRPr/>
            </a:pPr>
            <a:r>
              <a:rPr lang="en-US" sz="2000" smtClean="0"/>
              <a:t>and </a:t>
            </a:r>
            <a:r>
              <a:rPr lang="en-US" sz="2000"/>
              <a:t>generating a response</a:t>
            </a:r>
          </a:p>
          <a:p>
            <a:pPr>
              <a:defRPr/>
            </a:pPr>
            <a:endParaRPr lang="en-US" sz="240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DE19A9-64DC-4BF5-B834-C293FB514EA3}" type="slidenum">
              <a:rPr lang="vi-VN" altLang="en-US">
                <a:solidFill>
                  <a:srgbClr val="898989"/>
                </a:solidFill>
              </a:rPr>
              <a:pPr/>
              <a:t>14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27653" name="Picture 4" descr="model 1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46438"/>
            <a:ext cx="6592887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 Model 1 Observation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/>
              <a:t>The Good</a:t>
            </a:r>
          </a:p>
          <a:p>
            <a:pPr lvl="1" eaLnBrk="1" hangingPunct="1">
              <a:defRPr/>
            </a:pPr>
            <a:r>
              <a:rPr lang="en-US" altLang="en-US" sz="2400"/>
              <a:t>Easiest Solution</a:t>
            </a:r>
          </a:p>
          <a:p>
            <a:pPr eaLnBrk="1" hangingPunct="1">
              <a:defRPr/>
            </a:pPr>
            <a:r>
              <a:rPr lang="en-US" altLang="en-US" sz="2800" b="1"/>
              <a:t>The Bad</a:t>
            </a:r>
          </a:p>
          <a:p>
            <a:pPr lvl="1" eaLnBrk="1" hangingPunct="1">
              <a:defRPr/>
            </a:pPr>
            <a:r>
              <a:rPr lang="en-US" altLang="en-US" sz="2400"/>
              <a:t>Presentation and Logic are mixed.</a:t>
            </a:r>
          </a:p>
          <a:p>
            <a:pPr eaLnBrk="1" hangingPunct="1">
              <a:defRPr/>
            </a:pPr>
            <a:r>
              <a:rPr lang="en-US" altLang="en-US" sz="2800" b="1"/>
              <a:t>The Ugly</a:t>
            </a:r>
          </a:p>
          <a:p>
            <a:pPr lvl="1" eaLnBrk="1" hangingPunct="1">
              <a:defRPr/>
            </a:pPr>
            <a:r>
              <a:rPr lang="en-US" altLang="en-US" sz="2400"/>
              <a:t>No reuse possibilities</a:t>
            </a:r>
          </a:p>
          <a:p>
            <a:pPr>
              <a:defRPr/>
            </a:pPr>
            <a:endParaRPr lang="en-US" sz="280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BBB2E-8E05-4D3C-9CCC-DF39F4B5C09C}" type="slidenum">
              <a:rPr lang="vi-VN" altLang="en-US">
                <a:solidFill>
                  <a:srgbClr val="898989"/>
                </a:solidFill>
              </a:rPr>
              <a:pPr/>
              <a:t>15</a:t>
            </a:fld>
            <a:endParaRPr lang="vi-VN" altLang="en-US">
              <a:solidFill>
                <a:srgbClr val="898989"/>
              </a:solidFill>
            </a:endParaRP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6226175" y="1023938"/>
            <a:ext cx="2667000" cy="4276725"/>
            <a:chOff x="624" y="918"/>
            <a:chExt cx="1680" cy="2694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624" y="918"/>
              <a:ext cx="1536" cy="870"/>
              <a:chOff x="624" y="1200"/>
              <a:chExt cx="1536" cy="870"/>
            </a:xfrm>
          </p:grpSpPr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624" y="1776"/>
                <a:ext cx="576" cy="29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defRPr/>
                </a:pPr>
                <a:r>
                  <a:rPr lang="en-US" sz="2400" kern="0">
                    <a:solidFill>
                      <a:srgbClr val="000000"/>
                    </a:solidFill>
                    <a:latin typeface="Times New Roman" pitchFamily="18" charset="0"/>
                    <a:cs typeface="Arial" charset="0"/>
                  </a:rPr>
                  <a:t>JSP2</a:t>
                </a:r>
              </a:p>
            </p:txBody>
          </p:sp>
          <p:grpSp>
            <p:nvGrpSpPr>
              <p:cNvPr id="28692" name="Group 7"/>
              <p:cNvGrpSpPr>
                <a:grpSpLocks/>
              </p:cNvGrpSpPr>
              <p:nvPr/>
            </p:nvGrpSpPr>
            <p:grpSpPr bwMode="auto">
              <a:xfrm>
                <a:off x="624" y="1200"/>
                <a:ext cx="1536" cy="870"/>
                <a:chOff x="624" y="1200"/>
                <a:chExt cx="1536" cy="870"/>
              </a:xfrm>
            </p:grpSpPr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" y="1200"/>
                  <a:ext cx="576" cy="294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defRPr/>
                  </a:pPr>
                  <a:r>
                    <a:rPr lang="en-US" sz="2400" kern="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JSP1</a:t>
                  </a:r>
                </a:p>
              </p:txBody>
            </p:sp>
            <p:sp>
              <p:nvSpPr>
                <p:cNvPr id="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84" y="1200"/>
                  <a:ext cx="576" cy="294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defRPr/>
                  </a:pPr>
                  <a:r>
                    <a:rPr lang="en-US" sz="2400" kern="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JSP3</a:t>
                  </a:r>
                </a:p>
              </p:txBody>
            </p:sp>
            <p:sp>
              <p:nvSpPr>
                <p:cNvPr id="2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576" cy="294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defRPr/>
                  </a:pPr>
                  <a:r>
                    <a:rPr lang="en-US" sz="2400" kern="0">
                      <a:solidFill>
                        <a:srgbClr val="000000"/>
                      </a:solidFill>
                      <a:latin typeface="Times New Roman" pitchFamily="18" charset="0"/>
                      <a:cs typeface="Arial" charset="0"/>
                    </a:rPr>
                    <a:t>JSP4</a:t>
                  </a:r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134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>
                  <a:off x="1200" y="1488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>
                  <a:off x="912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00" y="192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816" y="148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vi-VN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624" y="2166"/>
              <a:ext cx="1680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Presentation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624" y="2742"/>
              <a:ext cx="1152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Presentation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624" y="3318"/>
              <a:ext cx="1680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Present.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624" y="2448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Ctrl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1200" y="2448"/>
              <a:ext cx="1104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Presentation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728" y="2742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Logic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624" y="3030"/>
              <a:ext cx="1680" cy="294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            Present.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864" y="3024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Ctrl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728" y="2166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Logic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1344" y="3312"/>
              <a:ext cx="576" cy="29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defRPr/>
              </a:pPr>
              <a:r>
                <a:rPr lang="en-US" sz="2400" kern="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Logic</a:t>
              </a: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>
              <a:off x="624" y="1782"/>
              <a:ext cx="96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160" y="1782"/>
              <a:ext cx="14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3200"/>
              <a:t>JSP Model 1 Observation (cont.)</a:t>
            </a:r>
            <a:endParaRPr lang="en-US" sz="32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800" b="1">
                <a:cs typeface="Arial" charset="0"/>
              </a:rPr>
              <a:t>Advantages</a:t>
            </a:r>
          </a:p>
          <a:p>
            <a:pPr lvl="1" algn="just" eaLnBrk="1" hangingPunct="1">
              <a:defRPr/>
            </a:pPr>
            <a:r>
              <a:rPr lang="en-US" sz="2400">
                <a:cs typeface="Arial" charset="0"/>
              </a:rPr>
              <a:t>Lightweight design – for small, static application</a:t>
            </a:r>
          </a:p>
          <a:p>
            <a:pPr lvl="1" algn="just" eaLnBrk="1" hangingPunct="1">
              <a:defRPr/>
            </a:pPr>
            <a:r>
              <a:rPr lang="en-US" sz="2400">
                <a:cs typeface="Arial" charset="0"/>
              </a:rPr>
              <a:t>Suitable for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small applications </a:t>
            </a:r>
            <a:r>
              <a:rPr lang="en-US" sz="2400">
                <a:cs typeface="Arial" charset="0"/>
              </a:rPr>
              <a:t>having very simple page flow,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little</a:t>
            </a:r>
            <a:r>
              <a:rPr lang="en-US" sz="2400">
                <a:cs typeface="Arial" charset="0"/>
              </a:rPr>
              <a:t> need for centralized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security control </a:t>
            </a:r>
            <a:r>
              <a:rPr lang="en-US" sz="2400">
                <a:cs typeface="Arial" charset="0"/>
              </a:rPr>
              <a:t>and </a:t>
            </a:r>
            <a:r>
              <a:rPr lang="en-US" sz="2400" smtClean="0">
                <a:solidFill>
                  <a:srgbClr val="FF0000"/>
                </a:solidFill>
                <a:cs typeface="Arial" charset="0"/>
              </a:rPr>
              <a:t>logging</a:t>
            </a:r>
            <a:r>
              <a:rPr lang="en-US" sz="2400" smtClean="0">
                <a:cs typeface="Arial" charset="0"/>
              </a:rPr>
              <a:t>.</a:t>
            </a:r>
            <a:endParaRPr lang="en-US" sz="240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800" b="1" smtClean="0">
                <a:cs typeface="Arial" charset="0"/>
              </a:rPr>
              <a:t>Limitations</a:t>
            </a:r>
            <a:endParaRPr lang="en-US" sz="2800" b="1">
              <a:cs typeface="Arial" charset="0"/>
            </a:endParaRPr>
          </a:p>
          <a:p>
            <a:pPr lvl="1" algn="just" eaLnBrk="1" hangingPunct="1">
              <a:defRPr/>
            </a:pPr>
            <a:r>
              <a:rPr lang="en-US" sz="2400">
                <a:cs typeface="Arial" charset="0"/>
              </a:rPr>
              <a:t>Navigation Problem – to change name of JSP file have to change in many location</a:t>
            </a:r>
          </a:p>
          <a:p>
            <a:pPr lvl="1" algn="just" eaLnBrk="1" hangingPunct="1">
              <a:defRPr/>
            </a:pPr>
            <a:r>
              <a:rPr lang="en-US" sz="2400">
                <a:cs typeface="Arial" charset="0"/>
              </a:rPr>
              <a:t>Applications are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difficult to modify </a:t>
            </a:r>
            <a:r>
              <a:rPr lang="en-US" sz="2400">
                <a:cs typeface="Arial" charset="0"/>
              </a:rPr>
              <a:t>– large Java code being embedded in JSP page</a:t>
            </a:r>
          </a:p>
          <a:p>
            <a:pPr lvl="1" algn="just" eaLnBrk="1" hangingPunct="1">
              <a:defRPr/>
            </a:pPr>
            <a:r>
              <a:rPr lang="en-US" sz="2400">
                <a:cs typeface="Arial" charset="0"/>
              </a:rPr>
              <a:t>Not suitable for large and complex </a:t>
            </a:r>
            <a:r>
              <a:rPr lang="en-US" sz="2400" smtClean="0">
                <a:cs typeface="Arial" charset="0"/>
              </a:rPr>
              <a:t>applications</a:t>
            </a:r>
            <a:endParaRPr lang="en-US" sz="2400">
              <a:cs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15D3B3-C471-408E-A3DB-D893CED086E0}" type="slidenum">
              <a:rPr lang="vi-VN" altLang="en-US">
                <a:solidFill>
                  <a:srgbClr val="898989"/>
                </a:solidFill>
              </a:rPr>
              <a:pPr/>
              <a:t>16</a:t>
            </a:fld>
            <a:endParaRPr lang="vi-VN" alt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 Model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altLang="en-US" sz="2400"/>
              <a:t>Web applications where JSP pages are used for the GUI aspect of the web development </a:t>
            </a:r>
            <a:endParaRPr lang="en-US" altLang="en-US" sz="2400" smtClean="0"/>
          </a:p>
          <a:p>
            <a:pPr algn="just">
              <a:defRPr/>
            </a:pPr>
            <a:r>
              <a:rPr lang="en-US" altLang="en-US" sz="2400"/>
              <a:t>T</a:t>
            </a:r>
            <a:r>
              <a:rPr lang="en-US" altLang="en-US" sz="2400" smtClean="0"/>
              <a:t>he </a:t>
            </a:r>
            <a:r>
              <a:rPr lang="en-US" altLang="en-US" sz="2400">
                <a:solidFill>
                  <a:srgbClr val="FF0000"/>
                </a:solidFill>
              </a:rPr>
              <a:t>logic</a:t>
            </a:r>
            <a:r>
              <a:rPr lang="en-US" altLang="en-US" sz="2400"/>
              <a:t> of the application is placed in the </a:t>
            </a:r>
            <a:r>
              <a:rPr lang="en-US" altLang="en-US" sz="2400">
                <a:solidFill>
                  <a:srgbClr val="FF0000"/>
                </a:solidFill>
              </a:rPr>
              <a:t>servlets</a:t>
            </a:r>
            <a:r>
              <a:rPr lang="en-US" altLang="en-US" sz="2400"/>
              <a:t> it posts to</a:t>
            </a:r>
            <a:r>
              <a:rPr lang="en-US" altLang="en-US" sz="2400" smtClean="0"/>
              <a:t>.</a:t>
            </a:r>
            <a:endParaRPr lang="en-US" altLang="en-US" sz="240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EACBD3-E851-4423-8D51-C8A436CA9ED4}" type="slidenum">
              <a:rPr lang="vi-VN" altLang="en-US">
                <a:solidFill>
                  <a:srgbClr val="898989"/>
                </a:solidFill>
              </a:rPr>
              <a:pPr/>
              <a:t>17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70150"/>
            <a:ext cx="553085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14876" y="4000500"/>
            <a:ext cx="685800" cy="2571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rgbClr val="FF0000"/>
                </a:solidFill>
              </a:rPr>
              <a:t>DAO</a:t>
            </a:r>
            <a:endParaRPr lang="en-US" sz="100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flipH="1" flipV="1">
            <a:off x="5057776" y="4257675"/>
            <a:ext cx="114300" cy="25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675" y="4129087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24500" y="4514850"/>
            <a:ext cx="4953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24500" y="4514850"/>
            <a:ext cx="337137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 Model 2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400"/>
              <a:t>Model 2 </a:t>
            </a:r>
            <a:r>
              <a:rPr lang="en-US" sz="2400">
                <a:solidFill>
                  <a:srgbClr val="FF0000"/>
                </a:solidFill>
              </a:rPr>
              <a:t>separates</a:t>
            </a:r>
            <a:r>
              <a:rPr lang="en-US" sz="2400"/>
              <a:t> the </a:t>
            </a:r>
            <a:r>
              <a:rPr lang="en-US" sz="2400">
                <a:solidFill>
                  <a:srgbClr val="FF0000"/>
                </a:solidFill>
              </a:rPr>
              <a:t>display of content</a:t>
            </a:r>
            <a:r>
              <a:rPr lang="en-US" sz="2400"/>
              <a:t> from the </a:t>
            </a:r>
            <a:r>
              <a:rPr lang="en-US" sz="2400">
                <a:solidFill>
                  <a:srgbClr val="FF0000"/>
                </a:solidFill>
              </a:rPr>
              <a:t>logic</a:t>
            </a:r>
            <a:r>
              <a:rPr lang="en-US" sz="2400"/>
              <a:t> used to obtain and manipulate the content. </a:t>
            </a:r>
          </a:p>
          <a:p>
            <a:pPr algn="just">
              <a:defRPr/>
            </a:pPr>
            <a:r>
              <a:rPr lang="en-US" sz="2400" b="1" smtClean="0"/>
              <a:t>Advantages</a:t>
            </a:r>
            <a:r>
              <a:rPr lang="en-US" sz="2400" smtClean="0"/>
              <a:t>:</a:t>
            </a:r>
          </a:p>
          <a:p>
            <a:pPr lvl="1" algn="just">
              <a:defRPr/>
            </a:pPr>
            <a:r>
              <a:rPr lang="en-US" sz="2000" smtClean="0"/>
              <a:t>Easier </a:t>
            </a:r>
            <a:r>
              <a:rPr lang="en-US" sz="2000"/>
              <a:t>to build, maintain and extend: Suitable for large and complex </a:t>
            </a:r>
            <a:r>
              <a:rPr lang="en-US" sz="2000" smtClean="0"/>
              <a:t>applications.</a:t>
            </a:r>
          </a:p>
          <a:p>
            <a:pPr lvl="1" algn="just">
              <a:defRPr/>
            </a:pPr>
            <a:r>
              <a:rPr lang="en-US" sz="2000" smtClean="0"/>
              <a:t>Single </a:t>
            </a:r>
            <a:r>
              <a:rPr lang="en-US" sz="2000"/>
              <a:t>point of control (Servlet) for security and </a:t>
            </a:r>
            <a:r>
              <a:rPr lang="en-US" sz="2000" smtClean="0"/>
              <a:t>logging.</a:t>
            </a:r>
            <a:endParaRPr lang="en-US" sz="2000"/>
          </a:p>
          <a:p>
            <a:pPr algn="just">
              <a:defRPr/>
            </a:pPr>
            <a:r>
              <a:rPr lang="en-US" sz="2400" b="1"/>
              <a:t>Limitations</a:t>
            </a:r>
            <a:r>
              <a:rPr lang="en-US" sz="2400"/>
              <a:t>: Increase Design Complexity</a:t>
            </a:r>
          </a:p>
          <a:p>
            <a:pPr algn="just">
              <a:defRPr/>
            </a:pPr>
            <a:endParaRPr lang="en-US" sz="240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85F26A-D233-4FF6-9284-0AAFAF4B1E99}" type="slidenum">
              <a:rPr lang="vi-VN" altLang="en-US">
                <a:solidFill>
                  <a:srgbClr val="898989"/>
                </a:solidFill>
              </a:rPr>
              <a:pPr/>
              <a:t>18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31749" name="Picture 4" descr="mvc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4005263"/>
            <a:ext cx="444023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JSP Model 2 – Observation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b="1"/>
              <a:t>The Good</a:t>
            </a:r>
          </a:p>
          <a:p>
            <a:pPr lvl="1" algn="just" eaLnBrk="1" hangingPunct="1">
              <a:defRPr/>
            </a:pPr>
            <a:r>
              <a:rPr lang="en-US" altLang="en-US" sz="2000"/>
              <a:t>Reuse </a:t>
            </a:r>
            <a:r>
              <a:rPr lang="en-US" altLang="en-US" sz="2000" smtClean="0"/>
              <a:t>opportunities: </a:t>
            </a:r>
            <a:r>
              <a:rPr lang="en-US" altLang="en-US" sz="1800" smtClean="0"/>
              <a:t>Other application may be able to use the same code.</a:t>
            </a:r>
          </a:p>
          <a:p>
            <a:pPr algn="just" eaLnBrk="1" hangingPunct="1">
              <a:defRPr/>
            </a:pPr>
            <a:r>
              <a:rPr lang="en-US" altLang="en-US" sz="2800" b="1" smtClean="0"/>
              <a:t>The </a:t>
            </a:r>
            <a:r>
              <a:rPr lang="en-US" altLang="en-US" sz="2800" b="1"/>
              <a:t>Bad</a:t>
            </a:r>
          </a:p>
          <a:p>
            <a:pPr lvl="1" algn="just" eaLnBrk="1" hangingPunct="1">
              <a:defRPr/>
            </a:pPr>
            <a:r>
              <a:rPr lang="en-US" altLang="en-US" sz="2000"/>
              <a:t>There is no longer a one to one mapping from a view to a single source of code.</a:t>
            </a:r>
          </a:p>
          <a:p>
            <a:pPr algn="just" eaLnBrk="1" hangingPunct="1">
              <a:defRPr/>
            </a:pPr>
            <a:r>
              <a:rPr lang="en-US" altLang="en-US" sz="2400" b="1"/>
              <a:t>The Ugly</a:t>
            </a:r>
          </a:p>
          <a:p>
            <a:pPr lvl="1" algn="just" eaLnBrk="1" hangingPunct="1">
              <a:defRPr/>
            </a:pPr>
            <a:r>
              <a:rPr lang="en-US" altLang="en-US" sz="2000"/>
              <a:t>Takes more forethought</a:t>
            </a:r>
            <a:r>
              <a:rPr lang="en-US" altLang="en-US" sz="2000" smtClean="0"/>
              <a:t>.</a:t>
            </a:r>
            <a:endParaRPr lang="en-US" altLang="en-US" sz="200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23CA20-690C-474A-B743-795C9A7515A2}" type="slidenum">
              <a:rPr lang="vi-VN" altLang="en-US">
                <a:solidFill>
                  <a:srgbClr val="898989"/>
                </a:solidFill>
              </a:rPr>
              <a:pPr/>
              <a:t>19</a:t>
            </a:fld>
            <a:endParaRPr lang="vi-VN" altLang="en-US">
              <a:solidFill>
                <a:srgbClr val="898989"/>
              </a:solidFill>
            </a:endParaRPr>
          </a:p>
        </p:txBody>
      </p:sp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5100732" y="2862470"/>
            <a:ext cx="3352800" cy="3352800"/>
            <a:chOff x="240" y="1296"/>
            <a:chExt cx="2112" cy="2112"/>
          </a:xfrm>
        </p:grpSpPr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480" y="2832"/>
              <a:ext cx="576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JSP2</a:t>
              </a: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480" y="2256"/>
              <a:ext cx="576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JSP1</a:t>
              </a: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1440" y="2256"/>
              <a:ext cx="576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JSP3</a:t>
              </a: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432" y="1296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Logic</a:t>
              </a: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0"/>
            <p:cNvSpPr>
              <a:spLocks noChangeShapeType="1"/>
            </p:cNvSpPr>
            <p:nvPr/>
          </p:nvSpPr>
          <p:spPr bwMode="auto">
            <a:xfrm flipV="1">
              <a:off x="240" y="144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241" y="1439"/>
              <a:ext cx="0" cy="15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 flipH="1" flipV="1">
              <a:off x="816" y="1584"/>
              <a:ext cx="864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 flipH="1">
              <a:off x="240" y="2976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 flipV="1">
              <a:off x="817" y="1583"/>
              <a:ext cx="818" cy="6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 flipV="1">
              <a:off x="1728" y="1584"/>
              <a:ext cx="0" cy="6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768" y="3120"/>
              <a:ext cx="0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>
              <a:off x="1824" y="15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211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>
              <a:off x="2352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 flipH="1">
              <a:off x="912" y="1584"/>
              <a:ext cx="81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>
              <a:off x="2352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22"/>
            <p:cNvSpPr>
              <a:spLocks noChangeShapeType="1"/>
            </p:cNvSpPr>
            <p:nvPr/>
          </p:nvSpPr>
          <p:spPr bwMode="auto">
            <a:xfrm flipH="1">
              <a:off x="624" y="340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 flipV="1">
              <a:off x="62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8153" y="778566"/>
            <a:ext cx="6037729" cy="543670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•"/>
            </a:pPr>
            <a:r>
              <a:rPr lang="en-US" sz="3200" b="1"/>
              <a:t>What Is a MVC?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•"/>
            </a:pPr>
            <a:r>
              <a:rPr lang="en-US" sz="3200" b="1"/>
              <a:t>Web Application MVC Pattern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/>
              <a:t>Model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/>
              <a:t>View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/>
              <a:t>Controller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•"/>
            </a:pPr>
            <a:r>
              <a:rPr lang="en-US" sz="3200" b="1"/>
              <a:t>JSP Model 1,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Summary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•"/>
            </a:pPr>
            <a:r>
              <a:rPr lang="en-US" sz="3200" b="1"/>
              <a:t>What Is a MVC?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•"/>
            </a:pPr>
            <a:r>
              <a:rPr lang="en-US" sz="3200" b="1"/>
              <a:t>Web Application MVC Pattern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/>
              <a:t>Model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/>
              <a:t>View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/>
              <a:t>Controller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•"/>
            </a:pPr>
            <a:r>
              <a:rPr lang="en-US" sz="3200" b="1"/>
              <a:t>JSP Model 1, </a:t>
            </a:r>
            <a:r>
              <a:rPr lang="en-US" sz="3200" b="1" smtClean="0"/>
              <a:t>2</a:t>
            </a:r>
            <a:endParaRPr lang="en-US" sz="3200" b="1"/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AE10D8-9B76-419B-ADDE-30031BF80AFB}" type="slidenum">
              <a:rPr lang="vi-V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vi-VN" altLang="en-US" sz="1200">
              <a:solidFill>
                <a:srgbClr val="89898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E46C0A"/>
                </a:solidFill>
              </a:rPr>
              <a:t>Thank you</a:t>
            </a:r>
            <a:endParaRPr lang="en-US" sz="66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0" y="6356350"/>
            <a:ext cx="6306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</a:t>
            </a:r>
            <a:r>
              <a:rPr lang="en-US" smtClean="0"/>
              <a:t>Goals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en-US" b="1"/>
              <a:t>After the course, attendees will be able to</a:t>
            </a:r>
            <a:r>
              <a:rPr lang="en-US" altLang="en-US" b="1" smtClean="0"/>
              <a:t>:</a:t>
            </a:r>
            <a:endParaRPr lang="en-US" b="1" smtClean="0"/>
          </a:p>
          <a:p>
            <a:pPr>
              <a:spcBef>
                <a:spcPts val="1200"/>
              </a:spcBef>
              <a:defRPr/>
            </a:pPr>
            <a:r>
              <a:rPr lang="en-US" sz="2800" smtClean="0"/>
              <a:t> Understand </a:t>
            </a:r>
            <a:r>
              <a:rPr lang="en-US" sz="2800" smtClean="0"/>
              <a:t>MVC - JSP Models</a:t>
            </a:r>
            <a:endParaRPr lang="en-US" sz="2800"/>
          </a:p>
          <a:p>
            <a:pPr>
              <a:spcBef>
                <a:spcPts val="1200"/>
              </a:spcBef>
              <a:defRPr/>
            </a:pPr>
            <a:r>
              <a:rPr lang="en-US" sz="2800" smtClean="0"/>
              <a:t> Can </a:t>
            </a:r>
            <a:r>
              <a:rPr lang="en-US" sz="2800"/>
              <a:t>use MVC – </a:t>
            </a:r>
            <a:r>
              <a:rPr lang="en-US" sz="2800" smtClean="0"/>
              <a:t>JSP Models  to </a:t>
            </a:r>
            <a:r>
              <a:rPr lang="en-US" sz="2800"/>
              <a:t>build </a:t>
            </a:r>
            <a:r>
              <a:rPr lang="en-US" sz="2800" smtClean="0"/>
              <a:t>Project</a:t>
            </a:r>
            <a:endParaRPr lang="en-US" sz="280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77F248-2B99-4157-8946-3C23EA7F951D}" type="slidenum">
              <a:rPr lang="vi-VN" altLang="en-US">
                <a:solidFill>
                  <a:srgbClr val="898989"/>
                </a:solidFill>
              </a:rPr>
              <a:pPr/>
              <a:t>3</a:t>
            </a:fld>
            <a:endParaRPr lang="vi-VN" alt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a MVC?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/>
              <a:t>MVC stands for </a:t>
            </a:r>
            <a:r>
              <a:rPr lang="en-US" altLang="en-US" sz="2800" b="1">
                <a:solidFill>
                  <a:srgbClr val="FF0000"/>
                </a:solidFill>
              </a:rPr>
              <a:t>Model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/ </a:t>
            </a:r>
            <a:r>
              <a:rPr lang="en-US" altLang="en-US" sz="2800" b="1">
                <a:solidFill>
                  <a:srgbClr val="FF0000"/>
                </a:solidFill>
              </a:rPr>
              <a:t>View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/ </a:t>
            </a:r>
            <a:r>
              <a:rPr lang="en-US" altLang="en-US" sz="2800" b="1">
                <a:solidFill>
                  <a:srgbClr val="FF0000"/>
                </a:solidFill>
              </a:rPr>
              <a:t>Controller</a:t>
            </a:r>
            <a:r>
              <a:rPr lang="en-US" altLang="en-US" sz="280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/>
              <a:t>A software pattern where </a:t>
            </a:r>
            <a:r>
              <a:rPr lang="en-US" altLang="en-US" sz="2400">
                <a:solidFill>
                  <a:srgbClr val="FF0000"/>
                </a:solidFill>
              </a:rPr>
              <a:t>logic is separated </a:t>
            </a:r>
            <a:r>
              <a:rPr lang="en-US" altLang="en-US" sz="2400"/>
              <a:t>from the </a:t>
            </a:r>
            <a:r>
              <a:rPr lang="en-US" altLang="en-US" sz="2400">
                <a:solidFill>
                  <a:srgbClr val="FF0000"/>
                </a:solidFill>
              </a:rPr>
              <a:t>model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FF0000"/>
                </a:solidFill>
              </a:rPr>
              <a:t>view</a:t>
            </a:r>
            <a:r>
              <a:rPr lang="en-US" altLang="en-US" sz="2400"/>
              <a:t> in order to provide for better </a:t>
            </a:r>
            <a:r>
              <a:rPr lang="en-US" altLang="en-US" sz="2400">
                <a:solidFill>
                  <a:srgbClr val="FF0000"/>
                </a:solidFill>
              </a:rPr>
              <a:t>reuse possibilities</a:t>
            </a:r>
            <a:r>
              <a:rPr lang="en-US" altLang="en-US" sz="240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/>
              <a:t>A software pattern recognized in the early days of small talk</a:t>
            </a:r>
            <a:r>
              <a:rPr lang="en-US" altLang="en-US" sz="2400" smtClean="0"/>
              <a:t>.</a:t>
            </a:r>
          </a:p>
          <a:p>
            <a:pPr marL="514350" indent="-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>
                <a:solidFill>
                  <a:srgbClr val="FF0000"/>
                </a:solidFill>
              </a:rPr>
              <a:t>MVC Architecture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A80BCE-68BB-4644-BC96-9C8DAED4908B}" type="slidenum">
              <a:rPr lang="vi-VN" altLang="en-US">
                <a:solidFill>
                  <a:srgbClr val="898989"/>
                </a:solidFill>
              </a:rPr>
              <a:pPr/>
              <a:t>4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66" y="3139255"/>
            <a:ext cx="4347695" cy="298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Web Application MVC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18437" name="Slide Number Placeholder 1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CC716EB-0F38-4D5C-AED4-55CEB834F25B}" type="slidenum">
              <a:rPr lang="vi-VN" altLang="en-US">
                <a:solidFill>
                  <a:srgbClr val="898989"/>
                </a:solidFill>
              </a:rPr>
              <a:pPr/>
              <a:t>5</a:t>
            </a:fld>
            <a:endParaRPr lang="vi-VN" altLang="en-US">
              <a:solidFill>
                <a:srgbClr val="898989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56100" y="1177925"/>
            <a:ext cx="45910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ndara" panose="020E0502030303020204" pitchFamily="34" charset="0"/>
              </a:rPr>
              <a:t>Model:</a:t>
            </a:r>
          </a:p>
          <a:p>
            <a:pPr lvl="1" algn="just">
              <a:buFontTx/>
              <a:buChar char="–"/>
            </a:pPr>
            <a:r>
              <a:rPr lang="en-US" altLang="en-US" sz="2400">
                <a:latin typeface="Candara" panose="020E0502030303020204" pitchFamily="34" charset="0"/>
              </a:rPr>
              <a:t>Information is provided in objects or beans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ndara" panose="020E0502030303020204" pitchFamily="34" charset="0"/>
              </a:rPr>
              <a:t>View:</a:t>
            </a:r>
          </a:p>
          <a:p>
            <a:pPr lvl="1" algn="just">
              <a:buFontTx/>
              <a:buChar char="–"/>
            </a:pPr>
            <a:r>
              <a:rPr lang="en-US" altLang="en-US" sz="2400">
                <a:latin typeface="Candara" panose="020E0502030303020204" pitchFamily="34" charset="0"/>
              </a:rPr>
              <a:t>The JSP provide the view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ndara" panose="020E0502030303020204" pitchFamily="34" charset="0"/>
              </a:rPr>
              <a:t>Controller:</a:t>
            </a:r>
          </a:p>
          <a:p>
            <a:pPr lvl="1" algn="just">
              <a:buFontTx/>
              <a:buChar char="–"/>
            </a:pPr>
            <a:r>
              <a:rPr lang="en-US" altLang="en-US" sz="2400">
                <a:latin typeface="Candara" panose="020E0502030303020204" pitchFamily="34" charset="0"/>
              </a:rPr>
              <a:t>Servlet provides control logic and becomes the controller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49275" y="1177925"/>
            <a:ext cx="3662363" cy="4267200"/>
            <a:chOff x="576" y="1004"/>
            <a:chExt cx="2112" cy="2400"/>
          </a:xfrm>
        </p:grpSpPr>
        <p:sp>
          <p:nvSpPr>
            <p:cNvPr id="18438" name="Text Box 5"/>
            <p:cNvSpPr txBox="1">
              <a:spLocks noChangeArrowheads="1"/>
            </p:cNvSpPr>
            <p:nvPr/>
          </p:nvSpPr>
          <p:spPr bwMode="auto">
            <a:xfrm>
              <a:off x="816" y="1004"/>
              <a:ext cx="912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Controller (Servlet)</a:t>
              </a:r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1920" y="1820"/>
              <a:ext cx="768" cy="5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Model</a:t>
              </a:r>
              <a:br>
                <a:rPr lang="en-US" altLang="en-US" sz="2400">
                  <a:latin typeface="Times New Roman" panose="02020603050405020304" pitchFamily="18" charset="0"/>
                </a:rPr>
              </a:br>
              <a:r>
                <a:rPr lang="en-US" altLang="en-US" sz="2400">
                  <a:latin typeface="Times New Roman" panose="02020603050405020304" pitchFamily="18" charset="0"/>
                </a:rPr>
                <a:t>(Beans)</a:t>
              </a:r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 flipV="1">
              <a:off x="624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1728" y="115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1296" y="15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3" name="Group 10"/>
            <p:cNvGrpSpPr>
              <a:grpSpLocks/>
            </p:cNvGrpSpPr>
            <p:nvPr/>
          </p:nvGrpSpPr>
          <p:grpSpPr bwMode="auto">
            <a:xfrm>
              <a:off x="816" y="2352"/>
              <a:ext cx="1296" cy="1052"/>
              <a:chOff x="816" y="2352"/>
              <a:chExt cx="1296" cy="1052"/>
            </a:xfrm>
          </p:grpSpPr>
          <p:sp>
            <p:nvSpPr>
              <p:cNvPr id="18450" name="Text Box 11"/>
              <p:cNvSpPr txBox="1">
                <a:spLocks noChangeArrowheads="1"/>
              </p:cNvSpPr>
              <p:nvPr/>
            </p:nvSpPr>
            <p:spPr bwMode="auto">
              <a:xfrm>
                <a:off x="816" y="2496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>
                <a:lvl1pPr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View</a:t>
                </a:r>
                <a:br>
                  <a:rPr lang="en-US" altLang="en-US" sz="2400">
                    <a:latin typeface="Times New Roman" panose="02020603050405020304" pitchFamily="18" charset="0"/>
                  </a:rPr>
                </a:br>
                <a:r>
                  <a:rPr lang="en-US" altLang="en-US" sz="2400">
                    <a:latin typeface="Times New Roman" panose="02020603050405020304" pitchFamily="18" charset="0"/>
                  </a:rPr>
                  <a:t>(JSPs)</a:t>
                </a:r>
              </a:p>
            </p:txBody>
          </p:sp>
          <p:sp>
            <p:nvSpPr>
              <p:cNvPr id="18451" name="Text Box 12"/>
              <p:cNvSpPr txBox="1">
                <a:spLocks noChangeArrowheads="1"/>
              </p:cNvSpPr>
              <p:nvPr/>
            </p:nvSpPr>
            <p:spPr bwMode="auto">
              <a:xfrm>
                <a:off x="912" y="2592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>
                <a:lvl1pPr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View</a:t>
                </a:r>
                <a:br>
                  <a:rPr lang="en-US" altLang="en-US" sz="2400">
                    <a:latin typeface="Times New Roman" panose="02020603050405020304" pitchFamily="18" charset="0"/>
                  </a:rPr>
                </a:br>
                <a:r>
                  <a:rPr lang="en-US" altLang="en-US" sz="2400">
                    <a:latin typeface="Times New Roman" panose="02020603050405020304" pitchFamily="18" charset="0"/>
                  </a:rPr>
                  <a:t>(JSPs)</a:t>
                </a:r>
              </a:p>
            </p:txBody>
          </p:sp>
          <p:sp>
            <p:nvSpPr>
              <p:cNvPr id="18452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688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>
                <a:lvl1pPr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View</a:t>
                </a:r>
                <a:br>
                  <a:rPr lang="en-US" altLang="en-US" sz="2400">
                    <a:latin typeface="Times New Roman" panose="02020603050405020304" pitchFamily="18" charset="0"/>
                  </a:rPr>
                </a:br>
                <a:r>
                  <a:rPr lang="en-US" altLang="en-US" sz="2400">
                    <a:latin typeface="Times New Roman" panose="02020603050405020304" pitchFamily="18" charset="0"/>
                  </a:rPr>
                  <a:t>(JSPs)</a:t>
                </a:r>
              </a:p>
            </p:txBody>
          </p:sp>
          <p:sp>
            <p:nvSpPr>
              <p:cNvPr id="18453" name="Text Box 14"/>
              <p:cNvSpPr txBox="1">
                <a:spLocks noChangeArrowheads="1"/>
              </p:cNvSpPr>
              <p:nvPr/>
            </p:nvSpPr>
            <p:spPr bwMode="auto">
              <a:xfrm>
                <a:off x="1104" y="2784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>
                <a:lvl1pPr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View</a:t>
                </a:r>
                <a:br>
                  <a:rPr lang="en-US" altLang="en-US" sz="2400">
                    <a:latin typeface="Times New Roman" panose="02020603050405020304" pitchFamily="18" charset="0"/>
                  </a:rPr>
                </a:br>
                <a:r>
                  <a:rPr lang="en-US" altLang="en-US" sz="2400">
                    <a:latin typeface="Times New Roman" panose="02020603050405020304" pitchFamily="18" charset="0"/>
                  </a:rPr>
                  <a:t>(JSPs)</a:t>
                </a:r>
              </a:p>
            </p:txBody>
          </p:sp>
          <p:sp>
            <p:nvSpPr>
              <p:cNvPr id="18454" name="Text Box 15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912" cy="52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>
                <a:lvl1pPr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28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28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View</a:t>
                </a:r>
                <a:br>
                  <a:rPr lang="en-US" altLang="en-US" sz="2400">
                    <a:latin typeface="Times New Roman" panose="02020603050405020304" pitchFamily="18" charset="0"/>
                  </a:rPr>
                </a:br>
                <a:r>
                  <a:rPr lang="en-US" altLang="en-US" sz="2400">
                    <a:latin typeface="Times New Roman" panose="02020603050405020304" pitchFamily="18" charset="0"/>
                  </a:rPr>
                  <a:t>(JSP)</a:t>
                </a:r>
              </a:p>
            </p:txBody>
          </p:sp>
          <p:sp>
            <p:nvSpPr>
              <p:cNvPr id="18455" name="Line 16"/>
              <p:cNvSpPr>
                <a:spLocks noChangeShapeType="1"/>
              </p:cNvSpPr>
              <p:nvPr/>
            </p:nvSpPr>
            <p:spPr bwMode="auto">
              <a:xfrm flipV="1">
                <a:off x="1536" y="2352"/>
                <a:ext cx="57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4" name="Line 17"/>
            <p:cNvSpPr>
              <a:spLocks noChangeShapeType="1"/>
            </p:cNvSpPr>
            <p:nvPr/>
          </p:nvSpPr>
          <p:spPr bwMode="auto">
            <a:xfrm flipH="1">
              <a:off x="624" y="3024"/>
              <a:ext cx="48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18"/>
            <p:cNvSpPr txBox="1">
              <a:spLocks noChangeArrowheads="1"/>
            </p:cNvSpPr>
            <p:nvPr/>
          </p:nvSpPr>
          <p:spPr bwMode="auto">
            <a:xfrm>
              <a:off x="576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6" name="Text Box 19"/>
            <p:cNvSpPr txBox="1">
              <a:spLocks noChangeArrowheads="1"/>
            </p:cNvSpPr>
            <p:nvPr/>
          </p:nvSpPr>
          <p:spPr bwMode="auto">
            <a:xfrm>
              <a:off x="1958" y="14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1296" y="21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48" name="Text Box 21"/>
            <p:cNvSpPr txBox="1">
              <a:spLocks noChangeArrowheads="1"/>
            </p:cNvSpPr>
            <p:nvPr/>
          </p:nvSpPr>
          <p:spPr bwMode="auto">
            <a:xfrm>
              <a:off x="1968" y="24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624" y="27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2813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2813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2813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2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srgbClr val="92D050"/>
                </a:solidFill>
                <a:ea typeface="Segoe"/>
                <a:cs typeface="Segoe"/>
              </a:rPr>
              <a:t>M</a:t>
            </a:r>
            <a:r>
              <a:rPr lang="es-ES">
                <a:ea typeface="Segoe"/>
                <a:cs typeface="Segoe"/>
              </a:rPr>
              <a:t>VC - Model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/>
              <a:t>The model is responsible for </a:t>
            </a:r>
            <a:r>
              <a:rPr lang="en-US" sz="2400">
                <a:solidFill>
                  <a:srgbClr val="FF0000"/>
                </a:solidFill>
              </a:rPr>
              <a:t>managing the data </a:t>
            </a:r>
            <a:r>
              <a:rPr lang="en-US" sz="2400"/>
              <a:t>of the application</a:t>
            </a:r>
            <a:r>
              <a:rPr lang="en-US" sz="2400" smtClean="0"/>
              <a:t>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>
                <a:cs typeface="Arial" charset="0"/>
              </a:rPr>
              <a:t>Manages Information - If Changes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>
                <a:cs typeface="Arial" charset="0"/>
              </a:rPr>
              <a:t>Maps </a:t>
            </a:r>
            <a:r>
              <a:rPr lang="en-US" sz="2000">
                <a:solidFill>
                  <a:srgbClr val="FF0000"/>
                </a:solidFill>
                <a:cs typeface="Arial" charset="0"/>
              </a:rPr>
              <a:t>Real-World Entities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79646">
                  <a:lumMod val="75000"/>
                </a:srgbClr>
              </a:buClr>
              <a:defRPr/>
            </a:pPr>
            <a:r>
              <a:rPr lang="en-US" sz="2400">
                <a:solidFill>
                  <a:prstClr val="black"/>
                </a:solidFill>
                <a:cs typeface="Arial" charset="0"/>
              </a:rPr>
              <a:t>Contains data and Related Functionality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>
                <a:cs typeface="Arial" charset="0"/>
              </a:rPr>
              <a:t>Performing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DB Queries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>
                <a:cs typeface="Arial" charset="0"/>
              </a:rPr>
              <a:t>Calculating Business Process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smtClean="0">
                <a:cs typeface="Arial" charset="0"/>
              </a:rPr>
              <a:t>Encapsulates </a:t>
            </a:r>
            <a:r>
              <a:rPr lang="en-US" sz="2400">
                <a:cs typeface="Arial" charset="0"/>
              </a:rPr>
              <a:t>Domain Logic which are independent of </a:t>
            </a:r>
            <a:r>
              <a:rPr lang="en-US" sz="2400" smtClean="0">
                <a:cs typeface="Arial" charset="0"/>
              </a:rPr>
              <a:t>Presentation</a:t>
            </a:r>
            <a:endParaRPr lang="en-US" sz="240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69AFE9-0B6F-4A98-9A1E-D7B69BEB9043}" type="slidenum">
              <a:rPr lang="vi-VN" altLang="en-US">
                <a:solidFill>
                  <a:srgbClr val="898989"/>
                </a:solidFill>
              </a:rPr>
              <a:pPr/>
              <a:t>6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852738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0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a typeface="Segoe"/>
                <a:cs typeface="Segoe"/>
              </a:rPr>
              <a:t>M</a:t>
            </a:r>
            <a:r>
              <a:rPr lang="es-ES">
                <a:solidFill>
                  <a:srgbClr val="FF0000"/>
                </a:solidFill>
                <a:ea typeface="Segoe"/>
                <a:cs typeface="Segoe"/>
              </a:rPr>
              <a:t>V</a:t>
            </a:r>
            <a:r>
              <a:rPr lang="es-ES">
                <a:ea typeface="Segoe"/>
                <a:cs typeface="Segoe"/>
              </a:rPr>
              <a:t>C - View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solidFill>
                  <a:srgbClr val="FF0000"/>
                </a:solidFill>
                <a:cs typeface="Arial" pitchFamily="34" charset="0"/>
              </a:rPr>
              <a:t>Obtains data </a:t>
            </a:r>
            <a:r>
              <a:rPr lang="en-US" altLang="en-US">
                <a:cs typeface="Arial" pitchFamily="34" charset="0"/>
              </a:rPr>
              <a:t>from model &amp; </a:t>
            </a:r>
            <a:r>
              <a:rPr lang="en-US" altLang="en-US">
                <a:solidFill>
                  <a:srgbClr val="FF0000"/>
                </a:solidFill>
                <a:cs typeface="Arial" pitchFamily="34" charset="0"/>
              </a:rPr>
              <a:t>presents to the user</a:t>
            </a:r>
          </a:p>
          <a:p>
            <a:pPr eaLnBrk="1" hangingPunct="1">
              <a:defRPr/>
            </a:pPr>
            <a:r>
              <a:rPr lang="en-US" altLang="en-US">
                <a:solidFill>
                  <a:srgbClr val="FF0000"/>
                </a:solidFill>
                <a:cs typeface="Arial" pitchFamily="34" charset="0"/>
              </a:rPr>
              <a:t>Represents</a:t>
            </a:r>
            <a:r>
              <a:rPr lang="en-US" altLang="en-US">
                <a:cs typeface="Arial" pitchFamily="34" charset="0"/>
              </a:rPr>
              <a:t> Output/Input of the application</a:t>
            </a:r>
          </a:p>
          <a:p>
            <a:pPr eaLnBrk="1" hangingPunct="1">
              <a:defRPr/>
            </a:pPr>
            <a:r>
              <a:rPr lang="en-US" altLang="en-US">
                <a:solidFill>
                  <a:srgbClr val="FF0000"/>
                </a:solidFill>
                <a:cs typeface="Arial" pitchFamily="34" charset="0"/>
              </a:rPr>
              <a:t>Display results </a:t>
            </a:r>
            <a:r>
              <a:rPr lang="en-US" altLang="en-US">
                <a:cs typeface="Arial" pitchFamily="34" charset="0"/>
              </a:rPr>
              <a:t>of Business Logic</a:t>
            </a:r>
          </a:p>
          <a:p>
            <a:pPr eaLnBrk="1" hangingPunct="1">
              <a:defRPr/>
            </a:pPr>
            <a:r>
              <a:rPr lang="en-US" altLang="en-US">
                <a:cs typeface="Arial" pitchFamily="34" charset="0"/>
              </a:rPr>
              <a:t>Free Access to Model</a:t>
            </a:r>
          </a:p>
          <a:p>
            <a:pPr eaLnBrk="1" hangingPunct="1">
              <a:defRPr/>
            </a:pPr>
            <a:r>
              <a:rPr lang="en-US" altLang="en-US">
                <a:cs typeface="Arial" pitchFamily="34" charset="0"/>
              </a:rPr>
              <a:t>Reads Data from Model – Using Query </a:t>
            </a:r>
            <a:r>
              <a:rPr lang="en-US" altLang="en-US" smtClean="0">
                <a:cs typeface="Arial" pitchFamily="34" charset="0"/>
              </a:rPr>
              <a:t>Methods</a:t>
            </a:r>
            <a:endParaRPr lang="en-US" altLang="en-US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FFD363-33FB-4520-AF73-74453D3BE6BC}" type="slidenum">
              <a:rPr lang="vi-VN" altLang="en-US">
                <a:solidFill>
                  <a:srgbClr val="898989"/>
                </a:solidFill>
              </a:rPr>
              <a:pPr/>
              <a:t>7</a:t>
            </a:fld>
            <a:endParaRPr lang="vi-VN" altLang="en-US">
              <a:solidFill>
                <a:srgbClr val="898989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933825"/>
            <a:ext cx="15843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2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Segoe"/>
                <a:cs typeface="Segoe"/>
              </a:rPr>
              <a:t>MV</a:t>
            </a:r>
            <a:r>
              <a:rPr lang="en-US">
                <a:solidFill>
                  <a:srgbClr val="00B0F0"/>
                </a:solidFill>
                <a:ea typeface="Segoe"/>
                <a:cs typeface="Segoe"/>
              </a:rPr>
              <a:t>C</a:t>
            </a:r>
            <a:r>
              <a:rPr lang="en-US">
                <a:ea typeface="Segoe"/>
                <a:cs typeface="Segoe"/>
              </a:rPr>
              <a:t> - Controller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sz="2800">
                <a:cs typeface="Andalus" panose="02020603050405020304" pitchFamily="18" charset="-78"/>
              </a:rPr>
              <a:t>Serves logical </a:t>
            </a:r>
            <a:r>
              <a:rPr lang="en-US" sz="2800">
                <a:solidFill>
                  <a:srgbClr val="FF0000"/>
                </a:solidFill>
                <a:cs typeface="Andalus" panose="02020603050405020304" pitchFamily="18" charset="-78"/>
              </a:rPr>
              <a:t>connection</a:t>
            </a:r>
            <a:r>
              <a:rPr lang="en-US" sz="2800">
                <a:cs typeface="Andalus" panose="02020603050405020304" pitchFamily="18" charset="-78"/>
              </a:rPr>
              <a:t> between </a:t>
            </a:r>
            <a:r>
              <a:rPr lang="en-US" sz="2800">
                <a:solidFill>
                  <a:srgbClr val="FF0000"/>
                </a:solidFill>
                <a:cs typeface="Andalus" panose="02020603050405020304" pitchFamily="18" charset="-78"/>
              </a:rPr>
              <a:t>user’s interaction </a:t>
            </a:r>
            <a:r>
              <a:rPr lang="en-US" sz="2800">
                <a:cs typeface="Andalus" panose="02020603050405020304" pitchFamily="18" charset="-78"/>
              </a:rPr>
              <a:t>and the </a:t>
            </a:r>
            <a:r>
              <a:rPr lang="en-US" sz="2800">
                <a:solidFill>
                  <a:srgbClr val="FF0000"/>
                </a:solidFill>
                <a:cs typeface="Andalus" panose="02020603050405020304" pitchFamily="18" charset="-78"/>
              </a:rPr>
              <a:t>business process</a:t>
            </a:r>
          </a:p>
          <a:p>
            <a:pPr algn="just" eaLnBrk="1" hangingPunct="1">
              <a:defRPr/>
            </a:pPr>
            <a:r>
              <a:rPr lang="en-US" sz="2800">
                <a:cs typeface="Andalus" panose="02020603050405020304" pitchFamily="18" charset="-78"/>
              </a:rPr>
              <a:t>It </a:t>
            </a:r>
            <a:r>
              <a:rPr lang="en-US" sz="2800">
                <a:solidFill>
                  <a:srgbClr val="FF0000"/>
                </a:solidFill>
                <a:cs typeface="Andalus" panose="02020603050405020304" pitchFamily="18" charset="-78"/>
              </a:rPr>
              <a:t>receives</a:t>
            </a:r>
            <a:r>
              <a:rPr lang="en-US" sz="2800">
                <a:cs typeface="Andalus" panose="02020603050405020304" pitchFamily="18" charset="-78"/>
              </a:rPr>
              <a:t> and </a:t>
            </a:r>
            <a:r>
              <a:rPr lang="en-US" sz="2800" smtClean="0">
                <a:solidFill>
                  <a:srgbClr val="FF0000"/>
                </a:solidFill>
                <a:cs typeface="Andalus" panose="02020603050405020304" pitchFamily="18" charset="-78"/>
              </a:rPr>
              <a:t>translates</a:t>
            </a:r>
            <a:r>
              <a:rPr lang="en-US" sz="2800" smtClean="0">
                <a:cs typeface="Andalus" panose="02020603050405020304" pitchFamily="18" charset="-78"/>
              </a:rPr>
              <a:t> </a:t>
            </a:r>
            <a:r>
              <a:rPr lang="en-US" sz="2800">
                <a:cs typeface="Andalus" panose="02020603050405020304" pitchFamily="18" charset="-78"/>
              </a:rPr>
              <a:t>input to request on model or view</a:t>
            </a:r>
          </a:p>
          <a:p>
            <a:pPr algn="just" eaLnBrk="1" hangingPunct="1">
              <a:defRPr/>
            </a:pPr>
            <a:r>
              <a:rPr lang="en-US" sz="2800">
                <a:cs typeface="Andalus" panose="02020603050405020304" pitchFamily="18" charset="-78"/>
              </a:rPr>
              <a:t>Input from user and </a:t>
            </a:r>
            <a:r>
              <a:rPr lang="en-US" sz="2800" smtClean="0">
                <a:solidFill>
                  <a:srgbClr val="FF0000"/>
                </a:solidFill>
                <a:cs typeface="Andalus" panose="02020603050405020304" pitchFamily="18" charset="-78"/>
              </a:rPr>
              <a:t>instructs</a:t>
            </a:r>
            <a:r>
              <a:rPr lang="en-US" sz="2800" baseline="30000" smtClean="0">
                <a:solidFill>
                  <a:srgbClr val="FF0000"/>
                </a:solidFill>
                <a:cs typeface="Andalus" panose="02020603050405020304" pitchFamily="18" charset="-78"/>
              </a:rPr>
              <a:t>[chỉ thị]</a:t>
            </a:r>
            <a:r>
              <a:rPr lang="en-US" sz="2800" smtClean="0">
                <a:cs typeface="Andalus" panose="02020603050405020304" pitchFamily="18" charset="-78"/>
              </a:rPr>
              <a:t> </a:t>
            </a:r>
            <a:r>
              <a:rPr lang="en-US" sz="2800">
                <a:cs typeface="Andalus" panose="02020603050405020304" pitchFamily="18" charset="-78"/>
              </a:rPr>
              <a:t>the model and view to perform action</a:t>
            </a:r>
          </a:p>
          <a:p>
            <a:pPr algn="just" eaLnBrk="1" hangingPunct="1">
              <a:defRPr/>
            </a:pPr>
            <a:r>
              <a:rPr lang="en-US" sz="2800">
                <a:cs typeface="Andalus" panose="02020603050405020304" pitchFamily="18" charset="-78"/>
              </a:rPr>
              <a:t>Responsible for making </a:t>
            </a:r>
            <a:r>
              <a:rPr lang="en-US" sz="2800">
                <a:solidFill>
                  <a:srgbClr val="FF0000"/>
                </a:solidFill>
                <a:cs typeface="Andalus" panose="02020603050405020304" pitchFamily="18" charset="-78"/>
              </a:rPr>
              <a:t>decision</a:t>
            </a:r>
            <a:r>
              <a:rPr lang="en-US" sz="2800">
                <a:cs typeface="Andalus" panose="02020603050405020304" pitchFamily="18" charset="-78"/>
              </a:rPr>
              <a:t> among multiple presentation</a:t>
            </a:r>
          </a:p>
          <a:p>
            <a:pPr algn="just" eaLnBrk="1" hangingPunct="1">
              <a:defRPr/>
            </a:pPr>
            <a:r>
              <a:rPr lang="en-US" sz="2800">
                <a:solidFill>
                  <a:srgbClr val="FF0000"/>
                </a:solidFill>
                <a:cs typeface="Andalus" panose="02020603050405020304" pitchFamily="18" charset="-78"/>
              </a:rPr>
              <a:t>Maps</a:t>
            </a:r>
            <a:r>
              <a:rPr lang="en-US" sz="2800">
                <a:cs typeface="Andalus" panose="02020603050405020304" pitchFamily="18" charset="-78"/>
              </a:rPr>
              <a:t> the end-user action to the application </a:t>
            </a:r>
            <a:r>
              <a:rPr lang="en-US" sz="2800" smtClean="0">
                <a:cs typeface="Andalus" panose="02020603050405020304" pitchFamily="18" charset="-78"/>
              </a:rPr>
              <a:t>response</a:t>
            </a:r>
            <a:endParaRPr lang="en-US" sz="2800">
              <a:cs typeface="Andalus" panose="02020603050405020304" pitchFamily="18" charset="-7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F0BFE1-38B2-4EE1-A85D-FB831F445320}" type="slidenum">
              <a:rPr lang="vi-VN" altLang="en-US">
                <a:solidFill>
                  <a:srgbClr val="898989"/>
                </a:solidFill>
              </a:rPr>
              <a:pPr/>
              <a:t>8</a:t>
            </a:fld>
            <a:endParaRPr lang="vi-VN" alt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/>
              <a:t>Relationship between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800">
                <a:cs typeface="Arial" pitchFamily="34" charset="0"/>
              </a:rPr>
              <a:t>View and Controller</a:t>
            </a:r>
          </a:p>
          <a:p>
            <a:pPr lvl="1" algn="just" eaLnBrk="1" hangingPunct="1">
              <a:defRPr/>
            </a:pPr>
            <a:r>
              <a:rPr lang="en-US" altLang="en-US" sz="2400">
                <a:cs typeface="Arial" pitchFamily="34" charset="0"/>
              </a:rPr>
              <a:t>Controller is responsible for creating or selecting view</a:t>
            </a:r>
          </a:p>
          <a:p>
            <a:pPr algn="just" eaLnBrk="1" hangingPunct="1">
              <a:defRPr/>
            </a:pPr>
            <a:r>
              <a:rPr lang="en-US" altLang="en-US" sz="2800">
                <a:cs typeface="Arial" pitchFamily="34" charset="0"/>
              </a:rPr>
              <a:t>Model and Controller</a:t>
            </a:r>
          </a:p>
          <a:p>
            <a:pPr lvl="1" algn="just" eaLnBrk="1" hangingPunct="1">
              <a:defRPr/>
            </a:pPr>
            <a:r>
              <a:rPr lang="en-US" altLang="en-US" sz="2400">
                <a:cs typeface="Arial" pitchFamily="34" charset="0"/>
              </a:rPr>
              <a:t>Controller depends on model</a:t>
            </a:r>
          </a:p>
          <a:p>
            <a:pPr lvl="1" algn="just" eaLnBrk="1" hangingPunct="1">
              <a:defRPr/>
            </a:pPr>
            <a:r>
              <a:rPr lang="en-US" altLang="en-US" sz="2400">
                <a:cs typeface="Arial" pitchFamily="34" charset="0"/>
              </a:rPr>
              <a:t>If a change is made to the model then there might be required to make parallel changes in the Controller</a:t>
            </a:r>
          </a:p>
          <a:p>
            <a:pPr algn="just" eaLnBrk="1" hangingPunct="1">
              <a:defRPr/>
            </a:pPr>
            <a:r>
              <a:rPr lang="en-US" altLang="en-US" sz="2800">
                <a:cs typeface="Arial" pitchFamily="34" charset="0"/>
              </a:rPr>
              <a:t>Model and View</a:t>
            </a:r>
          </a:p>
          <a:p>
            <a:pPr lvl="1" algn="just" eaLnBrk="1" hangingPunct="1">
              <a:defRPr/>
            </a:pPr>
            <a:r>
              <a:rPr lang="en-US" altLang="en-US" sz="2400">
                <a:cs typeface="Arial" pitchFamily="34" charset="0"/>
              </a:rPr>
              <a:t>View depends on Model</a:t>
            </a:r>
          </a:p>
          <a:p>
            <a:pPr lvl="1" algn="just" eaLnBrk="1" hangingPunct="1">
              <a:defRPr/>
            </a:pPr>
            <a:r>
              <a:rPr lang="en-US" altLang="en-US" sz="2400">
                <a:cs typeface="Arial" pitchFamily="34" charset="0"/>
              </a:rPr>
              <a:t>If a change is made to the model then there might be required to make parallel changes in the </a:t>
            </a:r>
            <a:r>
              <a:rPr lang="en-US" altLang="en-US" sz="2400" smtClean="0">
                <a:cs typeface="Arial" pitchFamily="34" charset="0"/>
              </a:rPr>
              <a:t>view</a:t>
            </a:r>
            <a:endParaRPr lang="en-US" altLang="en-US" sz="2400">
              <a:cs typeface="Arial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E9C2BB-B844-4859-82F6-4FDD33476556}" type="slidenum">
              <a:rPr lang="vi-VN" altLang="en-US">
                <a:solidFill>
                  <a:srgbClr val="898989"/>
                </a:solidFill>
              </a:rPr>
              <a:pPr/>
              <a:t>9</a:t>
            </a:fld>
            <a:endParaRPr lang="vi-VN" alt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1944</TotalTime>
  <Words>1061</Words>
  <Application>Microsoft Office PowerPoint</Application>
  <PresentationFormat>On-screen Show (4:3)</PresentationFormat>
  <Paragraphs>213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Andalus</vt:lpstr>
      <vt:lpstr>Arial</vt:lpstr>
      <vt:lpstr>Book Antiqua</vt:lpstr>
      <vt:lpstr>Calibri</vt:lpstr>
      <vt:lpstr>Candara</vt:lpstr>
      <vt:lpstr>Courier New</vt:lpstr>
      <vt:lpstr>Segoe</vt:lpstr>
      <vt:lpstr>Times New Roman</vt:lpstr>
      <vt:lpstr>Wingdings</vt:lpstr>
      <vt:lpstr>Wingdings 2</vt:lpstr>
      <vt:lpstr>Presentation2</vt:lpstr>
      <vt:lpstr>MVC AND JSP MODELS</vt:lpstr>
      <vt:lpstr>Table Content</vt:lpstr>
      <vt:lpstr>Learning Goals</vt:lpstr>
      <vt:lpstr>What Is a MVC?</vt:lpstr>
      <vt:lpstr>Web Application MVC Pattern</vt:lpstr>
      <vt:lpstr>MVC - Model</vt:lpstr>
      <vt:lpstr>MVC - View</vt:lpstr>
      <vt:lpstr>MVC - Controller</vt:lpstr>
      <vt:lpstr>Relationship between Components</vt:lpstr>
      <vt:lpstr>Logical Layers in Web Application</vt:lpstr>
      <vt:lpstr>MVC Collaboration Diagram</vt:lpstr>
      <vt:lpstr>Java 2 Web Applications</vt:lpstr>
      <vt:lpstr>JSP Model</vt:lpstr>
      <vt:lpstr>JSP Model 1</vt:lpstr>
      <vt:lpstr>JSP Model 1 Observation</vt:lpstr>
      <vt:lpstr>JSP Model 1 Observation (cont.)</vt:lpstr>
      <vt:lpstr>JSP Model 2</vt:lpstr>
      <vt:lpstr>JSP Model 2 </vt:lpstr>
      <vt:lpstr>JSP Model 2 – Observation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(FA.TOD)</cp:lastModifiedBy>
  <cp:revision>173</cp:revision>
  <dcterms:created xsi:type="dcterms:W3CDTF">2016-11-02T02:13:02Z</dcterms:created>
  <dcterms:modified xsi:type="dcterms:W3CDTF">2019-06-26T16:05:09Z</dcterms:modified>
</cp:coreProperties>
</file>