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61" r:id="rId2"/>
    <p:sldId id="361" r:id="rId3"/>
    <p:sldId id="362" r:id="rId4"/>
    <p:sldId id="441" r:id="rId5"/>
    <p:sldId id="452" r:id="rId6"/>
    <p:sldId id="453" r:id="rId7"/>
    <p:sldId id="454" r:id="rId8"/>
    <p:sldId id="455" r:id="rId9"/>
    <p:sldId id="456" r:id="rId10"/>
    <p:sldId id="461" r:id="rId11"/>
    <p:sldId id="460" r:id="rId12"/>
    <p:sldId id="457" r:id="rId13"/>
    <p:sldId id="462" r:id="rId14"/>
    <p:sldId id="463" r:id="rId15"/>
    <p:sldId id="464" r:id="rId16"/>
    <p:sldId id="458" r:id="rId17"/>
    <p:sldId id="459" r:id="rId18"/>
    <p:sldId id="423" r:id="rId19"/>
    <p:sldId id="424" r:id="rId20"/>
    <p:sldId id="471" r:id="rId21"/>
    <p:sldId id="425" r:id="rId22"/>
    <p:sldId id="472" r:id="rId23"/>
    <p:sldId id="473" r:id="rId24"/>
    <p:sldId id="426" r:id="rId25"/>
    <p:sldId id="465" r:id="rId26"/>
    <p:sldId id="466" r:id="rId27"/>
    <p:sldId id="428" r:id="rId28"/>
    <p:sldId id="467" r:id="rId29"/>
    <p:sldId id="468" r:id="rId30"/>
    <p:sldId id="469" r:id="rId31"/>
    <p:sldId id="429" r:id="rId32"/>
    <p:sldId id="430" r:id="rId33"/>
    <p:sldId id="431" r:id="rId34"/>
    <p:sldId id="432" r:id="rId35"/>
    <p:sldId id="433" r:id="rId36"/>
    <p:sldId id="411" r:id="rId37"/>
    <p:sldId id="25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660"/>
  </p:normalViewPr>
  <p:slideViewPr>
    <p:cSldViewPr snapToGrid="0" snapToObjects="1" showGuides="1">
      <p:cViewPr varScale="1">
        <p:scale>
          <a:sx n="67" d="100"/>
          <a:sy n="67" d="100"/>
        </p:scale>
        <p:origin x="5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3FB9B-7BC6-4F71-B292-47900911420F}" type="doc">
      <dgm:prSet loTypeId="urn:microsoft.com/office/officeart/2008/layout/HexagonCluster" loCatId="relationship" qsTypeId="urn:microsoft.com/office/officeart/2005/8/quickstyle/simple1" qsCatId="simple" csTypeId="urn:microsoft.com/office/officeart/2005/8/colors/colorful5" csCatId="colorful" phldr="1"/>
      <dgm:spPr/>
      <dgm:t>
        <a:bodyPr/>
        <a:lstStyle/>
        <a:p>
          <a:endParaRPr lang="en-US"/>
        </a:p>
      </dgm:t>
    </dgm:pt>
    <dgm:pt modelId="{FCD15971-2555-473A-BC28-988948E8BDCE}">
      <dgm:prSet custT="1"/>
      <dgm:spPr/>
      <dgm:t>
        <a:bodyPr/>
        <a:lstStyle/>
        <a:p>
          <a:pPr rtl="0"/>
          <a:r>
            <a:rPr lang="en-US" sz="2800" b="1" i="0" smtClean="0"/>
            <a:t>Understand Servlet</a:t>
          </a:r>
          <a:endParaRPr lang="en-US" sz="2800" b="1" i="0"/>
        </a:p>
      </dgm:t>
    </dgm:pt>
    <dgm:pt modelId="{CC70BF8D-B778-4194-8C9B-A53308F11D51}" type="parTrans" cxnId="{0E6DD49B-FB7F-46EF-ACEC-81A444C9B6EC}">
      <dgm:prSet/>
      <dgm:spPr/>
      <dgm:t>
        <a:bodyPr/>
        <a:lstStyle/>
        <a:p>
          <a:endParaRPr lang="en-US"/>
        </a:p>
      </dgm:t>
    </dgm:pt>
    <dgm:pt modelId="{85F1859E-4E3A-418C-9A6E-3A3196F72387}" type="sibTrans" cxnId="{0E6DD49B-FB7F-46EF-ACEC-81A444C9B6EC}">
      <dgm:prSet/>
      <dgm:spPr/>
      <dgm:t>
        <a:bodyPr/>
        <a:lstStyle/>
        <a:p>
          <a:endParaRPr lang="en-US"/>
        </a:p>
      </dgm:t>
    </dgm:pt>
    <dgm:pt modelId="{4D4CB26F-538E-43A2-8105-F25AA2FB3F04}">
      <dgm:prSet custT="1"/>
      <dgm:spPr/>
      <dgm:t>
        <a:bodyPr/>
        <a:lstStyle/>
        <a:p>
          <a:pPr rtl="0"/>
          <a:r>
            <a:rPr lang="en-US" sz="2800" b="1" i="0" smtClean="0"/>
            <a:t>Can use Servlet to develop web application</a:t>
          </a:r>
          <a:endParaRPr lang="en-US" sz="2800" b="1" i="0"/>
        </a:p>
      </dgm:t>
    </dgm:pt>
    <dgm:pt modelId="{409433B4-5932-467F-AB0B-6232A4854C84}" type="parTrans" cxnId="{048ADB98-D0C3-48E5-BB88-3577BE2E33AB}">
      <dgm:prSet/>
      <dgm:spPr/>
      <dgm:t>
        <a:bodyPr/>
        <a:lstStyle/>
        <a:p>
          <a:endParaRPr lang="en-US"/>
        </a:p>
      </dgm:t>
    </dgm:pt>
    <dgm:pt modelId="{43168269-AD47-4218-89A5-0B5EE1D9B31C}" type="sibTrans" cxnId="{048ADB98-D0C3-48E5-BB88-3577BE2E33AB}">
      <dgm:prSet/>
      <dgm:spPr/>
      <dgm:t>
        <a:bodyPr/>
        <a:lstStyle/>
        <a:p>
          <a:endParaRPr lang="en-US"/>
        </a:p>
      </dgm:t>
    </dgm:pt>
    <dgm:pt modelId="{84E05116-4B76-4637-9910-7863AA75EB0B}" type="pres">
      <dgm:prSet presAssocID="{99B3FB9B-7BC6-4F71-B292-47900911420F}" presName="Name0" presStyleCnt="0">
        <dgm:presLayoutVars>
          <dgm:chMax val="21"/>
          <dgm:chPref val="21"/>
        </dgm:presLayoutVars>
      </dgm:prSet>
      <dgm:spPr/>
      <dgm:t>
        <a:bodyPr/>
        <a:lstStyle/>
        <a:p>
          <a:endParaRPr lang="en-US"/>
        </a:p>
      </dgm:t>
    </dgm:pt>
    <dgm:pt modelId="{5F507B90-34B8-4AC0-94D2-45E6741D4253}" type="pres">
      <dgm:prSet presAssocID="{FCD15971-2555-473A-BC28-988948E8BDCE}" presName="text1" presStyleCnt="0"/>
      <dgm:spPr/>
    </dgm:pt>
    <dgm:pt modelId="{DD081348-7868-4526-A407-E31FF189B961}" type="pres">
      <dgm:prSet presAssocID="{FCD15971-2555-473A-BC28-988948E8BDCE}" presName="textRepeatNode" presStyleLbl="alignNode1" presStyleIdx="0" presStyleCnt="2" custScaleX="116998" custScaleY="106094">
        <dgm:presLayoutVars>
          <dgm:chMax val="0"/>
          <dgm:chPref val="0"/>
          <dgm:bulletEnabled val="1"/>
        </dgm:presLayoutVars>
      </dgm:prSet>
      <dgm:spPr/>
      <dgm:t>
        <a:bodyPr/>
        <a:lstStyle/>
        <a:p>
          <a:endParaRPr lang="en-US"/>
        </a:p>
      </dgm:t>
    </dgm:pt>
    <dgm:pt modelId="{2955E200-F692-41DC-B2D8-C105A889CE62}" type="pres">
      <dgm:prSet presAssocID="{FCD15971-2555-473A-BC28-988948E8BDCE}" presName="textaccent1" presStyleCnt="0"/>
      <dgm:spPr/>
    </dgm:pt>
    <dgm:pt modelId="{1A0C6768-C85A-4565-BE1F-B858BBB7643B}" type="pres">
      <dgm:prSet presAssocID="{FCD15971-2555-473A-BC28-988948E8BDCE}" presName="accentRepeatNode" presStyleLbl="solidAlignAcc1" presStyleIdx="0" presStyleCnt="4"/>
      <dgm:spPr/>
    </dgm:pt>
    <dgm:pt modelId="{862C14C8-C439-49D6-B253-43A06B987F50}" type="pres">
      <dgm:prSet presAssocID="{85F1859E-4E3A-418C-9A6E-3A3196F72387}" presName="image1" presStyleCnt="0"/>
      <dgm:spPr/>
    </dgm:pt>
    <dgm:pt modelId="{55A0921E-266C-4FBB-8E19-AFBB48D61BA6}" type="pres">
      <dgm:prSet presAssocID="{85F1859E-4E3A-418C-9A6E-3A3196F72387}" presName="imageRepeatNode" presStyleLbl="alignAcc1" presStyleIdx="0" presStyleCnt="2" custFlipVert="1" custFlipHor="1" custScaleX="30870" custScaleY="33225"/>
      <dgm:spPr/>
      <dgm:t>
        <a:bodyPr/>
        <a:lstStyle/>
        <a:p>
          <a:endParaRPr lang="en-US"/>
        </a:p>
      </dgm:t>
    </dgm:pt>
    <dgm:pt modelId="{9512A08F-B748-4ED8-B06D-19E45C7CF7AD}" type="pres">
      <dgm:prSet presAssocID="{85F1859E-4E3A-418C-9A6E-3A3196F72387}" presName="imageaccent1" presStyleCnt="0"/>
      <dgm:spPr/>
    </dgm:pt>
    <dgm:pt modelId="{F6F681FB-CC30-4899-B3E2-2ACEC3DD36F5}" type="pres">
      <dgm:prSet presAssocID="{85F1859E-4E3A-418C-9A6E-3A3196F72387}" presName="accentRepeatNode" presStyleLbl="solidAlignAcc1" presStyleIdx="1" presStyleCnt="4" custLinFactY="-67480" custLinFactNeighborX="-7630" custLinFactNeighborY="-100000"/>
      <dgm:spPr/>
    </dgm:pt>
    <dgm:pt modelId="{68FB8748-8B72-4DB8-9238-E0B7713288D5}" type="pres">
      <dgm:prSet presAssocID="{4D4CB26F-538E-43A2-8105-F25AA2FB3F04}" presName="text2" presStyleCnt="0"/>
      <dgm:spPr/>
    </dgm:pt>
    <dgm:pt modelId="{67E78B82-F122-4B34-98E8-2594EA49BD49}" type="pres">
      <dgm:prSet presAssocID="{4D4CB26F-538E-43A2-8105-F25AA2FB3F04}" presName="textRepeatNode" presStyleLbl="alignNode1" presStyleIdx="1" presStyleCnt="2" custScaleX="116998" custScaleY="106094" custLinFactNeighborX="22739" custLinFactNeighborY="-9834">
        <dgm:presLayoutVars>
          <dgm:chMax val="0"/>
          <dgm:chPref val="0"/>
          <dgm:bulletEnabled val="1"/>
        </dgm:presLayoutVars>
      </dgm:prSet>
      <dgm:spPr/>
      <dgm:t>
        <a:bodyPr/>
        <a:lstStyle/>
        <a:p>
          <a:endParaRPr lang="en-US"/>
        </a:p>
      </dgm:t>
    </dgm:pt>
    <dgm:pt modelId="{4B281DD8-8056-4FA5-ACE1-BA31A5CFC247}" type="pres">
      <dgm:prSet presAssocID="{4D4CB26F-538E-43A2-8105-F25AA2FB3F04}" presName="textaccent2" presStyleCnt="0"/>
      <dgm:spPr/>
    </dgm:pt>
    <dgm:pt modelId="{BB37A91A-826D-40DD-BAE4-8F0F0FA97FD3}" type="pres">
      <dgm:prSet presAssocID="{4D4CB26F-538E-43A2-8105-F25AA2FB3F04}" presName="accentRepeatNode" presStyleLbl="solidAlignAcc1" presStyleIdx="2" presStyleCnt="4" custLinFactX="-43512" custLinFactY="100000" custLinFactNeighborX="-100000" custLinFactNeighborY="100731"/>
      <dgm:spPr/>
    </dgm:pt>
    <dgm:pt modelId="{75DEF99C-278C-4F20-910A-90EC3A88C5A0}" type="pres">
      <dgm:prSet presAssocID="{43168269-AD47-4218-89A5-0B5EE1D9B31C}" presName="image2" presStyleCnt="0"/>
      <dgm:spPr/>
    </dgm:pt>
    <dgm:pt modelId="{B0FB8C3C-6C35-4069-8C1D-B7C7EBBD4E72}" type="pres">
      <dgm:prSet presAssocID="{43168269-AD47-4218-89A5-0B5EE1D9B31C}" presName="imageRepeatNode" presStyleLbl="alignAcc1" presStyleIdx="1" presStyleCnt="2" custFlipVert="1" custFlipHor="1" custScaleX="41740" custScaleY="51350"/>
      <dgm:spPr/>
      <dgm:t>
        <a:bodyPr/>
        <a:lstStyle/>
        <a:p>
          <a:endParaRPr lang="en-US"/>
        </a:p>
      </dgm:t>
    </dgm:pt>
    <dgm:pt modelId="{90D92147-239D-4DEC-A981-D29AE9480953}" type="pres">
      <dgm:prSet presAssocID="{43168269-AD47-4218-89A5-0B5EE1D9B31C}" presName="imageaccent2" presStyleCnt="0"/>
      <dgm:spPr/>
    </dgm:pt>
    <dgm:pt modelId="{26E658EA-06DA-4880-A599-168FD6A4B6A5}" type="pres">
      <dgm:prSet presAssocID="{43168269-AD47-4218-89A5-0B5EE1D9B31C}" presName="accentRepeatNode" presStyleLbl="solidAlignAcc1" presStyleIdx="3" presStyleCnt="4"/>
      <dgm:spPr/>
    </dgm:pt>
  </dgm:ptLst>
  <dgm:cxnLst>
    <dgm:cxn modelId="{830CC6EC-34B1-4A2D-95D4-EB84A49FD680}" type="presOf" srcId="{99B3FB9B-7BC6-4F71-B292-47900911420F}" destId="{84E05116-4B76-4637-9910-7863AA75EB0B}" srcOrd="0" destOrd="0" presId="urn:microsoft.com/office/officeart/2008/layout/HexagonCluster"/>
    <dgm:cxn modelId="{0E6DD49B-FB7F-46EF-ACEC-81A444C9B6EC}" srcId="{99B3FB9B-7BC6-4F71-B292-47900911420F}" destId="{FCD15971-2555-473A-BC28-988948E8BDCE}" srcOrd="0" destOrd="0" parTransId="{CC70BF8D-B778-4194-8C9B-A53308F11D51}" sibTransId="{85F1859E-4E3A-418C-9A6E-3A3196F72387}"/>
    <dgm:cxn modelId="{0E223389-2BF0-4230-AE9E-3C76F637CC5B}" type="presOf" srcId="{43168269-AD47-4218-89A5-0B5EE1D9B31C}" destId="{B0FB8C3C-6C35-4069-8C1D-B7C7EBBD4E72}" srcOrd="0" destOrd="0" presId="urn:microsoft.com/office/officeart/2008/layout/HexagonCluster"/>
    <dgm:cxn modelId="{048ADB98-D0C3-48E5-BB88-3577BE2E33AB}" srcId="{99B3FB9B-7BC6-4F71-B292-47900911420F}" destId="{4D4CB26F-538E-43A2-8105-F25AA2FB3F04}" srcOrd="1" destOrd="0" parTransId="{409433B4-5932-467F-AB0B-6232A4854C84}" sibTransId="{43168269-AD47-4218-89A5-0B5EE1D9B31C}"/>
    <dgm:cxn modelId="{EC7779AB-684F-42F1-98F4-8028F56E9178}" type="presOf" srcId="{4D4CB26F-538E-43A2-8105-F25AA2FB3F04}" destId="{67E78B82-F122-4B34-98E8-2594EA49BD49}" srcOrd="0" destOrd="0" presId="urn:microsoft.com/office/officeart/2008/layout/HexagonCluster"/>
    <dgm:cxn modelId="{A15F1F04-AED4-4E80-9895-894A0AAC2046}" type="presOf" srcId="{FCD15971-2555-473A-BC28-988948E8BDCE}" destId="{DD081348-7868-4526-A407-E31FF189B961}" srcOrd="0" destOrd="0" presId="urn:microsoft.com/office/officeart/2008/layout/HexagonCluster"/>
    <dgm:cxn modelId="{688ED92E-DD06-47A1-A0FB-7D8BAC2D3C10}" type="presOf" srcId="{85F1859E-4E3A-418C-9A6E-3A3196F72387}" destId="{55A0921E-266C-4FBB-8E19-AFBB48D61BA6}" srcOrd="0" destOrd="0" presId="urn:microsoft.com/office/officeart/2008/layout/HexagonCluster"/>
    <dgm:cxn modelId="{B365980F-ABB3-40B6-B271-1507DFDCD7D7}" type="presParOf" srcId="{84E05116-4B76-4637-9910-7863AA75EB0B}" destId="{5F507B90-34B8-4AC0-94D2-45E6741D4253}" srcOrd="0" destOrd="0" presId="urn:microsoft.com/office/officeart/2008/layout/HexagonCluster"/>
    <dgm:cxn modelId="{F6F2DDCA-B767-42A1-8506-4732A09B343C}" type="presParOf" srcId="{5F507B90-34B8-4AC0-94D2-45E6741D4253}" destId="{DD081348-7868-4526-A407-E31FF189B961}" srcOrd="0" destOrd="0" presId="urn:microsoft.com/office/officeart/2008/layout/HexagonCluster"/>
    <dgm:cxn modelId="{EB4E61CD-1CD9-4AAA-B20E-47F32B286AA5}" type="presParOf" srcId="{84E05116-4B76-4637-9910-7863AA75EB0B}" destId="{2955E200-F692-41DC-B2D8-C105A889CE62}" srcOrd="1" destOrd="0" presId="urn:microsoft.com/office/officeart/2008/layout/HexagonCluster"/>
    <dgm:cxn modelId="{2D19C2F0-D00A-4E1D-BB2A-8344EF64F720}" type="presParOf" srcId="{2955E200-F692-41DC-B2D8-C105A889CE62}" destId="{1A0C6768-C85A-4565-BE1F-B858BBB7643B}" srcOrd="0" destOrd="0" presId="urn:microsoft.com/office/officeart/2008/layout/HexagonCluster"/>
    <dgm:cxn modelId="{37E922F6-E10C-45B2-A152-46DAABA0BEF0}" type="presParOf" srcId="{84E05116-4B76-4637-9910-7863AA75EB0B}" destId="{862C14C8-C439-49D6-B253-43A06B987F50}" srcOrd="2" destOrd="0" presId="urn:microsoft.com/office/officeart/2008/layout/HexagonCluster"/>
    <dgm:cxn modelId="{0724CBB2-94BE-48B1-9166-99D2B130107C}" type="presParOf" srcId="{862C14C8-C439-49D6-B253-43A06B987F50}" destId="{55A0921E-266C-4FBB-8E19-AFBB48D61BA6}" srcOrd="0" destOrd="0" presId="urn:microsoft.com/office/officeart/2008/layout/HexagonCluster"/>
    <dgm:cxn modelId="{FB690AB7-F1CA-4270-BE92-BAEE14E3F98A}" type="presParOf" srcId="{84E05116-4B76-4637-9910-7863AA75EB0B}" destId="{9512A08F-B748-4ED8-B06D-19E45C7CF7AD}" srcOrd="3" destOrd="0" presId="urn:microsoft.com/office/officeart/2008/layout/HexagonCluster"/>
    <dgm:cxn modelId="{D676DB62-BD95-4D9E-A276-F1F032838A38}" type="presParOf" srcId="{9512A08F-B748-4ED8-B06D-19E45C7CF7AD}" destId="{F6F681FB-CC30-4899-B3E2-2ACEC3DD36F5}" srcOrd="0" destOrd="0" presId="urn:microsoft.com/office/officeart/2008/layout/HexagonCluster"/>
    <dgm:cxn modelId="{10763AA0-4948-4669-A424-F829A971CAB4}" type="presParOf" srcId="{84E05116-4B76-4637-9910-7863AA75EB0B}" destId="{68FB8748-8B72-4DB8-9238-E0B7713288D5}" srcOrd="4" destOrd="0" presId="urn:microsoft.com/office/officeart/2008/layout/HexagonCluster"/>
    <dgm:cxn modelId="{B247DA18-2A61-456B-8061-E2B2C7C9508D}" type="presParOf" srcId="{68FB8748-8B72-4DB8-9238-E0B7713288D5}" destId="{67E78B82-F122-4B34-98E8-2594EA49BD49}" srcOrd="0" destOrd="0" presId="urn:microsoft.com/office/officeart/2008/layout/HexagonCluster"/>
    <dgm:cxn modelId="{35581728-CA80-4422-BCEF-7761C37F532B}" type="presParOf" srcId="{84E05116-4B76-4637-9910-7863AA75EB0B}" destId="{4B281DD8-8056-4FA5-ACE1-BA31A5CFC247}" srcOrd="5" destOrd="0" presId="urn:microsoft.com/office/officeart/2008/layout/HexagonCluster"/>
    <dgm:cxn modelId="{2C892FBD-DFEE-4A5D-AD81-9129FD54E880}" type="presParOf" srcId="{4B281DD8-8056-4FA5-ACE1-BA31A5CFC247}" destId="{BB37A91A-826D-40DD-BAE4-8F0F0FA97FD3}" srcOrd="0" destOrd="0" presId="urn:microsoft.com/office/officeart/2008/layout/HexagonCluster"/>
    <dgm:cxn modelId="{07689DD7-75C9-42B0-A9E6-9CD31CC5C904}" type="presParOf" srcId="{84E05116-4B76-4637-9910-7863AA75EB0B}" destId="{75DEF99C-278C-4F20-910A-90EC3A88C5A0}" srcOrd="6" destOrd="0" presId="urn:microsoft.com/office/officeart/2008/layout/HexagonCluster"/>
    <dgm:cxn modelId="{D22AF88C-0D36-4D15-8075-21B45F5AB4C4}" type="presParOf" srcId="{75DEF99C-278C-4F20-910A-90EC3A88C5A0}" destId="{B0FB8C3C-6C35-4069-8C1D-B7C7EBBD4E72}" srcOrd="0" destOrd="0" presId="urn:microsoft.com/office/officeart/2008/layout/HexagonCluster"/>
    <dgm:cxn modelId="{33F38281-73C8-4333-8AD0-2CD8D32100B8}" type="presParOf" srcId="{84E05116-4B76-4637-9910-7863AA75EB0B}" destId="{90D92147-239D-4DEC-A981-D29AE9480953}" srcOrd="7" destOrd="0" presId="urn:microsoft.com/office/officeart/2008/layout/HexagonCluster"/>
    <dgm:cxn modelId="{D24FF679-5CF9-4130-958D-2C69AF62CD39}" type="presParOf" srcId="{90D92147-239D-4DEC-A981-D29AE9480953}" destId="{26E658EA-06DA-4880-A599-168FD6A4B6A5}"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9/27/2019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9/27/2019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1536277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Analyze the servlet exception</a:t>
            </a:r>
          </a:p>
          <a:p>
            <a:r>
              <a:rPr lang="en-US" smtClean="0"/>
              <a:t>		Throwable throwable = (Throwable) request</a:t>
            </a:r>
          </a:p>
          <a:p>
            <a:r>
              <a:rPr lang="en-US" smtClean="0"/>
              <a:t>				.getAttribute("javax.servlet.error.exception");</a:t>
            </a:r>
          </a:p>
          <a:p>
            <a:r>
              <a:rPr lang="en-US" smtClean="0"/>
              <a:t>		Integer statusCode = (Integer) request</a:t>
            </a:r>
          </a:p>
          <a:p>
            <a:r>
              <a:rPr lang="en-US" smtClean="0"/>
              <a:t>				.getAttribute("javax.servlet.error.status_code");</a:t>
            </a:r>
          </a:p>
          <a:p>
            <a:r>
              <a:rPr lang="en-US" smtClean="0"/>
              <a:t>		String servletName = (String) request</a:t>
            </a:r>
          </a:p>
          <a:p>
            <a:r>
              <a:rPr lang="en-US" smtClean="0"/>
              <a:t>				.getAttribute("javax.servlet.error.servlet_name");</a:t>
            </a:r>
          </a:p>
          <a:p>
            <a:r>
              <a:rPr lang="en-US" smtClean="0"/>
              <a:t>		if (servletName == null) {</a:t>
            </a:r>
          </a:p>
          <a:p>
            <a:r>
              <a:rPr lang="en-US" smtClean="0"/>
              <a:t>			servletName = "Unknown";</a:t>
            </a:r>
          </a:p>
          <a:p>
            <a:r>
              <a:rPr lang="en-US" smtClean="0"/>
              <a:t>		}</a:t>
            </a:r>
          </a:p>
          <a:p>
            <a:r>
              <a:rPr lang="en-US" smtClean="0"/>
              <a:t>		String requestUri = (String) request</a:t>
            </a:r>
          </a:p>
          <a:p>
            <a:r>
              <a:rPr lang="en-US" smtClean="0"/>
              <a:t>				.getAttribute("javax.servlet.error.request_uri");</a:t>
            </a:r>
          </a:p>
          <a:p>
            <a:r>
              <a:rPr lang="en-US" smtClean="0"/>
              <a:t>		if (requestUri == null) {</a:t>
            </a:r>
          </a:p>
          <a:p>
            <a:r>
              <a:rPr lang="en-US" smtClean="0"/>
              <a:t>			requestUri = "Unknown";</a:t>
            </a:r>
          </a:p>
          <a:p>
            <a:r>
              <a:rPr lang="en-US" smtClean="0"/>
              <a:t>		}</a:t>
            </a:r>
          </a:p>
          <a:p>
            <a:r>
              <a:rPr lang="en-US" smtClean="0"/>
              <a:t>		</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6</a:t>
            </a:fld>
            <a:endParaRPr lang="en-US"/>
          </a:p>
        </p:txBody>
      </p:sp>
    </p:spTree>
    <p:extLst>
      <p:ext uri="{BB962C8B-B14F-4D97-AF65-F5344CB8AC3E}">
        <p14:creationId xmlns:p14="http://schemas.microsoft.com/office/powerpoint/2010/main" val="58890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Analyze the servlet exception</a:t>
            </a:r>
          </a:p>
          <a:p>
            <a:r>
              <a:rPr lang="en-US" smtClean="0"/>
              <a:t>		Throwable throwable = (Throwable) request</a:t>
            </a:r>
          </a:p>
          <a:p>
            <a:r>
              <a:rPr lang="en-US" smtClean="0"/>
              <a:t>				.getAttribute("javax.servlet.error.exception");</a:t>
            </a:r>
          </a:p>
          <a:p>
            <a:r>
              <a:rPr lang="en-US" smtClean="0"/>
              <a:t>		Integer statusCode = (Integer) request</a:t>
            </a:r>
          </a:p>
          <a:p>
            <a:r>
              <a:rPr lang="en-US" smtClean="0"/>
              <a:t>				.getAttribute("javax.servlet.error.status_code");</a:t>
            </a:r>
          </a:p>
          <a:p>
            <a:r>
              <a:rPr lang="en-US" smtClean="0"/>
              <a:t>		String servletName = (String) request</a:t>
            </a:r>
          </a:p>
          <a:p>
            <a:r>
              <a:rPr lang="en-US" smtClean="0"/>
              <a:t>				.getAttribute("javax.servlet.error.servlet_name");</a:t>
            </a:r>
          </a:p>
          <a:p>
            <a:r>
              <a:rPr lang="en-US" smtClean="0"/>
              <a:t>		if (servletName == null) {</a:t>
            </a:r>
          </a:p>
          <a:p>
            <a:r>
              <a:rPr lang="en-US" smtClean="0"/>
              <a:t>			servletName = "Unknown";</a:t>
            </a:r>
          </a:p>
          <a:p>
            <a:r>
              <a:rPr lang="en-US" smtClean="0"/>
              <a:t>		}</a:t>
            </a:r>
          </a:p>
          <a:p>
            <a:r>
              <a:rPr lang="en-US" smtClean="0"/>
              <a:t>		String requestUri = (String) request</a:t>
            </a:r>
          </a:p>
          <a:p>
            <a:r>
              <a:rPr lang="en-US" smtClean="0"/>
              <a:t>				.getAttribute("javax.servlet.error.request_uri");</a:t>
            </a:r>
          </a:p>
          <a:p>
            <a:r>
              <a:rPr lang="en-US" smtClean="0"/>
              <a:t>		if (requestUri == null) {</a:t>
            </a:r>
          </a:p>
          <a:p>
            <a:r>
              <a:rPr lang="en-US" smtClean="0"/>
              <a:t>			requestUri = "Unknown";</a:t>
            </a:r>
          </a:p>
          <a:p>
            <a:r>
              <a:rPr lang="en-US" smtClean="0"/>
              <a:t>		}</a:t>
            </a:r>
          </a:p>
          <a:p>
            <a:r>
              <a:rPr lang="en-US" smtClean="0"/>
              <a:t>		</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7</a:t>
            </a:fld>
            <a:endParaRPr lang="en-US"/>
          </a:p>
        </p:txBody>
      </p:sp>
    </p:spTree>
    <p:extLst>
      <p:ext uri="{BB962C8B-B14F-4D97-AF65-F5344CB8AC3E}">
        <p14:creationId xmlns:p14="http://schemas.microsoft.com/office/powerpoint/2010/main" val="4032194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There is only one ServletContext object per web application.</a:t>
            </a:r>
          </a:p>
          <a:p>
            <a:r>
              <a:rPr lang="en-US" altLang="en-US" smtClean="0"/>
              <a:t>If any information is shared to many servlet, it is better to provide it from the web.xml file using the </a:t>
            </a:r>
            <a:r>
              <a:rPr lang="en-US" altLang="en-US" b="1" smtClean="0"/>
              <a:t>&lt;context-param&gt;</a:t>
            </a:r>
            <a:r>
              <a:rPr lang="en-US" altLang="en-US" smtClean="0"/>
              <a:t> element.</a:t>
            </a:r>
          </a:p>
          <a:p>
            <a:r>
              <a:rPr lang="en-US" altLang="en-US" b="1" smtClean="0"/>
              <a:t>Easy to maintain</a:t>
            </a:r>
            <a:r>
              <a:rPr lang="en-US" altLang="en-US" smtClean="0"/>
              <a:t> if any information is shared to all the servlet, it is better to make it available for all the servlet. We provide this information from the web.xml file, so if the information is changed, we don't need to modify the servlet. Thus it removes maintenance problem.</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82EE2B-5729-49FD-83C4-0701FBF68F50}" type="slidenum">
              <a:rPr lang="vi-VN" altLang="en-US" smtClean="0"/>
              <a:pPr/>
              <a:t>12</a:t>
            </a:fld>
            <a:endParaRPr lang="vi-VN" altLang="en-US" smtClean="0"/>
          </a:p>
        </p:txBody>
      </p:sp>
    </p:spTree>
    <p:extLst>
      <p:ext uri="{BB962C8B-B14F-4D97-AF65-F5344CB8AC3E}">
        <p14:creationId xmlns:p14="http://schemas.microsoft.com/office/powerpoint/2010/main" val="192748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There is only one ServletContext object per web application.</a:t>
            </a:r>
          </a:p>
          <a:p>
            <a:r>
              <a:rPr lang="en-US" altLang="en-US" smtClean="0"/>
              <a:t>If any information is shared to many servlet, it is better to provide it from the web.xml file using the </a:t>
            </a:r>
            <a:r>
              <a:rPr lang="en-US" altLang="en-US" b="1" smtClean="0"/>
              <a:t>&lt;context-param&gt;</a:t>
            </a:r>
            <a:r>
              <a:rPr lang="en-US" altLang="en-US" smtClean="0"/>
              <a:t> element.</a:t>
            </a:r>
          </a:p>
          <a:p>
            <a:r>
              <a:rPr lang="en-US" altLang="en-US" b="1" smtClean="0"/>
              <a:t>Easy to maintain</a:t>
            </a:r>
            <a:r>
              <a:rPr lang="en-US" altLang="en-US" smtClean="0"/>
              <a:t> if any information is shared to all the servlet, it is better to make it available for all the servlet. We provide this information from the web.xml file, so if the information is changed, we don't need to modify the servlet. Thus it removes maintenance problem.</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82EE2B-5729-49FD-83C4-0701FBF68F50}" type="slidenum">
              <a:rPr lang="vi-VN" altLang="en-US" smtClean="0"/>
              <a:pPr/>
              <a:t>13</a:t>
            </a:fld>
            <a:endParaRPr lang="vi-VN" altLang="en-US" smtClean="0"/>
          </a:p>
        </p:txBody>
      </p:sp>
    </p:spTree>
    <p:extLst>
      <p:ext uri="{BB962C8B-B14F-4D97-AF65-F5344CB8AC3E}">
        <p14:creationId xmlns:p14="http://schemas.microsoft.com/office/powerpoint/2010/main" val="3324336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37</a:t>
            </a:fld>
            <a:endParaRPr lang="en-US"/>
          </a:p>
        </p:txBody>
      </p:sp>
    </p:spTree>
    <p:extLst>
      <p:ext uri="{BB962C8B-B14F-4D97-AF65-F5344CB8AC3E}">
        <p14:creationId xmlns:p14="http://schemas.microsoft.com/office/powerpoint/2010/main" val="2441433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191410" y="6356350"/>
            <a:ext cx="5733139" cy="365125"/>
          </a:xfrm>
        </p:spPr>
        <p:txBody>
          <a:bodyPr/>
          <a:lstStyle>
            <a:lvl1pPr algn="l">
              <a:defRPr/>
            </a:lvl1p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8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262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0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063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7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4586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28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1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29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549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36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50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Rectangle 1"/>
          <p:cNvSpPr/>
          <p:nvPr/>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8" descr="Z:\Trangdof\thang 2\CTC logo\2LOG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76200"/>
            <a:ext cx="21066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descr="Z:\Trangdof\thang4\NEW TRAILER\cuder5t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450" y="387350"/>
            <a:ext cx="29019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0"/>
          <p:cNvGrpSpPr>
            <a:grpSpLocks/>
          </p:cNvGrpSpPr>
          <p:nvPr/>
        </p:nvGrpSpPr>
        <p:grpSpPr bwMode="auto">
          <a:xfrm>
            <a:off x="152400" y="6400800"/>
            <a:ext cx="1371600" cy="276225"/>
            <a:chOff x="292100" y="6403201"/>
            <a:chExt cx="1371600" cy="276999"/>
          </a:xfrm>
        </p:grpSpPr>
        <p:sp>
          <p:nvSpPr>
            <p:cNvPr id="6" name="Rectangle 5"/>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TextBox 7"/>
            <p:cNvSpPr txBox="1">
              <a:spLocks noChangeArrowheads="1"/>
            </p:cNvSpPr>
            <p:nvPr/>
          </p:nvSpPr>
          <p:spPr bwMode="auto">
            <a:xfrm>
              <a:off x="292100" y="6403201"/>
              <a:ext cx="1371600" cy="276999"/>
            </a:xfrm>
            <a:prstGeom prst="rect">
              <a:avLst/>
            </a:prstGeom>
            <a:noFill/>
            <a:ln>
              <a:noFill/>
            </a:ln>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200" smtClean="0"/>
                <a:t>Internal </a:t>
              </a:r>
              <a:r>
                <a:rPr lang="en-US" sz="1200" smtClean="0">
                  <a:solidFill>
                    <a:schemeClr val="bg1"/>
                  </a:solidFill>
                </a:rPr>
                <a:t>Use</a:t>
              </a:r>
            </a:p>
          </p:txBody>
        </p:sp>
      </p:grpSp>
    </p:spTree>
    <p:extLst>
      <p:ext uri="{BB962C8B-B14F-4D97-AF65-F5344CB8AC3E}">
        <p14:creationId xmlns:p14="http://schemas.microsoft.com/office/powerpoint/2010/main" val="28456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Autofit/>
          </a:bodyPr>
          <a:lstStyle>
            <a:lvl1pPr marL="342900" indent="-342900">
              <a:buClr>
                <a:schemeClr val="accent6">
                  <a:lumMod val="75000"/>
                </a:schemeClr>
              </a:buClr>
              <a:buFont typeface="Wingdings" panose="05000000000000000000" pitchFamily="2" charset="2"/>
              <a:buChar char="v"/>
              <a:defRPr sz="28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0" y="6356350"/>
            <a:ext cx="5542639"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722312" y="6356350"/>
            <a:ext cx="5449887"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java.sun.com/xml/ns/javaee/jsp" TargetMode="External"/><Relationship Id="rId2" Type="http://schemas.openxmlformats.org/officeDocument/2006/relationships/hyperlink" Target="http://java.sun.com/xml/ns/javaee" TargetMode="External"/><Relationship Id="rId1" Type="http://schemas.openxmlformats.org/officeDocument/2006/relationships/slideLayout" Target="../slideLayouts/slideLayout2.xml"/><Relationship Id="rId5" Type="http://schemas.openxmlformats.org/officeDocument/2006/relationships/hyperlink" Target="http://java.sun.com/xml/ns/javaee/web-app_3_0.xsd" TargetMode="External"/><Relationship Id="rId4" Type="http://schemas.openxmlformats.org/officeDocument/2006/relationships/hyperlink" Target="http://java.sun.com/xml/ns/javaee%20http:/java.sun.com/xml/ns/javaee/web-app_3_0.xs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HTTP_status_codes#5xx_Server_errors" TargetMode="External"/><Relationship Id="rId2" Type="http://schemas.openxmlformats.org/officeDocument/2006/relationships/hyperlink" Target="https://en.wikipedia.org/wiki/List_of_HTTP_status_codes#4xx_Client_errors" TargetMode="External"/><Relationship Id="rId1" Type="http://schemas.openxmlformats.org/officeDocument/2006/relationships/slideLayout" Target="../slideLayouts/slideLayout2.xml"/><Relationship Id="rId6" Type="http://schemas.openxmlformats.org/officeDocument/2006/relationships/hyperlink" Target="http://java.sun.com/xml/ns/javaee/web-app_3_1.xsd" TargetMode="External"/><Relationship Id="rId5" Type="http://schemas.openxmlformats.org/officeDocument/2006/relationships/hyperlink" Target="http://java.sun.com/xml/ns/javaee" TargetMode="External"/><Relationship Id="rId4" Type="http://schemas.openxmlformats.org/officeDocument/2006/relationships/hyperlink" Target="http://www.w3.org/2001/XMLSchema-instan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w3.org/2001/XMLSchema-instan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java.sun.com/xml/ns/javaee/web-app_3_1.xsd" TargetMode="External"/><Relationship Id="rId4" Type="http://schemas.openxmlformats.org/officeDocument/2006/relationships/hyperlink" Target="http://java.sun.com/xml/ns/javae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omcat.apache.org/tomcat-7.0-doc/servletapi/constant-valu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Autofit/>
          </a:bodyPr>
          <a:lstStyle/>
          <a:p>
            <a:pPr>
              <a:spcBef>
                <a:spcPts val="0"/>
              </a:spcBef>
              <a:defRPr/>
            </a:pPr>
            <a:r>
              <a:rPr lang="en-US" sz="3600" b="1" smtClean="0">
                <a:solidFill>
                  <a:schemeClr val="accent6">
                    <a:lumMod val="75000"/>
                  </a:schemeClr>
                </a:solidFill>
                <a:latin typeface="Book Antiqua" panose="02040602050305030304" pitchFamily="18" charset="0"/>
                <a:cs typeface="Arial" pitchFamily="34" charset="0"/>
              </a:rPr>
              <a:t>ADVANCED </a:t>
            </a:r>
            <a:r>
              <a:rPr lang="en-US" sz="3600" b="1" smtClean="0">
                <a:solidFill>
                  <a:schemeClr val="accent6">
                    <a:lumMod val="75000"/>
                  </a:schemeClr>
                </a:solidFill>
                <a:latin typeface="Book Antiqua" panose="02040602050305030304" pitchFamily="18" charset="0"/>
                <a:cs typeface="Arial" pitchFamily="34" charset="0"/>
              </a:rPr>
              <a:t>SERVLET</a:t>
            </a:r>
            <a:br>
              <a:rPr lang="en-US" sz="3600" b="1" smtClean="0">
                <a:solidFill>
                  <a:schemeClr val="accent6">
                    <a:lumMod val="75000"/>
                  </a:schemeClr>
                </a:solidFill>
                <a:latin typeface="Book Antiqua" panose="02040602050305030304" pitchFamily="18" charset="0"/>
                <a:cs typeface="Arial" pitchFamily="34" charset="0"/>
              </a:rPr>
            </a:br>
            <a:r>
              <a:rPr lang="en-US" sz="2000" b="1" smtClean="0">
                <a:solidFill>
                  <a:schemeClr val="tx1">
                    <a:lumMod val="95000"/>
                    <a:lumOff val="5000"/>
                  </a:schemeClr>
                </a:solidFill>
                <a:latin typeface="Book Antiqua" panose="02040602050305030304" pitchFamily="18" charset="0"/>
                <a:cs typeface="Arial" pitchFamily="34" charset="0"/>
              </a:rPr>
              <a:t>and</a:t>
            </a:r>
            <a:r>
              <a:rPr lang="en-US" sz="3600" b="1" smtClean="0">
                <a:solidFill>
                  <a:schemeClr val="accent6">
                    <a:lumMod val="75000"/>
                  </a:schemeClr>
                </a:solidFill>
                <a:latin typeface="Book Antiqua" panose="02040602050305030304" pitchFamily="18" charset="0"/>
                <a:cs typeface="Arial" pitchFamily="34" charset="0"/>
              </a:rPr>
              <a:t/>
            </a:r>
            <a:br>
              <a:rPr lang="en-US" sz="3600" b="1" smtClean="0">
                <a:solidFill>
                  <a:schemeClr val="accent6">
                    <a:lumMod val="75000"/>
                  </a:schemeClr>
                </a:solidFill>
                <a:latin typeface="Book Antiqua" panose="02040602050305030304" pitchFamily="18" charset="0"/>
                <a:cs typeface="Arial" pitchFamily="34" charset="0"/>
              </a:rPr>
            </a:br>
            <a:r>
              <a:rPr lang="en-US" sz="3600" b="1" smtClean="0">
                <a:solidFill>
                  <a:schemeClr val="accent6">
                    <a:lumMod val="75000"/>
                  </a:schemeClr>
                </a:solidFill>
                <a:latin typeface="Book Antiqua" panose="02040602050305030304" pitchFamily="18" charset="0"/>
                <a:cs typeface="Arial" pitchFamily="34" charset="0"/>
              </a:rPr>
              <a:t>SESSION TRACKING</a:t>
            </a:r>
            <a:endParaRPr lang="en-US" sz="3600" b="1" dirty="0">
              <a:solidFill>
                <a:schemeClr val="bg1"/>
              </a:solidFill>
            </a:endParaRPr>
          </a:p>
        </p:txBody>
      </p:sp>
      <p:sp>
        <p:nvSpPr>
          <p:cNvPr id="3" name="Subtitle 2"/>
          <p:cNvSpPr>
            <a:spLocks noGrp="1"/>
          </p:cNvSpPr>
          <p:nvPr>
            <p:ph type="subTitle" idx="1"/>
          </p:nvPr>
        </p:nvSpPr>
        <p:spPr>
          <a:xfrm>
            <a:off x="384313" y="4171950"/>
            <a:ext cx="8073887" cy="1466850"/>
          </a:xfrm>
        </p:spPr>
        <p:txBody>
          <a:bodyPr>
            <a:normAutofit/>
          </a:bodyPr>
          <a:lstStyle/>
          <a:p>
            <a:r>
              <a:rPr lang="en-US" sz="2800" smtClean="0"/>
              <a:t>Instructor: </a:t>
            </a:r>
            <a:endParaRPr 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80522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ServletConfig</a:t>
            </a:r>
          </a:p>
        </p:txBody>
      </p:sp>
      <p:sp>
        <p:nvSpPr>
          <p:cNvPr id="3" name="Content Placeholder 2"/>
          <p:cNvSpPr>
            <a:spLocks noGrp="1"/>
          </p:cNvSpPr>
          <p:nvPr>
            <p:ph idx="1"/>
          </p:nvPr>
        </p:nvSpPr>
        <p:spPr/>
        <p:txBody>
          <a:bodyPr/>
          <a:lstStyle/>
          <a:p>
            <a:pPr algn="just"/>
            <a:r>
              <a:rPr lang="en-GB" sz="2400" b="1" smtClean="0"/>
              <a:t>web.xml </a:t>
            </a:r>
            <a:r>
              <a:rPr lang="en-GB" sz="2400" smtClean="0"/>
              <a:t>file: </a:t>
            </a:r>
            <a:r>
              <a:rPr lang="en-GB" sz="2000"/>
              <a:t>The </a:t>
            </a:r>
            <a:r>
              <a:rPr lang="en-GB" sz="2000" b="1"/>
              <a:t>init-param</a:t>
            </a:r>
            <a:r>
              <a:rPr lang="en-GB" sz="2000"/>
              <a:t> sub-element of servlet is used to specify </a:t>
            </a:r>
            <a:r>
              <a:rPr lang="en-GB" sz="2000" smtClean="0"/>
              <a:t>the </a:t>
            </a:r>
            <a:r>
              <a:rPr lang="en-GB" sz="2000"/>
              <a:t>initialization parameter for a servlet.</a:t>
            </a:r>
            <a:endParaRPr 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grpSp>
        <p:nvGrpSpPr>
          <p:cNvPr id="8" name="Group 7"/>
          <p:cNvGrpSpPr/>
          <p:nvPr/>
        </p:nvGrpSpPr>
        <p:grpSpPr>
          <a:xfrm>
            <a:off x="609602" y="1574086"/>
            <a:ext cx="7934324" cy="4801314"/>
            <a:chOff x="609602" y="1574086"/>
            <a:chExt cx="7934324" cy="4801314"/>
          </a:xfrm>
        </p:grpSpPr>
        <p:sp>
          <p:nvSpPr>
            <p:cNvPr id="6" name="Rectangle 5"/>
            <p:cNvSpPr/>
            <p:nvPr/>
          </p:nvSpPr>
          <p:spPr>
            <a:xfrm>
              <a:off x="609602" y="1574086"/>
              <a:ext cx="7934324" cy="4801314"/>
            </a:xfrm>
            <a:prstGeom prst="rect">
              <a:avLst/>
            </a:prstGeom>
            <a:ln>
              <a:solidFill>
                <a:schemeClr val="bg1">
                  <a:lumMod val="85000"/>
                </a:schemeClr>
              </a:solidFill>
            </a:ln>
          </p:spPr>
          <p:txBody>
            <a:bodyPr wrap="square">
              <a:spAutoFit/>
            </a:bodyPr>
            <a:lstStyle/>
            <a:p>
              <a:pPr>
                <a:spcBef>
                  <a:spcPts val="300"/>
                </a:spcBef>
              </a:pP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xml </a:t>
              </a:r>
              <a:r>
                <a:rPr lang="en-US" sz="1400">
                  <a:solidFill>
                    <a:srgbClr val="7F007F"/>
                  </a:solidFill>
                  <a:latin typeface="Consolas" panose="020B0609020204030204" pitchFamily="49" charset="0"/>
                </a:rPr>
                <a:t>version</a:t>
              </a:r>
              <a:r>
                <a:rPr lang="en-US" sz="1400">
                  <a:solidFill>
                    <a:srgbClr val="000000"/>
                  </a:solidFill>
                  <a:latin typeface="Consolas" panose="020B0609020204030204" pitchFamily="49" charset="0"/>
                </a:rPr>
                <a:t>=</a:t>
              </a:r>
              <a:r>
                <a:rPr lang="en-US" sz="1400" i="1">
                  <a:solidFill>
                    <a:srgbClr val="2A00FF"/>
                  </a:solidFill>
                  <a:latin typeface="Consolas" panose="020B0609020204030204" pitchFamily="49" charset="0"/>
                </a:rPr>
                <a:t>"1.0" </a:t>
              </a:r>
              <a:r>
                <a:rPr lang="en-US" sz="1400" i="1">
                  <a:solidFill>
                    <a:srgbClr val="7F007F"/>
                  </a:solidFill>
                  <a:latin typeface="Consolas" panose="020B0609020204030204" pitchFamily="49" charset="0"/>
                </a:rPr>
                <a:t>encoding</a:t>
              </a:r>
              <a:r>
                <a:rPr lang="en-US" sz="1400" i="1">
                  <a:solidFill>
                    <a:srgbClr val="000000"/>
                  </a:solidFill>
                  <a:latin typeface="Consolas" panose="020B0609020204030204" pitchFamily="49" charset="0"/>
                </a:rPr>
                <a:t>=</a:t>
              </a:r>
              <a:r>
                <a:rPr lang="en-US" sz="1400" i="1">
                  <a:solidFill>
                    <a:srgbClr val="2A00FF"/>
                  </a:solidFill>
                  <a:latin typeface="Consolas" panose="020B0609020204030204" pitchFamily="49" charset="0"/>
                </a:rPr>
                <a:t>"UTF-8"</a:t>
              </a:r>
              <a:r>
                <a:rPr lang="en-US" sz="1400" i="1">
                  <a:solidFill>
                    <a:srgbClr val="008080"/>
                  </a:solidFill>
                  <a:latin typeface="Consolas" panose="020B0609020204030204" pitchFamily="49" charset="0"/>
                </a:rPr>
                <a:t>?&gt;</a:t>
              </a:r>
            </a:p>
            <a:p>
              <a:pPr>
                <a:spcBef>
                  <a:spcPts val="300"/>
                </a:spcBef>
              </a:pP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web-app </a:t>
              </a:r>
              <a:r>
                <a:rPr lang="en-US" sz="1400">
                  <a:solidFill>
                    <a:srgbClr val="7F007F"/>
                  </a:solidFill>
                  <a:latin typeface="Consolas" panose="020B0609020204030204" pitchFamily="49" charset="0"/>
                </a:rPr>
                <a:t>xmlns:xsi</a:t>
              </a:r>
              <a:r>
                <a:rPr lang="en-US" sz="1400">
                  <a:solidFill>
                    <a:srgbClr val="000000"/>
                  </a:solidFill>
                  <a:latin typeface="Consolas" panose="020B0609020204030204" pitchFamily="49" charset="0"/>
                </a:rPr>
                <a:t>=</a:t>
              </a:r>
              <a:r>
                <a:rPr lang="en-US" sz="1400" i="1">
                  <a:solidFill>
                    <a:srgbClr val="2A00FF"/>
                  </a:solidFill>
                  <a:latin typeface="Consolas" panose="020B0609020204030204" pitchFamily="49" charset="0"/>
                </a:rPr>
                <a:t>"http://www.w3.org/2001/XMLSchema-instance"</a:t>
              </a:r>
            </a:p>
            <a:p>
              <a:pPr>
                <a:spcBef>
                  <a:spcPts val="300"/>
                </a:spcBef>
              </a:pPr>
              <a:r>
                <a:rPr lang="en-US" sz="1400" smtClean="0">
                  <a:solidFill>
                    <a:srgbClr val="7F007F"/>
                  </a:solidFill>
                  <a:latin typeface="Consolas" panose="020B0609020204030204" pitchFamily="49" charset="0"/>
                </a:rPr>
                <a:t>xmlns</a:t>
              </a:r>
              <a:r>
                <a:rPr lang="en-US" sz="1400" smtClean="0">
                  <a:solidFill>
                    <a:srgbClr val="000000"/>
                  </a:solidFill>
                  <a:latin typeface="Consolas" panose="020B0609020204030204" pitchFamily="49" charset="0"/>
                </a:rPr>
                <a:t>=</a:t>
              </a:r>
              <a:r>
                <a:rPr lang="en-US" sz="1400" i="1" smtClean="0">
                  <a:solidFill>
                    <a:srgbClr val="2A00FF"/>
                  </a:solidFill>
                  <a:latin typeface="Consolas" panose="020B0609020204030204" pitchFamily="49" charset="0"/>
                  <a:hlinkClick r:id="rId2"/>
                </a:rPr>
                <a:t>http</a:t>
              </a:r>
              <a:r>
                <a:rPr lang="en-US" sz="1400" i="1">
                  <a:solidFill>
                    <a:srgbClr val="2A00FF"/>
                  </a:solidFill>
                  <a:latin typeface="Consolas" panose="020B0609020204030204" pitchFamily="49" charset="0"/>
                  <a:hlinkClick r:id="rId2"/>
                </a:rPr>
                <a:t>://</a:t>
              </a:r>
              <a:r>
                <a:rPr lang="en-US" sz="1400" i="1" smtClean="0">
                  <a:solidFill>
                    <a:srgbClr val="2A00FF"/>
                  </a:solidFill>
                  <a:latin typeface="Consolas" panose="020B0609020204030204" pitchFamily="49" charset="0"/>
                  <a:hlinkClick r:id="rId2"/>
                </a:rPr>
                <a:t>java.sun.com/xml/ns/javaee</a:t>
              </a:r>
              <a:r>
                <a:rPr lang="en-US" sz="1400" i="1" smtClean="0">
                  <a:solidFill>
                    <a:srgbClr val="2A00FF"/>
                  </a:solidFill>
                  <a:latin typeface="Consolas" panose="020B0609020204030204" pitchFamily="49" charset="0"/>
                </a:rPr>
                <a:t> </a:t>
              </a:r>
              <a:r>
                <a:rPr lang="en-US" sz="1400" smtClean="0">
                  <a:solidFill>
                    <a:srgbClr val="7F007F"/>
                  </a:solidFill>
                  <a:latin typeface="Consolas" panose="020B0609020204030204" pitchFamily="49" charset="0"/>
                </a:rPr>
                <a:t>xmlns:jsp</a:t>
              </a:r>
              <a:r>
                <a:rPr lang="en-US" sz="1400" smtClean="0">
                  <a:solidFill>
                    <a:srgbClr val="000000"/>
                  </a:solidFill>
                  <a:latin typeface="Consolas" panose="020B0609020204030204" pitchFamily="49" charset="0"/>
                </a:rPr>
                <a:t>=</a:t>
              </a:r>
              <a:r>
                <a:rPr lang="en-US" sz="1400" i="1" smtClean="0">
                  <a:solidFill>
                    <a:srgbClr val="2A00FF"/>
                  </a:solidFill>
                  <a:latin typeface="Consolas" panose="020B0609020204030204" pitchFamily="49" charset="0"/>
                  <a:hlinkClick r:id="rId3"/>
                </a:rPr>
                <a:t>http</a:t>
              </a:r>
              <a:r>
                <a:rPr lang="en-US" sz="1400" i="1">
                  <a:solidFill>
                    <a:srgbClr val="2A00FF"/>
                  </a:solidFill>
                  <a:latin typeface="Consolas" panose="020B0609020204030204" pitchFamily="49" charset="0"/>
                  <a:hlinkClick r:id="rId3"/>
                </a:rPr>
                <a:t>://</a:t>
              </a:r>
              <a:r>
                <a:rPr lang="en-US" sz="1400" i="1" smtClean="0">
                  <a:solidFill>
                    <a:srgbClr val="2A00FF"/>
                  </a:solidFill>
                  <a:latin typeface="Consolas" panose="020B0609020204030204" pitchFamily="49" charset="0"/>
                  <a:hlinkClick r:id="rId3"/>
                </a:rPr>
                <a:t>java.sun.com/xml/ns/javaee/jsp</a:t>
              </a:r>
              <a:endParaRPr lang="en-US" sz="1400" i="1" smtClean="0">
                <a:solidFill>
                  <a:srgbClr val="2A00FF"/>
                </a:solidFill>
                <a:latin typeface="Consolas" panose="020B0609020204030204" pitchFamily="49" charset="0"/>
              </a:endParaRPr>
            </a:p>
            <a:p>
              <a:pPr>
                <a:spcBef>
                  <a:spcPts val="300"/>
                </a:spcBef>
              </a:pPr>
              <a:r>
                <a:rPr lang="en-US" sz="1400" smtClean="0">
                  <a:solidFill>
                    <a:srgbClr val="7F007F"/>
                  </a:solidFill>
                  <a:latin typeface="Consolas" panose="020B0609020204030204" pitchFamily="49" charset="0"/>
                </a:rPr>
                <a:t>xsi:schemaLocation</a:t>
              </a:r>
              <a:r>
                <a:rPr lang="en-US" sz="1400" smtClean="0">
                  <a:solidFill>
                    <a:srgbClr val="000000"/>
                  </a:solidFill>
                  <a:latin typeface="Consolas" panose="020B0609020204030204" pitchFamily="49" charset="0"/>
                </a:rPr>
                <a:t>=</a:t>
              </a:r>
              <a:r>
                <a:rPr lang="en-US" sz="1400" i="1" smtClean="0">
                  <a:solidFill>
                    <a:srgbClr val="2A00FF"/>
                  </a:solidFill>
                  <a:latin typeface="Consolas" panose="020B0609020204030204" pitchFamily="49" charset="0"/>
                  <a:hlinkClick r:id="rId4"/>
                </a:rPr>
                <a:t>http</a:t>
              </a:r>
              <a:r>
                <a:rPr lang="en-US" sz="1400" i="1">
                  <a:solidFill>
                    <a:srgbClr val="2A00FF"/>
                  </a:solidFill>
                  <a:latin typeface="Consolas" panose="020B0609020204030204" pitchFamily="49" charset="0"/>
                  <a:hlinkClick r:id="rId4"/>
                </a:rPr>
                <a:t>://</a:t>
              </a:r>
              <a:r>
                <a:rPr lang="en-US" sz="1400" i="1" smtClean="0">
                  <a:solidFill>
                    <a:srgbClr val="2A00FF"/>
                  </a:solidFill>
                  <a:latin typeface="Consolas" panose="020B0609020204030204" pitchFamily="49" charset="0"/>
                  <a:hlinkClick r:id="rId4"/>
                </a:rPr>
                <a:t>java.sun.com/xml/ns/javaee </a:t>
              </a:r>
              <a:r>
                <a:rPr lang="en-US" sz="1400" i="1" smtClean="0">
                  <a:solidFill>
                    <a:srgbClr val="2A00FF"/>
                  </a:solidFill>
                  <a:latin typeface="Consolas" panose="020B0609020204030204" pitchFamily="49" charset="0"/>
                  <a:hlinkClick r:id="rId5"/>
                </a:rPr>
                <a:t>http</a:t>
              </a:r>
              <a:r>
                <a:rPr lang="en-US" sz="1400" i="1">
                  <a:solidFill>
                    <a:srgbClr val="2A00FF"/>
                  </a:solidFill>
                  <a:latin typeface="Consolas" panose="020B0609020204030204" pitchFamily="49" charset="0"/>
                  <a:hlinkClick r:id="rId5"/>
                </a:rPr>
                <a:t>://</a:t>
              </a:r>
              <a:r>
                <a:rPr lang="en-US" sz="1400" i="1" smtClean="0">
                  <a:solidFill>
                    <a:srgbClr val="2A00FF"/>
                  </a:solidFill>
                  <a:latin typeface="Consolas" panose="020B0609020204030204" pitchFamily="49" charset="0"/>
                  <a:hlinkClick r:id="rId5"/>
                </a:rPr>
                <a:t>java.sun.com/xml/ns/javaee/web-app_3_0.xsd</a:t>
              </a:r>
              <a:r>
                <a:rPr lang="en-US" sz="1400" i="1" smtClean="0">
                  <a:solidFill>
                    <a:srgbClr val="2A00FF"/>
                  </a:solidFill>
                  <a:latin typeface="Consolas" panose="020B0609020204030204" pitchFamily="49" charset="0"/>
                </a:rPr>
                <a:t> </a:t>
              </a:r>
              <a:r>
                <a:rPr lang="en-US" sz="1400" smtClean="0">
                  <a:solidFill>
                    <a:srgbClr val="7F007F"/>
                  </a:solidFill>
                  <a:latin typeface="Consolas" panose="020B0609020204030204" pitchFamily="49" charset="0"/>
                </a:rPr>
                <a:t>version</a:t>
              </a:r>
              <a:r>
                <a:rPr lang="en-US" sz="1400">
                  <a:solidFill>
                    <a:srgbClr val="000000"/>
                  </a:solidFill>
                  <a:latin typeface="Consolas" panose="020B0609020204030204" pitchFamily="49" charset="0"/>
                </a:rPr>
                <a:t>=</a:t>
              </a:r>
              <a:r>
                <a:rPr lang="en-US" sz="1400" i="1">
                  <a:solidFill>
                    <a:srgbClr val="2A00FF"/>
                  </a:solidFill>
                  <a:latin typeface="Consolas" panose="020B0609020204030204" pitchFamily="49" charset="0"/>
                </a:rPr>
                <a:t>"3.0"</a:t>
              </a:r>
              <a:r>
                <a:rPr lang="en-US" sz="1400" i="1">
                  <a:solidFill>
                    <a:srgbClr val="008080"/>
                  </a:solidFill>
                  <a:latin typeface="Consolas" panose="020B0609020204030204" pitchFamily="49" charset="0"/>
                </a:rPr>
                <a:t>&gt;</a:t>
              </a:r>
            </a:p>
            <a:p>
              <a:pPr>
                <a:spcBef>
                  <a:spcPts val="300"/>
                </a:spcBef>
              </a:pPr>
              <a:r>
                <a:rPr lang="en-US" sz="1400" smtClean="0">
                  <a:solidFill>
                    <a:srgbClr val="008080"/>
                  </a:solidFill>
                  <a:latin typeface="Consolas" panose="020B0609020204030204" pitchFamily="49" charset="0"/>
                </a:rPr>
                <a:t>&lt;</a:t>
              </a:r>
              <a:r>
                <a:rPr lang="en-US" sz="1400">
                  <a:solidFill>
                    <a:srgbClr val="3F7F7F"/>
                  </a:solidFill>
                  <a:latin typeface="Consolas" panose="020B0609020204030204" pitchFamily="49" charset="0"/>
                </a:rPr>
                <a:t>servlet</a:t>
              </a:r>
              <a:r>
                <a:rPr lang="en-US" sz="1400">
                  <a:solidFill>
                    <a:srgbClr val="008080"/>
                  </a:solidFill>
                  <a:latin typeface="Consolas" panose="020B0609020204030204" pitchFamily="49" charset="0"/>
                </a:rPr>
                <a:t>&gt;</a:t>
              </a:r>
            </a:p>
            <a:p>
              <a:pPr>
                <a:spcBef>
                  <a:spcPts val="300"/>
                </a:spcBef>
              </a:pP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servlet-name</a:t>
              </a:r>
              <a:r>
                <a:rPr lang="en-US" sz="1400">
                  <a:solidFill>
                    <a:srgbClr val="008080"/>
                  </a:solidFill>
                  <a:latin typeface="Consolas" panose="020B0609020204030204" pitchFamily="49" charset="0"/>
                </a:rPr>
                <a:t>&gt;</a:t>
              </a:r>
              <a:r>
                <a:rPr lang="en-US" sz="1400">
                  <a:solidFill>
                    <a:srgbClr val="000000"/>
                  </a:solidFill>
                  <a:latin typeface="Consolas" panose="020B0609020204030204" pitchFamily="49" charset="0"/>
                </a:rPr>
                <a:t>welcome</a:t>
              </a: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servlet-name</a:t>
              </a:r>
              <a:r>
                <a:rPr lang="en-US" sz="1400">
                  <a:solidFill>
                    <a:srgbClr val="008080"/>
                  </a:solidFill>
                  <a:latin typeface="Consolas" panose="020B0609020204030204" pitchFamily="49" charset="0"/>
                </a:rPr>
                <a:t>&gt;</a:t>
              </a:r>
            </a:p>
            <a:p>
              <a:pPr>
                <a:spcBef>
                  <a:spcPts val="300"/>
                </a:spcBef>
              </a:pP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servlet-class</a:t>
              </a:r>
              <a:r>
                <a:rPr lang="en-US" sz="1400">
                  <a:solidFill>
                    <a:srgbClr val="008080"/>
                  </a:solidFill>
                  <a:latin typeface="Consolas" panose="020B0609020204030204" pitchFamily="49" charset="0"/>
                </a:rPr>
                <a:t>&gt;</a:t>
              </a:r>
              <a:r>
                <a:rPr lang="en-US" sz="1400">
                  <a:solidFill>
                    <a:srgbClr val="000000"/>
                  </a:solidFill>
                  <a:latin typeface="Consolas" panose="020B0609020204030204" pitchFamily="49" charset="0"/>
                </a:rPr>
                <a:t>com.fsoft.controller.WelcomeServlet</a:t>
              </a: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servlet-class</a:t>
              </a:r>
              <a:r>
                <a:rPr lang="en-US" sz="1400" smtClean="0">
                  <a:solidFill>
                    <a:srgbClr val="008080"/>
                  </a:solidFill>
                  <a:latin typeface="Consolas" panose="020B0609020204030204" pitchFamily="49" charset="0"/>
                </a:rPr>
                <a:t>&gt;</a:t>
              </a:r>
            </a:p>
            <a:p>
              <a:pPr>
                <a:spcBef>
                  <a:spcPts val="300"/>
                </a:spcBef>
              </a:pP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init-param</a:t>
              </a:r>
              <a:r>
                <a:rPr lang="en-US" sz="1400">
                  <a:solidFill>
                    <a:srgbClr val="008080"/>
                  </a:solidFill>
                  <a:latin typeface="Consolas" panose="020B0609020204030204" pitchFamily="49" charset="0"/>
                </a:rPr>
                <a:t>&gt;</a:t>
              </a:r>
            </a:p>
            <a:p>
              <a:pPr>
                <a:spcBef>
                  <a:spcPts val="300"/>
                </a:spcBef>
              </a:pPr>
              <a:r>
                <a:rPr lang="en-US" sz="1400" smtClean="0">
                  <a:solidFill>
                    <a:srgbClr val="008080"/>
                  </a:solidFill>
                  <a:latin typeface="Consolas" panose="020B0609020204030204" pitchFamily="49" charset="0"/>
                </a:rPr>
                <a:t>	&lt;</a:t>
              </a:r>
              <a:r>
                <a:rPr lang="en-US" sz="1400">
                  <a:solidFill>
                    <a:srgbClr val="3F7F7F"/>
                  </a:solidFill>
                  <a:latin typeface="Consolas" panose="020B0609020204030204" pitchFamily="49" charset="0"/>
                </a:rPr>
                <a:t>param-name</a:t>
              </a:r>
              <a:r>
                <a:rPr lang="en-US" sz="1400">
                  <a:solidFill>
                    <a:srgbClr val="008080"/>
                  </a:solidFill>
                  <a:latin typeface="Consolas" panose="020B0609020204030204" pitchFamily="49" charset="0"/>
                </a:rPr>
                <a:t>&gt;</a:t>
              </a:r>
              <a:r>
                <a:rPr lang="en-US" sz="1400">
                  <a:solidFill>
                    <a:srgbClr val="000000"/>
                  </a:solidFill>
                  <a:latin typeface="Consolas" panose="020B0609020204030204" pitchFamily="49" charset="0"/>
                </a:rPr>
                <a:t>driver</a:t>
              </a: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param-name</a:t>
              </a:r>
              <a:r>
                <a:rPr lang="en-US" sz="1400">
                  <a:solidFill>
                    <a:srgbClr val="008080"/>
                  </a:solidFill>
                  <a:latin typeface="Consolas" panose="020B0609020204030204" pitchFamily="49" charset="0"/>
                </a:rPr>
                <a:t>&gt;</a:t>
              </a:r>
            </a:p>
            <a:p>
              <a:pPr>
                <a:spcBef>
                  <a:spcPts val="300"/>
                </a:spcBef>
              </a:pPr>
              <a:r>
                <a:rPr lang="en-US" sz="1400" smtClean="0">
                  <a:solidFill>
                    <a:srgbClr val="008080"/>
                  </a:solidFill>
                  <a:latin typeface="Consolas" panose="020B0609020204030204" pitchFamily="49" charset="0"/>
                </a:rPr>
                <a:t>	&lt;</a:t>
              </a:r>
              <a:r>
                <a:rPr lang="en-US" sz="1400">
                  <a:solidFill>
                    <a:srgbClr val="3F7F7F"/>
                  </a:solidFill>
                  <a:latin typeface="Consolas" panose="020B0609020204030204" pitchFamily="49" charset="0"/>
                </a:rPr>
                <a:t>param-value</a:t>
              </a:r>
              <a:r>
                <a:rPr lang="en-US" sz="1400">
                  <a:solidFill>
                    <a:srgbClr val="008080"/>
                  </a:solidFill>
                  <a:latin typeface="Consolas" panose="020B0609020204030204" pitchFamily="49" charset="0"/>
                </a:rPr>
                <a:t>&gt;</a:t>
              </a:r>
              <a:r>
                <a:rPr lang="en-US" sz="1400">
                  <a:solidFill>
                    <a:srgbClr val="000000"/>
                  </a:solidFill>
                  <a:latin typeface="Consolas" panose="020B0609020204030204" pitchFamily="49" charset="0"/>
                </a:rPr>
                <a:t>com.microsoft.sqlserver.jdbc.SQLServerDriver</a:t>
              </a: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param-value</a:t>
              </a:r>
              <a:r>
                <a:rPr lang="en-US" sz="1400">
                  <a:solidFill>
                    <a:srgbClr val="008080"/>
                  </a:solidFill>
                  <a:latin typeface="Consolas" panose="020B0609020204030204" pitchFamily="49" charset="0"/>
                </a:rPr>
                <a:t>&gt;</a:t>
              </a:r>
            </a:p>
            <a:p>
              <a:pPr>
                <a:spcBef>
                  <a:spcPts val="300"/>
                </a:spcBef>
              </a:pP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init-param</a:t>
              </a:r>
              <a:r>
                <a:rPr lang="en-US" sz="1400">
                  <a:solidFill>
                    <a:srgbClr val="008080"/>
                  </a:solidFill>
                  <a:latin typeface="Consolas" panose="020B0609020204030204" pitchFamily="49" charset="0"/>
                </a:rPr>
                <a:t>&gt;</a:t>
              </a:r>
            </a:p>
            <a:p>
              <a:pPr>
                <a:spcBef>
                  <a:spcPts val="300"/>
                </a:spcBef>
              </a:pPr>
              <a:endParaRPr lang="en-US" sz="1400">
                <a:solidFill>
                  <a:srgbClr val="008080"/>
                </a:solidFill>
                <a:latin typeface="Consolas" panose="020B0609020204030204" pitchFamily="49" charset="0"/>
              </a:endParaRPr>
            </a:p>
            <a:p>
              <a:pPr>
                <a:spcBef>
                  <a:spcPts val="300"/>
                </a:spcBef>
              </a:pP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servlet</a:t>
              </a:r>
              <a:r>
                <a:rPr lang="en-US" sz="1400">
                  <a:solidFill>
                    <a:srgbClr val="008080"/>
                  </a:solidFill>
                  <a:latin typeface="Consolas" panose="020B0609020204030204" pitchFamily="49" charset="0"/>
                </a:rPr>
                <a:t>&gt;</a:t>
              </a:r>
            </a:p>
            <a:p>
              <a:pPr>
                <a:spcBef>
                  <a:spcPts val="300"/>
                </a:spcBef>
              </a:pPr>
              <a:r>
                <a:rPr lang="en-US" sz="1400" smtClean="0">
                  <a:solidFill>
                    <a:srgbClr val="008080"/>
                  </a:solidFill>
                  <a:latin typeface="Consolas" panose="020B0609020204030204" pitchFamily="49" charset="0"/>
                </a:rPr>
                <a:t>&lt;</a:t>
              </a:r>
              <a:r>
                <a:rPr lang="en-US" sz="1400">
                  <a:solidFill>
                    <a:srgbClr val="3F7F7F"/>
                  </a:solidFill>
                  <a:latin typeface="Consolas" panose="020B0609020204030204" pitchFamily="49" charset="0"/>
                </a:rPr>
                <a:t>welcome-file-list</a:t>
              </a:r>
              <a:r>
                <a:rPr lang="en-US" sz="1400">
                  <a:solidFill>
                    <a:srgbClr val="008080"/>
                  </a:solidFill>
                  <a:latin typeface="Consolas" panose="020B0609020204030204" pitchFamily="49" charset="0"/>
                </a:rPr>
                <a:t>&gt;</a:t>
              </a:r>
            </a:p>
            <a:p>
              <a:pPr>
                <a:spcBef>
                  <a:spcPts val="300"/>
                </a:spcBef>
              </a:pPr>
              <a:r>
                <a:rPr lang="en-US" sz="1400" smtClean="0">
                  <a:solidFill>
                    <a:srgbClr val="008080"/>
                  </a:solidFill>
                  <a:latin typeface="Consolas" panose="020B0609020204030204" pitchFamily="49" charset="0"/>
                </a:rPr>
                <a:t>	&lt;</a:t>
              </a:r>
              <a:r>
                <a:rPr lang="en-US" sz="1400">
                  <a:solidFill>
                    <a:srgbClr val="3F7F7F"/>
                  </a:solidFill>
                  <a:latin typeface="Consolas" panose="020B0609020204030204" pitchFamily="49" charset="0"/>
                </a:rPr>
                <a:t>welcome-file</a:t>
              </a:r>
              <a:r>
                <a:rPr lang="en-US" sz="1400">
                  <a:solidFill>
                    <a:srgbClr val="008080"/>
                  </a:solidFill>
                  <a:latin typeface="Consolas" panose="020B0609020204030204" pitchFamily="49" charset="0"/>
                </a:rPr>
                <a:t>&gt;</a:t>
              </a:r>
              <a:r>
                <a:rPr lang="en-US" sz="1400">
                  <a:solidFill>
                    <a:srgbClr val="000000"/>
                  </a:solidFill>
                  <a:latin typeface="Consolas" panose="020B0609020204030204" pitchFamily="49" charset="0"/>
                </a:rPr>
                <a:t>/views/sign-in.jsp</a:t>
              </a: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welcome-file</a:t>
              </a:r>
              <a:r>
                <a:rPr lang="en-US" sz="1400">
                  <a:solidFill>
                    <a:srgbClr val="008080"/>
                  </a:solidFill>
                  <a:latin typeface="Consolas" panose="020B0609020204030204" pitchFamily="49" charset="0"/>
                </a:rPr>
                <a:t>&gt;</a:t>
              </a:r>
            </a:p>
            <a:p>
              <a:pPr>
                <a:spcBef>
                  <a:spcPts val="300"/>
                </a:spcBef>
              </a:pPr>
              <a:r>
                <a:rPr lang="en-US" sz="1400">
                  <a:solidFill>
                    <a:srgbClr val="008080"/>
                  </a:solidFill>
                  <a:latin typeface="Consolas" panose="020B0609020204030204" pitchFamily="49" charset="0"/>
                </a:rPr>
                <a:t>&lt;/</a:t>
              </a:r>
              <a:r>
                <a:rPr lang="en-US" sz="1400">
                  <a:solidFill>
                    <a:srgbClr val="3F7F7F"/>
                  </a:solidFill>
                  <a:latin typeface="Consolas" panose="020B0609020204030204" pitchFamily="49" charset="0"/>
                </a:rPr>
                <a:t>welcome-file-list</a:t>
              </a:r>
              <a:r>
                <a:rPr lang="en-US" sz="1400" smtClean="0">
                  <a:solidFill>
                    <a:srgbClr val="008080"/>
                  </a:solidFill>
                  <a:latin typeface="Consolas" panose="020B0609020204030204" pitchFamily="49" charset="0"/>
                </a:rPr>
                <a:t>&gt;</a:t>
              </a:r>
            </a:p>
            <a:p>
              <a:pPr>
                <a:spcBef>
                  <a:spcPts val="300"/>
                </a:spcBef>
              </a:pPr>
              <a:r>
                <a:rPr lang="en-US" sz="1400">
                  <a:solidFill>
                    <a:srgbClr val="008080"/>
                  </a:solidFill>
                  <a:highlight>
                    <a:srgbClr val="E8F2FE"/>
                  </a:highlight>
                  <a:latin typeface="Consolas" panose="020B0609020204030204" pitchFamily="49" charset="0"/>
                </a:rPr>
                <a:t>&lt;/</a:t>
              </a:r>
              <a:r>
                <a:rPr lang="en-US" sz="1400">
                  <a:solidFill>
                    <a:srgbClr val="3F7F7F"/>
                  </a:solidFill>
                  <a:highlight>
                    <a:srgbClr val="D4D4D4"/>
                  </a:highlight>
                  <a:latin typeface="Consolas" panose="020B0609020204030204" pitchFamily="49" charset="0"/>
                </a:rPr>
                <a:t>web-app</a:t>
              </a:r>
              <a:r>
                <a:rPr lang="en-US" sz="1400">
                  <a:solidFill>
                    <a:srgbClr val="008080"/>
                  </a:solidFill>
                  <a:highlight>
                    <a:srgbClr val="E8F2FE"/>
                  </a:highlight>
                  <a:latin typeface="Consolas" panose="020B0609020204030204" pitchFamily="49" charset="0"/>
                </a:rPr>
                <a:t>&gt;</a:t>
              </a:r>
              <a:endParaRPr lang="en-US" sz="1400">
                <a:solidFill>
                  <a:srgbClr val="008080"/>
                </a:solidFill>
                <a:latin typeface="Consolas" panose="020B0609020204030204" pitchFamily="49" charset="0"/>
              </a:endParaRPr>
            </a:p>
          </p:txBody>
        </p:sp>
        <p:sp>
          <p:nvSpPr>
            <p:cNvPr id="7" name="Rounded Rectangle 6"/>
            <p:cNvSpPr/>
            <p:nvPr/>
          </p:nvSpPr>
          <p:spPr>
            <a:xfrm>
              <a:off x="609602" y="3819525"/>
              <a:ext cx="7667623" cy="95250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205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ServletConfig</a:t>
            </a:r>
          </a:p>
        </p:txBody>
      </p:sp>
      <p:sp>
        <p:nvSpPr>
          <p:cNvPr id="3" name="Content Placeholder 2"/>
          <p:cNvSpPr>
            <a:spLocks noGrp="1"/>
          </p:cNvSpPr>
          <p:nvPr>
            <p:ph idx="1"/>
          </p:nvPr>
        </p:nvSpPr>
        <p:spPr/>
        <p:txBody>
          <a:bodyPr/>
          <a:lstStyle/>
          <a:p>
            <a:pPr algn="just">
              <a:lnSpc>
                <a:spcPct val="120000"/>
              </a:lnSpc>
              <a:spcBef>
                <a:spcPts val="600"/>
              </a:spcBef>
            </a:pPr>
            <a:r>
              <a:rPr lang="en-GB" sz="2000" b="1"/>
              <a:t>How to get the object of </a:t>
            </a:r>
            <a:r>
              <a:rPr lang="en-GB" sz="2000" b="1" smtClean="0"/>
              <a:t>ServletConfig:</a:t>
            </a:r>
            <a:endParaRPr lang="en-GB" sz="2000" b="1"/>
          </a:p>
          <a:p>
            <a:pPr lvl="1" algn="just">
              <a:lnSpc>
                <a:spcPct val="120000"/>
              </a:lnSpc>
              <a:spcBef>
                <a:spcPts val="600"/>
              </a:spcBef>
            </a:pPr>
            <a:r>
              <a:rPr lang="en-GB" sz="1800" smtClean="0"/>
              <a:t>Use </a:t>
            </a:r>
            <a:r>
              <a:rPr lang="en-GB" sz="1800" b="1" smtClean="0"/>
              <a:t>getServletConfig</a:t>
            </a:r>
            <a:r>
              <a:rPr lang="en-GB" sz="1800" b="1"/>
              <a:t>() method</a:t>
            </a:r>
            <a:r>
              <a:rPr lang="en-GB" sz="1800"/>
              <a:t> of Servlet interface returns the object of ServletConfig</a:t>
            </a:r>
            <a:r>
              <a:rPr lang="en-GB" sz="1800" smtClean="0"/>
              <a:t>.</a:t>
            </a:r>
          </a:p>
          <a:p>
            <a:pPr lvl="1" algn="just">
              <a:lnSpc>
                <a:spcPct val="120000"/>
              </a:lnSpc>
              <a:spcBef>
                <a:spcPts val="600"/>
              </a:spcBef>
            </a:pPr>
            <a:r>
              <a:rPr lang="en-GB" sz="1800" smtClean="0"/>
              <a:t>Via </a:t>
            </a:r>
            <a:r>
              <a:rPr lang="en-GB" sz="1800" b="1" smtClean="0"/>
              <a:t>init</a:t>
            </a:r>
            <a:r>
              <a:rPr lang="en-GB" sz="1800" smtClean="0"/>
              <a:t>() method of a Servlet:</a:t>
            </a:r>
            <a:endParaRPr lang="en-US" sz="18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sp>
        <p:nvSpPr>
          <p:cNvPr id="6" name="Rectangle 5"/>
          <p:cNvSpPr/>
          <p:nvPr/>
        </p:nvSpPr>
        <p:spPr>
          <a:xfrm>
            <a:off x="1123949" y="2663815"/>
            <a:ext cx="7324725" cy="2200602"/>
          </a:xfrm>
          <a:prstGeom prst="rect">
            <a:avLst/>
          </a:prstGeom>
        </p:spPr>
        <p:txBody>
          <a:bodyPr wrap="square">
            <a:spAutoFit/>
          </a:bodyPr>
          <a:lstStyle/>
          <a:p>
            <a:pPr>
              <a:spcBef>
                <a:spcPts val="600"/>
              </a:spcBef>
            </a:pPr>
            <a:r>
              <a:rPr lang="en-US" sz="1400">
                <a:solidFill>
                  <a:srgbClr val="646464"/>
                </a:solidFill>
                <a:latin typeface="Consolas" panose="020B0609020204030204" pitchFamily="49" charset="0"/>
              </a:rPr>
              <a:t>@WebServlet</a:t>
            </a:r>
            <a:r>
              <a:rPr lang="en-US" sz="1400">
                <a:solidFill>
                  <a:srgbClr val="000000"/>
                </a:solidFill>
                <a:latin typeface="Consolas" panose="020B0609020204030204" pitchFamily="49" charset="0"/>
              </a:rPr>
              <a:t>(</a:t>
            </a:r>
            <a:r>
              <a:rPr lang="en-US" sz="1400">
                <a:solidFill>
                  <a:srgbClr val="2A00FF"/>
                </a:solidFill>
                <a:latin typeface="Consolas" panose="020B0609020204030204" pitchFamily="49" charset="0"/>
              </a:rPr>
              <a:t>"/AppServlet"</a:t>
            </a:r>
            <a:r>
              <a:rPr lang="en-US" sz="1400">
                <a:solidFill>
                  <a:srgbClr val="000000"/>
                </a:solidFill>
                <a:latin typeface="Consolas" panose="020B0609020204030204" pitchFamily="49" charset="0"/>
              </a:rPr>
              <a:t>)</a:t>
            </a:r>
          </a:p>
          <a:p>
            <a:pPr>
              <a:spcBef>
                <a:spcPts val="600"/>
              </a:spcBef>
            </a:pP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class</a:t>
            </a:r>
            <a:r>
              <a:rPr lang="en-GB" sz="1400" b="1">
                <a:solidFill>
                  <a:srgbClr val="000000"/>
                </a:solidFill>
                <a:latin typeface="Consolas" panose="020B0609020204030204" pitchFamily="49" charset="0"/>
              </a:rPr>
              <a:t> AppServlet </a:t>
            </a:r>
            <a:r>
              <a:rPr lang="en-GB" sz="1400" b="1">
                <a:solidFill>
                  <a:srgbClr val="7F0055"/>
                </a:solidFill>
                <a:latin typeface="Consolas" panose="020B0609020204030204" pitchFamily="49" charset="0"/>
              </a:rPr>
              <a:t>extends</a:t>
            </a:r>
            <a:r>
              <a:rPr lang="en-GB" sz="1400" b="1">
                <a:solidFill>
                  <a:srgbClr val="000000"/>
                </a:solidFill>
                <a:latin typeface="Consolas" panose="020B0609020204030204" pitchFamily="49" charset="0"/>
              </a:rPr>
              <a:t> HttpServlet {</a:t>
            </a:r>
          </a:p>
          <a:p>
            <a:pPr>
              <a:spcBef>
                <a:spcPts val="600"/>
              </a:spcBef>
            </a:pPr>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private</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static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final</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long</a:t>
            </a:r>
            <a:r>
              <a:rPr lang="en-GB" sz="1400" b="1">
                <a:solidFill>
                  <a:srgbClr val="000000"/>
                </a:solidFill>
                <a:latin typeface="Consolas" panose="020B0609020204030204" pitchFamily="49" charset="0"/>
              </a:rPr>
              <a:t> </a:t>
            </a:r>
            <a:r>
              <a:rPr lang="en-GB" sz="1400" b="1" i="1">
                <a:solidFill>
                  <a:srgbClr val="0000C0"/>
                </a:solidFill>
                <a:latin typeface="Consolas" panose="020B0609020204030204" pitchFamily="49" charset="0"/>
              </a:rPr>
              <a:t>serialVersionUID</a:t>
            </a:r>
            <a:r>
              <a:rPr lang="en-GB" sz="1400" b="1" i="1">
                <a:solidFill>
                  <a:srgbClr val="000000"/>
                </a:solidFill>
                <a:latin typeface="Consolas" panose="020B0609020204030204" pitchFamily="49" charset="0"/>
              </a:rPr>
              <a:t> = 1L;</a:t>
            </a:r>
          </a:p>
          <a:p>
            <a:pPr>
              <a:spcBef>
                <a:spcPts val="600"/>
              </a:spcBef>
            </a:pPr>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@Override</a:t>
            </a:r>
          </a:p>
          <a:p>
            <a:pPr>
              <a:spcBef>
                <a:spcPts val="600"/>
              </a:spcBef>
            </a:pPr>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void</a:t>
            </a:r>
            <a:r>
              <a:rPr lang="en-GB" sz="1400" b="1">
                <a:solidFill>
                  <a:srgbClr val="000000"/>
                </a:solidFill>
                <a:latin typeface="Consolas" panose="020B0609020204030204" pitchFamily="49" charset="0"/>
              </a:rPr>
              <a:t> init(ServletConfig </a:t>
            </a:r>
            <a:r>
              <a:rPr lang="en-GB" sz="1400" b="1">
                <a:solidFill>
                  <a:srgbClr val="6A3E3E"/>
                </a:solidFill>
                <a:latin typeface="Consolas" panose="020B0609020204030204" pitchFamily="49" charset="0"/>
              </a:rPr>
              <a:t>config</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throws</a:t>
            </a:r>
            <a:r>
              <a:rPr lang="en-GB" sz="1400" b="1">
                <a:solidFill>
                  <a:srgbClr val="000000"/>
                </a:solidFill>
                <a:latin typeface="Consolas" panose="020B0609020204030204" pitchFamily="49" charset="0"/>
              </a:rPr>
              <a:t> ServletException {</a:t>
            </a:r>
          </a:p>
          <a:p>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driver</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config</a:t>
            </a:r>
            <a:r>
              <a:rPr lang="en-US" sz="1400">
                <a:solidFill>
                  <a:srgbClr val="000000"/>
                </a:solidFill>
                <a:latin typeface="Consolas" panose="020B0609020204030204" pitchFamily="49" charset="0"/>
              </a:rPr>
              <a:t>.getInitParameter(</a:t>
            </a:r>
            <a:r>
              <a:rPr lang="en-US" sz="1400">
                <a:solidFill>
                  <a:srgbClr val="2A00FF"/>
                </a:solidFill>
                <a:latin typeface="Consolas" panose="020B0609020204030204" pitchFamily="49" charset="0"/>
              </a:rPr>
              <a:t>"driver"</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Log4J.</a:t>
            </a:r>
            <a:r>
              <a:rPr lang="en-US" sz="1400" i="1">
                <a:solidFill>
                  <a:srgbClr val="000000"/>
                </a:solidFill>
                <a:latin typeface="Consolas" panose="020B0609020204030204" pitchFamily="49" charset="0"/>
              </a:rPr>
              <a:t>getLogger().info(</a:t>
            </a:r>
            <a:r>
              <a:rPr lang="en-US" sz="1400" i="1">
                <a:solidFill>
                  <a:srgbClr val="6A3E3E"/>
                </a:solidFill>
                <a:latin typeface="Consolas" panose="020B0609020204030204" pitchFamily="49" charset="0"/>
              </a:rPr>
              <a:t>driver</a:t>
            </a:r>
            <a:r>
              <a:rPr lang="en-US" sz="1400" i="1">
                <a:solidFill>
                  <a:srgbClr val="000000"/>
                </a:solidFill>
                <a:latin typeface="Consolas" panose="020B0609020204030204" pitchFamily="49" charset="0"/>
              </a:rPr>
              <a:t>);</a:t>
            </a:r>
            <a:r>
              <a:rPr lang="en-US" sz="1400" smtClean="0">
                <a:solidFill>
                  <a:srgbClr val="000000"/>
                </a:solidFill>
                <a:latin typeface="Consolas" panose="020B0609020204030204" pitchFamily="49" charset="0"/>
              </a:rPr>
              <a:t>    }</a:t>
            </a:r>
          </a:p>
          <a:p>
            <a:pPr>
              <a:spcBef>
                <a:spcPts val="600"/>
              </a:spcBef>
            </a:pPr>
            <a:r>
              <a:rPr lang="en-GB" sz="1400" smtClean="0">
                <a:solidFill>
                  <a:srgbClr val="000000"/>
                </a:solidFill>
                <a:latin typeface="Consolas" panose="020B0609020204030204" pitchFamily="49" charset="0"/>
              </a:rPr>
              <a:t>}</a:t>
            </a:r>
            <a:endParaRPr lang="en-US" sz="1400"/>
          </a:p>
        </p:txBody>
      </p:sp>
    </p:spTree>
    <p:extLst>
      <p:ext uri="{BB962C8B-B14F-4D97-AF65-F5344CB8AC3E}">
        <p14:creationId xmlns:p14="http://schemas.microsoft.com/office/powerpoint/2010/main" val="128212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cs typeface="Arial" pitchFamily="34" charset="0"/>
              </a:rPr>
              <a:t>ServletContext</a:t>
            </a:r>
            <a:endParaRPr lang="en-US"/>
          </a:p>
        </p:txBody>
      </p:sp>
      <p:sp>
        <p:nvSpPr>
          <p:cNvPr id="2" name="Content Placeholder 1"/>
          <p:cNvSpPr>
            <a:spLocks noGrp="1"/>
          </p:cNvSpPr>
          <p:nvPr>
            <p:ph idx="1"/>
          </p:nvPr>
        </p:nvSpPr>
        <p:spPr>
          <a:prstGeom prst="rect">
            <a:avLst/>
          </a:prstGeom>
        </p:spPr>
        <p:txBody>
          <a:bodyPr/>
          <a:lstStyle/>
          <a:p>
            <a:pPr algn="just">
              <a:defRPr/>
            </a:pPr>
            <a:r>
              <a:rPr lang="en-US" sz="2000"/>
              <a:t>An object of ServletContext is created by the web container at time of deploying the project. This object can be used to </a:t>
            </a:r>
            <a:r>
              <a:rPr lang="en-US" sz="2000" b="1">
                <a:solidFill>
                  <a:srgbClr val="FF0000"/>
                </a:solidFill>
              </a:rPr>
              <a:t>get configuration information from web.xml file</a:t>
            </a:r>
            <a:r>
              <a:rPr lang="en-US" sz="2000" smtClean="0"/>
              <a:t>.</a:t>
            </a:r>
            <a:endParaRPr lang="en-US" sz="2000"/>
          </a:p>
          <a:p>
            <a:pPr algn="just">
              <a:defRPr/>
            </a:pPr>
            <a:r>
              <a:rPr lang="en-US" sz="2000"/>
              <a:t>Servlet Context has  3 main methods: </a:t>
            </a:r>
          </a:p>
          <a:p>
            <a:pPr lvl="1" algn="just">
              <a:defRPr/>
            </a:pPr>
            <a:r>
              <a:rPr lang="en-US" sz="1600"/>
              <a:t>	</a:t>
            </a:r>
            <a:r>
              <a:rPr lang="en-US" sz="1600" smtClean="0"/>
              <a:t>GetAttribute </a:t>
            </a:r>
            <a:r>
              <a:rPr lang="en-US" sz="1600"/>
              <a:t>() </a:t>
            </a:r>
          </a:p>
          <a:p>
            <a:pPr lvl="1" algn="just">
              <a:defRPr/>
            </a:pPr>
            <a:r>
              <a:rPr lang="en-US" sz="1600"/>
              <a:t>	</a:t>
            </a:r>
            <a:r>
              <a:rPr lang="en-US" sz="1600" smtClean="0"/>
              <a:t>SetAttribute </a:t>
            </a:r>
            <a:r>
              <a:rPr lang="en-US" sz="1600"/>
              <a:t>() </a:t>
            </a:r>
          </a:p>
          <a:p>
            <a:pPr lvl="1" algn="just">
              <a:defRPr/>
            </a:pPr>
            <a:r>
              <a:rPr lang="en-US" sz="1600"/>
              <a:t>	</a:t>
            </a:r>
            <a:r>
              <a:rPr lang="en-US" sz="1600" smtClean="0"/>
              <a:t>RemoveAttribute </a:t>
            </a:r>
            <a:r>
              <a:rPr lang="en-US" sz="1600"/>
              <a:t>() </a:t>
            </a:r>
          </a:p>
          <a:p>
            <a:pPr algn="just">
              <a:defRPr/>
            </a:pPr>
            <a:r>
              <a:rPr lang="en-US" sz="2000"/>
              <a:t>Servlet Context help provides </a:t>
            </a:r>
            <a:r>
              <a:rPr lang="en-US" sz="2000" u="sng"/>
              <a:t>communication between the servlet</a:t>
            </a:r>
          </a:p>
          <a:p>
            <a:pPr algn="just">
              <a:defRPr/>
            </a:pPr>
            <a:r>
              <a:rPr lang="en-GB" sz="2000"/>
              <a:t>There is only one </a:t>
            </a:r>
            <a:r>
              <a:rPr lang="en-GB" sz="2000" b="1"/>
              <a:t>ServletContext</a:t>
            </a:r>
            <a:r>
              <a:rPr lang="en-GB" sz="2000"/>
              <a:t> object per web application.</a:t>
            </a:r>
            <a:endParaRPr 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198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D81955F-24DC-4615-A08C-8650262DBDFF}" type="slidenum">
              <a:rPr lang="vi-VN" altLang="en-US" sz="1200" smtClean="0">
                <a:solidFill>
                  <a:srgbClr val="898989"/>
                </a:solidFill>
              </a:rPr>
              <a:pPr>
                <a:spcBef>
                  <a:spcPct val="0"/>
                </a:spcBef>
                <a:buFontTx/>
                <a:buNone/>
              </a:pPr>
              <a:t>12</a:t>
            </a:fld>
            <a:endParaRPr lang="vi-VN" altLang="en-US" sz="1200" smtClean="0">
              <a:solidFill>
                <a:srgbClr val="898989"/>
              </a:solidFill>
            </a:endParaRPr>
          </a:p>
        </p:txBody>
      </p:sp>
      <p:pic>
        <p:nvPicPr>
          <p:cNvPr id="4198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114"/>
          <a:stretch/>
        </p:blipFill>
        <p:spPr bwMode="auto">
          <a:xfrm>
            <a:off x="2634705" y="3812482"/>
            <a:ext cx="3827462" cy="240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0622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cs typeface="Arial" pitchFamily="34" charset="0"/>
              </a:rPr>
              <a:t>ServletContext</a:t>
            </a:r>
            <a:endParaRPr lang="en-US"/>
          </a:p>
        </p:txBody>
      </p:sp>
      <p:sp>
        <p:nvSpPr>
          <p:cNvPr id="2" name="Content Placeholder 1"/>
          <p:cNvSpPr>
            <a:spLocks noGrp="1"/>
          </p:cNvSpPr>
          <p:nvPr>
            <p:ph idx="1"/>
          </p:nvPr>
        </p:nvSpPr>
        <p:spPr>
          <a:prstGeom prst="rect">
            <a:avLst/>
          </a:prstGeom>
        </p:spPr>
        <p:txBody>
          <a:bodyPr/>
          <a:lstStyle/>
          <a:p>
            <a:pPr>
              <a:lnSpc>
                <a:spcPct val="120000"/>
              </a:lnSpc>
              <a:spcBef>
                <a:spcPts val="600"/>
              </a:spcBef>
            </a:pPr>
            <a:r>
              <a:rPr lang="en-GB" sz="2400" b="1"/>
              <a:t>Advantage of </a:t>
            </a:r>
            <a:r>
              <a:rPr lang="en-GB" sz="2400" b="1" smtClean="0"/>
              <a:t>ServletContext:</a:t>
            </a:r>
            <a:endParaRPr lang="en-GB" sz="2400" b="1"/>
          </a:p>
          <a:p>
            <a:pPr lvl="1" algn="just">
              <a:lnSpc>
                <a:spcPct val="120000"/>
              </a:lnSpc>
              <a:spcBef>
                <a:spcPts val="600"/>
              </a:spcBef>
            </a:pPr>
            <a:r>
              <a:rPr lang="en-GB" sz="1800" b="1" smtClean="0"/>
              <a:t>Easy </a:t>
            </a:r>
            <a:r>
              <a:rPr lang="en-GB" sz="1800" b="1"/>
              <a:t>to maintain</a:t>
            </a:r>
            <a:r>
              <a:rPr lang="en-GB" sz="1800"/>
              <a:t> if any information is shared to all the servlet, it is better to make it available for all the servlet. </a:t>
            </a:r>
            <a:endParaRPr lang="en-GB" sz="1800" smtClean="0"/>
          </a:p>
          <a:p>
            <a:pPr lvl="1" algn="just">
              <a:lnSpc>
                <a:spcPct val="120000"/>
              </a:lnSpc>
              <a:spcBef>
                <a:spcPts val="600"/>
              </a:spcBef>
            </a:pPr>
            <a:r>
              <a:rPr lang="en-GB" sz="1800" smtClean="0"/>
              <a:t>We </a:t>
            </a:r>
            <a:r>
              <a:rPr lang="en-GB" sz="1800"/>
              <a:t>provide this information from the web.xml file, so if the information is changed, we don't need to modify the servlet. </a:t>
            </a:r>
            <a:endParaRPr lang="en-GB" sz="1800" smtClean="0"/>
          </a:p>
          <a:p>
            <a:pPr lvl="1" algn="just">
              <a:lnSpc>
                <a:spcPct val="120000"/>
              </a:lnSpc>
              <a:spcBef>
                <a:spcPts val="600"/>
              </a:spcBef>
            </a:pPr>
            <a:r>
              <a:rPr lang="en-GB" sz="1800" smtClean="0"/>
              <a:t>Thus </a:t>
            </a:r>
            <a:r>
              <a:rPr lang="en-GB" sz="1800"/>
              <a:t>it removes maintenance problem.</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198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D81955F-24DC-4615-A08C-8650262DBDFF}" type="slidenum">
              <a:rPr lang="vi-VN" altLang="en-US" sz="1200" smtClean="0">
                <a:solidFill>
                  <a:srgbClr val="898989"/>
                </a:solidFill>
              </a:rPr>
              <a:pPr>
                <a:spcBef>
                  <a:spcPct val="0"/>
                </a:spcBef>
                <a:buFontTx/>
                <a:buNone/>
              </a:pPr>
              <a:t>13</a:t>
            </a:fld>
            <a:endParaRPr lang="vi-VN" altLang="en-US" sz="1200" smtClean="0">
              <a:solidFill>
                <a:srgbClr val="898989"/>
              </a:solidFill>
            </a:endParaRPr>
          </a:p>
        </p:txBody>
      </p:sp>
    </p:spTree>
    <p:extLst>
      <p:ext uri="{BB962C8B-B14F-4D97-AF65-F5344CB8AC3E}">
        <p14:creationId xmlns:p14="http://schemas.microsoft.com/office/powerpoint/2010/main" val="3852550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itchFamily="34" charset="0"/>
              </a:rPr>
              <a:t>ServletContext</a:t>
            </a:r>
            <a:endParaRPr lang="en-US"/>
          </a:p>
        </p:txBody>
      </p:sp>
      <p:sp>
        <p:nvSpPr>
          <p:cNvPr id="3" name="Content Placeholder 2"/>
          <p:cNvSpPr>
            <a:spLocks noGrp="1"/>
          </p:cNvSpPr>
          <p:nvPr>
            <p:ph idx="1"/>
          </p:nvPr>
        </p:nvSpPr>
        <p:spPr/>
        <p:txBody>
          <a:bodyPr/>
          <a:lstStyle/>
          <a:p>
            <a:r>
              <a:rPr lang="en-GB" sz="1800" b="1"/>
              <a:t>Usage of ServletContext </a:t>
            </a:r>
            <a:r>
              <a:rPr lang="en-GB" sz="1800" b="1" smtClean="0"/>
              <a:t>Interface:</a:t>
            </a:r>
            <a:endParaRPr lang="en-GB" sz="1800"/>
          </a:p>
          <a:p>
            <a:pPr lvl="1" algn="just"/>
            <a:r>
              <a:rPr lang="en-GB" sz="1600"/>
              <a:t>The object of ServletContext provides an interface between the container and servlet.</a:t>
            </a:r>
          </a:p>
          <a:p>
            <a:pPr lvl="1" algn="just"/>
            <a:r>
              <a:rPr lang="en-GB" sz="1600"/>
              <a:t>The ServletContext object can be used to get configuration information from the web.xml file.</a:t>
            </a:r>
          </a:p>
          <a:p>
            <a:pPr lvl="1" algn="just"/>
            <a:r>
              <a:rPr lang="en-GB" sz="1600"/>
              <a:t>The ServletContext object can be used to set, get or remove attribute from the web.xml file.</a:t>
            </a:r>
          </a:p>
          <a:p>
            <a:pPr lvl="1" algn="just"/>
            <a:r>
              <a:rPr lang="en-GB" sz="1600"/>
              <a:t>The ServletContext object can be used to provide inter-application communication.</a:t>
            </a:r>
          </a:p>
          <a:p>
            <a:endParaRPr 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pic>
        <p:nvPicPr>
          <p:cNvPr id="6" name="Picture 5"/>
          <p:cNvPicPr>
            <a:picLocks noChangeAspect="1"/>
          </p:cNvPicPr>
          <p:nvPr/>
        </p:nvPicPr>
        <p:blipFill>
          <a:blip r:embed="rId2"/>
          <a:stretch>
            <a:fillRect/>
          </a:stretch>
        </p:blipFill>
        <p:spPr>
          <a:xfrm>
            <a:off x="1581150" y="3181350"/>
            <a:ext cx="5360646" cy="1683343"/>
          </a:xfrm>
          <a:prstGeom prst="rect">
            <a:avLst/>
          </a:prstGeom>
        </p:spPr>
      </p:pic>
      <p:sp>
        <p:nvSpPr>
          <p:cNvPr id="7" name="Rectangle 6"/>
          <p:cNvSpPr/>
          <p:nvPr/>
        </p:nvSpPr>
        <p:spPr>
          <a:xfrm>
            <a:off x="6376963" y="6030604"/>
            <a:ext cx="2848024" cy="369332"/>
          </a:xfrm>
          <a:prstGeom prst="rect">
            <a:avLst/>
          </a:prstGeom>
        </p:spPr>
        <p:txBody>
          <a:bodyPr wrap="none">
            <a:spAutoFit/>
          </a:bodyPr>
          <a:lstStyle/>
          <a:p>
            <a:r>
              <a:rPr lang="en-US">
                <a:hlinkClick r:id="rId3"/>
              </a:rPr>
              <a:t>https://www.javatpoint.com</a:t>
            </a:r>
            <a:endParaRPr lang="en-US"/>
          </a:p>
        </p:txBody>
      </p:sp>
    </p:spTree>
    <p:extLst>
      <p:ext uri="{BB962C8B-B14F-4D97-AF65-F5344CB8AC3E}">
        <p14:creationId xmlns:p14="http://schemas.microsoft.com/office/powerpoint/2010/main" val="9637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pitchFamily="34" charset="0"/>
              </a:rPr>
              <a:t>ServletContext</a:t>
            </a:r>
            <a:endParaRPr lang="en-US"/>
          </a:p>
        </p:txBody>
      </p:sp>
      <p:sp>
        <p:nvSpPr>
          <p:cNvPr id="3" name="Content Placeholder 2"/>
          <p:cNvSpPr>
            <a:spLocks noGrp="1"/>
          </p:cNvSpPr>
          <p:nvPr>
            <p:ph idx="1"/>
          </p:nvPr>
        </p:nvSpPr>
        <p:spPr/>
        <p:txBody>
          <a:bodyPr/>
          <a:lstStyle/>
          <a:p>
            <a:r>
              <a:rPr lang="en-US" sz="2400" b="1" smtClean="0"/>
              <a:t>Methods </a:t>
            </a:r>
            <a:r>
              <a:rPr lang="en-US" sz="2400" b="1"/>
              <a:t>of ServletContext </a:t>
            </a:r>
            <a:r>
              <a:rPr lang="en-US" sz="2400" b="1" smtClean="0"/>
              <a:t>interface:</a:t>
            </a:r>
          </a:p>
          <a:p>
            <a:pPr lvl="1" algn="just"/>
            <a:r>
              <a:rPr lang="en-GB" sz="2000" b="1" smtClean="0"/>
              <a:t>public </a:t>
            </a:r>
            <a:r>
              <a:rPr lang="en-GB" sz="2000" b="1"/>
              <a:t>String getInitParameter(String name</a:t>
            </a:r>
            <a:r>
              <a:rPr lang="en-GB" sz="2000" b="1" smtClean="0"/>
              <a:t>):</a:t>
            </a:r>
          </a:p>
          <a:p>
            <a:pPr marL="457200" lvl="1" indent="284163" algn="just">
              <a:buNone/>
            </a:pPr>
            <a:r>
              <a:rPr lang="en-GB" sz="2000" smtClean="0"/>
              <a:t>Returns </a:t>
            </a:r>
            <a:r>
              <a:rPr lang="en-GB" sz="2000"/>
              <a:t>the parameter value for the specified parameter name.</a:t>
            </a:r>
          </a:p>
          <a:p>
            <a:pPr lvl="1" algn="just"/>
            <a:r>
              <a:rPr lang="en-GB" sz="2000" b="1"/>
              <a:t>public Enumeration getInitParameterNames</a:t>
            </a:r>
            <a:r>
              <a:rPr lang="en-GB" sz="2000" b="1" smtClean="0"/>
              <a:t>():</a:t>
            </a:r>
          </a:p>
          <a:p>
            <a:pPr marL="457200" lvl="1" indent="284163" algn="just">
              <a:buNone/>
            </a:pPr>
            <a:r>
              <a:rPr lang="en-GB" sz="2000" smtClean="0"/>
              <a:t>Returns </a:t>
            </a:r>
            <a:r>
              <a:rPr lang="en-GB" sz="2000"/>
              <a:t>the names of the context's initialization parameters.</a:t>
            </a:r>
          </a:p>
          <a:p>
            <a:pPr lvl="1" algn="just"/>
            <a:r>
              <a:rPr lang="en-GB" sz="2000" b="1"/>
              <a:t>public void setAttribute(String name,Object object</a:t>
            </a:r>
            <a:r>
              <a:rPr lang="en-GB" sz="2000" b="1" smtClean="0"/>
              <a:t>):</a:t>
            </a:r>
          </a:p>
          <a:p>
            <a:pPr marL="457200" lvl="1" indent="284163" algn="just">
              <a:buNone/>
            </a:pPr>
            <a:r>
              <a:rPr lang="en-GB" sz="2000" smtClean="0"/>
              <a:t>sets </a:t>
            </a:r>
            <a:r>
              <a:rPr lang="en-GB" sz="2000"/>
              <a:t>the given object in the application scope.</a:t>
            </a:r>
          </a:p>
          <a:p>
            <a:pPr lvl="1" algn="just"/>
            <a:r>
              <a:rPr lang="en-GB" sz="2000" b="1"/>
              <a:t>public Object getAttribute(String name</a:t>
            </a:r>
            <a:r>
              <a:rPr lang="en-GB" sz="2000" b="1" smtClean="0"/>
              <a:t>):</a:t>
            </a:r>
          </a:p>
          <a:p>
            <a:pPr marL="457200" lvl="1" indent="284163" algn="just">
              <a:buNone/>
            </a:pPr>
            <a:r>
              <a:rPr lang="en-GB" sz="2000" smtClean="0"/>
              <a:t>Returns </a:t>
            </a:r>
            <a:r>
              <a:rPr lang="en-GB" sz="2000"/>
              <a:t>the attribute for the specified name.</a:t>
            </a:r>
          </a:p>
          <a:p>
            <a:pPr lvl="1" algn="just"/>
            <a:r>
              <a:rPr lang="en-GB" sz="2000" b="1"/>
              <a:t>public Enumeration getInitParameterNames</a:t>
            </a:r>
            <a:r>
              <a:rPr lang="en-GB" sz="2000" b="1" smtClean="0"/>
              <a:t>():</a:t>
            </a:r>
          </a:p>
          <a:p>
            <a:pPr marL="741363" lvl="1" indent="0" algn="just">
              <a:buNone/>
            </a:pPr>
            <a:r>
              <a:rPr lang="en-GB" sz="2000" smtClean="0"/>
              <a:t>Returns </a:t>
            </a:r>
            <a:r>
              <a:rPr lang="en-GB" sz="2000"/>
              <a:t>the names of the context's initialization parameters as an Enumeration of String objects.</a:t>
            </a:r>
          </a:p>
          <a:p>
            <a:pPr lvl="1" algn="just"/>
            <a:r>
              <a:rPr lang="en-GB" sz="2000" b="1"/>
              <a:t>public void removeAttribute(String name</a:t>
            </a:r>
            <a:r>
              <a:rPr lang="en-GB" sz="2000" b="1" smtClean="0"/>
              <a:t>):</a:t>
            </a:r>
          </a:p>
          <a:p>
            <a:pPr marL="741363" lvl="1" indent="0" algn="just">
              <a:buNone/>
            </a:pPr>
            <a:r>
              <a:rPr lang="en-GB" sz="2000" smtClean="0"/>
              <a:t>Removes </a:t>
            </a:r>
            <a:r>
              <a:rPr lang="en-GB" sz="2000"/>
              <a:t>the attribute with the given name from the servlet context.</a:t>
            </a:r>
          </a:p>
          <a:p>
            <a:endParaRPr lang="en-US" sz="24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sp>
        <p:nvSpPr>
          <p:cNvPr id="7" name="Rectangle 6"/>
          <p:cNvSpPr/>
          <p:nvPr/>
        </p:nvSpPr>
        <p:spPr>
          <a:xfrm>
            <a:off x="6376963" y="6030604"/>
            <a:ext cx="2848024" cy="369332"/>
          </a:xfrm>
          <a:prstGeom prst="rect">
            <a:avLst/>
          </a:prstGeom>
        </p:spPr>
        <p:txBody>
          <a:bodyPr wrap="none">
            <a:spAutoFit/>
          </a:bodyPr>
          <a:lstStyle/>
          <a:p>
            <a:r>
              <a:rPr lang="en-US">
                <a:hlinkClick r:id="rId2"/>
              </a:rPr>
              <a:t>https://www.javatpoint.com</a:t>
            </a:r>
            <a:endParaRPr lang="en-US"/>
          </a:p>
        </p:txBody>
      </p:sp>
    </p:spTree>
    <p:extLst>
      <p:ext uri="{BB962C8B-B14F-4D97-AF65-F5344CB8AC3E}">
        <p14:creationId xmlns:p14="http://schemas.microsoft.com/office/powerpoint/2010/main" val="3672419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ServletContext Example</a:t>
            </a:r>
          </a:p>
        </p:txBody>
      </p:sp>
      <p:sp>
        <p:nvSpPr>
          <p:cNvPr id="4" name="Content Placeholder 3"/>
          <p:cNvSpPr>
            <a:spLocks noGrp="1"/>
          </p:cNvSpPr>
          <p:nvPr>
            <p:ph idx="1"/>
          </p:nvPr>
        </p:nvSpPr>
        <p:spPr/>
        <p:txBody>
          <a:bodyPr/>
          <a:lstStyle/>
          <a:p>
            <a:endParaRPr lang="en-US"/>
          </a:p>
        </p:txBody>
      </p:sp>
      <p:sp>
        <p:nvSpPr>
          <p:cNvPr id="4403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9F81545-4E13-476F-8317-25C533500EF2}" type="slidenum">
              <a:rPr lang="vi-VN" altLang="en-US" sz="1200" smtClean="0">
                <a:solidFill>
                  <a:srgbClr val="898989"/>
                </a:solidFill>
              </a:rPr>
              <a:pPr>
                <a:spcBef>
                  <a:spcPct val="0"/>
                </a:spcBef>
                <a:buFontTx/>
                <a:buNone/>
              </a:pPr>
              <a:t>16</a:t>
            </a:fld>
            <a:endParaRPr lang="vi-VN" altLang="en-US" sz="1200" smtClean="0">
              <a:solidFill>
                <a:srgbClr val="898989"/>
              </a:solidFill>
            </a:endParaRPr>
          </a:p>
        </p:txBody>
      </p:sp>
      <p:pic>
        <p:nvPicPr>
          <p:cNvPr id="44037" name="Picture 2" descr="C:\Users\thuanvd3\AppData\Local\Temp\SNAGHTML10f627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908050"/>
            <a:ext cx="8386762" cy="403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05087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lstStyle/>
          <a:p>
            <a:pPr>
              <a:defRPr/>
            </a:pPr>
            <a:r>
              <a:rPr lang="en-US" altLang="ja-JP" sz="2800" smtClean="0">
                <a:latin typeface="Arial" charset="0"/>
                <a:cs typeface="Arial" charset="0"/>
              </a:rPr>
              <a:t>Servlet Context </a:t>
            </a:r>
            <a:br>
              <a:rPr lang="en-US" altLang="ja-JP" sz="2800" smtClean="0">
                <a:latin typeface="Arial" charset="0"/>
                <a:cs typeface="Arial" charset="0"/>
              </a:rPr>
            </a:br>
            <a:r>
              <a:rPr lang="en-US" altLang="ja-JP" sz="2000" smtClean="0">
                <a:solidFill>
                  <a:schemeClr val="bg1"/>
                </a:solidFill>
                <a:latin typeface="Arial" charset="0"/>
                <a:cs typeface="Arial" charset="0"/>
              </a:rPr>
              <a:t>Sample</a:t>
            </a:r>
            <a:endParaRPr lang="vi-VN" altLang="ja-JP" sz="2000" smtClean="0">
              <a:solidFill>
                <a:schemeClr val="bg1"/>
              </a:solidFill>
              <a:latin typeface="Arial" charset="0"/>
              <a:cs typeface="Arial" charset="0"/>
            </a:endParaRPr>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17</a:t>
            </a:fld>
            <a:endParaRPr lang="en-US"/>
          </a:p>
        </p:txBody>
      </p:sp>
      <p:sp>
        <p:nvSpPr>
          <p:cNvPr id="4" name="Content Placeholder 3"/>
          <p:cNvSpPr>
            <a:spLocks noGrp="1"/>
          </p:cNvSpPr>
          <p:nvPr>
            <p:ph idx="1"/>
          </p:nvPr>
        </p:nvSpPr>
        <p:spPr>
          <a:xfrm>
            <a:off x="191411" y="870858"/>
            <a:ext cx="8714050" cy="5485492"/>
          </a:xfrm>
        </p:spPr>
        <p:txBody>
          <a:bodyPr/>
          <a:lstStyle/>
          <a:p>
            <a:pPr algn="just">
              <a:buClr>
                <a:srgbClr val="E46C0A"/>
              </a:buClr>
            </a:pPr>
            <a:r>
              <a:rPr lang="en-US" altLang="ja-JP" sz="2400"/>
              <a:t>We can change the init() method of the </a:t>
            </a:r>
            <a:r>
              <a:rPr lang="en-US" altLang="ja-JP" sz="2400" smtClean="0"/>
              <a:t>as </a:t>
            </a:r>
            <a:r>
              <a:rPr lang="en-US" altLang="ja-JP" sz="2400"/>
              <a:t>below:</a:t>
            </a:r>
          </a:p>
          <a:p>
            <a:pPr>
              <a:buSzPct val="60000"/>
              <a:buFont typeface="Wingdings" panose="05000000000000000000" pitchFamily="2" charset="2"/>
              <a:buChar char="q"/>
            </a:pPr>
            <a:endParaRPr lang="en-US" altLang="ja-JP">
              <a:latin typeface="Calibri" panose="020F0502020204030204" pitchFamily="34" charset="0"/>
            </a:endParaRPr>
          </a:p>
          <a:p>
            <a:pPr>
              <a:buSzPct val="60000"/>
              <a:buFont typeface="Wingdings" panose="05000000000000000000" pitchFamily="2" charset="2"/>
              <a:buChar char="q"/>
            </a:pPr>
            <a:endParaRPr lang="en-US" altLang="ja-JP">
              <a:latin typeface="Calibri" panose="020F0502020204030204" pitchFamily="34" charset="0"/>
            </a:endParaRPr>
          </a:p>
          <a:p>
            <a:pPr>
              <a:buSzPct val="60000"/>
              <a:buFont typeface="Wingdings" panose="05000000000000000000" pitchFamily="2" charset="2"/>
              <a:buChar char="q"/>
            </a:pPr>
            <a:endParaRPr lang="en-US" altLang="ja-JP">
              <a:latin typeface="Calibri" panose="020F0502020204030204" pitchFamily="34" charset="0"/>
            </a:endParaRPr>
          </a:p>
          <a:p>
            <a:pPr>
              <a:buSzPct val="60000"/>
              <a:buFont typeface="Wingdings" panose="05000000000000000000" pitchFamily="2" charset="2"/>
              <a:buChar char="q"/>
            </a:pPr>
            <a:endParaRPr lang="en-US" altLang="ja-JP">
              <a:latin typeface="Calibri" panose="020F0502020204030204" pitchFamily="34" charset="0"/>
            </a:endParaRPr>
          </a:p>
          <a:p>
            <a:pPr algn="just">
              <a:buClr>
                <a:srgbClr val="E46C0A"/>
              </a:buClr>
            </a:pPr>
            <a:r>
              <a:rPr lang="en-US" altLang="ja-JP" sz="2400" smtClean="0"/>
              <a:t>Then </a:t>
            </a:r>
            <a:r>
              <a:rPr lang="en-US" altLang="ja-JP" sz="2400"/>
              <a:t>we need to amend the web.xml file to specify the initial context parameters:</a:t>
            </a:r>
          </a:p>
          <a:p>
            <a:endParaRPr lang="en-US"/>
          </a:p>
        </p:txBody>
      </p:sp>
      <p:graphicFrame>
        <p:nvGraphicFramePr>
          <p:cNvPr id="9" name="Object 4"/>
          <p:cNvGraphicFramePr>
            <a:graphicFrameLocks noChangeAspect="1"/>
          </p:cNvGraphicFramePr>
          <p:nvPr>
            <p:extLst>
              <p:ext uri="{D42A27DB-BD31-4B8C-83A1-F6EECF244321}">
                <p14:modId xmlns:p14="http://schemas.microsoft.com/office/powerpoint/2010/main" val="1116829622"/>
              </p:ext>
            </p:extLst>
          </p:nvPr>
        </p:nvGraphicFramePr>
        <p:xfrm>
          <a:off x="1787525" y="1533525"/>
          <a:ext cx="5384800" cy="1827213"/>
        </p:xfrm>
        <a:graphic>
          <a:graphicData uri="http://schemas.openxmlformats.org/presentationml/2006/ole">
            <mc:AlternateContent xmlns:mc="http://schemas.openxmlformats.org/markup-compatibility/2006">
              <mc:Choice xmlns:v="urn:schemas-microsoft-com:vml" Requires="v">
                <p:oleObj spid="_x0000_s4153" name="Bitmap Image" r:id="rId3" imgW="4963218" imgH="1542857" progId="Paint.Picture">
                  <p:embed/>
                </p:oleObj>
              </mc:Choice>
              <mc:Fallback>
                <p:oleObj name="Bitmap Image" r:id="rId3" imgW="4963218" imgH="15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525" y="1533525"/>
                        <a:ext cx="5384800" cy="1827213"/>
                      </a:xfrm>
                      <a:prstGeom prst="rect">
                        <a:avLst/>
                      </a:prstGeom>
                      <a:noFill/>
                      <a:ln>
                        <a:solidFill>
                          <a:schemeClr val="bg1">
                            <a:lumMod val="85000"/>
                          </a:schemeClr>
                        </a:solidFill>
                      </a:ln>
                      <a:effectLst/>
                      <a:extLst/>
                    </p:spPr>
                  </p:pic>
                </p:oleObj>
              </mc:Fallback>
            </mc:AlternateContent>
          </a:graphicData>
        </a:graphic>
      </p:graphicFrame>
      <p:pic>
        <p:nvPicPr>
          <p:cNvPr id="5" name="Picture 4"/>
          <p:cNvPicPr>
            <a:picLocks noChangeAspect="1"/>
          </p:cNvPicPr>
          <p:nvPr/>
        </p:nvPicPr>
        <p:blipFill>
          <a:blip r:embed="rId5"/>
          <a:stretch>
            <a:fillRect/>
          </a:stretch>
        </p:blipFill>
        <p:spPr>
          <a:xfrm>
            <a:off x="1314431" y="4370484"/>
            <a:ext cx="6468010" cy="1568995"/>
          </a:xfrm>
          <a:prstGeom prst="rect">
            <a:avLst/>
          </a:prstGeom>
          <a:ln>
            <a:solidFill>
              <a:schemeClr val="bg1">
                <a:lumMod val="85000"/>
              </a:schemeClr>
            </a:solidFill>
          </a:ln>
        </p:spPr>
      </p:pic>
    </p:spTree>
    <p:extLst>
      <p:ext uri="{BB962C8B-B14F-4D97-AF65-F5344CB8AC3E}">
        <p14:creationId xmlns:p14="http://schemas.microsoft.com/office/powerpoint/2010/main" val="856026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a:solidFill>
                  <a:schemeClr val="accent6">
                    <a:lumMod val="75000"/>
                  </a:schemeClr>
                </a:solidFill>
              </a:rPr>
              <a:t>Session Tracking</a:t>
            </a:r>
            <a:endParaRPr lang="en-US" dirty="0"/>
          </a:p>
        </p:txBody>
      </p:sp>
      <p:sp>
        <p:nvSpPr>
          <p:cNvPr id="6" name="Text Placeholder 5"/>
          <p:cNvSpPr>
            <a:spLocks noGrp="1"/>
          </p:cNvSpPr>
          <p:nvPr>
            <p:ph type="body" idx="1"/>
          </p:nvPr>
        </p:nvSpPr>
        <p:spPr/>
        <p:txBody>
          <a:bodyPr/>
          <a:lstStyle/>
          <a:p>
            <a:pPr eaLnBrk="1" hangingPunct="1">
              <a:buFont typeface="Arial" charset="0"/>
              <a:buNone/>
              <a:defRPr/>
            </a:pPr>
            <a:r>
              <a:rPr lang="en-US" smtClean="0"/>
              <a:t>Section 3</a:t>
            </a:r>
            <a:endParaRPr lang="en-US" dirty="0"/>
          </a:p>
        </p:txBody>
      </p:sp>
      <p:sp>
        <p:nvSpPr>
          <p:cNvPr id="36868"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EA57C2D-9C20-4324-8396-1EE4D0438A46}" type="slidenum">
              <a:rPr lang="en-US" altLang="en-US" sz="1200">
                <a:solidFill>
                  <a:srgbClr val="898989"/>
                </a:solidFill>
              </a:rPr>
              <a:pPr>
                <a:spcBef>
                  <a:spcPct val="0"/>
                </a:spcBef>
                <a:buFontTx/>
                <a:buNone/>
              </a:pPr>
              <a:t>18</a:t>
            </a:fld>
            <a:endParaRPr lang="en-US" altLang="en-US" sz="1200">
              <a:solidFill>
                <a:srgbClr val="898989"/>
              </a:solidFill>
            </a:endParaRPr>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608983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3" name="Content Placeholder 2"/>
          <p:cNvSpPr>
            <a:spLocks noGrp="1"/>
          </p:cNvSpPr>
          <p:nvPr>
            <p:ph idx="1"/>
          </p:nvPr>
        </p:nvSpPr>
        <p:spPr/>
        <p:txBody>
          <a:bodyPr/>
          <a:lstStyle/>
          <a:p>
            <a:pPr algn="just">
              <a:spcBef>
                <a:spcPts val="600"/>
              </a:spcBef>
              <a:spcAft>
                <a:spcPts val="600"/>
              </a:spcAft>
              <a:defRPr/>
            </a:pPr>
            <a:r>
              <a:rPr lang="en-US" sz="2000" b="1"/>
              <a:t>HTTP protocol </a:t>
            </a:r>
            <a:r>
              <a:rPr lang="en-US" sz="2000"/>
              <a:t>and </a:t>
            </a:r>
            <a:r>
              <a:rPr lang="en-US" sz="2000" b="1"/>
              <a:t>Web Servers </a:t>
            </a:r>
            <a:r>
              <a:rPr lang="en-US" sz="2000"/>
              <a:t>are </a:t>
            </a:r>
            <a:r>
              <a:rPr lang="en-US" sz="2000">
                <a:solidFill>
                  <a:srgbClr val="FF0000"/>
                </a:solidFill>
              </a:rPr>
              <a:t>stateless</a:t>
            </a:r>
            <a:r>
              <a:rPr lang="en-US" sz="2000"/>
              <a:t>, what it means is that for </a:t>
            </a:r>
            <a:r>
              <a:rPr lang="en-US" sz="2000" b="1"/>
              <a:t>web server every request is a new request </a:t>
            </a:r>
            <a:r>
              <a:rPr lang="en-US" sz="2000"/>
              <a:t>to process.</a:t>
            </a:r>
          </a:p>
          <a:p>
            <a:pPr lvl="1" algn="just">
              <a:spcBef>
                <a:spcPts val="600"/>
              </a:spcBef>
              <a:spcAft>
                <a:spcPts val="600"/>
              </a:spcAft>
              <a:defRPr/>
            </a:pPr>
            <a:r>
              <a:rPr lang="en-US" sz="1600"/>
              <a:t>But sometimes in web applications, we should know </a:t>
            </a:r>
            <a:r>
              <a:rPr lang="en-US" sz="1600" b="1"/>
              <a:t>who the client </a:t>
            </a:r>
            <a:r>
              <a:rPr lang="en-US" sz="1600"/>
              <a:t>is and process the request accordingly</a:t>
            </a:r>
            <a:r>
              <a:rPr lang="en-US" sz="1600" baseline="30000"/>
              <a:t>[phù hợp]</a:t>
            </a:r>
            <a:r>
              <a:rPr lang="en-US" sz="1600"/>
              <a:t>.</a:t>
            </a:r>
            <a:endParaRPr lang="en-US" sz="1600" b="1" smtClean="0"/>
          </a:p>
          <a:p>
            <a:pPr algn="just">
              <a:spcBef>
                <a:spcPts val="600"/>
              </a:spcBef>
              <a:spcAft>
                <a:spcPts val="600"/>
              </a:spcAft>
            </a:pPr>
            <a:r>
              <a:rPr lang="en-US" sz="2000" b="1" smtClean="0"/>
              <a:t>Session Management </a:t>
            </a:r>
            <a:r>
              <a:rPr lang="en-US" sz="2000"/>
              <a:t>is a mechanism used by the Web container to store session information for a particular </a:t>
            </a:r>
            <a:r>
              <a:rPr lang="en-US" sz="2000" smtClean="0"/>
              <a:t>user:</a:t>
            </a:r>
          </a:p>
          <a:p>
            <a:pPr lvl="1" algn="just">
              <a:spcBef>
                <a:spcPts val="600"/>
              </a:spcBef>
              <a:spcAft>
                <a:spcPts val="600"/>
              </a:spcAft>
            </a:pPr>
            <a:r>
              <a:rPr lang="en-US" sz="2000" b="1"/>
              <a:t>Cookies</a:t>
            </a:r>
          </a:p>
          <a:p>
            <a:pPr lvl="1" algn="just">
              <a:spcBef>
                <a:spcPts val="600"/>
              </a:spcBef>
              <a:spcAft>
                <a:spcPts val="600"/>
              </a:spcAft>
            </a:pPr>
            <a:r>
              <a:rPr lang="en-US" sz="2000" b="1"/>
              <a:t>Hidden form field</a:t>
            </a:r>
          </a:p>
          <a:p>
            <a:pPr lvl="1" algn="just">
              <a:spcBef>
                <a:spcPts val="600"/>
              </a:spcBef>
              <a:spcAft>
                <a:spcPts val="600"/>
              </a:spcAft>
            </a:pPr>
            <a:r>
              <a:rPr lang="en-US" sz="2000" b="1"/>
              <a:t>URL Rewriting</a:t>
            </a:r>
          </a:p>
          <a:p>
            <a:pPr lvl="1" algn="just">
              <a:spcBef>
                <a:spcPts val="600"/>
              </a:spcBef>
              <a:spcAft>
                <a:spcPts val="600"/>
              </a:spcAft>
            </a:pPr>
            <a:r>
              <a:rPr lang="en-US" sz="2000" b="1"/>
              <a:t>HttpSession</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pic>
        <p:nvPicPr>
          <p:cNvPr id="6" name="Picture 5"/>
          <p:cNvPicPr>
            <a:picLocks noChangeAspect="1"/>
          </p:cNvPicPr>
          <p:nvPr/>
        </p:nvPicPr>
        <p:blipFill>
          <a:blip r:embed="rId2"/>
          <a:stretch>
            <a:fillRect/>
          </a:stretch>
        </p:blipFill>
        <p:spPr>
          <a:xfrm>
            <a:off x="3015100" y="3395141"/>
            <a:ext cx="5890361" cy="2820129"/>
          </a:xfrm>
          <a:prstGeom prst="rect">
            <a:avLst/>
          </a:prstGeom>
        </p:spPr>
      </p:pic>
    </p:spTree>
    <p:extLst>
      <p:ext uri="{BB962C8B-B14F-4D97-AF65-F5344CB8AC3E}">
        <p14:creationId xmlns:p14="http://schemas.microsoft.com/office/powerpoint/2010/main" val="2810981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Learning Goals</a:t>
            </a:r>
          </a:p>
        </p:txBody>
      </p:sp>
      <p:graphicFrame>
        <p:nvGraphicFramePr>
          <p:cNvPr id="5" name="Content Placeholder 4"/>
          <p:cNvGraphicFramePr>
            <a:graphicFrameLocks noGrp="1"/>
          </p:cNvGraphicFramePr>
          <p:nvPr>
            <p:ph idx="1"/>
          </p:nvPr>
        </p:nvGraphicFramePr>
        <p:xfrm>
          <a:off x="192088" y="777875"/>
          <a:ext cx="8713787" cy="5437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60"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F593FB6-CB64-4E16-9FAB-0C24F865F7F2}" type="slidenum">
              <a:rPr lang="vi-VN" altLang="en-US" sz="1200" smtClean="0">
                <a:solidFill>
                  <a:srgbClr val="898989"/>
                </a:solidFill>
              </a:rPr>
              <a:pPr>
                <a:spcBef>
                  <a:spcPct val="0"/>
                </a:spcBef>
                <a:buFontTx/>
                <a:buNone/>
              </a:pPr>
              <a:t>2</a:t>
            </a:fld>
            <a:endParaRPr lang="vi-VN" altLang="en-US" sz="1200" smtClean="0">
              <a:solidFill>
                <a:srgbClr val="898989"/>
              </a:solidFill>
            </a:endParaRPr>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10080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A0C6768-C85A-4565-BE1F-B858BBB7643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DD081348-7868-4526-A407-E31FF189B961}"/>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F6F681FB-CC30-4899-B3E2-2ACEC3DD36F5}"/>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55A0921E-266C-4FBB-8E19-AFBB48D61BA6}"/>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BB37A91A-826D-40DD-BAE4-8F0F0FA97FD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67E78B82-F122-4B34-98E8-2594EA49BD4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26E658EA-06DA-4880-A599-168FD6A4B6A5}"/>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graphicEl>
                                              <a:dgm id="{B0FB8C3C-6C35-4069-8C1D-B7C7EBBD4E7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sz="3200"/>
              <a:t>Session Tracking</a:t>
            </a:r>
            <a:r>
              <a:rPr lang="en-US" sz="2800">
                <a:solidFill>
                  <a:srgbClr val="F79646">
                    <a:lumMod val="75000"/>
                  </a:srgbClr>
                </a:solidFill>
              </a:rPr>
              <a:t/>
            </a:r>
            <a:br>
              <a:rPr lang="en-US" sz="2800">
                <a:solidFill>
                  <a:srgbClr val="F79646">
                    <a:lumMod val="75000"/>
                  </a:srgbClr>
                </a:solidFill>
              </a:rPr>
            </a:br>
            <a:r>
              <a:rPr lang="en-US" sz="1600" smtClean="0">
                <a:solidFill>
                  <a:schemeClr val="tx1"/>
                </a:solidFill>
                <a:cs typeface="Arial" charset="0"/>
              </a:rPr>
              <a:t>Cookie in Servlet</a:t>
            </a:r>
            <a:endParaRPr lang="en-US" sz="2700" dirty="0" smtClean="0">
              <a:solidFill>
                <a:schemeClr val="tx1"/>
              </a:solidFill>
              <a:latin typeface="Arial" charset="0"/>
              <a:cs typeface="Arial" charset="0"/>
            </a:endParaRPr>
          </a:p>
        </p:txBody>
      </p:sp>
      <p:sp>
        <p:nvSpPr>
          <p:cNvPr id="4" name="Content Placeholder 3"/>
          <p:cNvSpPr>
            <a:spLocks noGrp="1"/>
          </p:cNvSpPr>
          <p:nvPr>
            <p:ph idx="1"/>
          </p:nvPr>
        </p:nvSpPr>
        <p:spPr>
          <a:xfrm>
            <a:off x="191411" y="778566"/>
            <a:ext cx="8714050" cy="5577784"/>
          </a:xfrm>
        </p:spPr>
        <p:txBody>
          <a:bodyPr/>
          <a:lstStyle/>
          <a:p>
            <a:pPr algn="just">
              <a:lnSpc>
                <a:spcPct val="120000"/>
              </a:lnSpc>
              <a:spcBef>
                <a:spcPts val="600"/>
              </a:spcBef>
            </a:pPr>
            <a:r>
              <a:rPr lang="en-GB" sz="2000"/>
              <a:t>A </a:t>
            </a:r>
            <a:r>
              <a:rPr lang="en-GB" sz="2000" b="1"/>
              <a:t>cookie</a:t>
            </a:r>
            <a:r>
              <a:rPr lang="en-GB" sz="2000"/>
              <a:t> is a small piece of information that is persisted between the multiple client requests.</a:t>
            </a:r>
          </a:p>
          <a:p>
            <a:pPr algn="just">
              <a:lnSpc>
                <a:spcPct val="120000"/>
              </a:lnSpc>
              <a:spcBef>
                <a:spcPts val="600"/>
              </a:spcBef>
            </a:pPr>
            <a:r>
              <a:rPr lang="en-GB" sz="2000"/>
              <a:t>A cookie has a name, a single value, and optional attributes such as a comment, path and domain qualifiers, a maximum age, and a version </a:t>
            </a:r>
            <a:r>
              <a:rPr lang="en-GB" sz="2000"/>
              <a:t>number</a:t>
            </a:r>
            <a:r>
              <a:rPr lang="en-GB" sz="2000" smtClean="0"/>
              <a:t>.</a:t>
            </a:r>
          </a:p>
          <a:p>
            <a:pPr algn="just">
              <a:lnSpc>
                <a:spcPct val="120000"/>
              </a:lnSpc>
              <a:spcBef>
                <a:spcPts val="600"/>
              </a:spcBef>
            </a:pPr>
            <a:r>
              <a:rPr lang="en-US" sz="2000" b="1"/>
              <a:t>How </a:t>
            </a:r>
            <a:r>
              <a:rPr lang="en-US" sz="2000" b="1"/>
              <a:t>Cookie </a:t>
            </a:r>
            <a:r>
              <a:rPr lang="en-US" sz="2000" b="1" smtClean="0"/>
              <a:t>works:</a:t>
            </a:r>
            <a:endParaRPr lang="en-US" sz="2000" b="1"/>
          </a:p>
          <a:p>
            <a:pPr lvl="1" algn="just">
              <a:lnSpc>
                <a:spcPct val="120000"/>
              </a:lnSpc>
              <a:spcBef>
                <a:spcPts val="600"/>
              </a:spcBef>
            </a:pPr>
            <a:r>
              <a:rPr lang="en-GB" sz="1600" smtClean="0"/>
              <a:t>By </a:t>
            </a:r>
            <a:r>
              <a:rPr lang="en-GB" sz="1600"/>
              <a:t>default, each request is considered as a new request</a:t>
            </a:r>
            <a:r>
              <a:rPr lang="en-GB" sz="1600"/>
              <a:t>. </a:t>
            </a:r>
            <a:endParaRPr lang="en-GB" sz="1600" smtClean="0"/>
          </a:p>
          <a:p>
            <a:pPr lvl="1" algn="just">
              <a:lnSpc>
                <a:spcPct val="120000"/>
              </a:lnSpc>
              <a:spcBef>
                <a:spcPts val="600"/>
              </a:spcBef>
            </a:pPr>
            <a:r>
              <a:rPr lang="en-GB" sz="1600" smtClean="0"/>
              <a:t>In </a:t>
            </a:r>
            <a:r>
              <a:rPr lang="en-GB" sz="1600"/>
              <a:t>cookies technique, we add cookie with response from the servlet</a:t>
            </a:r>
            <a:r>
              <a:rPr lang="en-GB" sz="1600"/>
              <a:t>. </a:t>
            </a:r>
            <a:endParaRPr lang="en-GB" sz="1600" smtClean="0"/>
          </a:p>
          <a:p>
            <a:pPr lvl="1" algn="just">
              <a:lnSpc>
                <a:spcPct val="120000"/>
              </a:lnSpc>
              <a:spcBef>
                <a:spcPts val="600"/>
              </a:spcBef>
            </a:pPr>
            <a:r>
              <a:rPr lang="en-GB" sz="1600" smtClean="0"/>
              <a:t>So </a:t>
            </a:r>
            <a:r>
              <a:rPr lang="en-GB" sz="1600"/>
              <a:t>cookie is stored in the </a:t>
            </a:r>
            <a:r>
              <a:rPr lang="en-GB" sz="1600" b="1"/>
              <a:t>cache of the browser</a:t>
            </a:r>
            <a:r>
              <a:rPr lang="en-GB" sz="1600"/>
              <a:t>. After that if request is sent by the user, cookie is added with request by default. Thus, we recognize the user as the old </a:t>
            </a:r>
            <a:r>
              <a:rPr lang="en-GB" sz="1600"/>
              <a:t>user</a:t>
            </a:r>
            <a:r>
              <a:rPr lang="en-GB" sz="1600" smtClean="0"/>
              <a:t>.</a:t>
            </a:r>
          </a:p>
          <a:p>
            <a:r>
              <a:rPr lang="en-GB" sz="2000" b="1"/>
              <a:t>Types </a:t>
            </a:r>
            <a:r>
              <a:rPr lang="en-GB" sz="2000" b="1"/>
              <a:t>of </a:t>
            </a:r>
            <a:r>
              <a:rPr lang="en-GB" sz="2000" b="1" smtClean="0"/>
              <a:t>Cookie:</a:t>
            </a:r>
            <a:endParaRPr lang="en-GB" sz="2000" b="1"/>
          </a:p>
          <a:p>
            <a:pPr lvl="1"/>
            <a:r>
              <a:rPr lang="en-GB" sz="1600" smtClean="0"/>
              <a:t>Non-persistent cookie: </a:t>
            </a:r>
            <a:r>
              <a:rPr lang="en-GB" sz="1600"/>
              <a:t>It is </a:t>
            </a:r>
            <a:r>
              <a:rPr lang="en-GB" sz="1600" b="1"/>
              <a:t>valid for single session</a:t>
            </a:r>
            <a:r>
              <a:rPr lang="en-GB" sz="1600"/>
              <a:t> only. It is removed each time when user closes the browser</a:t>
            </a:r>
          </a:p>
          <a:p>
            <a:pPr lvl="1"/>
            <a:r>
              <a:rPr lang="en-GB" sz="1600"/>
              <a:t>Persistent </a:t>
            </a:r>
            <a:r>
              <a:rPr lang="en-GB" sz="1600" smtClean="0"/>
              <a:t>cookie: </a:t>
            </a:r>
            <a:r>
              <a:rPr lang="en-GB" sz="1600"/>
              <a:t>It is </a:t>
            </a:r>
            <a:r>
              <a:rPr lang="en-GB" sz="1600" b="1"/>
              <a:t>valid for multiple session</a:t>
            </a:r>
            <a:r>
              <a:rPr lang="en-GB" sz="1600"/>
              <a:t> . It is not removed each time when user closes the browser. It is removed only if user logout or signout.</a:t>
            </a:r>
          </a:p>
          <a:p>
            <a:pPr lvl="1" algn="just">
              <a:lnSpc>
                <a:spcPct val="120000"/>
              </a:lnSpc>
              <a:spcBef>
                <a:spcPts val="600"/>
              </a:spcBef>
            </a:pPr>
            <a:endParaRPr lang="en-US" sz="140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4277" name="Slide Number Placeholder 2"/>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BE02787-D538-4CBF-B0BE-D288EC513509}" type="slidenum">
              <a:rPr lang="vi-VN" altLang="en-US" sz="1200">
                <a:solidFill>
                  <a:srgbClr val="898989"/>
                </a:solidFill>
              </a:rPr>
              <a:pPr>
                <a:spcBef>
                  <a:spcPct val="0"/>
                </a:spcBef>
                <a:buFontTx/>
                <a:buNone/>
              </a:pPr>
              <a:t>20</a:t>
            </a:fld>
            <a:endParaRPr lang="vi-VN" altLang="en-US" sz="1200">
              <a:solidFill>
                <a:srgbClr val="898989"/>
              </a:solidFill>
            </a:endParaRPr>
          </a:p>
        </p:txBody>
      </p:sp>
    </p:spTree>
    <p:extLst>
      <p:ext uri="{BB962C8B-B14F-4D97-AF65-F5344CB8AC3E}">
        <p14:creationId xmlns:p14="http://schemas.microsoft.com/office/powerpoint/2010/main" val="4027023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defRPr/>
            </a:pPr>
            <a:r>
              <a:rPr lang="en-US" sz="2800" smtClean="0"/>
              <a:t>Session Tracking</a:t>
            </a:r>
            <a:r>
              <a:rPr lang="en-US" smtClean="0"/>
              <a:t/>
            </a:r>
            <a:br>
              <a:rPr lang="en-US" smtClean="0"/>
            </a:br>
            <a:r>
              <a:rPr lang="en-US" sz="1600" smtClean="0">
                <a:solidFill>
                  <a:schemeClr val="tx1"/>
                </a:solidFill>
              </a:rPr>
              <a:t>Cookie in Servlet</a:t>
            </a:r>
            <a:endParaRPr lang="en-US" sz="1600" dirty="0" smtClean="0">
              <a:solidFill>
                <a:schemeClr val="tx1"/>
              </a:solidFill>
            </a:endParaRPr>
          </a:p>
        </p:txBody>
      </p:sp>
      <p:sp>
        <p:nvSpPr>
          <p:cNvPr id="53252" name="Rectangle 3"/>
          <p:cNvSpPr>
            <a:spLocks noGrp="1" noChangeArrowheads="1"/>
          </p:cNvSpPr>
          <p:nvPr>
            <p:ph idx="1"/>
          </p:nvPr>
        </p:nvSpPr>
        <p:spPr>
          <a:prstGeom prst="rect">
            <a:avLst/>
          </a:prstGeom>
        </p:spPr>
        <p:txBody>
          <a:bodyPr/>
          <a:lstStyle/>
          <a:p>
            <a:pPr algn="just">
              <a:lnSpc>
                <a:spcPct val="90000"/>
              </a:lnSpc>
              <a:spcBef>
                <a:spcPts val="1200"/>
              </a:spcBef>
              <a:defRPr/>
            </a:pPr>
            <a:r>
              <a:rPr lang="en-US" sz="2400" b="1"/>
              <a:t>Advantages</a:t>
            </a:r>
          </a:p>
          <a:p>
            <a:pPr lvl="1" algn="just">
              <a:lnSpc>
                <a:spcPct val="90000"/>
              </a:lnSpc>
              <a:spcBef>
                <a:spcPts val="1200"/>
              </a:spcBef>
              <a:buSzPct val="90000"/>
              <a:buFont typeface="Wingdings" panose="05000000000000000000" pitchFamily="2" charset="2"/>
              <a:buChar char="§"/>
              <a:defRPr/>
            </a:pPr>
            <a:r>
              <a:rPr lang="en-US" sz="2000" b="1"/>
              <a:t>Remember</a:t>
            </a:r>
            <a:r>
              <a:rPr lang="en-US" sz="2000"/>
              <a:t> user </a:t>
            </a:r>
            <a:r>
              <a:rPr lang="en-US" sz="2000" b="1"/>
              <a:t>IDs</a:t>
            </a:r>
            <a:r>
              <a:rPr lang="en-US" sz="2000"/>
              <a:t> and </a:t>
            </a:r>
            <a:r>
              <a:rPr lang="en-US" sz="2000" b="1"/>
              <a:t>password</a:t>
            </a:r>
            <a:r>
              <a:rPr lang="en-US" sz="2000"/>
              <a:t>.</a:t>
            </a:r>
          </a:p>
          <a:p>
            <a:pPr lvl="1" algn="just">
              <a:lnSpc>
                <a:spcPct val="90000"/>
              </a:lnSpc>
              <a:spcBef>
                <a:spcPts val="1200"/>
              </a:spcBef>
              <a:buSzPct val="90000"/>
              <a:buFont typeface="Wingdings" panose="05000000000000000000" pitchFamily="2" charset="2"/>
              <a:buChar char="§"/>
              <a:defRPr/>
            </a:pPr>
            <a:r>
              <a:rPr lang="en-US" sz="2000"/>
              <a:t>To </a:t>
            </a:r>
            <a:r>
              <a:rPr lang="en-US" sz="2000" b="1"/>
              <a:t>track</a:t>
            </a:r>
            <a:r>
              <a:rPr lang="en-US" sz="2000"/>
              <a:t> visitors on a Web site for better service and new features.</a:t>
            </a:r>
          </a:p>
          <a:p>
            <a:pPr lvl="1" algn="just">
              <a:lnSpc>
                <a:spcPct val="90000"/>
              </a:lnSpc>
              <a:spcBef>
                <a:spcPts val="1200"/>
              </a:spcBef>
              <a:buSzPct val="90000"/>
              <a:buFont typeface="Wingdings" panose="05000000000000000000" pitchFamily="2" charset="2"/>
              <a:buChar char="§"/>
              <a:defRPr/>
            </a:pPr>
            <a:r>
              <a:rPr lang="en-US" sz="2000"/>
              <a:t>Cookies enable </a:t>
            </a:r>
            <a:r>
              <a:rPr lang="en-US" sz="2000" b="1"/>
              <a:t>efficient</a:t>
            </a:r>
            <a:r>
              <a:rPr lang="en-US" sz="2000"/>
              <a:t> ad processing.</a:t>
            </a:r>
          </a:p>
          <a:p>
            <a:pPr algn="just">
              <a:lnSpc>
                <a:spcPct val="90000"/>
              </a:lnSpc>
              <a:spcBef>
                <a:spcPts val="1200"/>
              </a:spcBef>
              <a:buSzPct val="90000"/>
              <a:defRPr/>
            </a:pPr>
            <a:r>
              <a:rPr lang="en-US" sz="2400" b="1"/>
              <a:t>Disadvantages</a:t>
            </a:r>
          </a:p>
          <a:p>
            <a:pPr lvl="1" algn="just">
              <a:lnSpc>
                <a:spcPct val="90000"/>
              </a:lnSpc>
              <a:spcBef>
                <a:spcPts val="1200"/>
              </a:spcBef>
              <a:defRPr/>
            </a:pPr>
            <a:r>
              <a:rPr lang="en-US" sz="2000"/>
              <a:t>The size and number of cookies stored are </a:t>
            </a:r>
            <a:r>
              <a:rPr lang="en-US" sz="2000" b="1"/>
              <a:t>limited</a:t>
            </a:r>
            <a:r>
              <a:rPr lang="en-US" sz="2000"/>
              <a:t>.</a:t>
            </a:r>
          </a:p>
          <a:p>
            <a:pPr lvl="1" algn="just">
              <a:lnSpc>
                <a:spcPct val="90000"/>
              </a:lnSpc>
              <a:spcBef>
                <a:spcPts val="1200"/>
              </a:spcBef>
              <a:defRPr/>
            </a:pPr>
            <a:r>
              <a:rPr lang="en-US" sz="2000"/>
              <a:t>Personal information is </a:t>
            </a:r>
            <a:r>
              <a:rPr lang="en-US" sz="2000" b="1"/>
              <a:t>exposed</a:t>
            </a:r>
            <a:r>
              <a:rPr lang="en-US" sz="2000"/>
              <a:t> to the other users.</a:t>
            </a:r>
          </a:p>
          <a:p>
            <a:pPr lvl="1" algn="just">
              <a:lnSpc>
                <a:spcPct val="90000"/>
              </a:lnSpc>
              <a:spcBef>
                <a:spcPts val="1200"/>
              </a:spcBef>
              <a:defRPr/>
            </a:pPr>
            <a:r>
              <a:rPr lang="en-US" sz="2000"/>
              <a:t>Cookies fails to work if the </a:t>
            </a:r>
            <a:r>
              <a:rPr lang="en-US" sz="2000" b="1"/>
              <a:t>security</a:t>
            </a:r>
            <a:r>
              <a:rPr lang="en-US" sz="2000"/>
              <a:t> level is set too high in the Internet browser</a:t>
            </a:r>
            <a:r>
              <a:rPr lang="en-US" sz="2000" smtClean="0"/>
              <a:t>.</a:t>
            </a:r>
            <a:endParaRPr lang="en-US" sz="2400" smtClean="0"/>
          </a:p>
          <a:p>
            <a:pPr algn="just">
              <a:defRPr/>
            </a:pPr>
            <a:r>
              <a:rPr lang="en-US" sz="2400" smtClean="0"/>
              <a:t>Servlet </a:t>
            </a:r>
            <a:r>
              <a:rPr lang="en-US" sz="2400" b="1" dirty="0" err="1" smtClean="0">
                <a:latin typeface="Courier New" pitchFamily="49" charset="0"/>
              </a:rPr>
              <a:t>CookieServlet</a:t>
            </a:r>
            <a:endParaRPr lang="en-US" sz="2400" b="1" dirty="0" smtClean="0">
              <a:latin typeface="Courier New" pitchFamily="49" charset="0"/>
            </a:endParaRPr>
          </a:p>
          <a:p>
            <a:pPr lvl="1" algn="just" eaLnBrk="1" hangingPunct="1">
              <a:defRPr/>
            </a:pPr>
            <a:r>
              <a:rPr lang="en-US" sz="2000" smtClean="0"/>
              <a:t>Handles </a:t>
            </a:r>
            <a:r>
              <a:rPr lang="en-US" sz="2000" dirty="0" smtClean="0"/>
              <a:t>both </a:t>
            </a:r>
            <a:r>
              <a:rPr lang="en-US" sz="2000" b="1" dirty="0" smtClean="0">
                <a:latin typeface="Courier New" pitchFamily="49" charset="0"/>
              </a:rPr>
              <a:t>get</a:t>
            </a:r>
            <a:r>
              <a:rPr lang="en-US" sz="2000" dirty="0" smtClean="0"/>
              <a:t> and </a:t>
            </a:r>
            <a:r>
              <a:rPr lang="en-US" sz="2000" b="1" smtClean="0">
                <a:latin typeface="Courier New" pitchFamily="49" charset="0"/>
              </a:rPr>
              <a:t>post</a:t>
            </a:r>
            <a:r>
              <a:rPr lang="en-US" sz="2000" smtClean="0"/>
              <a:t> requests</a:t>
            </a:r>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198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94EAB14-C749-4B66-9954-44D92C9E8127}" type="slidenum">
              <a:rPr lang="en-US" altLang="en-US" sz="1200">
                <a:solidFill>
                  <a:srgbClr val="898989"/>
                </a:solidFill>
              </a:rPr>
              <a:pPr>
                <a:spcBef>
                  <a:spcPct val="0"/>
                </a:spcBef>
                <a:buFontTx/>
                <a:buNone/>
              </a:pPr>
              <a:t>21</a:t>
            </a:fld>
            <a:endParaRPr lang="en-US" altLang="en-US" sz="1200">
              <a:solidFill>
                <a:srgbClr val="898989"/>
              </a:solidFill>
            </a:endParaRPr>
          </a:p>
        </p:txBody>
      </p:sp>
    </p:spTree>
    <p:extLst>
      <p:ext uri="{BB962C8B-B14F-4D97-AF65-F5344CB8AC3E}">
        <p14:creationId xmlns:p14="http://schemas.microsoft.com/office/powerpoint/2010/main" val="778582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defRPr/>
            </a:pPr>
            <a:r>
              <a:rPr lang="en-US" sz="2800" smtClean="0"/>
              <a:t>Session Tracking</a:t>
            </a:r>
            <a:r>
              <a:rPr lang="en-US" smtClean="0"/>
              <a:t/>
            </a:r>
            <a:br>
              <a:rPr lang="en-US" smtClean="0"/>
            </a:br>
            <a:r>
              <a:rPr lang="en-US" sz="1600" smtClean="0">
                <a:solidFill>
                  <a:schemeClr val="tx1"/>
                </a:solidFill>
              </a:rPr>
              <a:t>Cookie in Servlet</a:t>
            </a:r>
            <a:endParaRPr lang="en-US" sz="1600" dirty="0" smtClean="0">
              <a:solidFill>
                <a:schemeClr val="tx1"/>
              </a:solidFill>
            </a:endParaRPr>
          </a:p>
        </p:txBody>
      </p:sp>
      <p:sp>
        <p:nvSpPr>
          <p:cNvPr id="53252" name="Rectangle 3"/>
          <p:cNvSpPr>
            <a:spLocks noGrp="1" noChangeArrowheads="1"/>
          </p:cNvSpPr>
          <p:nvPr>
            <p:ph idx="1"/>
          </p:nvPr>
        </p:nvSpPr>
        <p:spPr>
          <a:prstGeom prst="rect">
            <a:avLst/>
          </a:prstGeom>
        </p:spPr>
        <p:txBody>
          <a:bodyPr/>
          <a:lstStyle/>
          <a:p>
            <a:pPr algn="just">
              <a:lnSpc>
                <a:spcPct val="90000"/>
              </a:lnSpc>
              <a:spcBef>
                <a:spcPts val="1200"/>
              </a:spcBef>
              <a:defRPr/>
            </a:pPr>
            <a:r>
              <a:rPr lang="en-US" sz="1800"/>
              <a:t>Cookie </a:t>
            </a:r>
            <a:r>
              <a:rPr lang="en-US" sz="1800" smtClean="0"/>
              <a:t>class: </a:t>
            </a:r>
            <a:r>
              <a:rPr lang="en-GB" sz="1800" b="1"/>
              <a:t>javax.servlet.http.Cookie</a:t>
            </a:r>
            <a:r>
              <a:rPr lang="en-GB" sz="1800"/>
              <a:t> class provides the functionality of using cookies. It provides a lot of useful methods for cookies.</a:t>
            </a:r>
            <a:endParaRPr lang="en-US" sz="1800"/>
          </a:p>
          <a:p>
            <a:pPr algn="just">
              <a:lnSpc>
                <a:spcPct val="90000"/>
              </a:lnSpc>
              <a:spcBef>
                <a:spcPts val="1200"/>
              </a:spcBef>
              <a:defRPr/>
            </a:pPr>
            <a:r>
              <a:rPr lang="en-US" sz="1800" b="1" smtClean="0"/>
              <a:t>Constructors</a:t>
            </a:r>
            <a:r>
              <a:rPr lang="en-US" sz="1800" smtClean="0"/>
              <a:t>:</a:t>
            </a:r>
          </a:p>
          <a:p>
            <a:pPr algn="just">
              <a:lnSpc>
                <a:spcPct val="90000"/>
              </a:lnSpc>
              <a:spcBef>
                <a:spcPts val="1200"/>
              </a:spcBef>
              <a:defRPr/>
            </a:pPr>
            <a:endParaRPr lang="en-GB" sz="1800"/>
          </a:p>
          <a:p>
            <a:pPr algn="just">
              <a:lnSpc>
                <a:spcPct val="90000"/>
              </a:lnSpc>
              <a:spcBef>
                <a:spcPts val="1200"/>
              </a:spcBef>
              <a:defRPr/>
            </a:pPr>
            <a:endParaRPr lang="en-GB" sz="1800" smtClean="0"/>
          </a:p>
          <a:p>
            <a:pPr algn="just">
              <a:lnSpc>
                <a:spcPct val="90000"/>
              </a:lnSpc>
              <a:spcBef>
                <a:spcPts val="1200"/>
              </a:spcBef>
              <a:defRPr/>
            </a:pPr>
            <a:endParaRPr lang="en-GB" sz="1800"/>
          </a:p>
          <a:p>
            <a:pPr algn="just">
              <a:lnSpc>
                <a:spcPct val="90000"/>
              </a:lnSpc>
              <a:spcBef>
                <a:spcPts val="1200"/>
              </a:spcBef>
              <a:defRPr/>
            </a:pPr>
            <a:r>
              <a:rPr lang="en-US" sz="1800" b="1" smtClean="0"/>
              <a:t>Methods</a:t>
            </a:r>
            <a:r>
              <a:rPr lang="en-US" sz="1800" smtClean="0"/>
              <a:t>:</a:t>
            </a:r>
            <a:endParaRPr lang="en-US" sz="1800" smtClean="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198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94EAB14-C749-4B66-9954-44D92C9E8127}" type="slidenum">
              <a:rPr lang="en-US" altLang="en-US" sz="1200">
                <a:solidFill>
                  <a:srgbClr val="898989"/>
                </a:solidFill>
              </a:rPr>
              <a:pPr>
                <a:spcBef>
                  <a:spcPct val="0"/>
                </a:spcBef>
                <a:buFontTx/>
                <a:buNone/>
              </a:pPr>
              <a:t>22</a:t>
            </a:fld>
            <a:endParaRPr lang="en-US" altLang="en-US" sz="1200">
              <a:solidFill>
                <a:srgbClr val="898989"/>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46327797"/>
              </p:ext>
            </p:extLst>
          </p:nvPr>
        </p:nvGraphicFramePr>
        <p:xfrm>
          <a:off x="660648" y="1885156"/>
          <a:ext cx="7969002" cy="995680"/>
        </p:xfrm>
        <a:graphic>
          <a:graphicData uri="http://schemas.openxmlformats.org/drawingml/2006/table">
            <a:tbl>
              <a:tblPr/>
              <a:tblGrid>
                <a:gridCol w="3032456"/>
                <a:gridCol w="4936546"/>
              </a:tblGrid>
              <a:tr h="0">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Constructor</a:t>
                      </a:r>
                    </a:p>
                  </a:txBody>
                  <a:tcPr marL="76200" marR="76200" marT="76200" marB="76200">
                    <a:lnL w="6350" cap="flat" cmpd="sng" algn="ctr">
                      <a:solidFill>
                        <a:srgbClr val="F073FF"/>
                      </a:solidFill>
                      <a:prstDash val="solid"/>
                      <a:round/>
                      <a:headEnd type="none" w="med" len="med"/>
                      <a:tailEnd type="none" w="med" len="med"/>
                    </a:lnL>
                    <a:lnR w="6350" cap="flat" cmpd="sng" algn="ctr">
                      <a:solidFill>
                        <a:srgbClr val="F073FF"/>
                      </a:solidFill>
                      <a:prstDash val="solid"/>
                      <a:round/>
                      <a:headEnd type="none" w="med" len="med"/>
                      <a:tailEnd type="none" w="med" len="med"/>
                    </a:lnR>
                    <a:lnT w="6350" cap="flat" cmpd="sng" algn="ctr">
                      <a:solidFill>
                        <a:srgbClr val="F073F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F073FF"/>
                      </a:solidFill>
                      <a:prstDash val="solid"/>
                      <a:round/>
                      <a:headEnd type="none" w="med" len="med"/>
                      <a:tailEnd type="none" w="med" len="med"/>
                    </a:lnL>
                    <a:lnR w="6350" cap="flat" cmpd="sng" algn="ctr">
                      <a:solidFill>
                        <a:srgbClr val="F073FF"/>
                      </a:solidFill>
                      <a:prstDash val="solid"/>
                      <a:round/>
                      <a:headEnd type="none" w="med" len="med"/>
                      <a:tailEnd type="none" w="med" len="med"/>
                    </a:lnR>
                    <a:lnT w="6350" cap="flat" cmpd="sng" algn="ctr">
                      <a:solidFill>
                        <a:srgbClr val="F073F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US" sz="1400">
                          <a:solidFill>
                            <a:srgbClr val="000000"/>
                          </a:solidFill>
                          <a:effectLst/>
                          <a:latin typeface="Arial" panose="020B0604020202020204" pitchFamily="34" charset="0"/>
                          <a:cs typeface="Arial" panose="020B0604020202020204" pitchFamily="34" charset="0"/>
                        </a:rPr>
                        <a:t>Cookie()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constructs a cookie.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sz="1400">
                          <a:solidFill>
                            <a:srgbClr val="000000"/>
                          </a:solidFill>
                          <a:effectLst/>
                          <a:latin typeface="Arial" panose="020B0604020202020204" pitchFamily="34" charset="0"/>
                          <a:cs typeface="Arial" panose="020B0604020202020204" pitchFamily="34" charset="0"/>
                        </a:rPr>
                        <a:t>Cookie(String name, String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constructs a cookie with a specified name and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51495569"/>
              </p:ext>
            </p:extLst>
          </p:nvPr>
        </p:nvGraphicFramePr>
        <p:xfrm>
          <a:off x="660648" y="3500646"/>
          <a:ext cx="7969002" cy="2829967"/>
        </p:xfrm>
        <a:graphic>
          <a:graphicData uri="http://schemas.openxmlformats.org/drawingml/2006/table">
            <a:tbl>
              <a:tblPr/>
              <a:tblGrid>
                <a:gridCol w="3072349"/>
                <a:gridCol w="4896653"/>
              </a:tblGrid>
              <a:tr h="337858">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Method</a:t>
                      </a:r>
                    </a:p>
                  </a:txBody>
                  <a:tcPr marL="64780" marR="64780" marT="64780" marB="64780">
                    <a:lnL w="6350" cap="flat" cmpd="sng" algn="ctr">
                      <a:solidFill>
                        <a:srgbClr val="A043CA"/>
                      </a:solidFill>
                      <a:prstDash val="solid"/>
                      <a:round/>
                      <a:headEnd type="none" w="med" len="med"/>
                      <a:tailEnd type="none" w="med" len="med"/>
                    </a:lnL>
                    <a:lnR w="6350" cap="flat" cmpd="sng" algn="ctr">
                      <a:solidFill>
                        <a:srgbClr val="A043CA"/>
                      </a:solidFill>
                      <a:prstDash val="solid"/>
                      <a:round/>
                      <a:headEnd type="none" w="med" len="med"/>
                      <a:tailEnd type="none" w="med" len="med"/>
                    </a:lnR>
                    <a:lnT w="6350" cap="flat" cmpd="sng" algn="ctr">
                      <a:solidFill>
                        <a:srgbClr val="A043C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Description</a:t>
                      </a:r>
                    </a:p>
                  </a:txBody>
                  <a:tcPr marL="64780" marR="64780" marT="64780" marB="64780">
                    <a:lnL w="6350" cap="flat" cmpd="sng" algn="ctr">
                      <a:solidFill>
                        <a:srgbClr val="A043CA"/>
                      </a:solidFill>
                      <a:prstDash val="solid"/>
                      <a:round/>
                      <a:headEnd type="none" w="med" len="med"/>
                      <a:tailEnd type="none" w="med" len="med"/>
                    </a:lnL>
                    <a:lnR w="6350" cap="flat" cmpd="sng" algn="ctr">
                      <a:solidFill>
                        <a:srgbClr val="A043CA"/>
                      </a:solidFill>
                      <a:prstDash val="solid"/>
                      <a:round/>
                      <a:headEnd type="none" w="med" len="med"/>
                      <a:tailEnd type="none" w="med" len="med"/>
                    </a:lnR>
                    <a:lnT w="6350" cap="flat" cmpd="sng" algn="ctr">
                      <a:solidFill>
                        <a:srgbClr val="A043C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50552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setMaxAge(int expiry)</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Sets the maximum age of the cookie in seconds.</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50552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String getName()</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Returns the name of the cookie. The name cannot be changed after creation.</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45739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String getValue()</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Returns the value of the cookie.</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50552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setName(String name)</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changes the name of the cookie.</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505520">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setValue(String value)</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changes the value of the cookie.</a:t>
                      </a:r>
                    </a:p>
                  </a:txBody>
                  <a:tcPr marL="43187" marR="43187" marT="43187" marB="4318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07526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defRPr/>
            </a:pPr>
            <a:r>
              <a:rPr lang="en-US" sz="2800" smtClean="0"/>
              <a:t>Session Tracking</a:t>
            </a:r>
            <a:r>
              <a:rPr lang="en-US" smtClean="0"/>
              <a:t/>
            </a:r>
            <a:br>
              <a:rPr lang="en-US" smtClean="0"/>
            </a:br>
            <a:r>
              <a:rPr lang="en-US" sz="1600" smtClean="0">
                <a:solidFill>
                  <a:schemeClr val="tx1"/>
                </a:solidFill>
              </a:rPr>
              <a:t>Cookie in Servlet</a:t>
            </a:r>
            <a:endParaRPr lang="en-US" sz="1600" dirty="0" smtClean="0">
              <a:solidFill>
                <a:schemeClr val="tx1"/>
              </a:solidFill>
            </a:endParaRPr>
          </a:p>
        </p:txBody>
      </p:sp>
      <p:sp>
        <p:nvSpPr>
          <p:cNvPr id="53252" name="Rectangle 3"/>
          <p:cNvSpPr>
            <a:spLocks noGrp="1" noChangeArrowheads="1"/>
          </p:cNvSpPr>
          <p:nvPr>
            <p:ph idx="1"/>
          </p:nvPr>
        </p:nvSpPr>
        <p:spPr>
          <a:prstGeom prst="rect">
            <a:avLst/>
          </a:prstGeom>
        </p:spPr>
        <p:txBody>
          <a:bodyPr/>
          <a:lstStyle/>
          <a:p>
            <a:pPr algn="just"/>
            <a:r>
              <a:rPr lang="en-GB" sz="2000"/>
              <a:t>Other </a:t>
            </a:r>
            <a:r>
              <a:rPr lang="en-GB" sz="2000" smtClean="0"/>
              <a:t>methods required for using Cookies:</a:t>
            </a:r>
          </a:p>
          <a:p>
            <a:pPr lvl="1" algn="just"/>
            <a:r>
              <a:rPr lang="en-GB" sz="1800" b="1" smtClean="0"/>
              <a:t>public </a:t>
            </a:r>
            <a:r>
              <a:rPr lang="en-GB" sz="1800" b="1"/>
              <a:t>void addCookie(Cookie ck):</a:t>
            </a:r>
            <a:r>
              <a:rPr lang="en-GB" sz="1800"/>
              <a:t>method of HttpServletResponse interface is used to add cookie in response object.</a:t>
            </a:r>
          </a:p>
          <a:p>
            <a:pPr lvl="1" algn="just"/>
            <a:r>
              <a:rPr lang="en-GB" sz="1800" b="1"/>
              <a:t>public Cookie[] getCookies():</a:t>
            </a:r>
            <a:r>
              <a:rPr lang="en-GB" sz="1800"/>
              <a:t>method of HttpServletRequest interface is used to return all the cookies from the browser.</a:t>
            </a:r>
          </a:p>
          <a:p>
            <a:pPr algn="just"/>
            <a:r>
              <a:rPr lang="en-US" sz="2000"/>
              <a:t>How to create Cookie?</a:t>
            </a:r>
          </a:p>
          <a:p>
            <a:pPr algn="just"/>
            <a:endParaRPr lang="en-GB" sz="2000" smtClean="0"/>
          </a:p>
          <a:p>
            <a:pPr algn="just"/>
            <a:endParaRPr lang="en-GB" sz="2000"/>
          </a:p>
          <a:p>
            <a:pPr algn="just"/>
            <a:r>
              <a:rPr lang="en-US" sz="2000"/>
              <a:t>How to delete </a:t>
            </a:r>
            <a:r>
              <a:rPr lang="en-US" sz="2000"/>
              <a:t>Cookie</a:t>
            </a:r>
            <a:r>
              <a:rPr lang="en-US" sz="2000" smtClean="0"/>
              <a:t>?</a:t>
            </a:r>
          </a:p>
          <a:p>
            <a:pPr algn="just"/>
            <a:endParaRPr lang="en-GB" sz="2000"/>
          </a:p>
          <a:p>
            <a:pPr algn="just"/>
            <a:endParaRPr lang="en-GB" sz="3200" smtClean="0"/>
          </a:p>
          <a:p>
            <a:pPr algn="just"/>
            <a:r>
              <a:rPr lang="en-US" sz="2000"/>
              <a:t>How to get Cookies?</a:t>
            </a:r>
          </a:p>
          <a:p>
            <a:pPr algn="just"/>
            <a:endParaRPr lang="en-GB" sz="2000"/>
          </a:p>
          <a:p>
            <a:pPr algn="just"/>
            <a:endParaRPr lang="en-US" sz="2000"/>
          </a:p>
          <a:p>
            <a:pPr algn="just"/>
            <a:endParaRPr lang="en-GB" sz="200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1988"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D94EAB14-C749-4B66-9954-44D92C9E8127}"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5" name="Rectangle 4"/>
          <p:cNvSpPr/>
          <p:nvPr/>
        </p:nvSpPr>
        <p:spPr>
          <a:xfrm>
            <a:off x="619125" y="2834484"/>
            <a:ext cx="8420099" cy="584775"/>
          </a:xfrm>
          <a:prstGeom prst="rect">
            <a:avLst/>
          </a:prstGeom>
        </p:spPr>
        <p:txBody>
          <a:bodyPr wrap="square">
            <a:spAutoFit/>
          </a:bodyPr>
          <a:lstStyle/>
          <a:p>
            <a:pPr>
              <a:buFont typeface="+mj-lt"/>
              <a:buAutoNum type="arabicPeriod"/>
            </a:pPr>
            <a:r>
              <a:rPr lang="en-GB" sz="1600">
                <a:solidFill>
                  <a:srgbClr val="000000"/>
                </a:solidFill>
                <a:latin typeface="Consolas" panose="020B0609020204030204" pitchFamily="49" charset="0"/>
              </a:rPr>
              <a:t>Cookie ck=</a:t>
            </a:r>
            <a:r>
              <a:rPr lang="en-GB" sz="1600" b="1">
                <a:solidFill>
                  <a:srgbClr val="006699"/>
                </a:solidFill>
                <a:latin typeface="Consolas" panose="020B0609020204030204" pitchFamily="49" charset="0"/>
              </a:rPr>
              <a:t>new</a:t>
            </a:r>
            <a:r>
              <a:rPr lang="en-GB" sz="1600">
                <a:solidFill>
                  <a:srgbClr val="000000"/>
                </a:solidFill>
                <a:latin typeface="Consolas" panose="020B0609020204030204" pitchFamily="49" charset="0"/>
              </a:rPr>
              <a:t> Cookie(</a:t>
            </a:r>
            <a:r>
              <a:rPr lang="en-GB" sz="1600">
                <a:solidFill>
                  <a:srgbClr val="0000FF"/>
                </a:solidFill>
                <a:latin typeface="Consolas" panose="020B0609020204030204" pitchFamily="49" charset="0"/>
              </a:rPr>
              <a:t>"user"</a:t>
            </a:r>
            <a:r>
              <a:rPr lang="en-GB" sz="1600">
                <a:solidFill>
                  <a:srgbClr val="000000"/>
                </a:solidFill>
                <a:latin typeface="Consolas" panose="020B0609020204030204" pitchFamily="49" charset="0"/>
              </a:rPr>
              <a:t>,</a:t>
            </a:r>
            <a:r>
              <a:rPr lang="en-GB" sz="1600">
                <a:solidFill>
                  <a:srgbClr val="0000FF"/>
                </a:solidFill>
                <a:latin typeface="Consolas" panose="020B0609020204030204" pitchFamily="49" charset="0"/>
              </a:rPr>
              <a:t>"sonoo jaiswal"</a:t>
            </a:r>
            <a:r>
              <a:rPr lang="en-GB" sz="1600">
                <a:solidFill>
                  <a:srgbClr val="000000"/>
                </a:solidFill>
                <a:latin typeface="Consolas" panose="020B0609020204030204" pitchFamily="49" charset="0"/>
              </a:rPr>
              <a:t>);</a:t>
            </a:r>
            <a:r>
              <a:rPr lang="en-GB" sz="1600">
                <a:solidFill>
                  <a:srgbClr val="008200"/>
                </a:solidFill>
                <a:latin typeface="Consolas" panose="020B0609020204030204" pitchFamily="49" charset="0"/>
              </a:rPr>
              <a:t>//creating cookie object</a:t>
            </a:r>
            <a:r>
              <a:rPr lang="en-GB" sz="1600">
                <a:solidFill>
                  <a:srgbClr val="000000"/>
                </a:solidFill>
                <a:latin typeface="Consolas" panose="020B0609020204030204" pitchFamily="49" charset="0"/>
              </a:rPr>
              <a:t>  </a:t>
            </a:r>
          </a:p>
          <a:p>
            <a:pPr>
              <a:buFont typeface="+mj-lt"/>
              <a:buAutoNum type="arabicPeriod"/>
            </a:pPr>
            <a:r>
              <a:rPr lang="en-GB" sz="1600">
                <a:solidFill>
                  <a:srgbClr val="000000"/>
                </a:solidFill>
                <a:latin typeface="Consolas" panose="020B0609020204030204" pitchFamily="49" charset="0"/>
              </a:rPr>
              <a:t>response.addCookie(ck);</a:t>
            </a:r>
            <a:r>
              <a:rPr lang="en-GB" sz="1600">
                <a:solidFill>
                  <a:srgbClr val="008200"/>
                </a:solidFill>
                <a:latin typeface="Consolas" panose="020B0609020204030204" pitchFamily="49" charset="0"/>
              </a:rPr>
              <a:t>//adding cookie in the response</a:t>
            </a:r>
            <a:r>
              <a:rPr lang="en-GB" sz="1600">
                <a:solidFill>
                  <a:srgbClr val="000000"/>
                </a:solidFill>
                <a:latin typeface="Consolas" panose="020B0609020204030204" pitchFamily="49" charset="0"/>
              </a:rPr>
              <a:t>  </a:t>
            </a:r>
            <a:endParaRPr lang="en-GB" sz="1600" b="0" i="0">
              <a:solidFill>
                <a:srgbClr val="000000"/>
              </a:solidFill>
              <a:effectLst/>
              <a:latin typeface="Consolas" panose="020B0609020204030204" pitchFamily="49" charset="0"/>
            </a:endParaRPr>
          </a:p>
        </p:txBody>
      </p:sp>
      <p:sp>
        <p:nvSpPr>
          <p:cNvPr id="6" name="Rectangle 5"/>
          <p:cNvSpPr/>
          <p:nvPr/>
        </p:nvSpPr>
        <p:spPr>
          <a:xfrm>
            <a:off x="619124" y="3899756"/>
            <a:ext cx="8286335" cy="830997"/>
          </a:xfrm>
          <a:prstGeom prst="rect">
            <a:avLst/>
          </a:prstGeom>
        </p:spPr>
        <p:txBody>
          <a:bodyPr wrap="square">
            <a:spAutoFit/>
          </a:bodyPr>
          <a:lstStyle/>
          <a:p>
            <a:pPr>
              <a:buFont typeface="+mj-lt"/>
              <a:buAutoNum type="arabicPeriod"/>
            </a:pPr>
            <a:r>
              <a:rPr lang="en-GB" sz="1600">
                <a:solidFill>
                  <a:srgbClr val="000000"/>
                </a:solidFill>
                <a:latin typeface="Consolas" panose="020B0609020204030204" pitchFamily="49" charset="0"/>
              </a:rPr>
              <a:t>Cookie ck=</a:t>
            </a:r>
            <a:r>
              <a:rPr lang="en-GB" sz="1600" b="1">
                <a:solidFill>
                  <a:srgbClr val="006699"/>
                </a:solidFill>
                <a:latin typeface="Consolas" panose="020B0609020204030204" pitchFamily="49" charset="0"/>
              </a:rPr>
              <a:t>new</a:t>
            </a:r>
            <a:r>
              <a:rPr lang="en-GB" sz="1600">
                <a:solidFill>
                  <a:srgbClr val="000000"/>
                </a:solidFill>
                <a:latin typeface="Consolas" panose="020B0609020204030204" pitchFamily="49" charset="0"/>
              </a:rPr>
              <a:t> Cookie(</a:t>
            </a:r>
            <a:r>
              <a:rPr lang="en-GB" sz="1600">
                <a:solidFill>
                  <a:srgbClr val="0000FF"/>
                </a:solidFill>
                <a:latin typeface="Consolas" panose="020B0609020204030204" pitchFamily="49" charset="0"/>
              </a:rPr>
              <a:t>"user"</a:t>
            </a:r>
            <a:r>
              <a:rPr lang="en-GB" sz="1600">
                <a:solidFill>
                  <a:srgbClr val="000000"/>
                </a:solidFill>
                <a:latin typeface="Consolas" panose="020B0609020204030204" pitchFamily="49" charset="0"/>
              </a:rPr>
              <a:t>,</a:t>
            </a:r>
            <a:r>
              <a:rPr lang="en-GB" sz="1600">
                <a:solidFill>
                  <a:srgbClr val="0000FF"/>
                </a:solidFill>
                <a:latin typeface="Consolas" panose="020B0609020204030204" pitchFamily="49" charset="0"/>
              </a:rPr>
              <a:t>""</a:t>
            </a:r>
            <a:r>
              <a:rPr lang="en-GB" sz="1600">
                <a:solidFill>
                  <a:srgbClr val="000000"/>
                </a:solidFill>
                <a:latin typeface="Consolas" panose="020B0609020204030204" pitchFamily="49" charset="0"/>
              </a:rPr>
              <a:t>);</a:t>
            </a:r>
            <a:r>
              <a:rPr lang="en-GB" sz="1600">
                <a:solidFill>
                  <a:srgbClr val="008200"/>
                </a:solidFill>
                <a:latin typeface="Consolas" panose="020B0609020204030204" pitchFamily="49" charset="0"/>
              </a:rPr>
              <a:t>//deleting value of cookie</a:t>
            </a:r>
            <a:r>
              <a:rPr lang="en-GB" sz="1600">
                <a:solidFill>
                  <a:srgbClr val="000000"/>
                </a:solidFill>
                <a:latin typeface="Consolas" panose="020B0609020204030204" pitchFamily="49" charset="0"/>
              </a:rPr>
              <a:t>  </a:t>
            </a:r>
          </a:p>
          <a:p>
            <a:pPr>
              <a:buFont typeface="+mj-lt"/>
              <a:buAutoNum type="arabicPeriod"/>
            </a:pPr>
            <a:r>
              <a:rPr lang="en-GB" sz="1600">
                <a:solidFill>
                  <a:srgbClr val="000000"/>
                </a:solidFill>
                <a:latin typeface="Consolas" panose="020B0609020204030204" pitchFamily="49" charset="0"/>
              </a:rPr>
              <a:t>ck.setMaxAge(</a:t>
            </a:r>
            <a:r>
              <a:rPr lang="en-GB" sz="1600">
                <a:solidFill>
                  <a:srgbClr val="C00000"/>
                </a:solidFill>
                <a:latin typeface="Consolas" panose="020B0609020204030204" pitchFamily="49" charset="0"/>
              </a:rPr>
              <a:t>0</a:t>
            </a:r>
            <a:r>
              <a:rPr lang="en-GB" sz="1600">
                <a:solidFill>
                  <a:srgbClr val="000000"/>
                </a:solidFill>
                <a:latin typeface="Consolas" panose="020B0609020204030204" pitchFamily="49" charset="0"/>
              </a:rPr>
              <a:t>);</a:t>
            </a:r>
            <a:r>
              <a:rPr lang="en-GB" sz="1600">
                <a:solidFill>
                  <a:srgbClr val="008200"/>
                </a:solidFill>
                <a:latin typeface="Consolas" panose="020B0609020204030204" pitchFamily="49" charset="0"/>
              </a:rPr>
              <a:t>//changing the maximum age to 0 seconds</a:t>
            </a:r>
            <a:r>
              <a:rPr lang="en-GB" sz="1600">
                <a:solidFill>
                  <a:srgbClr val="000000"/>
                </a:solidFill>
                <a:latin typeface="Consolas" panose="020B0609020204030204" pitchFamily="49" charset="0"/>
              </a:rPr>
              <a:t>  </a:t>
            </a:r>
          </a:p>
          <a:p>
            <a:pPr>
              <a:buFont typeface="+mj-lt"/>
              <a:buAutoNum type="arabicPeriod"/>
            </a:pPr>
            <a:r>
              <a:rPr lang="en-GB" sz="1600">
                <a:solidFill>
                  <a:srgbClr val="000000"/>
                </a:solidFill>
                <a:latin typeface="Consolas" panose="020B0609020204030204" pitchFamily="49" charset="0"/>
              </a:rPr>
              <a:t>response.addCookie(ck);</a:t>
            </a:r>
            <a:r>
              <a:rPr lang="en-GB" sz="1600">
                <a:solidFill>
                  <a:srgbClr val="008200"/>
                </a:solidFill>
                <a:latin typeface="Consolas" panose="020B0609020204030204" pitchFamily="49" charset="0"/>
              </a:rPr>
              <a:t>//adding cookie in the response</a:t>
            </a:r>
            <a:r>
              <a:rPr lang="en-GB" sz="1600">
                <a:solidFill>
                  <a:srgbClr val="000000"/>
                </a:solidFill>
                <a:latin typeface="Consolas" panose="020B0609020204030204" pitchFamily="49" charset="0"/>
              </a:rPr>
              <a:t>  </a:t>
            </a:r>
            <a:endParaRPr lang="en-GB" sz="1600" b="0" i="0">
              <a:solidFill>
                <a:srgbClr val="000000"/>
              </a:solidFill>
              <a:effectLst/>
              <a:latin typeface="Consolas" panose="020B0609020204030204" pitchFamily="49" charset="0"/>
            </a:endParaRPr>
          </a:p>
        </p:txBody>
      </p:sp>
      <p:sp>
        <p:nvSpPr>
          <p:cNvPr id="7" name="Rectangle 6"/>
          <p:cNvSpPr/>
          <p:nvPr/>
        </p:nvSpPr>
        <p:spPr>
          <a:xfrm>
            <a:off x="676729" y="5214763"/>
            <a:ext cx="8228732" cy="1169551"/>
          </a:xfrm>
          <a:prstGeom prst="rect">
            <a:avLst/>
          </a:prstGeom>
        </p:spPr>
        <p:txBody>
          <a:bodyPr wrap="square">
            <a:spAutoFit/>
          </a:bodyPr>
          <a:lstStyle/>
          <a:p>
            <a:pPr>
              <a:buFont typeface="+mj-lt"/>
              <a:buAutoNum type="arabicPeriod"/>
            </a:pPr>
            <a:r>
              <a:rPr lang="en-US" sz="1400">
                <a:solidFill>
                  <a:srgbClr val="000000"/>
                </a:solidFill>
                <a:latin typeface="Consolas" panose="020B0609020204030204" pitchFamily="49" charset="0"/>
              </a:rPr>
              <a:t>Cookie ck[]=request.getCookies();  </a:t>
            </a:r>
          </a:p>
          <a:p>
            <a:pPr>
              <a:buFont typeface="+mj-lt"/>
              <a:buAutoNum type="arabicPeriod"/>
            </a:pPr>
            <a:r>
              <a:rPr lang="en-US" sz="1400" b="1">
                <a:solidFill>
                  <a:srgbClr val="006699"/>
                </a:solidFill>
                <a:latin typeface="Consolas" panose="020B0609020204030204" pitchFamily="49" charset="0"/>
              </a:rPr>
              <a:t>for</a:t>
            </a:r>
            <a:r>
              <a:rPr lang="en-US" sz="1400">
                <a:solidFill>
                  <a:srgbClr val="000000"/>
                </a:solidFill>
                <a:latin typeface="Consolas" panose="020B0609020204030204" pitchFamily="49" charset="0"/>
              </a:rPr>
              <a:t>(</a:t>
            </a:r>
            <a:r>
              <a:rPr lang="en-US" sz="1400" b="1">
                <a:solidFill>
                  <a:srgbClr val="006699"/>
                </a:solidFill>
                <a:latin typeface="Consolas" panose="020B0609020204030204" pitchFamily="49" charset="0"/>
              </a:rPr>
              <a:t>int</a:t>
            </a:r>
            <a:r>
              <a:rPr lang="en-US" sz="1400">
                <a:solidFill>
                  <a:srgbClr val="000000"/>
                </a:solidFill>
                <a:latin typeface="Consolas" panose="020B0609020204030204" pitchFamily="49" charset="0"/>
              </a:rPr>
              <a:t> i=</a:t>
            </a:r>
            <a:r>
              <a:rPr lang="en-US" sz="1400">
                <a:solidFill>
                  <a:srgbClr val="C00000"/>
                </a:solidFill>
                <a:latin typeface="Consolas" panose="020B0609020204030204" pitchFamily="49" charset="0"/>
              </a:rPr>
              <a:t>0</a:t>
            </a:r>
            <a:r>
              <a:rPr lang="en-US" sz="1400">
                <a:solidFill>
                  <a:srgbClr val="000000"/>
                </a:solidFill>
                <a:latin typeface="Consolas" panose="020B0609020204030204" pitchFamily="49" charset="0"/>
              </a:rPr>
              <a:t>;i&lt;ck.length;i++){  </a:t>
            </a:r>
          </a:p>
          <a:p>
            <a:pPr>
              <a:buFont typeface="+mj-lt"/>
              <a:buAutoNum type="arabicPeriod"/>
            </a:pP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out.print</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"&lt;br&gt;"</a:t>
            </a:r>
            <a:r>
              <a:rPr lang="en-US" sz="1400">
                <a:solidFill>
                  <a:srgbClr val="000000"/>
                </a:solidFill>
                <a:latin typeface="Consolas" panose="020B0609020204030204" pitchFamily="49" charset="0"/>
              </a:rPr>
              <a:t>+ck[i].getName()+</a:t>
            </a:r>
            <a:r>
              <a:rPr lang="en-US" sz="1400">
                <a:solidFill>
                  <a:srgbClr val="0000FF"/>
                </a:solidFill>
                <a:latin typeface="Consolas" panose="020B0609020204030204" pitchFamily="49" charset="0"/>
              </a:rPr>
              <a:t>" "</a:t>
            </a:r>
            <a:r>
              <a:rPr lang="en-US" sz="1400">
                <a:solidFill>
                  <a:srgbClr val="000000"/>
                </a:solidFill>
                <a:latin typeface="Consolas" panose="020B0609020204030204" pitchFamily="49" charset="0"/>
              </a:rPr>
              <a:t>+ck[i].</a:t>
            </a:r>
            <a:r>
              <a:rPr lang="en-US" sz="1400">
                <a:solidFill>
                  <a:srgbClr val="000000"/>
                </a:solidFill>
                <a:latin typeface="Consolas" panose="020B0609020204030204" pitchFamily="49" charset="0"/>
              </a:rPr>
              <a:t>getValue</a:t>
            </a:r>
            <a:r>
              <a:rPr lang="en-US" sz="1400" smtClean="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smtClean="0">
                <a:solidFill>
                  <a:srgbClr val="008200"/>
                </a:solidFill>
                <a:latin typeface="Consolas" panose="020B0609020204030204" pitchFamily="49" charset="0"/>
              </a:rPr>
              <a:t>//</a:t>
            </a:r>
            <a:r>
              <a:rPr lang="en-US" sz="1400">
                <a:solidFill>
                  <a:srgbClr val="008200"/>
                </a:solidFill>
                <a:latin typeface="Consolas" panose="020B0609020204030204" pitchFamily="49" charset="0"/>
              </a:rPr>
              <a:t>printing name and value of cookie</a:t>
            </a: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a:t>
            </a:r>
            <a:endParaRPr lang="en-US" sz="14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60228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z="2800"/>
              <a:t>Session </a:t>
            </a:r>
            <a:r>
              <a:rPr lang="en-US" sz="2800" smtClean="0"/>
              <a:t>Tracking</a:t>
            </a:r>
            <a:r>
              <a:rPr lang="en-US" sz="3200" smtClean="0"/>
              <a:t/>
            </a:r>
            <a:br>
              <a:rPr lang="en-US" sz="3200" smtClean="0"/>
            </a:br>
            <a:r>
              <a:rPr lang="en-US" sz="1600" smtClean="0">
                <a:solidFill>
                  <a:schemeClr val="tx1"/>
                </a:solidFill>
              </a:rPr>
              <a:t>HttpSession</a:t>
            </a:r>
            <a:endParaRPr lang="en-US" sz="2000">
              <a:solidFill>
                <a:schemeClr val="tx1"/>
              </a:solidFill>
            </a:endParaRPr>
          </a:p>
        </p:txBody>
      </p:sp>
      <p:sp>
        <p:nvSpPr>
          <p:cNvPr id="2" name="Content Placeholder 1"/>
          <p:cNvSpPr>
            <a:spLocks noGrp="1"/>
          </p:cNvSpPr>
          <p:nvPr>
            <p:ph idx="1"/>
          </p:nvPr>
        </p:nvSpPr>
        <p:spPr>
          <a:prstGeom prst="rect">
            <a:avLst/>
          </a:prstGeom>
        </p:spPr>
        <p:txBody>
          <a:bodyPr/>
          <a:lstStyle/>
          <a:p>
            <a:pPr>
              <a:spcBef>
                <a:spcPts val="600"/>
              </a:spcBef>
              <a:defRPr/>
            </a:pPr>
            <a:r>
              <a:rPr lang="en-US" altLang="en-US" sz="2400"/>
              <a:t>The </a:t>
            </a:r>
            <a:r>
              <a:rPr lang="en-US" altLang="en-US" sz="2400">
                <a:solidFill>
                  <a:srgbClr val="FF0000"/>
                </a:solidFill>
              </a:rPr>
              <a:t>servlet API </a:t>
            </a:r>
            <a:r>
              <a:rPr lang="en-US" altLang="en-US" sz="2400"/>
              <a:t>has a built-in support for session </a:t>
            </a:r>
            <a:r>
              <a:rPr lang="en-US" altLang="en-US" sz="2400" smtClean="0"/>
              <a:t>tracking.</a:t>
            </a:r>
            <a:endParaRPr lang="en-US" altLang="en-US" sz="2400"/>
          </a:p>
          <a:p>
            <a:pPr>
              <a:spcBef>
                <a:spcPts val="600"/>
              </a:spcBef>
              <a:defRPr/>
            </a:pPr>
            <a:r>
              <a:rPr lang="en-US" altLang="en-US" sz="2400"/>
              <a:t>Session objects </a:t>
            </a:r>
            <a:r>
              <a:rPr lang="en-US" altLang="en-US" sz="2400">
                <a:solidFill>
                  <a:srgbClr val="FF0000"/>
                </a:solidFill>
              </a:rPr>
              <a:t>live on the </a:t>
            </a:r>
            <a:r>
              <a:rPr lang="en-US" altLang="en-US" sz="2400" smtClean="0">
                <a:solidFill>
                  <a:srgbClr val="FF0000"/>
                </a:solidFill>
              </a:rPr>
              <a:t>server</a:t>
            </a:r>
            <a:r>
              <a:rPr lang="en-US" altLang="en-US" sz="2400" smtClean="0"/>
              <a:t>.</a:t>
            </a:r>
            <a:endParaRPr lang="en-US" altLang="en-US" sz="2400"/>
          </a:p>
          <a:p>
            <a:pPr lvl="1" eaLnBrk="1" hangingPunct="1">
              <a:spcBef>
                <a:spcPts val="600"/>
              </a:spcBef>
              <a:defRPr/>
            </a:pPr>
            <a:r>
              <a:rPr lang="en-US" altLang="en-US" sz="2000"/>
              <a:t>Each user has associated an HttpSession object—one user/session</a:t>
            </a:r>
          </a:p>
          <a:p>
            <a:pPr lvl="1" eaLnBrk="1" hangingPunct="1">
              <a:spcBef>
                <a:spcPts val="600"/>
              </a:spcBef>
              <a:defRPr/>
            </a:pPr>
            <a:r>
              <a:rPr lang="en-US" altLang="en-US" sz="2000"/>
              <a:t>HttpSession object operates like a hashtable</a:t>
            </a:r>
          </a:p>
          <a:p>
            <a:pPr eaLnBrk="1" hangingPunct="1">
              <a:spcBef>
                <a:spcPts val="600"/>
              </a:spcBef>
              <a:buFontTx/>
              <a:buNone/>
              <a:defRPr/>
            </a:pPr>
            <a:endParaRPr lang="en-US" altLang="en-US"/>
          </a:p>
          <a:p>
            <a:pPr>
              <a:spcBef>
                <a:spcPts val="600"/>
              </a:spcBef>
              <a:buFont typeface="Arial" charset="0"/>
              <a:buChar char="•"/>
              <a:defRPr/>
            </a:pP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3012"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00DE9C8-BE12-4825-B6A0-2CF9D3013C00}" type="slidenum">
              <a:rPr lang="vi-VN" altLang="en-US" sz="1200">
                <a:solidFill>
                  <a:srgbClr val="898989"/>
                </a:solidFill>
              </a:rPr>
              <a:pPr>
                <a:spcBef>
                  <a:spcPct val="0"/>
                </a:spcBef>
                <a:buFontTx/>
                <a:buNone/>
              </a:pPr>
              <a:t>24</a:t>
            </a:fld>
            <a:endParaRPr lang="vi-VN" altLang="en-US" sz="1200">
              <a:solidFill>
                <a:srgbClr val="898989"/>
              </a:solidFill>
            </a:endParaRPr>
          </a:p>
        </p:txBody>
      </p:sp>
      <p:pic>
        <p:nvPicPr>
          <p:cNvPr id="43013" name="Picture 4" descr="SNAG-0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9363"/>
            <a:ext cx="6553200"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7821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Session Tracking</a:t>
            </a:r>
            <a:r>
              <a:rPr lang="en-US"/>
              <a:t/>
            </a:r>
            <a:br>
              <a:rPr lang="en-US"/>
            </a:br>
            <a:r>
              <a:rPr lang="en-US" sz="1800">
                <a:solidFill>
                  <a:schemeClr val="tx1"/>
                </a:solidFill>
              </a:rPr>
              <a:t>HttpSession</a:t>
            </a:r>
            <a:endParaRPr lang="en-US" sz="3200"/>
          </a:p>
        </p:txBody>
      </p:sp>
      <p:sp>
        <p:nvSpPr>
          <p:cNvPr id="3" name="Content Placeholder 2"/>
          <p:cNvSpPr>
            <a:spLocks noGrp="1"/>
          </p:cNvSpPr>
          <p:nvPr>
            <p:ph idx="1"/>
          </p:nvPr>
        </p:nvSpPr>
        <p:spPr/>
        <p:txBody>
          <a:bodyPr/>
          <a:lstStyle/>
          <a:p>
            <a:pPr algn="just">
              <a:lnSpc>
                <a:spcPct val="120000"/>
              </a:lnSpc>
              <a:spcBef>
                <a:spcPts val="600"/>
              </a:spcBef>
            </a:pPr>
            <a:r>
              <a:rPr lang="en-GB" sz="2000" smtClean="0"/>
              <a:t>The container </a:t>
            </a:r>
            <a:r>
              <a:rPr lang="en-GB" sz="2000"/>
              <a:t>creates a session id for each </a:t>
            </a:r>
            <a:r>
              <a:rPr lang="en-GB" sz="2000"/>
              <a:t>user</a:t>
            </a:r>
            <a:r>
              <a:rPr lang="en-GB" sz="2000" smtClean="0"/>
              <a:t>. Container </a:t>
            </a:r>
            <a:r>
              <a:rPr lang="en-GB" sz="2000"/>
              <a:t>uses this id to identify the particular </a:t>
            </a:r>
            <a:r>
              <a:rPr lang="en-GB" sz="2000"/>
              <a:t>user</a:t>
            </a:r>
            <a:r>
              <a:rPr lang="en-GB" sz="2000" smtClean="0"/>
              <a:t>. An </a:t>
            </a:r>
            <a:r>
              <a:rPr lang="en-GB" sz="2000"/>
              <a:t>object of HttpSession can be used to perform two tasks:</a:t>
            </a:r>
          </a:p>
          <a:p>
            <a:pPr lvl="1" algn="just">
              <a:lnSpc>
                <a:spcPct val="120000"/>
              </a:lnSpc>
              <a:spcBef>
                <a:spcPts val="600"/>
              </a:spcBef>
            </a:pPr>
            <a:r>
              <a:rPr lang="en-GB" sz="1800" smtClean="0"/>
              <a:t>bind </a:t>
            </a:r>
            <a:r>
              <a:rPr lang="en-GB" sz="1800"/>
              <a:t>objects</a:t>
            </a:r>
          </a:p>
          <a:p>
            <a:pPr lvl="1" algn="just">
              <a:lnSpc>
                <a:spcPct val="120000"/>
              </a:lnSpc>
              <a:spcBef>
                <a:spcPts val="600"/>
              </a:spcBef>
            </a:pPr>
            <a:r>
              <a:rPr lang="en-GB" sz="1800"/>
              <a:t>view and manipulate information about a session, such as the session identifier, creation time</a:t>
            </a:r>
            <a:r>
              <a:rPr lang="en-GB" sz="1800"/>
              <a:t>, </a:t>
            </a:r>
            <a:r>
              <a:rPr lang="en-GB" sz="1800" smtClean="0"/>
              <a:t>and </a:t>
            </a:r>
            <a:r>
              <a:rPr lang="en-GB" sz="1800"/>
              <a:t>last accessed </a:t>
            </a:r>
            <a:r>
              <a:rPr lang="en-GB" sz="1800"/>
              <a:t>time</a:t>
            </a:r>
            <a:r>
              <a:rPr lang="en-GB" sz="1800" smtClean="0"/>
              <a:t>.</a:t>
            </a:r>
          </a:p>
          <a:p>
            <a:pPr algn="just">
              <a:lnSpc>
                <a:spcPct val="120000"/>
              </a:lnSpc>
              <a:spcBef>
                <a:spcPts val="600"/>
              </a:spcBef>
            </a:pPr>
            <a:r>
              <a:rPr lang="en-GB" sz="2200" b="1"/>
              <a:t>How to get the </a:t>
            </a:r>
            <a:r>
              <a:rPr lang="en-GB" sz="2200" b="1"/>
              <a:t>HttpSession </a:t>
            </a:r>
            <a:r>
              <a:rPr lang="en-GB" sz="2200" b="1" smtClean="0"/>
              <a:t>object?</a:t>
            </a:r>
          </a:p>
          <a:p>
            <a:pPr lvl="1" algn="just">
              <a:lnSpc>
                <a:spcPct val="120000"/>
              </a:lnSpc>
              <a:spcBef>
                <a:spcPts val="600"/>
              </a:spcBef>
            </a:pPr>
            <a:r>
              <a:rPr lang="en-GB" sz="1800" b="1"/>
              <a:t>public HttpSession </a:t>
            </a:r>
            <a:r>
              <a:rPr lang="en-GB" sz="1800" b="1"/>
              <a:t>getSession</a:t>
            </a:r>
            <a:r>
              <a:rPr lang="en-GB" sz="1800" b="1" smtClean="0"/>
              <a:t>(): </a:t>
            </a:r>
            <a:r>
              <a:rPr lang="en-GB" sz="1800" smtClean="0"/>
              <a:t>Returns </a:t>
            </a:r>
            <a:r>
              <a:rPr lang="en-GB" sz="1800"/>
              <a:t>the current session associated with this request, or if the request does not have a session, creates one.</a:t>
            </a:r>
          </a:p>
          <a:p>
            <a:pPr lvl="1" algn="just">
              <a:lnSpc>
                <a:spcPct val="120000"/>
              </a:lnSpc>
              <a:spcBef>
                <a:spcPts val="600"/>
              </a:spcBef>
            </a:pPr>
            <a:r>
              <a:rPr lang="en-GB" sz="1800" b="1"/>
              <a:t>public HttpSession getSession(boolean </a:t>
            </a:r>
            <a:r>
              <a:rPr lang="en-GB" sz="1800" b="1"/>
              <a:t>create</a:t>
            </a:r>
            <a:r>
              <a:rPr lang="en-GB" sz="1800" b="1" smtClean="0"/>
              <a:t>): </a:t>
            </a:r>
            <a:r>
              <a:rPr lang="en-GB" sz="1800" smtClean="0"/>
              <a:t>Returns </a:t>
            </a:r>
            <a:r>
              <a:rPr lang="en-GB" sz="1800"/>
              <a:t>the current HttpSession associated with this request or, if there is no current session and create is true, returns a new session.</a:t>
            </a:r>
          </a:p>
          <a:p>
            <a:pPr lvl="1" algn="just">
              <a:lnSpc>
                <a:spcPct val="120000"/>
              </a:lnSpc>
              <a:spcBef>
                <a:spcPts val="600"/>
              </a:spcBef>
            </a:pPr>
            <a:endParaRPr lang="en-US" sz="18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25</a:t>
            </a:fld>
            <a:endParaRPr lang="en-US"/>
          </a:p>
        </p:txBody>
      </p:sp>
    </p:spTree>
    <p:extLst>
      <p:ext uri="{BB962C8B-B14F-4D97-AF65-F5344CB8AC3E}">
        <p14:creationId xmlns:p14="http://schemas.microsoft.com/office/powerpoint/2010/main" val="551385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Session Tracking</a:t>
            </a:r>
            <a:r>
              <a:rPr lang="en-US"/>
              <a:t/>
            </a:r>
            <a:br>
              <a:rPr lang="en-US"/>
            </a:br>
            <a:r>
              <a:rPr lang="en-US" sz="1800">
                <a:solidFill>
                  <a:schemeClr val="tx1"/>
                </a:solidFill>
              </a:rPr>
              <a:t>HttpSession</a:t>
            </a:r>
            <a:endParaRPr lang="en-US" sz="3200"/>
          </a:p>
        </p:txBody>
      </p:sp>
      <p:sp>
        <p:nvSpPr>
          <p:cNvPr id="3" name="Content Placeholder 2"/>
          <p:cNvSpPr>
            <a:spLocks noGrp="1"/>
          </p:cNvSpPr>
          <p:nvPr>
            <p:ph idx="1"/>
          </p:nvPr>
        </p:nvSpPr>
        <p:spPr/>
        <p:txBody>
          <a:bodyPr/>
          <a:lstStyle/>
          <a:p>
            <a:pPr algn="just"/>
            <a:r>
              <a:rPr lang="en-GB" sz="2000" b="1"/>
              <a:t>Methods of HttpSession</a:t>
            </a:r>
          </a:p>
          <a:p>
            <a:pPr lvl="1" algn="just">
              <a:spcBef>
                <a:spcPts val="600"/>
              </a:spcBef>
            </a:pPr>
            <a:r>
              <a:rPr lang="en-GB" sz="1700" b="1"/>
              <a:t>public String getId():</a:t>
            </a:r>
            <a:r>
              <a:rPr lang="en-GB" sz="1700"/>
              <a:t>Returns a string containing the unique identifier value.</a:t>
            </a:r>
            <a:endParaRPr lang="en-GB" sz="1700" b="1" smtClean="0"/>
          </a:p>
          <a:p>
            <a:pPr lvl="1" algn="just">
              <a:spcBef>
                <a:spcPts val="600"/>
              </a:spcBef>
            </a:pPr>
            <a:r>
              <a:rPr lang="en-GB" sz="1700" b="1" smtClean="0"/>
              <a:t>public </a:t>
            </a:r>
            <a:r>
              <a:rPr lang="en-GB" sz="1700" b="1"/>
              <a:t>void setAttribute(String name, Object value)</a:t>
            </a:r>
            <a:r>
              <a:rPr lang="en-GB" sz="1700"/>
              <a:t>: Binds the object with a name and stores the name/value pair as an attribute of the HttpSession object. If an attribute already exists, then this method replaces the existing attributes.</a:t>
            </a:r>
          </a:p>
          <a:p>
            <a:pPr lvl="1" algn="just">
              <a:spcBef>
                <a:spcPts val="600"/>
              </a:spcBef>
            </a:pPr>
            <a:r>
              <a:rPr lang="en-GB" sz="1700" b="1"/>
              <a:t>public Object getAttribute(String name)</a:t>
            </a:r>
            <a:r>
              <a:rPr lang="en-GB" sz="1700"/>
              <a:t>: Returns the String object specified in the parameter, from the session object. If no object is found for the specified attribute, then the getAttribute() method returns null.</a:t>
            </a:r>
          </a:p>
          <a:p>
            <a:pPr lvl="1" algn="just">
              <a:spcBef>
                <a:spcPts val="600"/>
              </a:spcBef>
            </a:pPr>
            <a:r>
              <a:rPr lang="en-GB" sz="1700" b="1"/>
              <a:t>public Enumeration getAttributeNames()</a:t>
            </a:r>
            <a:r>
              <a:rPr lang="en-GB" sz="1700"/>
              <a:t>: Returns an Enumeration that contains the name of all the objects that are bound as attributes to the session object.</a:t>
            </a:r>
          </a:p>
          <a:p>
            <a:pPr lvl="1" algn="just">
              <a:spcBef>
                <a:spcPts val="600"/>
              </a:spcBef>
            </a:pPr>
            <a:r>
              <a:rPr lang="en-GB" sz="1700" b="1"/>
              <a:t>public void removeAttribute(String name)</a:t>
            </a:r>
            <a:r>
              <a:rPr lang="en-GB" sz="1700"/>
              <a:t>: Removes the given attribute from session.</a:t>
            </a:r>
          </a:p>
          <a:p>
            <a:pPr lvl="1" algn="just">
              <a:spcBef>
                <a:spcPts val="600"/>
              </a:spcBef>
            </a:pPr>
            <a:r>
              <a:rPr lang="en-GB" sz="1700" b="1"/>
              <a:t>setMaxInactiveInterval(int interval)</a:t>
            </a:r>
            <a:r>
              <a:rPr lang="en-GB" sz="1700"/>
              <a:t>: Sets the session inactivity time in seconds. This is the time in seconds that specifies how long a sessions remains active since last request received from </a:t>
            </a:r>
            <a:r>
              <a:rPr lang="en-GB" sz="1700"/>
              <a:t>client</a:t>
            </a:r>
            <a:r>
              <a:rPr lang="en-GB" sz="1700" smtClean="0"/>
              <a:t>.</a:t>
            </a:r>
          </a:p>
          <a:p>
            <a:pPr lvl="1" algn="just">
              <a:spcBef>
                <a:spcPts val="600"/>
              </a:spcBef>
            </a:pPr>
            <a:r>
              <a:rPr lang="en-GB" sz="1700" b="1"/>
              <a:t>public void invalidate():</a:t>
            </a:r>
            <a:r>
              <a:rPr lang="en-GB" sz="1700"/>
              <a:t>Invalidates this session then unbinds any objects bound to </a:t>
            </a:r>
            <a:r>
              <a:rPr lang="en-GB" sz="1700"/>
              <a:t>it</a:t>
            </a:r>
            <a:r>
              <a:rPr lang="en-GB" sz="1700" smtClean="0"/>
              <a:t>.</a:t>
            </a:r>
            <a:endParaRPr lang="en-GB" sz="17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26</a:t>
            </a:fld>
            <a:endParaRPr lang="en-US"/>
          </a:p>
        </p:txBody>
      </p:sp>
    </p:spTree>
    <p:extLst>
      <p:ext uri="{BB962C8B-B14F-4D97-AF65-F5344CB8AC3E}">
        <p14:creationId xmlns:p14="http://schemas.microsoft.com/office/powerpoint/2010/main" val="2245071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sz="2800"/>
              <a:t>Session </a:t>
            </a:r>
            <a:r>
              <a:rPr lang="en-US" sz="2800" smtClean="0"/>
              <a:t>Tracking</a:t>
            </a:r>
            <a:r>
              <a:rPr lang="en-US" sz="2800" smtClean="0">
                <a:solidFill>
                  <a:srgbClr val="F79646">
                    <a:lumMod val="75000"/>
                  </a:srgbClr>
                </a:solidFill>
              </a:rPr>
              <a:t/>
            </a:r>
            <a:br>
              <a:rPr lang="en-US" sz="2800" smtClean="0">
                <a:solidFill>
                  <a:srgbClr val="F79646">
                    <a:lumMod val="75000"/>
                  </a:srgbClr>
                </a:solidFill>
              </a:rPr>
            </a:br>
            <a:r>
              <a:rPr lang="en-US" sz="1600" smtClean="0">
                <a:solidFill>
                  <a:schemeClr val="tx1"/>
                </a:solidFill>
                <a:latin typeface="Arial" charset="0"/>
                <a:cs typeface="Arial" charset="0"/>
              </a:rPr>
              <a:t>HttpSession</a:t>
            </a:r>
            <a:endParaRPr lang="en-US" sz="2800" dirty="0" smtClean="0">
              <a:solidFill>
                <a:schemeClr val="tx1"/>
              </a:solidFill>
              <a:latin typeface="Arial" charset="0"/>
              <a:cs typeface="Arial" charset="0"/>
            </a:endParaRPr>
          </a:p>
        </p:txBody>
      </p:sp>
      <p:sp>
        <p:nvSpPr>
          <p:cNvPr id="2" name="Content Placeholder 1"/>
          <p:cNvSpPr>
            <a:spLocks noGrp="1"/>
          </p:cNvSpPr>
          <p:nvPr>
            <p:ph idx="1"/>
          </p:nvPr>
        </p:nvSpPr>
        <p:spPr>
          <a:prstGeom prst="rect">
            <a:avLst/>
          </a:prstGeom>
        </p:spPr>
        <p:txBody>
          <a:bodyPr/>
          <a:lstStyle/>
          <a:p>
            <a:pPr algn="just">
              <a:buFont typeface="Arial" charset="0"/>
              <a:buChar char="•"/>
              <a:defRPr/>
            </a:pPr>
            <a:endParaRPr lang="en-US" altLang="en-US" sz="2000"/>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7109" name="Slide Number Placeholder 2"/>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7365579-067B-4B88-84A5-DAF475B0EBBA}" type="slidenum">
              <a:rPr lang="vi-VN" altLang="en-US" sz="1200">
                <a:solidFill>
                  <a:srgbClr val="898989"/>
                </a:solidFill>
              </a:rPr>
              <a:pPr>
                <a:spcBef>
                  <a:spcPct val="0"/>
                </a:spcBef>
                <a:buFontTx/>
                <a:buNone/>
              </a:pPr>
              <a:t>27</a:t>
            </a:fld>
            <a:endParaRPr lang="vi-VN" altLang="en-US" sz="1200">
              <a:solidFill>
                <a:srgbClr val="898989"/>
              </a:solidFill>
            </a:endParaRPr>
          </a:p>
        </p:txBody>
      </p:sp>
      <p:grpSp>
        <p:nvGrpSpPr>
          <p:cNvPr id="16" name="Group 15"/>
          <p:cNvGrpSpPr/>
          <p:nvPr/>
        </p:nvGrpSpPr>
        <p:grpSpPr>
          <a:xfrm>
            <a:off x="146586" y="868733"/>
            <a:ext cx="8881300" cy="5346537"/>
            <a:chOff x="191411" y="675861"/>
            <a:chExt cx="8881300" cy="5346537"/>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11" y="675861"/>
              <a:ext cx="2349421" cy="2285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410" y="675861"/>
              <a:ext cx="3674007" cy="2261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199" y="881835"/>
              <a:ext cx="2278289" cy="184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8768" y="2960914"/>
              <a:ext cx="2943943" cy="1998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700" y="3127828"/>
              <a:ext cx="4963735" cy="2894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7155543" y="2007964"/>
              <a:ext cx="827314" cy="1577065"/>
            </a:xfrm>
            <a:custGeom>
              <a:avLst/>
              <a:gdLst>
                <a:gd name="connsiteX0" fmla="*/ 0 w 827314"/>
                <a:gd name="connsiteY0" fmla="*/ 38550 h 1577065"/>
                <a:gd name="connsiteX1" fmla="*/ 464457 w 827314"/>
                <a:gd name="connsiteY1" fmla="*/ 198207 h 1577065"/>
                <a:gd name="connsiteX2" fmla="*/ 827314 w 827314"/>
                <a:gd name="connsiteY2" fmla="*/ 1577065 h 1577065"/>
              </a:gdLst>
              <a:ahLst/>
              <a:cxnLst>
                <a:cxn ang="0">
                  <a:pos x="connsiteX0" y="connsiteY0"/>
                </a:cxn>
                <a:cxn ang="0">
                  <a:pos x="connsiteX1" y="connsiteY1"/>
                </a:cxn>
                <a:cxn ang="0">
                  <a:pos x="connsiteX2" y="connsiteY2"/>
                </a:cxn>
              </a:cxnLst>
              <a:rect l="l" t="t" r="r" b="b"/>
              <a:pathLst>
                <a:path w="827314" h="1577065">
                  <a:moveTo>
                    <a:pt x="0" y="38550"/>
                  </a:moveTo>
                  <a:cubicBezTo>
                    <a:pt x="163285" y="-9831"/>
                    <a:pt x="326571" y="-58212"/>
                    <a:pt x="464457" y="198207"/>
                  </a:cubicBezTo>
                  <a:cubicBezTo>
                    <a:pt x="602343" y="454626"/>
                    <a:pt x="714828" y="1015845"/>
                    <a:pt x="827314" y="1577065"/>
                  </a:cubicBezTo>
                </a:path>
              </a:pathLst>
            </a:custGeom>
            <a:noFill/>
            <a:ln w="19050">
              <a:solidFill>
                <a:srgbClr val="FF0000"/>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53199" y="1993450"/>
              <a:ext cx="602344" cy="140150"/>
            </a:xfrm>
            <a:prstGeom prst="rect">
              <a:avLst/>
            </a:prstGeom>
            <a:noFill/>
            <a:ln w="19050">
              <a:solidFill>
                <a:srgbClr val="FF0000"/>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45042" y="1581909"/>
              <a:ext cx="602344" cy="140150"/>
            </a:xfrm>
            <a:prstGeom prst="rect">
              <a:avLst/>
            </a:prstGeom>
            <a:noFill/>
            <a:ln w="19050">
              <a:solidFill>
                <a:srgbClr val="FF0000"/>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5"/>
            <p:cNvSpPr/>
            <p:nvPr/>
          </p:nvSpPr>
          <p:spPr>
            <a:xfrm>
              <a:off x="856343" y="1596571"/>
              <a:ext cx="1857828" cy="43543"/>
            </a:xfrm>
            <a:custGeom>
              <a:avLst/>
              <a:gdLst>
                <a:gd name="connsiteX0" fmla="*/ 0 w 1857828"/>
                <a:gd name="connsiteY0" fmla="*/ 43543 h 43543"/>
                <a:gd name="connsiteX1" fmla="*/ 1146628 w 1857828"/>
                <a:gd name="connsiteY1" fmla="*/ 43543 h 43543"/>
                <a:gd name="connsiteX2" fmla="*/ 1857828 w 1857828"/>
                <a:gd name="connsiteY2" fmla="*/ 0 h 43543"/>
              </a:gdLst>
              <a:ahLst/>
              <a:cxnLst>
                <a:cxn ang="0">
                  <a:pos x="connsiteX0" y="connsiteY0"/>
                </a:cxn>
                <a:cxn ang="0">
                  <a:pos x="connsiteX1" y="connsiteY1"/>
                </a:cxn>
                <a:cxn ang="0">
                  <a:pos x="connsiteX2" y="connsiteY2"/>
                </a:cxn>
              </a:cxnLst>
              <a:rect l="l" t="t" r="r" b="b"/>
              <a:pathLst>
                <a:path w="1857828" h="43543">
                  <a:moveTo>
                    <a:pt x="0" y="43543"/>
                  </a:moveTo>
                  <a:lnTo>
                    <a:pt x="1146628" y="43543"/>
                  </a:lnTo>
                  <a:cubicBezTo>
                    <a:pt x="1456266" y="36286"/>
                    <a:pt x="1657047" y="18143"/>
                    <a:pt x="1857828" y="0"/>
                  </a:cubicBezTo>
                </a:path>
              </a:pathLst>
            </a:custGeom>
            <a:noFill/>
            <a:ln w="19050">
              <a:solidFill>
                <a:srgbClr val="FF0000"/>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223875" y="4021024"/>
              <a:ext cx="2150869" cy="347776"/>
            </a:xfrm>
            <a:prstGeom prst="rect">
              <a:avLst/>
            </a:prstGeom>
            <a:noFill/>
            <a:ln w="19050">
              <a:solidFill>
                <a:srgbClr val="FF0000"/>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2598057" y="4183341"/>
              <a:ext cx="3628572" cy="170945"/>
            </a:xfrm>
            <a:custGeom>
              <a:avLst/>
              <a:gdLst>
                <a:gd name="connsiteX0" fmla="*/ 3628572 w 3628572"/>
                <a:gd name="connsiteY0" fmla="*/ 25802 h 170945"/>
                <a:gd name="connsiteX1" fmla="*/ 1785257 w 3628572"/>
                <a:gd name="connsiteY1" fmla="*/ 11288 h 170945"/>
                <a:gd name="connsiteX2" fmla="*/ 0 w 3628572"/>
                <a:gd name="connsiteY2" fmla="*/ 170945 h 170945"/>
              </a:gdLst>
              <a:ahLst/>
              <a:cxnLst>
                <a:cxn ang="0">
                  <a:pos x="connsiteX0" y="connsiteY0"/>
                </a:cxn>
                <a:cxn ang="0">
                  <a:pos x="connsiteX1" y="connsiteY1"/>
                </a:cxn>
                <a:cxn ang="0">
                  <a:pos x="connsiteX2" y="connsiteY2"/>
                </a:cxn>
              </a:cxnLst>
              <a:rect l="l" t="t" r="r" b="b"/>
              <a:pathLst>
                <a:path w="3628572" h="170945">
                  <a:moveTo>
                    <a:pt x="3628572" y="25802"/>
                  </a:moveTo>
                  <a:cubicBezTo>
                    <a:pt x="3009295" y="6450"/>
                    <a:pt x="2390019" y="-12902"/>
                    <a:pt x="1785257" y="11288"/>
                  </a:cubicBezTo>
                  <a:cubicBezTo>
                    <a:pt x="1180495" y="35478"/>
                    <a:pt x="590247" y="103211"/>
                    <a:pt x="0" y="170945"/>
                  </a:cubicBezTo>
                </a:path>
              </a:pathLst>
            </a:custGeom>
            <a:noFill/>
            <a:ln w="19050">
              <a:solidFill>
                <a:srgbClr val="FF0000"/>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2874398"/>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Session Tracking</a:t>
            </a:r>
            <a:r>
              <a:rPr lang="en-US"/>
              <a:t/>
            </a:r>
            <a:br>
              <a:rPr lang="en-US"/>
            </a:br>
            <a:r>
              <a:rPr lang="en-US" sz="1800">
                <a:solidFill>
                  <a:schemeClr val="tx1"/>
                </a:solidFill>
              </a:rPr>
              <a:t>HttpSession</a:t>
            </a:r>
            <a:endParaRPr lang="en-US" sz="3200"/>
          </a:p>
        </p:txBody>
      </p:sp>
      <p:sp>
        <p:nvSpPr>
          <p:cNvPr id="3" name="Content Placeholder 2"/>
          <p:cNvSpPr>
            <a:spLocks noGrp="1"/>
          </p:cNvSpPr>
          <p:nvPr>
            <p:ph idx="1"/>
          </p:nvPr>
        </p:nvSpPr>
        <p:spPr/>
        <p:txBody>
          <a:bodyPr/>
          <a:lstStyle/>
          <a:p>
            <a:pPr algn="just"/>
            <a:r>
              <a:rPr lang="en-GB" sz="1800" b="1" smtClean="0"/>
              <a:t>Example:</a:t>
            </a:r>
          </a:p>
          <a:p>
            <a:pPr lvl="1" algn="just"/>
            <a:r>
              <a:rPr lang="en-GB" sz="1600" b="1" smtClean="0"/>
              <a:t>login.html</a:t>
            </a:r>
          </a:p>
          <a:p>
            <a:pPr lvl="1" algn="just"/>
            <a:endParaRPr lang="en-GB" sz="1600" b="1"/>
          </a:p>
          <a:p>
            <a:pPr lvl="1" algn="just"/>
            <a:endParaRPr lang="en-GB" sz="1600" b="1" smtClean="0"/>
          </a:p>
          <a:p>
            <a:pPr lvl="1" algn="just"/>
            <a:endParaRPr lang="en-GB" sz="1600" b="1"/>
          </a:p>
          <a:p>
            <a:pPr lvl="1" algn="just"/>
            <a:endParaRPr lang="en-GB" sz="1600" b="1" smtClean="0"/>
          </a:p>
          <a:p>
            <a:pPr lvl="1" algn="just"/>
            <a:r>
              <a:rPr lang="en-GB" sz="1600" b="1" smtClean="0"/>
              <a:t>FirstServlet.java</a:t>
            </a:r>
            <a:endParaRPr lang="en-US" sz="16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6" name="Rectangle 1"/>
          <p:cNvSpPr>
            <a:spLocks noChangeArrowheads="1"/>
          </p:cNvSpPr>
          <p:nvPr/>
        </p:nvSpPr>
        <p:spPr bwMode="auto">
          <a:xfrm>
            <a:off x="1434278" y="1513913"/>
            <a:ext cx="6120586" cy="101566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200" b="0" i="0" u="none" strike="noStrike" cap="none" normalizeH="0" baseline="0" smtClean="0">
                <a:ln>
                  <a:noFill/>
                </a:ln>
                <a:solidFill>
                  <a:srgbClr val="800000"/>
                </a:solidFill>
                <a:effectLst/>
                <a:latin typeface="Consolas" panose="020B0609020204030204" pitchFamily="49" charset="0"/>
              </a:rPr>
              <a:t>&lt;form</a:t>
            </a:r>
            <a:r>
              <a:rPr kumimoji="0" lang="en-US" altLang="en-US" sz="1200" b="0" i="0" u="none" strike="noStrike" cap="none" normalizeH="0" baseline="0" smtClean="0">
                <a:ln>
                  <a:noFill/>
                </a:ln>
                <a:solidFill>
                  <a:srgbClr val="000000"/>
                </a:solidFill>
                <a:effectLst/>
                <a:latin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rPr>
              <a:t>action</a:t>
            </a:r>
            <a:r>
              <a:rPr kumimoji="0" lang="en-US" altLang="en-US" sz="1200" b="0" i="0" u="none" strike="noStrike" cap="none" normalizeH="0" baseline="0" smtClean="0">
                <a:ln>
                  <a:noFill/>
                </a:ln>
                <a:solidFill>
                  <a:srgbClr val="000000"/>
                </a:solidFill>
                <a:effectLst/>
                <a:latin typeface="Consolas" panose="020B0609020204030204" pitchFamily="49" charset="0"/>
              </a:rPr>
              <a:t>=</a:t>
            </a:r>
            <a:r>
              <a:rPr lang="en-US" altLang="en-US" sz="1200">
                <a:solidFill>
                  <a:srgbClr val="0000FF"/>
                </a:solidFill>
                <a:latin typeface="Consolas" panose="020B0609020204030204" pitchFamily="49" charset="0"/>
              </a:rPr>
              <a:t>"FirstServlet"</a:t>
            </a:r>
            <a:r>
              <a:rPr kumimoji="0" lang="en-US" altLang="en-US" sz="1200" b="0" i="0" u="none" strike="noStrike" cap="none" normalizeH="0" baseline="0" smtClean="0">
                <a:ln>
                  <a:noFill/>
                </a:ln>
                <a:solidFill>
                  <a:srgbClr val="800000"/>
                </a:solidFill>
                <a:effectLst/>
                <a:latin typeface="Consolas" panose="020B0609020204030204" pitchFamily="49" charset="0"/>
              </a:rPr>
              <a:t>&gt;</a:t>
            </a:r>
            <a:r>
              <a:rPr kumimoji="0" lang="en-US" altLang="en-US" sz="1200" b="0" i="0" u="none" strike="noStrike" cap="none" normalizeH="0" baseline="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solidFill>
                  <a:srgbClr val="000000"/>
                </a:solidFill>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User </a:t>
            </a:r>
            <a:r>
              <a:rPr kumimoji="0" lang="en-US" altLang="en-US" sz="1200" b="0" i="0" u="none" strike="noStrike" cap="none" normalizeH="0" baseline="0" smtClean="0">
                <a:ln>
                  <a:noFill/>
                </a:ln>
                <a:solidFill>
                  <a:srgbClr val="000000"/>
                </a:solidFill>
                <a:effectLst/>
                <a:latin typeface="Consolas" panose="020B0609020204030204" pitchFamily="49" charset="0"/>
              </a:rPr>
              <a:t>Name:</a:t>
            </a:r>
            <a:r>
              <a:rPr kumimoji="0" lang="en-US" altLang="en-US" sz="1200" b="0" i="0" u="none" strike="noStrike" cap="none" normalizeH="0" baseline="0" smtClean="0">
                <a:ln>
                  <a:noFill/>
                </a:ln>
                <a:solidFill>
                  <a:srgbClr val="800000"/>
                </a:solidFill>
                <a:effectLst/>
                <a:latin typeface="Consolas" panose="020B0609020204030204" pitchFamily="49" charset="0"/>
              </a:rPr>
              <a:t>&lt;input</a:t>
            </a:r>
            <a:r>
              <a:rPr kumimoji="0" lang="en-US" altLang="en-US" sz="1200" b="0" i="0" u="none" strike="noStrike" cap="none" normalizeH="0" baseline="0" smtClean="0">
                <a:ln>
                  <a:noFill/>
                </a:ln>
                <a:solidFill>
                  <a:srgbClr val="000000"/>
                </a:solidFill>
                <a:effectLst/>
                <a:latin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rPr>
              <a:t>type</a:t>
            </a:r>
            <a:r>
              <a:rPr kumimoji="0" lang="en-US" altLang="en-US" sz="1200" b="0" i="0" u="none" strike="noStrike" cap="none" normalizeH="0" baseline="0" smtClean="0">
                <a:ln>
                  <a:noFill/>
                </a:ln>
                <a:solidFill>
                  <a:srgbClr val="000000"/>
                </a:solidFill>
                <a:effectLst/>
                <a:latin typeface="Consolas" panose="020B0609020204030204" pitchFamily="49" charset="0"/>
              </a:rPr>
              <a:t>=</a:t>
            </a:r>
            <a:r>
              <a:rPr kumimoji="0" lang="en-US" altLang="en-US" sz="1200" b="0" i="0" u="none" strike="noStrike" cap="none" normalizeH="0" baseline="0" smtClean="0">
                <a:ln>
                  <a:noFill/>
                </a:ln>
                <a:solidFill>
                  <a:srgbClr val="0000FF"/>
                </a:solidFill>
                <a:effectLst/>
                <a:latin typeface="Consolas" panose="020B0609020204030204" pitchFamily="49" charset="0"/>
              </a:rPr>
              <a:t>"text"</a:t>
            </a:r>
            <a:r>
              <a:rPr kumimoji="0" lang="en-US" altLang="en-US" sz="1200" b="0" i="0" u="none" strike="noStrike" cap="none" normalizeH="0" baseline="0" smtClean="0">
                <a:ln>
                  <a:noFill/>
                </a:ln>
                <a:solidFill>
                  <a:srgbClr val="000000"/>
                </a:solidFill>
                <a:effectLst/>
                <a:latin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rPr>
              <a:t>name</a:t>
            </a:r>
            <a:r>
              <a:rPr kumimoji="0" lang="en-US" altLang="en-US" sz="1200" b="0" i="0" u="none" strike="noStrike" cap="none" normalizeH="0" baseline="0" smtClean="0">
                <a:ln>
                  <a:noFill/>
                </a:ln>
                <a:solidFill>
                  <a:srgbClr val="000000"/>
                </a:solidFill>
                <a:effectLst/>
                <a:latin typeface="Consolas" panose="020B0609020204030204" pitchFamily="49" charset="0"/>
              </a:rPr>
              <a:t>=</a:t>
            </a:r>
            <a:r>
              <a:rPr kumimoji="0" lang="en-US" altLang="en-US" sz="1200" b="0" i="0" u="none" strike="noStrike" cap="none" normalizeH="0" baseline="0" smtClean="0">
                <a:ln>
                  <a:noFill/>
                </a:ln>
                <a:solidFill>
                  <a:srgbClr val="0000FF"/>
                </a:solidFill>
                <a:effectLst/>
                <a:latin typeface="Consolas" panose="020B0609020204030204" pitchFamily="49" charset="0"/>
              </a:rPr>
              <a:t>"userName"</a:t>
            </a:r>
            <a:r>
              <a:rPr kumimoji="0" lang="en-US" altLang="en-US" sz="1200" b="0" i="0" u="none" strike="noStrike" cap="none" normalizeH="0" baseline="0" smtClean="0">
                <a:ln>
                  <a:noFill/>
                </a:ln>
                <a:solidFill>
                  <a:srgbClr val="800000"/>
                </a:solidFill>
                <a:effectLst/>
                <a:latin typeface="Consolas" panose="020B0609020204030204" pitchFamily="49" charset="0"/>
              </a:rPr>
              <a:t>/&gt;&lt;br</a:t>
            </a:r>
            <a:r>
              <a:rPr kumimoji="0" lang="en-US" altLang="en-US" sz="1200" b="0" i="0" u="none" strike="noStrike" cap="none" normalizeH="0" baseline="0" smtClean="0">
                <a:ln>
                  <a:noFill/>
                </a:ln>
                <a:solidFill>
                  <a:srgbClr val="800000"/>
                </a:solidFill>
                <a:effectLst/>
                <a:latin typeface="Consolas" panose="020B0609020204030204" pitchFamily="49" charset="0"/>
              </a:rPr>
              <a:t>/&gt;</a:t>
            </a:r>
            <a:r>
              <a:rPr kumimoji="0" lang="en-US" altLang="en-US" sz="1200" b="0" i="0" u="none" strike="noStrike" cap="none" normalizeH="0" baseline="0" smtClean="0">
                <a:ln>
                  <a:noFill/>
                </a:ln>
                <a:solidFill>
                  <a:srgbClr val="000000"/>
                </a:solidFill>
                <a:effectLst/>
                <a:latin typeface="Consolas" panose="020B0609020204030204" pitchFamily="49" charset="0"/>
              </a:rPr>
              <a:t> </a:t>
            </a:r>
            <a:endParaRPr kumimoji="0" lang="en-US" altLang="en-US" sz="1200" b="0" i="0" u="none" strike="noStrike" cap="none" normalizeH="0" baseline="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onsolas" panose="020B0609020204030204" pitchFamily="49" charset="0"/>
              </a:rPr>
              <a:t>	Password</a:t>
            </a:r>
            <a:r>
              <a:rPr kumimoji="0" lang="en-US" altLang="en-US" sz="1200" b="0" i="0" u="none" strike="noStrike" cap="none" normalizeH="0" baseline="0" smtClean="0">
                <a:ln>
                  <a:noFill/>
                </a:ln>
                <a:solidFill>
                  <a:srgbClr val="000000"/>
                </a:solidFill>
                <a:effectLst/>
                <a:latin typeface="Consolas" panose="020B0609020204030204" pitchFamily="49" charset="0"/>
              </a:rPr>
              <a:t>:</a:t>
            </a:r>
            <a:r>
              <a:rPr kumimoji="0" lang="en-US" altLang="en-US" sz="1200" b="0" i="0" u="none" strike="noStrike" cap="none" normalizeH="0" baseline="0" smtClean="0">
                <a:ln>
                  <a:noFill/>
                </a:ln>
                <a:solidFill>
                  <a:srgbClr val="800000"/>
                </a:solidFill>
                <a:effectLst/>
                <a:latin typeface="Consolas" panose="020B0609020204030204" pitchFamily="49" charset="0"/>
              </a:rPr>
              <a:t>&lt;input</a:t>
            </a:r>
            <a:r>
              <a:rPr kumimoji="0" lang="en-US" altLang="en-US" sz="1200" b="0" i="0" u="none" strike="noStrike" cap="none" normalizeH="0" baseline="0" smtClean="0">
                <a:ln>
                  <a:noFill/>
                </a:ln>
                <a:solidFill>
                  <a:srgbClr val="000000"/>
                </a:solidFill>
                <a:effectLst/>
                <a:latin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rPr>
              <a:t>type</a:t>
            </a:r>
            <a:r>
              <a:rPr kumimoji="0" lang="en-US" altLang="en-US" sz="1200" b="0" i="0" u="none" strike="noStrike" cap="none" normalizeH="0" baseline="0" smtClean="0">
                <a:ln>
                  <a:noFill/>
                </a:ln>
                <a:solidFill>
                  <a:srgbClr val="000000"/>
                </a:solidFill>
                <a:effectLst/>
                <a:latin typeface="Consolas" panose="020B0609020204030204" pitchFamily="49" charset="0"/>
              </a:rPr>
              <a:t>=</a:t>
            </a:r>
            <a:r>
              <a:rPr kumimoji="0" lang="en-US" altLang="en-US" sz="1200" b="0" i="0" u="none" strike="noStrike" cap="none" normalizeH="0" baseline="0" smtClean="0">
                <a:ln>
                  <a:noFill/>
                </a:ln>
                <a:solidFill>
                  <a:srgbClr val="0000FF"/>
                </a:solidFill>
                <a:effectLst/>
                <a:latin typeface="Consolas" panose="020B0609020204030204" pitchFamily="49" charset="0"/>
              </a:rPr>
              <a:t>"password"</a:t>
            </a:r>
            <a:r>
              <a:rPr kumimoji="0" lang="en-US" altLang="en-US" sz="1200" b="0" i="0" u="none" strike="noStrike" cap="none" normalizeH="0" baseline="0" smtClean="0">
                <a:ln>
                  <a:noFill/>
                </a:ln>
                <a:solidFill>
                  <a:srgbClr val="000000"/>
                </a:solidFill>
                <a:effectLst/>
                <a:latin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rPr>
              <a:t>name</a:t>
            </a:r>
            <a:r>
              <a:rPr kumimoji="0" lang="en-US" altLang="en-US" sz="1200" b="0" i="0" u="none" strike="noStrike" cap="none" normalizeH="0" baseline="0" smtClean="0">
                <a:ln>
                  <a:noFill/>
                </a:ln>
                <a:solidFill>
                  <a:srgbClr val="000000"/>
                </a:solidFill>
                <a:effectLst/>
                <a:latin typeface="Consolas" panose="020B0609020204030204" pitchFamily="49" charset="0"/>
              </a:rPr>
              <a:t>=</a:t>
            </a:r>
            <a:r>
              <a:rPr kumimoji="0" lang="en-US" altLang="en-US" sz="1200" b="0" i="0" u="none" strike="noStrike" cap="none" normalizeH="0" baseline="0" smtClean="0">
                <a:ln>
                  <a:noFill/>
                </a:ln>
                <a:solidFill>
                  <a:srgbClr val="0000FF"/>
                </a:solidFill>
                <a:effectLst/>
                <a:latin typeface="Consolas" panose="020B0609020204030204" pitchFamily="49" charset="0"/>
              </a:rPr>
              <a:t>"userPassword"</a:t>
            </a:r>
            <a:r>
              <a:rPr kumimoji="0" lang="en-US" altLang="en-US" sz="1200" b="0" i="0" u="none" strike="noStrike" cap="none" normalizeH="0" baseline="0" smtClean="0">
                <a:ln>
                  <a:noFill/>
                </a:ln>
                <a:solidFill>
                  <a:srgbClr val="800000"/>
                </a:solidFill>
                <a:effectLst/>
                <a:latin typeface="Consolas" panose="020B0609020204030204" pitchFamily="49" charset="0"/>
              </a:rPr>
              <a:t>/&gt;&lt;br</a:t>
            </a:r>
            <a:r>
              <a:rPr kumimoji="0" lang="en-US" altLang="en-US" sz="1200" b="0" i="0" u="none" strike="noStrike" cap="none" normalizeH="0" baseline="0" smtClean="0">
                <a:ln>
                  <a:noFill/>
                </a:ln>
                <a:solidFill>
                  <a:srgbClr val="800000"/>
                </a:solidFill>
                <a:effectLst/>
                <a:latin typeface="Consolas" panose="020B0609020204030204" pitchFamily="49" charset="0"/>
              </a:rPr>
              <a:t>/&gt;</a:t>
            </a:r>
            <a:r>
              <a:rPr kumimoji="0" lang="en-US" altLang="en-US" sz="1200" b="0" i="0" u="none" strike="noStrike" cap="none" normalizeH="0" baseline="0" smtClean="0">
                <a:ln>
                  <a:noFill/>
                </a:ln>
                <a:solidFill>
                  <a:srgbClr val="000000"/>
                </a:solidFill>
                <a:effectLst/>
                <a:latin typeface="Consolas" panose="020B0609020204030204" pitchFamily="49" charset="0"/>
              </a:rPr>
              <a:t> </a:t>
            </a:r>
            <a:endParaRPr kumimoji="0" lang="en-US" altLang="en-US" sz="1200" b="0" i="0" u="none" strike="noStrike" cap="none" normalizeH="0" baseline="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solidFill>
                  <a:srgbClr val="000000"/>
                </a:solidFill>
                <a:latin typeface="Consolas" panose="020B0609020204030204" pitchFamily="49" charset="0"/>
              </a:rPr>
              <a:t>	</a:t>
            </a:r>
            <a:r>
              <a:rPr kumimoji="0" lang="en-US" altLang="en-US" sz="1200" b="0" i="0" u="none" strike="noStrike" cap="none" normalizeH="0" baseline="0" smtClean="0">
                <a:ln>
                  <a:noFill/>
                </a:ln>
                <a:solidFill>
                  <a:srgbClr val="800000"/>
                </a:solidFill>
                <a:effectLst/>
                <a:latin typeface="Consolas" panose="020B0609020204030204" pitchFamily="49" charset="0"/>
              </a:rPr>
              <a:t>&lt;</a:t>
            </a:r>
            <a:r>
              <a:rPr kumimoji="0" lang="en-US" altLang="en-US" sz="1200" b="0" i="0" u="none" strike="noStrike" cap="none" normalizeH="0" baseline="0" smtClean="0">
                <a:ln>
                  <a:noFill/>
                </a:ln>
                <a:solidFill>
                  <a:srgbClr val="800000"/>
                </a:solidFill>
                <a:effectLst/>
                <a:latin typeface="Consolas" panose="020B0609020204030204" pitchFamily="49" charset="0"/>
              </a:rPr>
              <a:t>input</a:t>
            </a:r>
            <a:r>
              <a:rPr kumimoji="0" lang="en-US" altLang="en-US" sz="1200" b="0" i="0" u="none" strike="noStrike" cap="none" normalizeH="0" baseline="0" smtClean="0">
                <a:ln>
                  <a:noFill/>
                </a:ln>
                <a:solidFill>
                  <a:srgbClr val="000000"/>
                </a:solidFill>
                <a:effectLst/>
                <a:latin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rPr>
              <a:t>type</a:t>
            </a:r>
            <a:r>
              <a:rPr kumimoji="0" lang="en-US" altLang="en-US" sz="1200" b="0" i="0" u="none" strike="noStrike" cap="none" normalizeH="0" baseline="0" smtClean="0">
                <a:ln>
                  <a:noFill/>
                </a:ln>
                <a:solidFill>
                  <a:srgbClr val="000000"/>
                </a:solidFill>
                <a:effectLst/>
                <a:latin typeface="Consolas" panose="020B0609020204030204" pitchFamily="49" charset="0"/>
              </a:rPr>
              <a:t>=</a:t>
            </a:r>
            <a:r>
              <a:rPr kumimoji="0" lang="en-US" altLang="en-US" sz="1200" b="0" i="0" u="none" strike="noStrike" cap="none" normalizeH="0" baseline="0" smtClean="0">
                <a:ln>
                  <a:noFill/>
                </a:ln>
                <a:solidFill>
                  <a:srgbClr val="0000FF"/>
                </a:solidFill>
                <a:effectLst/>
                <a:latin typeface="Consolas" panose="020B0609020204030204" pitchFamily="49" charset="0"/>
              </a:rPr>
              <a:t>"submit"</a:t>
            </a:r>
            <a:r>
              <a:rPr kumimoji="0" lang="en-US" altLang="en-US" sz="1200" b="0" i="0" u="none" strike="noStrike" cap="none" normalizeH="0" baseline="0" smtClean="0">
                <a:ln>
                  <a:noFill/>
                </a:ln>
                <a:solidFill>
                  <a:srgbClr val="000000"/>
                </a:solidFill>
                <a:effectLst/>
                <a:latin typeface="Consolas" panose="020B0609020204030204" pitchFamily="49" charset="0"/>
              </a:rPr>
              <a:t> </a:t>
            </a:r>
            <a:r>
              <a:rPr kumimoji="0" lang="en-US" altLang="en-US" sz="1200" b="0" i="0" u="none" strike="noStrike" cap="none" normalizeH="0" baseline="0" smtClean="0">
                <a:ln>
                  <a:noFill/>
                </a:ln>
                <a:solidFill>
                  <a:srgbClr val="FF0000"/>
                </a:solidFill>
                <a:effectLst/>
                <a:latin typeface="Consolas" panose="020B0609020204030204" pitchFamily="49" charset="0"/>
              </a:rPr>
              <a:t>value</a:t>
            </a:r>
            <a:r>
              <a:rPr kumimoji="0" lang="en-US" altLang="en-US" sz="1200" b="0" i="0" u="none" strike="noStrike" cap="none" normalizeH="0" baseline="0" smtClean="0">
                <a:ln>
                  <a:noFill/>
                </a:ln>
                <a:solidFill>
                  <a:srgbClr val="000000"/>
                </a:solidFill>
                <a:effectLst/>
                <a:latin typeface="Consolas" panose="020B0609020204030204" pitchFamily="49" charset="0"/>
              </a:rPr>
              <a:t>=</a:t>
            </a:r>
            <a:r>
              <a:rPr kumimoji="0" lang="en-US" altLang="en-US" sz="1200" b="0" i="0" u="none" strike="noStrike" cap="none" normalizeH="0" baseline="0" smtClean="0">
                <a:ln>
                  <a:noFill/>
                </a:ln>
                <a:solidFill>
                  <a:srgbClr val="0000FF"/>
                </a:solidFill>
                <a:effectLst/>
                <a:latin typeface="Consolas" panose="020B0609020204030204" pitchFamily="49" charset="0"/>
              </a:rPr>
              <a:t>"</a:t>
            </a:r>
            <a:r>
              <a:rPr lang="en-US" altLang="en-US" sz="1200" smtClean="0">
                <a:solidFill>
                  <a:srgbClr val="0000FF"/>
                </a:solidFill>
                <a:latin typeface="Consolas" panose="020B0609020204030204" pitchFamily="49" charset="0"/>
              </a:rPr>
              <a:t>S</a:t>
            </a:r>
            <a:r>
              <a:rPr kumimoji="0" lang="en-US" altLang="en-US" sz="1200" b="0" i="0" u="none" strike="noStrike" cap="none" normalizeH="0" baseline="0" smtClean="0">
                <a:ln>
                  <a:noFill/>
                </a:ln>
                <a:solidFill>
                  <a:srgbClr val="0000FF"/>
                </a:solidFill>
                <a:effectLst/>
                <a:latin typeface="Consolas" panose="020B0609020204030204" pitchFamily="49" charset="0"/>
              </a:rPr>
              <a:t>ubmit"</a:t>
            </a:r>
            <a:r>
              <a:rPr kumimoji="0" lang="en-US" altLang="en-US" sz="1200" b="0" i="0" u="none" strike="noStrike" cap="none" normalizeH="0" baseline="0" smtClean="0">
                <a:ln>
                  <a:noFill/>
                </a:ln>
                <a:solidFill>
                  <a:srgbClr val="800000"/>
                </a:solidFill>
                <a:effectLst/>
                <a:latin typeface="Consolas" panose="020B0609020204030204" pitchFamily="49" charset="0"/>
              </a:rPr>
              <a:t>/&gt;</a:t>
            </a:r>
            <a:endParaRPr lang="en-US" altLang="en-US" sz="120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800000"/>
                </a:solidFill>
                <a:effectLst/>
                <a:latin typeface="Consolas" panose="020B0609020204030204" pitchFamily="49" charset="0"/>
              </a:rPr>
              <a:t>&lt;/</a:t>
            </a:r>
            <a:r>
              <a:rPr kumimoji="0" lang="en-US" altLang="en-US" sz="1200" b="0" i="0" u="none" strike="noStrike" cap="none" normalizeH="0" baseline="0" smtClean="0">
                <a:ln>
                  <a:noFill/>
                </a:ln>
                <a:solidFill>
                  <a:srgbClr val="800000"/>
                </a:solidFill>
                <a:effectLst/>
                <a:latin typeface="Consolas" panose="020B0609020204030204" pitchFamily="49" charset="0"/>
              </a:rPr>
              <a:t>form&gt;</a:t>
            </a:r>
            <a:r>
              <a:rPr kumimoji="0" lang="en-US" altLang="en-US" sz="1200" b="0" i="0" u="none" strike="noStrike" cap="none" normalizeH="0" baseline="0" smtClean="0">
                <a:ln>
                  <a:noFill/>
                </a:ln>
                <a:solidFill>
                  <a:schemeClr val="tx1"/>
                </a:solidFill>
                <a:effectLst/>
              </a:rPr>
              <a:t> </a:t>
            </a:r>
            <a:endParaRPr kumimoji="0" lang="en-US" altLang="en-US" sz="12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1406472" y="2903548"/>
            <a:ext cx="6176198" cy="3693319"/>
          </a:xfrm>
          <a:prstGeom prst="rect">
            <a:avLst/>
          </a:prstGeom>
        </p:spPr>
        <p:txBody>
          <a:bodyPr wrap="square">
            <a:spAutoFit/>
          </a:bodyPr>
          <a:lstStyle/>
          <a:p>
            <a:r>
              <a:rPr lang="en-US" sz="1000">
                <a:solidFill>
                  <a:srgbClr val="646464"/>
                </a:solidFill>
                <a:latin typeface="Consolas" panose="020B0609020204030204" pitchFamily="49" charset="0"/>
              </a:rPr>
              <a:t>@</a:t>
            </a:r>
            <a:r>
              <a:rPr lang="en-US" sz="1000">
                <a:solidFill>
                  <a:srgbClr val="646464"/>
                </a:solidFill>
                <a:latin typeface="Consolas" panose="020B0609020204030204" pitchFamily="49" charset="0"/>
              </a:rPr>
              <a:t>WebServlet</a:t>
            </a:r>
            <a:r>
              <a:rPr lang="en-US" sz="1000" smtClean="0">
                <a:solidFill>
                  <a:srgbClr val="000000"/>
                </a:solidFill>
                <a:latin typeface="Consolas" panose="020B0609020204030204" pitchFamily="49" charset="0"/>
              </a:rPr>
              <a:t>(</a:t>
            </a:r>
            <a:r>
              <a:rPr lang="en-US" sz="1000">
                <a:solidFill>
                  <a:srgbClr val="2A00FF"/>
                </a:solidFill>
                <a:latin typeface="Consolas" panose="020B0609020204030204" pitchFamily="49" charset="0"/>
              </a:rPr>
              <a:t>"/FirstServlet"</a:t>
            </a:r>
            <a:r>
              <a:rPr lang="en-US" sz="1000" smtClean="0">
                <a:solidFill>
                  <a:srgbClr val="000000"/>
                </a:solidFill>
                <a:latin typeface="Consolas" panose="020B0609020204030204" pitchFamily="49" charset="0"/>
              </a:rPr>
              <a:t>)</a:t>
            </a:r>
            <a:endParaRPr lang="en-US" sz="1000" b="1" smtClean="0">
              <a:solidFill>
                <a:srgbClr val="006699"/>
              </a:solidFill>
              <a:latin typeface="Consolas" panose="020B0609020204030204" pitchFamily="49" charset="0"/>
            </a:endParaRPr>
          </a:p>
          <a:p>
            <a:pPr>
              <a:buFont typeface="+mj-lt"/>
              <a:buAutoNum type="arabicPeriod"/>
            </a:pPr>
            <a:r>
              <a:rPr lang="en-US" sz="1000" b="1" smtClean="0">
                <a:solidFill>
                  <a:srgbClr val="006699"/>
                </a:solidFill>
                <a:latin typeface="Consolas" panose="020B0609020204030204" pitchFamily="49" charset="0"/>
              </a:rPr>
              <a:t>public</a:t>
            </a:r>
            <a:r>
              <a:rPr lang="en-US" sz="1000">
                <a:solidFill>
                  <a:srgbClr val="000000"/>
                </a:solidFill>
                <a:latin typeface="Consolas" panose="020B0609020204030204" pitchFamily="49" charset="0"/>
              </a:rPr>
              <a:t> </a:t>
            </a:r>
            <a:r>
              <a:rPr lang="en-US" sz="1000" b="1">
                <a:solidFill>
                  <a:srgbClr val="006699"/>
                </a:solidFill>
                <a:latin typeface="Consolas" panose="020B0609020204030204" pitchFamily="49" charset="0"/>
              </a:rPr>
              <a:t>class</a:t>
            </a:r>
            <a:r>
              <a:rPr lang="en-US" sz="1000">
                <a:solidFill>
                  <a:srgbClr val="000000"/>
                </a:solidFill>
                <a:latin typeface="Consolas" panose="020B0609020204030204" pitchFamily="49" charset="0"/>
              </a:rPr>
              <a:t> FirstServlet </a:t>
            </a:r>
            <a:r>
              <a:rPr lang="en-US" sz="1000" b="1">
                <a:solidFill>
                  <a:srgbClr val="006699"/>
                </a:solidFill>
                <a:latin typeface="Consolas" panose="020B0609020204030204" pitchFamily="49" charset="0"/>
              </a:rPr>
              <a:t>extends</a:t>
            </a:r>
            <a:r>
              <a:rPr lang="en-US" sz="1000">
                <a:solidFill>
                  <a:srgbClr val="000000"/>
                </a:solidFill>
                <a:latin typeface="Consolas" panose="020B0609020204030204" pitchFamily="49" charset="0"/>
              </a:rPr>
              <a:t> HttpServlet {  </a:t>
            </a:r>
          </a:p>
          <a:p>
            <a:pPr>
              <a:buFont typeface="+mj-lt"/>
              <a:buAutoNum type="arabicPeriod"/>
            </a:pPr>
            <a:r>
              <a:rPr lang="en-US" sz="1000">
                <a:solidFill>
                  <a:srgbClr val="000000"/>
                </a:solidFill>
                <a:latin typeface="Consolas" panose="020B0609020204030204" pitchFamily="49" charset="0"/>
              </a:rPr>
              <a:t>  </a:t>
            </a:r>
          </a:p>
          <a:p>
            <a:pPr>
              <a:buFont typeface="+mj-lt"/>
              <a:buAutoNum type="arabicPeriod"/>
            </a:pPr>
            <a:r>
              <a:rPr lang="en-US" sz="1000" b="1">
                <a:solidFill>
                  <a:srgbClr val="006699"/>
                </a:solidFill>
                <a:latin typeface="Consolas" panose="020B0609020204030204" pitchFamily="49" charset="0"/>
              </a:rPr>
              <a:t>public</a:t>
            </a:r>
            <a:r>
              <a:rPr lang="en-US" sz="1000">
                <a:solidFill>
                  <a:srgbClr val="000000"/>
                </a:solidFill>
                <a:latin typeface="Consolas" panose="020B0609020204030204" pitchFamily="49" charset="0"/>
              </a:rPr>
              <a:t> </a:t>
            </a:r>
            <a:r>
              <a:rPr lang="en-US" sz="1000" b="1">
                <a:solidFill>
                  <a:srgbClr val="006699"/>
                </a:solidFill>
                <a:latin typeface="Consolas" panose="020B0609020204030204" pitchFamily="49" charset="0"/>
              </a:rPr>
              <a:t>void</a:t>
            </a:r>
            <a:r>
              <a:rPr lang="en-US" sz="1000">
                <a:solidFill>
                  <a:srgbClr val="000000"/>
                </a:solidFill>
                <a:latin typeface="Consolas" panose="020B0609020204030204" pitchFamily="49" charset="0"/>
              </a:rPr>
              <a:t> doGet(HttpServletRequest request, HttpServletResponse response){  </a:t>
            </a:r>
          </a:p>
          <a:p>
            <a:pPr>
              <a:buFont typeface="+mj-lt"/>
              <a:buAutoNum type="arabicPeriod"/>
            </a:pPr>
            <a:r>
              <a:rPr lang="en-US" sz="1000">
                <a:solidFill>
                  <a:srgbClr val="000000"/>
                </a:solidFill>
                <a:latin typeface="Consolas" panose="020B0609020204030204" pitchFamily="49" charset="0"/>
              </a:rPr>
              <a:t>        </a:t>
            </a:r>
            <a:r>
              <a:rPr lang="en-US" sz="1000" b="1">
                <a:solidFill>
                  <a:srgbClr val="006699"/>
                </a:solidFill>
                <a:latin typeface="Consolas" panose="020B0609020204030204" pitchFamily="49" charset="0"/>
              </a:rPr>
              <a:t>try</a:t>
            </a: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response.setContentType(</a:t>
            </a:r>
            <a:r>
              <a:rPr lang="en-US" sz="1000">
                <a:solidFill>
                  <a:srgbClr val="0000FF"/>
                </a:solidFill>
                <a:latin typeface="Consolas" panose="020B0609020204030204" pitchFamily="49" charset="0"/>
              </a:rPr>
              <a:t>"text/html"</a:t>
            </a: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PrintWriter out = response.getWriter();  </a:t>
            </a:r>
          </a:p>
          <a:p>
            <a:pPr>
              <a:buFont typeface="+mj-lt"/>
              <a:buAutoNum type="arabicPeriod"/>
            </a:pP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String</a:t>
            </a:r>
            <a:r>
              <a:rPr lang="en-US" sz="1000">
                <a:solidFill>
                  <a:srgbClr val="000000"/>
                </a:solidFill>
                <a:latin typeface="Consolas" panose="020B0609020204030204" pitchFamily="49" charset="0"/>
              </a:rPr>
              <a:t> </a:t>
            </a:r>
            <a:r>
              <a:rPr lang="en-US" sz="1000" smtClean="0">
                <a:solidFill>
                  <a:srgbClr val="000000"/>
                </a:solidFill>
                <a:latin typeface="Consolas" panose="020B0609020204030204" pitchFamily="49" charset="0"/>
              </a:rPr>
              <a:t>userName =request.getParameter</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"userName"</a:t>
            </a: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r>
              <a:rPr lang="en-US" sz="1000">
                <a:solidFill>
                  <a:srgbClr val="000000"/>
                </a:solidFill>
                <a:latin typeface="Consolas" panose="020B0609020204030204" pitchFamily="49" charset="0"/>
              </a:rPr>
              <a:t> </a:t>
            </a:r>
            <a:r>
              <a:rPr lang="en-US" sz="1000" smtClean="0">
                <a:solidFill>
                  <a:srgbClr val="000000"/>
                </a:solidFill>
                <a:latin typeface="Consolas" panose="020B0609020204030204" pitchFamily="49" charset="0"/>
              </a:rPr>
              <a:t>out.print</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"Welcome</a:t>
            </a:r>
            <a:r>
              <a:rPr lang="en-US" sz="1000">
                <a:solidFill>
                  <a:srgbClr val="0000FF"/>
                </a:solidFill>
                <a:latin typeface="Consolas" panose="020B0609020204030204" pitchFamily="49" charset="0"/>
              </a:rPr>
              <a:t> </a:t>
            </a:r>
            <a:r>
              <a:rPr lang="en-US" sz="1000" smtClean="0">
                <a:solidFill>
                  <a:srgbClr val="0000FF"/>
                </a:solidFill>
                <a:latin typeface="Consolas" panose="020B0609020204030204" pitchFamily="49" charset="0"/>
              </a:rPr>
              <a:t>"</a:t>
            </a:r>
            <a:r>
              <a:rPr lang="en-US" sz="1000" smtClean="0">
                <a:solidFill>
                  <a:srgbClr val="000000"/>
                </a:solidFill>
                <a:latin typeface="Consolas" panose="020B0609020204030204" pitchFamily="49" charset="0"/>
              </a:rPr>
              <a:t>+ userName);</a:t>
            </a: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r>
              <a:rPr lang="en-US" sz="1000">
                <a:solidFill>
                  <a:srgbClr val="000000"/>
                </a:solidFill>
                <a:latin typeface="Consolas" panose="020B0609020204030204" pitchFamily="49" charset="0"/>
              </a:rPr>
              <a:t> </a:t>
            </a:r>
            <a:r>
              <a:rPr lang="en-US" sz="1000" smtClean="0">
                <a:solidFill>
                  <a:srgbClr val="000000"/>
                </a:solidFill>
                <a:latin typeface="Consolas" panose="020B0609020204030204" pitchFamily="49" charset="0"/>
              </a:rPr>
              <a:t>HttpSession</a:t>
            </a:r>
            <a:r>
              <a:rPr lang="en-US" sz="1000">
                <a:solidFill>
                  <a:srgbClr val="000000"/>
                </a:solidFill>
                <a:latin typeface="Consolas" panose="020B0609020204030204" pitchFamily="49" charset="0"/>
              </a:rPr>
              <a:t> session=request.getSession();  </a:t>
            </a:r>
          </a:p>
          <a:p>
            <a:pPr>
              <a:buFont typeface="+mj-lt"/>
              <a:buAutoNum type="arabicPeriod"/>
            </a:pPr>
            <a:r>
              <a:rPr lang="en-US" sz="1000">
                <a:solidFill>
                  <a:srgbClr val="000000"/>
                </a:solidFill>
                <a:latin typeface="Consolas" panose="020B0609020204030204" pitchFamily="49" charset="0"/>
              </a:rPr>
              <a:t>      </a:t>
            </a:r>
            <a:r>
              <a:rPr lang="en-US" sz="1000">
                <a:solidFill>
                  <a:srgbClr val="000000"/>
                </a:solidFill>
                <a:latin typeface="Consolas" panose="020B0609020204030204" pitchFamily="49" charset="0"/>
              </a:rPr>
              <a:t> </a:t>
            </a:r>
            <a:r>
              <a:rPr lang="en-US" sz="1000" smtClean="0">
                <a:solidFill>
                  <a:srgbClr val="000000"/>
                </a:solidFill>
                <a:latin typeface="Consolas" panose="020B0609020204030204" pitchFamily="49" charset="0"/>
              </a:rPr>
              <a:t>session.setAttribute</a:t>
            </a:r>
            <a:r>
              <a:rPr lang="en-US" sz="1000">
                <a:solidFill>
                  <a:srgbClr val="000000"/>
                </a:solidFill>
                <a:latin typeface="Consolas" panose="020B0609020204030204" pitchFamily="49" charset="0"/>
              </a:rPr>
              <a:t>(</a:t>
            </a:r>
            <a:r>
              <a:rPr lang="en-US" sz="1000">
                <a:solidFill>
                  <a:srgbClr val="0000FF"/>
                </a:solidFill>
                <a:latin typeface="Consolas" panose="020B0609020204030204" pitchFamily="49" charset="0"/>
              </a:rPr>
              <a:t>"</a:t>
            </a:r>
            <a:r>
              <a:rPr lang="en-US" sz="1000">
                <a:solidFill>
                  <a:srgbClr val="0000FF"/>
                </a:solidFill>
                <a:latin typeface="Consolas" panose="020B0609020204030204" pitchFamily="49" charset="0"/>
              </a:rPr>
              <a:t>uname</a:t>
            </a:r>
            <a:r>
              <a:rPr lang="en-US" sz="1000" smtClean="0">
                <a:solidFill>
                  <a:srgbClr val="0000FF"/>
                </a:solidFill>
                <a:latin typeface="Consolas" panose="020B0609020204030204" pitchFamily="49" charset="0"/>
              </a:rPr>
              <a:t>"</a:t>
            </a:r>
            <a:r>
              <a:rPr lang="en-US" sz="1000" smtClean="0">
                <a:solidFill>
                  <a:srgbClr val="000000"/>
                </a:solidFill>
                <a:latin typeface="Consolas" panose="020B0609020204030204" pitchFamily="49" charset="0"/>
              </a:rPr>
              <a:t>, userName);</a:t>
            </a: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r>
              <a:rPr lang="en-US" sz="1000">
                <a:solidFill>
                  <a:srgbClr val="000000"/>
                </a:solidFill>
                <a:latin typeface="Consolas" panose="020B0609020204030204" pitchFamily="49" charset="0"/>
              </a:rPr>
              <a:t> </a:t>
            </a:r>
            <a:endParaRPr lang="en-US" sz="1000" smtClean="0">
              <a:solidFill>
                <a:srgbClr val="000000"/>
              </a:solidFill>
              <a:latin typeface="Consolas" panose="020B0609020204030204" pitchFamily="49" charset="0"/>
            </a:endParaRPr>
          </a:p>
          <a:p>
            <a:pPr>
              <a:buFont typeface="+mj-lt"/>
              <a:buAutoNum type="arabicPeriod"/>
            </a:pPr>
            <a:r>
              <a:rPr lang="en-US" sz="1000" smtClean="0">
                <a:solidFill>
                  <a:srgbClr val="000000"/>
                </a:solidFill>
                <a:latin typeface="Consolas" panose="020B0609020204030204" pitchFamily="49" charset="0"/>
              </a:rPr>
              <a:t>       out.print(</a:t>
            </a:r>
            <a:r>
              <a:rPr lang="en-US" sz="1000" smtClean="0">
                <a:solidFill>
                  <a:srgbClr val="0000FF"/>
                </a:solidFill>
                <a:latin typeface="Consolas" panose="020B0609020204030204" pitchFamily="49" charset="0"/>
              </a:rPr>
              <a:t>"&lt;br&gt;&lt;a href=</a:t>
            </a:r>
            <a:r>
              <a:rPr lang="en-US" sz="1000">
                <a:solidFill>
                  <a:srgbClr val="2A00FF"/>
                </a:solidFill>
                <a:latin typeface="Consolas" panose="020B0609020204030204" pitchFamily="49" charset="0"/>
              </a:rPr>
              <a:t> </a:t>
            </a:r>
            <a:r>
              <a:rPr lang="en-US" sz="1000" smtClean="0">
                <a:solidFill>
                  <a:srgbClr val="2A00FF"/>
                </a:solidFill>
                <a:latin typeface="Consolas" panose="020B0609020204030204" pitchFamily="49" charset="0"/>
              </a:rPr>
              <a:t>'SecondServlet</a:t>
            </a:r>
            <a:r>
              <a:rPr lang="en-US" sz="1000" smtClean="0">
                <a:solidFill>
                  <a:srgbClr val="0000FF"/>
                </a:solidFill>
                <a:latin typeface="Consolas" panose="020B0609020204030204" pitchFamily="49" charset="0"/>
              </a:rPr>
              <a:t>'&gt;Visit&lt;/a&gt;"</a:t>
            </a:r>
            <a:r>
              <a:rPr lang="en-US" sz="1000" smtClean="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r>
              <a:rPr lang="en-US" sz="1000">
                <a:solidFill>
                  <a:srgbClr val="000000"/>
                </a:solidFill>
                <a:latin typeface="Consolas" panose="020B0609020204030204" pitchFamily="49" charset="0"/>
              </a:rPr>
              <a:t> </a:t>
            </a:r>
            <a:r>
              <a:rPr lang="en-US" sz="1000" smtClean="0">
                <a:solidFill>
                  <a:srgbClr val="000000"/>
                </a:solidFill>
                <a:latin typeface="Consolas" panose="020B0609020204030204" pitchFamily="49" charset="0"/>
              </a:rPr>
              <a:t>out.close</a:t>
            </a: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r>
              <a:rPr lang="en-US" sz="1000">
                <a:solidFill>
                  <a:srgbClr val="000000"/>
                </a:solidFill>
                <a:latin typeface="Consolas" panose="020B0609020204030204" pitchFamily="49" charset="0"/>
              </a:rPr>
              <a:t> </a:t>
            </a:r>
            <a:r>
              <a:rPr lang="en-US" sz="1000" smtClean="0">
                <a:solidFill>
                  <a:srgbClr val="000000"/>
                </a:solidFill>
                <a:latin typeface="Consolas" panose="020B0609020204030204" pitchFamily="49" charset="0"/>
              </a:rPr>
              <a:t>}</a:t>
            </a:r>
            <a:r>
              <a:rPr lang="en-US" sz="1000" b="1">
                <a:solidFill>
                  <a:srgbClr val="006699"/>
                </a:solidFill>
                <a:latin typeface="Consolas" panose="020B0609020204030204" pitchFamily="49" charset="0"/>
              </a:rPr>
              <a:t>catch</a:t>
            </a:r>
            <a:r>
              <a:rPr lang="en-US" sz="1000">
                <a:solidFill>
                  <a:srgbClr val="000000"/>
                </a:solidFill>
                <a:latin typeface="Consolas" panose="020B0609020204030204" pitchFamily="49" charset="0"/>
              </a:rPr>
              <a:t>(Exception e){System.out.println(e);}  </a:t>
            </a:r>
          </a:p>
          <a:p>
            <a:pPr>
              <a:buFont typeface="+mj-lt"/>
              <a:buAutoNum type="arabicPeriod"/>
            </a:pPr>
            <a:r>
              <a:rPr lang="en-US" sz="1000">
                <a:solidFill>
                  <a:srgbClr val="000000"/>
                </a:solidFill>
                <a:latin typeface="Consolas" panose="020B0609020204030204" pitchFamily="49" charset="0"/>
              </a:rPr>
              <a:t>    }  </a:t>
            </a:r>
          </a:p>
          <a:p>
            <a:pPr>
              <a:buFont typeface="+mj-lt"/>
              <a:buAutoNum type="arabicPeriod"/>
            </a:pPr>
            <a:r>
              <a:rPr lang="en-US" sz="1000">
                <a:solidFill>
                  <a:srgbClr val="000000"/>
                </a:solidFill>
                <a:latin typeface="Consolas" panose="020B0609020204030204" pitchFamily="49" charset="0"/>
              </a:rPr>
              <a:t>  </a:t>
            </a:r>
          </a:p>
          <a:p>
            <a:pPr>
              <a:buFont typeface="+mj-lt"/>
              <a:buAutoNum type="arabicPeriod"/>
            </a:pPr>
            <a:r>
              <a:rPr lang="en-US" sz="1000">
                <a:solidFill>
                  <a:srgbClr val="000000"/>
                </a:solidFill>
                <a:latin typeface="Consolas" panose="020B0609020204030204" pitchFamily="49" charset="0"/>
              </a:rPr>
              <a:t>} </a:t>
            </a:r>
            <a:endParaRPr lang="en-US" sz="10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93837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Session Tracking</a:t>
            </a:r>
            <a:r>
              <a:rPr lang="en-US"/>
              <a:t/>
            </a:r>
            <a:br>
              <a:rPr lang="en-US"/>
            </a:br>
            <a:r>
              <a:rPr lang="en-US" sz="1800">
                <a:solidFill>
                  <a:schemeClr val="tx1"/>
                </a:solidFill>
              </a:rPr>
              <a:t>HttpSession</a:t>
            </a:r>
            <a:endParaRPr lang="en-US" sz="3200"/>
          </a:p>
        </p:txBody>
      </p:sp>
      <p:sp>
        <p:nvSpPr>
          <p:cNvPr id="3" name="Content Placeholder 2"/>
          <p:cNvSpPr>
            <a:spLocks noGrp="1"/>
          </p:cNvSpPr>
          <p:nvPr>
            <p:ph idx="1"/>
          </p:nvPr>
        </p:nvSpPr>
        <p:spPr/>
        <p:txBody>
          <a:bodyPr/>
          <a:lstStyle/>
          <a:p>
            <a:pPr algn="just"/>
            <a:r>
              <a:rPr lang="en-GB" sz="1800" b="1" smtClean="0"/>
              <a:t>Example:</a:t>
            </a:r>
          </a:p>
          <a:p>
            <a:pPr lvl="1" algn="just"/>
            <a:r>
              <a:rPr lang="en-GB" sz="1600" b="1" smtClean="0"/>
              <a:t>SecondServlet.java</a:t>
            </a:r>
            <a:endParaRPr lang="en-US" sz="16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29</a:t>
            </a:fld>
            <a:endParaRPr lang="en-US"/>
          </a:p>
        </p:txBody>
      </p:sp>
      <p:sp>
        <p:nvSpPr>
          <p:cNvPr id="8" name="Rectangle 7"/>
          <p:cNvSpPr/>
          <p:nvPr/>
        </p:nvSpPr>
        <p:spPr>
          <a:xfrm>
            <a:off x="999066" y="1513424"/>
            <a:ext cx="7343775" cy="4616648"/>
          </a:xfrm>
          <a:prstGeom prst="rect">
            <a:avLst/>
          </a:prstGeom>
        </p:spPr>
        <p:txBody>
          <a:bodyPr wrap="square">
            <a:spAutoFit/>
          </a:bodyPr>
          <a:lstStyle/>
          <a:p>
            <a:r>
              <a:rPr lang="en-US" sz="1400">
                <a:solidFill>
                  <a:srgbClr val="646464"/>
                </a:solidFill>
                <a:latin typeface="Consolas" panose="020B0609020204030204" pitchFamily="49" charset="0"/>
              </a:rPr>
              <a:t>@</a:t>
            </a:r>
            <a:r>
              <a:rPr lang="en-US" sz="1400">
                <a:solidFill>
                  <a:srgbClr val="646464"/>
                </a:solidFill>
                <a:latin typeface="Consolas" panose="020B0609020204030204" pitchFamily="49" charset="0"/>
              </a:rPr>
              <a:t>WebServlet</a:t>
            </a:r>
            <a:r>
              <a:rPr lang="en-US" sz="1400" smtClean="0">
                <a:solidFill>
                  <a:srgbClr val="000000"/>
                </a:solidFill>
                <a:latin typeface="Consolas" panose="020B0609020204030204" pitchFamily="49" charset="0"/>
              </a:rPr>
              <a:t>(</a:t>
            </a:r>
            <a:r>
              <a:rPr lang="en-US" sz="1400">
                <a:solidFill>
                  <a:srgbClr val="2A00FF"/>
                </a:solidFill>
                <a:latin typeface="Consolas" panose="020B0609020204030204" pitchFamily="49" charset="0"/>
              </a:rPr>
              <a:t>"/SecondServlet"</a:t>
            </a:r>
            <a:r>
              <a:rPr lang="en-US" sz="1400" smtClean="0">
                <a:solidFill>
                  <a:srgbClr val="000000"/>
                </a:solidFill>
                <a:latin typeface="Consolas" panose="020B0609020204030204" pitchFamily="49" charset="0"/>
              </a:rPr>
              <a:t>)</a:t>
            </a:r>
            <a:endParaRPr lang="en-US" sz="1400" b="1" smtClean="0">
              <a:solidFill>
                <a:srgbClr val="006699"/>
              </a:solidFill>
              <a:latin typeface="Consolas" panose="020B0609020204030204" pitchFamily="49" charset="0"/>
            </a:endParaRPr>
          </a:p>
          <a:p>
            <a:pPr>
              <a:buFont typeface="+mj-lt"/>
              <a:buAutoNum type="arabicPeriod"/>
            </a:pPr>
            <a:r>
              <a:rPr lang="en-US" sz="1400" b="1" smtClean="0">
                <a:solidFill>
                  <a:srgbClr val="006699"/>
                </a:solidFill>
                <a:latin typeface="Consolas" panose="020B0609020204030204" pitchFamily="49" charset="0"/>
              </a:rPr>
              <a:t>public</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class</a:t>
            </a:r>
            <a:r>
              <a:rPr lang="en-US" sz="1400">
                <a:solidFill>
                  <a:srgbClr val="000000"/>
                </a:solidFill>
                <a:latin typeface="Consolas" panose="020B0609020204030204" pitchFamily="49" charset="0"/>
              </a:rPr>
              <a:t> SecondServlet </a:t>
            </a:r>
            <a:r>
              <a:rPr lang="en-US" sz="1400" b="1">
                <a:solidFill>
                  <a:srgbClr val="006699"/>
                </a:solidFill>
                <a:latin typeface="Consolas" panose="020B0609020204030204" pitchFamily="49" charset="0"/>
              </a:rPr>
              <a:t>extends</a:t>
            </a:r>
            <a:r>
              <a:rPr lang="en-US" sz="1400">
                <a:solidFill>
                  <a:srgbClr val="000000"/>
                </a:solidFill>
                <a:latin typeface="Consolas" panose="020B0609020204030204" pitchFamily="49" charset="0"/>
              </a:rPr>
              <a:t> HttpServlet {  </a:t>
            </a:r>
          </a:p>
          <a:p>
            <a:pPr>
              <a:buFont typeface="+mj-lt"/>
              <a:buAutoNum type="arabicPeriod"/>
            </a:pPr>
            <a:r>
              <a:rPr lang="en-US" sz="1400">
                <a:solidFill>
                  <a:srgbClr val="000000"/>
                </a:solidFill>
                <a:latin typeface="Consolas" panose="020B0609020204030204" pitchFamily="49" charset="0"/>
              </a:rPr>
              <a:t>  </a:t>
            </a:r>
          </a:p>
          <a:p>
            <a:pPr>
              <a:buFont typeface="+mj-lt"/>
              <a:buAutoNum type="arabicPeriod"/>
            </a:pPr>
            <a:r>
              <a:rPr lang="en-US" sz="1400" b="1">
                <a:solidFill>
                  <a:srgbClr val="006699"/>
                </a:solidFill>
                <a:latin typeface="Consolas" panose="020B0609020204030204" pitchFamily="49" charset="0"/>
              </a:rPr>
              <a:t>public</a:t>
            </a: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void</a:t>
            </a:r>
            <a:r>
              <a:rPr lang="en-US" sz="1400">
                <a:solidFill>
                  <a:srgbClr val="000000"/>
                </a:solidFill>
                <a:latin typeface="Consolas" panose="020B0609020204030204" pitchFamily="49" charset="0"/>
              </a:rPr>
              <a:t> doGet(HttpServletRequest request,</a:t>
            </a:r>
            <a:r>
              <a:rPr lang="en-US" sz="1400">
                <a:solidFill>
                  <a:srgbClr val="000000"/>
                </a:solidFill>
                <a:latin typeface="Consolas" panose="020B0609020204030204" pitchFamily="49" charset="0"/>
              </a:rPr>
              <a:t> </a:t>
            </a:r>
            <a:endParaRPr lang="en-US" sz="1400" smtClean="0">
              <a:solidFill>
                <a:srgbClr val="000000"/>
              </a:solidFill>
              <a:latin typeface="Consolas" panose="020B0609020204030204" pitchFamily="49" charset="0"/>
            </a:endParaRPr>
          </a:p>
          <a:p>
            <a:pPr>
              <a:buFont typeface="+mj-lt"/>
              <a:buAutoNum type="arabicPeriod"/>
            </a:pP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HttpServletResponse</a:t>
            </a:r>
            <a:r>
              <a:rPr lang="en-US" sz="1400">
                <a:solidFill>
                  <a:srgbClr val="000000"/>
                </a:solidFill>
                <a:latin typeface="Consolas" panose="020B0609020204030204" pitchFamily="49" charset="0"/>
              </a:rPr>
              <a:t> response)  </a:t>
            </a:r>
          </a:p>
          <a:p>
            <a:pPr>
              <a:buFont typeface="+mj-lt"/>
              <a:buAutoNum type="arabicPeriod"/>
            </a:pPr>
            <a:r>
              <a:rPr lang="en-US" sz="1400">
                <a:solidFill>
                  <a:srgbClr val="000000"/>
                </a:solidFill>
                <a:latin typeface="Consolas" panose="020B0609020204030204" pitchFamily="49" charset="0"/>
              </a:rPr>
              <a:t>        </a:t>
            </a:r>
            <a:r>
              <a:rPr lang="en-US" sz="1400" b="1">
                <a:solidFill>
                  <a:srgbClr val="006699"/>
                </a:solidFill>
                <a:latin typeface="Consolas" panose="020B0609020204030204" pitchFamily="49" charset="0"/>
              </a:rPr>
              <a:t>try</a:t>
            </a: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response.setContentType(</a:t>
            </a:r>
            <a:r>
              <a:rPr lang="en-US" sz="1400">
                <a:solidFill>
                  <a:srgbClr val="0000FF"/>
                </a:solidFill>
                <a:latin typeface="Consolas" panose="020B0609020204030204" pitchFamily="49" charset="0"/>
              </a:rPr>
              <a:t>"text/html"</a:t>
            </a: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PrintWriter out = response.getWriter();  </a:t>
            </a:r>
          </a:p>
          <a:p>
            <a:pPr>
              <a:buFont typeface="+mj-lt"/>
              <a:buAutoNum type="arabicPeriod"/>
            </a:pP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HttpSession session=request.getSession(</a:t>
            </a:r>
            <a:r>
              <a:rPr lang="en-US" sz="1400" b="1">
                <a:solidFill>
                  <a:srgbClr val="006699"/>
                </a:solidFill>
                <a:latin typeface="Consolas" panose="020B0609020204030204" pitchFamily="49" charset="0"/>
              </a:rPr>
              <a:t>false</a:t>
            </a: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String</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userName =(</a:t>
            </a:r>
            <a:r>
              <a:rPr lang="en-US" sz="1400">
                <a:solidFill>
                  <a:srgbClr val="000000"/>
                </a:solidFill>
                <a:latin typeface="Consolas" panose="020B0609020204030204" pitchFamily="49" charset="0"/>
              </a:rPr>
              <a:t>String)session.getAttribute(</a:t>
            </a:r>
            <a:r>
              <a:rPr lang="en-US" sz="1400">
                <a:solidFill>
                  <a:srgbClr val="0000FF"/>
                </a:solidFill>
                <a:latin typeface="Consolas" panose="020B0609020204030204" pitchFamily="49" charset="0"/>
              </a:rPr>
              <a:t>"uname"</a:t>
            </a: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out.print(</a:t>
            </a:r>
            <a:r>
              <a:rPr lang="en-US" sz="1400">
                <a:solidFill>
                  <a:srgbClr val="0000FF"/>
                </a:solidFill>
                <a:latin typeface="Consolas" panose="020B0609020204030204" pitchFamily="49" charset="0"/>
              </a:rPr>
              <a:t>"Hello</a:t>
            </a:r>
            <a:r>
              <a:rPr lang="en-US" sz="1400">
                <a:solidFill>
                  <a:srgbClr val="0000FF"/>
                </a:solidFill>
                <a:latin typeface="Consolas" panose="020B0609020204030204" pitchFamily="49" charset="0"/>
              </a:rPr>
              <a:t> </a:t>
            </a:r>
            <a:r>
              <a:rPr lang="en-US" sz="1400" smtClean="0">
                <a:solidFill>
                  <a:srgbClr val="0000FF"/>
                </a:solidFill>
                <a:latin typeface="Consolas" panose="020B0609020204030204" pitchFamily="49" charset="0"/>
              </a:rPr>
              <a:t>" </a:t>
            </a:r>
            <a:r>
              <a:rPr lang="en-US" sz="1400" smtClean="0">
                <a:solidFill>
                  <a:srgbClr val="000000"/>
                </a:solidFill>
                <a:latin typeface="Consolas" panose="020B0609020204030204" pitchFamily="49" charset="0"/>
              </a:rPr>
              <a:t>+ userName);</a:t>
            </a: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out.close();  </a:t>
            </a:r>
          </a:p>
          <a:p>
            <a:pPr>
              <a:buFont typeface="+mj-lt"/>
              <a:buAutoNum type="arabicPeriod"/>
            </a:pP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a:t>
            </a: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a:t>
            </a:r>
            <a:r>
              <a:rPr lang="en-US" sz="1400" b="1">
                <a:solidFill>
                  <a:srgbClr val="006699"/>
                </a:solidFill>
                <a:latin typeface="Consolas" panose="020B0609020204030204" pitchFamily="49" charset="0"/>
              </a:rPr>
              <a:t>catch</a:t>
            </a:r>
            <a:r>
              <a:rPr lang="en-US" sz="1400">
                <a:solidFill>
                  <a:srgbClr val="000000"/>
                </a:solidFill>
                <a:latin typeface="Consolas" panose="020B0609020204030204" pitchFamily="49" charset="0"/>
              </a:rPr>
              <a:t>(Exception e){System.out.println(e);}  </a:t>
            </a:r>
          </a:p>
          <a:p>
            <a:pPr>
              <a:buFont typeface="+mj-lt"/>
              <a:buAutoNum type="arabicPeriod"/>
            </a:pPr>
            <a:r>
              <a:rPr lang="en-US" sz="1400">
                <a:solidFill>
                  <a:srgbClr val="000000"/>
                </a:solidFill>
                <a:latin typeface="Consolas" panose="020B0609020204030204" pitchFamily="49" charset="0"/>
              </a:rPr>
              <a:t>    }  </a:t>
            </a:r>
          </a:p>
          <a:p>
            <a:pPr>
              <a:buFont typeface="+mj-lt"/>
              <a:buAutoNum type="arabicPeriod"/>
            </a:pP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a:t>
            </a:r>
          </a:p>
          <a:p>
            <a:pPr>
              <a:buFont typeface="+mj-lt"/>
              <a:buAutoNum type="arabicPeriod"/>
            </a:pPr>
            <a:r>
              <a:rPr lang="en-US" sz="1400">
                <a:solidFill>
                  <a:srgbClr val="000000"/>
                </a:solidFill>
                <a:latin typeface="Consolas" panose="020B0609020204030204" pitchFamily="49" charset="0"/>
              </a:rPr>
              <a:t>}  </a:t>
            </a:r>
            <a:endParaRPr lang="en-US" sz="1400"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9119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smtClean="0"/>
              <a:t>Table Content</a:t>
            </a:r>
            <a:endParaRPr lang="en-US"/>
          </a:p>
        </p:txBody>
      </p:sp>
      <p:sp>
        <p:nvSpPr>
          <p:cNvPr id="2048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0F450DA-1428-4D14-B71E-C904B4E5D496}" type="slidenum">
              <a:rPr lang="vi-VN" altLang="en-US" sz="1200" smtClean="0">
                <a:solidFill>
                  <a:srgbClr val="898989"/>
                </a:solidFill>
              </a:rPr>
              <a:pPr>
                <a:spcBef>
                  <a:spcPct val="0"/>
                </a:spcBef>
                <a:buFontTx/>
                <a:buNone/>
              </a:pPr>
              <a:t>3</a:t>
            </a:fld>
            <a:endParaRPr lang="vi-VN" altLang="en-US" sz="1200" smtClean="0">
              <a:solidFill>
                <a:srgbClr val="898989"/>
              </a:solidFill>
            </a:endParaRPr>
          </a:p>
        </p:txBody>
      </p:sp>
      <p:sp>
        <p:nvSpPr>
          <p:cNvPr id="2" name="Content Placeholder 1"/>
          <p:cNvSpPr>
            <a:spLocks noGrp="1"/>
          </p:cNvSpPr>
          <p:nvPr>
            <p:ph idx="1"/>
          </p:nvPr>
        </p:nvSpPr>
        <p:spPr>
          <a:xfrm>
            <a:off x="1145406" y="778566"/>
            <a:ext cx="7122695" cy="5436704"/>
          </a:xfrm>
        </p:spPr>
        <p:txBody>
          <a:bodyPr>
            <a:normAutofit/>
          </a:bodyPr>
          <a:lstStyle/>
          <a:p>
            <a:pPr>
              <a:spcBef>
                <a:spcPts val="600"/>
              </a:spcBef>
              <a:spcAft>
                <a:spcPts val="600"/>
              </a:spcAft>
              <a:buFont typeface="Candara" panose="020E0502030303020204" pitchFamily="34" charset="0"/>
              <a:buChar char="◊"/>
            </a:pPr>
            <a:r>
              <a:rPr lang="en-GB" sz="3200" b="1"/>
              <a:t>Servlet </a:t>
            </a:r>
            <a:r>
              <a:rPr lang="en-GB" sz="3200" b="1" smtClean="0"/>
              <a:t>Exception Hadling</a:t>
            </a:r>
          </a:p>
          <a:p>
            <a:pPr>
              <a:spcBef>
                <a:spcPts val="600"/>
              </a:spcBef>
              <a:spcAft>
                <a:spcPts val="600"/>
              </a:spcAft>
              <a:buFont typeface="Candara" panose="020E0502030303020204" pitchFamily="34" charset="0"/>
              <a:buChar char="◊"/>
            </a:pPr>
            <a:r>
              <a:rPr lang="en-US" sz="3200" b="1"/>
              <a:t>ServletConfig and servletcontext</a:t>
            </a:r>
          </a:p>
          <a:p>
            <a:pPr>
              <a:spcBef>
                <a:spcPts val="600"/>
              </a:spcBef>
              <a:spcAft>
                <a:spcPts val="600"/>
              </a:spcAft>
              <a:buFont typeface="Candara" panose="020E0502030303020204" pitchFamily="34" charset="0"/>
              <a:buChar char="◊"/>
            </a:pPr>
            <a:r>
              <a:rPr lang="en-US" sz="3200" b="1" smtClean="0"/>
              <a:t>Servlet Session Tracking</a:t>
            </a:r>
          </a:p>
          <a:p>
            <a:pPr>
              <a:spcBef>
                <a:spcPts val="600"/>
              </a:spcBef>
              <a:spcAft>
                <a:spcPts val="600"/>
              </a:spcAft>
              <a:buFont typeface="Candara" panose="020E0502030303020204" pitchFamily="34" charset="0"/>
              <a:buChar char="◊"/>
            </a:pPr>
            <a:r>
              <a:rPr lang="en-US" sz="3200" b="1" smtClean="0"/>
              <a:t>Q&amp;A</a:t>
            </a:r>
            <a:endParaRPr lang="en-US" sz="32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1787291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Session Tracking</a:t>
            </a:r>
            <a:br>
              <a:rPr lang="en-US" sz="2800"/>
            </a:br>
            <a:r>
              <a:rPr lang="en-US" sz="1800">
                <a:solidFill>
                  <a:schemeClr val="tx1"/>
                </a:solidFill>
              </a:rPr>
              <a:t>HttpSession</a:t>
            </a:r>
            <a:endParaRPr lang="en-US" sz="2800"/>
          </a:p>
        </p:txBody>
      </p:sp>
      <p:sp>
        <p:nvSpPr>
          <p:cNvPr id="3" name="Content Placeholder 2"/>
          <p:cNvSpPr>
            <a:spLocks noGrp="1"/>
          </p:cNvSpPr>
          <p:nvPr>
            <p:ph idx="1"/>
          </p:nvPr>
        </p:nvSpPr>
        <p:spPr/>
        <p:txBody>
          <a:bodyPr/>
          <a:lstStyle/>
          <a:p>
            <a:r>
              <a:rPr lang="en-GB" sz="1800" b="1" smtClean="0"/>
              <a:t>login.html</a:t>
            </a:r>
          </a:p>
          <a:p>
            <a:endParaRPr lang="en-GB" sz="1800" b="1"/>
          </a:p>
          <a:p>
            <a:endParaRPr lang="en-GB" sz="1800" b="1" smtClean="0"/>
          </a:p>
          <a:p>
            <a:endParaRPr lang="en-GB" sz="1800" b="1" smtClean="0"/>
          </a:p>
          <a:p>
            <a:endParaRPr lang="en-GB" sz="1800" b="1"/>
          </a:p>
          <a:p>
            <a:r>
              <a:rPr lang="en-US" sz="1800" b="1"/>
              <a:t>After clicking </a:t>
            </a:r>
            <a:r>
              <a:rPr lang="en-US" sz="1800" b="1"/>
              <a:t>Submit</a:t>
            </a:r>
            <a:r>
              <a:rPr lang="en-US" sz="1800" b="1" smtClean="0"/>
              <a:t>:</a:t>
            </a:r>
          </a:p>
          <a:p>
            <a:endParaRPr lang="en-GB" sz="1800" b="1"/>
          </a:p>
          <a:p>
            <a:endParaRPr lang="en-GB" sz="1800" b="1" smtClean="0"/>
          </a:p>
          <a:p>
            <a:endParaRPr lang="en-GB" sz="1800" b="1"/>
          </a:p>
          <a:p>
            <a:endParaRPr lang="en-GB" sz="1800" b="1" smtClean="0"/>
          </a:p>
          <a:p>
            <a:endParaRPr lang="en-GB" sz="1800" b="1"/>
          </a:p>
          <a:p>
            <a:r>
              <a:rPr lang="en-US" sz="1800" b="1"/>
              <a:t>After clicking</a:t>
            </a:r>
            <a:r>
              <a:rPr lang="en-US" sz="1800" b="1"/>
              <a:t> </a:t>
            </a:r>
            <a:r>
              <a:rPr lang="en-US" sz="1800" b="1" smtClean="0"/>
              <a:t>Visit:</a:t>
            </a:r>
            <a:endParaRPr lang="en-US" sz="18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pic>
        <p:nvPicPr>
          <p:cNvPr id="7" name="Picture 6"/>
          <p:cNvPicPr>
            <a:picLocks noChangeAspect="1"/>
          </p:cNvPicPr>
          <p:nvPr/>
        </p:nvPicPr>
        <p:blipFill>
          <a:blip r:embed="rId2"/>
          <a:stretch>
            <a:fillRect/>
          </a:stretch>
        </p:blipFill>
        <p:spPr>
          <a:xfrm>
            <a:off x="2674474" y="921347"/>
            <a:ext cx="3527011" cy="1392982"/>
          </a:xfrm>
          <a:prstGeom prst="rect">
            <a:avLst/>
          </a:prstGeom>
          <a:ln>
            <a:solidFill>
              <a:schemeClr val="bg1">
                <a:lumMod val="85000"/>
              </a:schemeClr>
            </a:solidFill>
          </a:ln>
        </p:spPr>
      </p:pic>
      <p:pic>
        <p:nvPicPr>
          <p:cNvPr id="9" name="Picture 8"/>
          <p:cNvPicPr>
            <a:picLocks noChangeAspect="1"/>
          </p:cNvPicPr>
          <p:nvPr/>
        </p:nvPicPr>
        <p:blipFill rotWithShape="1">
          <a:blip r:embed="rId3"/>
          <a:srcRect l="672" r="1295"/>
          <a:stretch/>
        </p:blipFill>
        <p:spPr>
          <a:xfrm>
            <a:off x="2600853" y="2841188"/>
            <a:ext cx="3685647" cy="1466435"/>
          </a:xfrm>
          <a:prstGeom prst="rect">
            <a:avLst/>
          </a:prstGeom>
          <a:ln>
            <a:solidFill>
              <a:schemeClr val="bg1">
                <a:lumMod val="85000"/>
              </a:schemeClr>
            </a:solidFill>
          </a:ln>
        </p:spPr>
      </p:pic>
      <p:pic>
        <p:nvPicPr>
          <p:cNvPr id="10" name="Picture 9"/>
          <p:cNvPicPr>
            <a:picLocks noChangeAspect="1"/>
          </p:cNvPicPr>
          <p:nvPr/>
        </p:nvPicPr>
        <p:blipFill>
          <a:blip r:embed="rId4"/>
          <a:stretch>
            <a:fillRect/>
          </a:stretch>
        </p:blipFill>
        <p:spPr>
          <a:xfrm>
            <a:off x="2674474" y="4914361"/>
            <a:ext cx="3546716" cy="1403614"/>
          </a:xfrm>
          <a:prstGeom prst="rect">
            <a:avLst/>
          </a:prstGeom>
          <a:ln>
            <a:solidFill>
              <a:schemeClr val="bg1">
                <a:lumMod val="85000"/>
              </a:schemeClr>
            </a:solidFill>
          </a:ln>
        </p:spPr>
      </p:pic>
    </p:spTree>
    <p:extLst>
      <p:ext uri="{BB962C8B-B14F-4D97-AF65-F5344CB8AC3E}">
        <p14:creationId xmlns:p14="http://schemas.microsoft.com/office/powerpoint/2010/main" val="2727874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a:defRPr/>
            </a:pPr>
            <a:r>
              <a:rPr lang="en-US" sz="2800"/>
              <a:t>Session Tracking </a:t>
            </a:r>
            <a:r>
              <a:rPr lang="en-US" sz="2000">
                <a:solidFill>
                  <a:srgbClr val="F79646">
                    <a:lumMod val="75000"/>
                  </a:srgbClr>
                </a:solidFill>
              </a:rPr>
              <a:t/>
            </a:r>
            <a:br>
              <a:rPr lang="en-US" sz="2000">
                <a:solidFill>
                  <a:srgbClr val="F79646">
                    <a:lumMod val="75000"/>
                  </a:srgbClr>
                </a:solidFill>
              </a:rPr>
            </a:br>
            <a:r>
              <a:rPr lang="en-US" sz="1600">
                <a:solidFill>
                  <a:schemeClr val="tx1"/>
                </a:solidFill>
                <a:latin typeface="Arial" charset="0"/>
                <a:cs typeface="Arial" charset="0"/>
              </a:rPr>
              <a:t>URL </a:t>
            </a:r>
            <a:r>
              <a:rPr lang="en-US" sz="1600" smtClean="0">
                <a:solidFill>
                  <a:schemeClr val="tx1"/>
                </a:solidFill>
                <a:latin typeface="Arial" charset="0"/>
                <a:cs typeface="Arial" charset="0"/>
              </a:rPr>
              <a:t>Rewriting</a:t>
            </a:r>
            <a:endParaRPr lang="en-US" sz="2800" dirty="0" smtClean="0">
              <a:solidFill>
                <a:schemeClr val="tx1"/>
              </a:solidFill>
              <a:latin typeface="Arial" charset="0"/>
              <a:cs typeface="Arial" charset="0"/>
            </a:endParaRPr>
          </a:p>
        </p:txBody>
      </p:sp>
      <p:sp>
        <p:nvSpPr>
          <p:cNvPr id="50179" name="Rectangle 3"/>
          <p:cNvSpPr>
            <a:spLocks noGrp="1" noChangeArrowheads="1"/>
          </p:cNvSpPr>
          <p:nvPr>
            <p:ph idx="1"/>
          </p:nvPr>
        </p:nvSpPr>
        <p:spPr>
          <a:prstGeom prst="rect">
            <a:avLst/>
          </a:prstGeom>
        </p:spPr>
        <p:txBody>
          <a:bodyPr/>
          <a:lstStyle/>
          <a:p>
            <a:pPr algn="just">
              <a:spcBef>
                <a:spcPts val="600"/>
              </a:spcBef>
              <a:spcAft>
                <a:spcPts val="600"/>
              </a:spcAft>
              <a:defRPr/>
            </a:pPr>
            <a:r>
              <a:rPr lang="en-US" sz="2000" smtClean="0"/>
              <a:t>Append </a:t>
            </a:r>
            <a:r>
              <a:rPr lang="en-US" sz="2000"/>
              <a:t>a </a:t>
            </a:r>
            <a:r>
              <a:rPr lang="en-US" sz="2000" b="1"/>
              <a:t>token</a:t>
            </a:r>
            <a:r>
              <a:rPr lang="en-US" sz="2000"/>
              <a:t> or </a:t>
            </a:r>
            <a:r>
              <a:rPr lang="en-US" sz="2000" b="1"/>
              <a:t>identifier to the </a:t>
            </a:r>
            <a:r>
              <a:rPr lang="en-US" sz="2000" b="1" smtClean="0"/>
              <a:t>URL</a:t>
            </a:r>
            <a:r>
              <a:rPr lang="en-US" sz="2000" smtClean="0"/>
              <a:t>. </a:t>
            </a:r>
            <a:r>
              <a:rPr lang="en-US" sz="2000"/>
              <a:t>We can send parameter name/value pairs using the following </a:t>
            </a:r>
            <a:r>
              <a:rPr lang="en-US" sz="2000" smtClean="0"/>
              <a:t>format:</a:t>
            </a:r>
          </a:p>
          <a:p>
            <a:pPr marL="0" indent="0" algn="ctr">
              <a:spcBef>
                <a:spcPts val="600"/>
              </a:spcBef>
              <a:spcAft>
                <a:spcPts val="600"/>
              </a:spcAft>
              <a:buFont typeface="Arial" charset="0"/>
              <a:buNone/>
              <a:defRPr/>
            </a:pPr>
            <a:r>
              <a:rPr lang="en-US" sz="2000" b="1" smtClean="0"/>
              <a:t>url?name1=value1&amp;name2=value2&amp;</a:t>
            </a:r>
          </a:p>
          <a:p>
            <a:pPr algn="just">
              <a:spcBef>
                <a:spcPts val="600"/>
              </a:spcBef>
              <a:spcAft>
                <a:spcPts val="600"/>
              </a:spcAft>
              <a:defRPr/>
            </a:pPr>
            <a:r>
              <a:rPr lang="en-US" sz="2000"/>
              <a:t>When the </a:t>
            </a:r>
            <a:r>
              <a:rPr lang="en-US" sz="2000" b="1"/>
              <a:t>user clicks the hyperlink</a:t>
            </a:r>
            <a:r>
              <a:rPr lang="en-US" sz="2000"/>
              <a:t>, the </a:t>
            </a:r>
            <a:r>
              <a:rPr lang="en-US" sz="2000" b="1"/>
              <a:t>parameter </a:t>
            </a:r>
            <a:r>
              <a:rPr lang="en-US" sz="2000"/>
              <a:t>name/value pairs </a:t>
            </a:r>
            <a:r>
              <a:rPr lang="en-US" sz="2000" b="1"/>
              <a:t>will be passed to the </a:t>
            </a:r>
            <a:r>
              <a:rPr lang="en-US" sz="2000" b="1" smtClean="0"/>
              <a:t>server</a:t>
            </a:r>
            <a:r>
              <a:rPr lang="en-US" sz="2000" smtClean="0"/>
              <a:t>. We can </a:t>
            </a:r>
            <a:r>
              <a:rPr lang="en-US" sz="2000"/>
              <a:t>use </a:t>
            </a:r>
            <a:r>
              <a:rPr lang="en-US" sz="2000" b="1"/>
              <a:t>getParameter()</a:t>
            </a:r>
            <a:r>
              <a:rPr lang="en-US" sz="2000"/>
              <a:t> method to obtain a parameter value</a:t>
            </a:r>
            <a:r>
              <a:rPr lang="en-US" sz="2000" smtClean="0"/>
              <a:t>.</a:t>
            </a:r>
          </a:p>
          <a:p>
            <a:pPr>
              <a:spcBef>
                <a:spcPts val="600"/>
              </a:spcBef>
              <a:spcAft>
                <a:spcPts val="600"/>
              </a:spcAft>
              <a:defRPr/>
            </a:pPr>
            <a:r>
              <a:rPr lang="en-US" sz="2000" b="1"/>
              <a:t>Advantage of URL Rewriting</a:t>
            </a:r>
          </a:p>
          <a:p>
            <a:pPr lvl="1" algn="just">
              <a:spcBef>
                <a:spcPts val="600"/>
              </a:spcBef>
              <a:spcAft>
                <a:spcPts val="600"/>
              </a:spcAft>
              <a:defRPr/>
            </a:pPr>
            <a:r>
              <a:rPr lang="en-US" sz="1800"/>
              <a:t>It will always work whether </a:t>
            </a:r>
            <a:r>
              <a:rPr lang="en-US" sz="1800" b="1"/>
              <a:t>cookie is disabled or not </a:t>
            </a:r>
            <a:r>
              <a:rPr lang="en-US" sz="1800"/>
              <a:t>(browser independent).</a:t>
            </a:r>
          </a:p>
          <a:p>
            <a:pPr lvl="1" algn="just">
              <a:spcBef>
                <a:spcPts val="600"/>
              </a:spcBef>
              <a:spcAft>
                <a:spcPts val="600"/>
              </a:spcAft>
              <a:defRPr/>
            </a:pPr>
            <a:r>
              <a:rPr lang="en-US" sz="1800"/>
              <a:t>Extra </a:t>
            </a:r>
            <a:r>
              <a:rPr lang="en-US" sz="1800" b="1"/>
              <a:t>form submission is not required on each pages</a:t>
            </a:r>
            <a:r>
              <a:rPr lang="en-US" sz="1800"/>
              <a:t>.</a:t>
            </a:r>
          </a:p>
          <a:p>
            <a:pPr>
              <a:spcBef>
                <a:spcPts val="600"/>
              </a:spcBef>
              <a:spcAft>
                <a:spcPts val="600"/>
              </a:spcAft>
              <a:defRPr/>
            </a:pPr>
            <a:r>
              <a:rPr lang="en-US" sz="2000" b="1"/>
              <a:t>Disadvantage of URL Rewriting</a:t>
            </a:r>
          </a:p>
          <a:p>
            <a:pPr lvl="1">
              <a:spcBef>
                <a:spcPts val="600"/>
              </a:spcBef>
              <a:spcAft>
                <a:spcPts val="600"/>
              </a:spcAft>
              <a:defRPr/>
            </a:pPr>
            <a:r>
              <a:rPr lang="en-US" sz="1800"/>
              <a:t>It will work </a:t>
            </a:r>
            <a:r>
              <a:rPr lang="en-US" sz="1800" b="1"/>
              <a:t>only</a:t>
            </a:r>
            <a:r>
              <a:rPr lang="en-US" sz="1800"/>
              <a:t> </a:t>
            </a:r>
            <a:r>
              <a:rPr lang="en-US" sz="1800" b="1"/>
              <a:t>with</a:t>
            </a:r>
            <a:r>
              <a:rPr lang="en-US" sz="1800"/>
              <a:t> </a:t>
            </a:r>
            <a:r>
              <a:rPr lang="en-US" sz="1800" b="1"/>
              <a:t>links</a:t>
            </a:r>
            <a:r>
              <a:rPr lang="en-US" sz="1800"/>
              <a:t>.</a:t>
            </a:r>
          </a:p>
          <a:p>
            <a:pPr lvl="1">
              <a:spcBef>
                <a:spcPts val="600"/>
              </a:spcBef>
              <a:spcAft>
                <a:spcPts val="600"/>
              </a:spcAft>
              <a:defRPr/>
            </a:pPr>
            <a:r>
              <a:rPr lang="en-US" sz="1800"/>
              <a:t>It can send Only </a:t>
            </a:r>
            <a:r>
              <a:rPr lang="en-US" sz="1800" b="1"/>
              <a:t>textual information</a:t>
            </a:r>
            <a:r>
              <a:rPr lang="en-US" sz="1800" smtClean="0"/>
              <a:t>.</a:t>
            </a:r>
            <a:endParaRPr lang="en-US" sz="180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0180"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002086E-B131-49A5-ACBA-11F27D5F0B47}" type="slidenum">
              <a:rPr lang="vi-VN" altLang="en-US" sz="1200">
                <a:solidFill>
                  <a:srgbClr val="898989"/>
                </a:solidFill>
              </a:rPr>
              <a:pPr>
                <a:spcBef>
                  <a:spcPct val="0"/>
                </a:spcBef>
                <a:buFontTx/>
                <a:buNone/>
              </a:pPr>
              <a:t>31</a:t>
            </a:fld>
            <a:endParaRPr lang="vi-VN" altLang="en-US" sz="1200">
              <a:solidFill>
                <a:srgbClr val="898989"/>
              </a:solidFill>
            </a:endParaRPr>
          </a:p>
        </p:txBody>
      </p:sp>
    </p:spTree>
    <p:extLst>
      <p:ext uri="{BB962C8B-B14F-4D97-AF65-F5344CB8AC3E}">
        <p14:creationId xmlns:p14="http://schemas.microsoft.com/office/powerpoint/2010/main" val="288181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017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a:defRPr/>
            </a:pPr>
            <a:r>
              <a:rPr lang="en-US" sz="2800"/>
              <a:t>Session Tracking </a:t>
            </a:r>
            <a:r>
              <a:rPr lang="en-US" sz="2000">
                <a:solidFill>
                  <a:srgbClr val="F79646">
                    <a:lumMod val="75000"/>
                  </a:srgbClr>
                </a:solidFill>
              </a:rPr>
              <a:t/>
            </a:r>
            <a:br>
              <a:rPr lang="en-US" sz="2000">
                <a:solidFill>
                  <a:srgbClr val="F79646">
                    <a:lumMod val="75000"/>
                  </a:srgbClr>
                </a:solidFill>
              </a:rPr>
            </a:br>
            <a:r>
              <a:rPr lang="en-US" sz="1600">
                <a:solidFill>
                  <a:schemeClr val="tx1"/>
                </a:solidFill>
                <a:latin typeface="Arial" charset="0"/>
                <a:cs typeface="Arial" charset="0"/>
              </a:rPr>
              <a:t>URL </a:t>
            </a:r>
            <a:r>
              <a:rPr lang="en-US" sz="1600" smtClean="0">
                <a:solidFill>
                  <a:schemeClr val="tx1"/>
                </a:solidFill>
                <a:latin typeface="Arial" charset="0"/>
                <a:cs typeface="Arial" charset="0"/>
              </a:rPr>
              <a:t>Rewriting</a:t>
            </a:r>
            <a:endParaRPr lang="en-US" sz="2800" dirty="0" smtClean="0">
              <a:solidFill>
                <a:schemeClr val="tx1"/>
              </a:solidFill>
              <a:latin typeface="Arial" charset="0"/>
              <a:cs typeface="Arial" charset="0"/>
            </a:endParaRPr>
          </a:p>
        </p:txBody>
      </p:sp>
      <p:sp>
        <p:nvSpPr>
          <p:cNvPr id="3" name="Content Placeholder 2"/>
          <p:cNvSpPr>
            <a:spLocks noGrp="1"/>
          </p:cNvSpPr>
          <p:nvPr>
            <p:ph idx="1"/>
          </p:nvPr>
        </p:nvSpPr>
        <p:spPr/>
        <p:txBody>
          <a:bodyPr/>
          <a:lstStyle/>
          <a:p>
            <a:endParaRPr lang="en-US"/>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1209" name="Slide Number Placeholder 2"/>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FBC6EEF-3B6B-4B02-9FA9-E71D8B8A0CEC}" type="slidenum">
              <a:rPr lang="vi-VN" altLang="en-US" sz="1200">
                <a:solidFill>
                  <a:srgbClr val="898989"/>
                </a:solidFill>
              </a:rPr>
              <a:pPr>
                <a:spcBef>
                  <a:spcPct val="0"/>
                </a:spcBef>
                <a:buFontTx/>
                <a:buNone/>
              </a:pPr>
              <a:t>32</a:t>
            </a:fld>
            <a:endParaRPr lang="vi-VN" altLang="en-US" sz="1200">
              <a:solidFill>
                <a:srgbClr val="898989"/>
              </a:solidFill>
            </a:endParaRPr>
          </a:p>
        </p:txBody>
      </p:sp>
      <p:pic>
        <p:nvPicPr>
          <p:cNvPr id="51204" name="Picture 8" descr="fig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836613"/>
            <a:ext cx="4043362"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7"/>
          <p:cNvSpPr>
            <a:spLocks noChangeArrowheads="1"/>
          </p:cNvSpPr>
          <p:nvPr/>
        </p:nvSpPr>
        <p:spPr bwMode="auto">
          <a:xfrm>
            <a:off x="592138" y="23495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ct val="0"/>
              </a:spcBef>
              <a:buFontTx/>
              <a:buNone/>
            </a:pPr>
            <a:r>
              <a:rPr lang="en-US" altLang="en-US" sz="1800"/>
              <a:t>The session ID is encoded in the URLs that are created by the JSP pages</a:t>
            </a:r>
          </a:p>
        </p:txBody>
      </p:sp>
      <p:sp>
        <p:nvSpPr>
          <p:cNvPr id="6" name="Rectangle 6"/>
          <p:cNvSpPr>
            <a:spLocks noChangeArrowheads="1"/>
          </p:cNvSpPr>
          <p:nvPr/>
        </p:nvSpPr>
        <p:spPr bwMode="auto">
          <a:xfrm>
            <a:off x="251520" y="2823347"/>
            <a:ext cx="8834424" cy="362998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ts val="600"/>
              </a:spcBef>
              <a:defRPr/>
            </a:pPr>
            <a:r>
              <a:rPr lang="en-US" sz="1400" smtClean="0">
                <a:solidFill>
                  <a:srgbClr val="008080"/>
                </a:solidFill>
                <a:latin typeface="Consolas"/>
              </a:rPr>
              <a:t>&lt;</a:t>
            </a:r>
            <a:r>
              <a:rPr lang="en-US" sz="1400" smtClean="0">
                <a:solidFill>
                  <a:srgbClr val="3F7F7F"/>
                </a:solidFill>
                <a:highlight>
                  <a:srgbClr val="D4D4D4"/>
                </a:highlight>
                <a:latin typeface="Consolas"/>
              </a:rPr>
              <a:t>b</a:t>
            </a:r>
            <a:r>
              <a:rPr lang="en-US" sz="1400" smtClean="0">
                <a:solidFill>
                  <a:srgbClr val="008080"/>
                </a:solidFill>
                <a:highlight>
                  <a:srgbClr val="D4D4D4"/>
                </a:highlight>
                <a:latin typeface="Consolas"/>
              </a:rPr>
              <a:t>&gt;</a:t>
            </a:r>
            <a:r>
              <a:rPr lang="en-US" sz="1400" smtClean="0">
                <a:solidFill>
                  <a:srgbClr val="000000"/>
                </a:solidFill>
                <a:highlight>
                  <a:srgbClr val="D4D4D4"/>
                </a:highlight>
                <a:latin typeface="Consolas"/>
              </a:rPr>
              <a:t>Search results for books</a:t>
            </a:r>
            <a:r>
              <a:rPr lang="en-US" sz="1400" smtClean="0">
                <a:solidFill>
                  <a:srgbClr val="008080"/>
                </a:solidFill>
                <a:highlight>
                  <a:srgbClr val="D4D4D4"/>
                </a:highlight>
                <a:latin typeface="Consolas"/>
              </a:rPr>
              <a:t>&lt;/</a:t>
            </a:r>
            <a:r>
              <a:rPr lang="en-US" sz="1400" smtClean="0">
                <a:solidFill>
                  <a:srgbClr val="3F7F7F"/>
                </a:solidFill>
                <a:highlight>
                  <a:srgbClr val="D4D4D4"/>
                </a:highlight>
                <a:latin typeface="Consolas"/>
              </a:rPr>
              <a:t>b</a:t>
            </a:r>
            <a:r>
              <a:rPr lang="en-US" sz="1400" smtClean="0">
                <a:solidFill>
                  <a:srgbClr val="008080"/>
                </a:solidFill>
                <a:highlight>
                  <a:srgbClr val="D4D4D4"/>
                </a:highlight>
                <a:latin typeface="Consolas"/>
              </a:rPr>
              <a:t>&gt;</a:t>
            </a:r>
          </a:p>
          <a:p>
            <a:pPr>
              <a:spcBef>
                <a:spcPts val="600"/>
              </a:spcBef>
              <a:defRPr/>
            </a:pPr>
            <a:r>
              <a:rPr lang="en-US" sz="1400" smtClean="0">
                <a:solidFill>
                  <a:srgbClr val="008080"/>
                </a:solidFill>
                <a:latin typeface="Consolas"/>
              </a:rPr>
              <a:t>&lt;</a:t>
            </a:r>
            <a:r>
              <a:rPr lang="en-US" sz="1400" smtClean="0">
                <a:solidFill>
                  <a:srgbClr val="3F7F7F"/>
                </a:solidFill>
                <a:latin typeface="Consolas"/>
              </a:rPr>
              <a:t>form </a:t>
            </a:r>
            <a:r>
              <a:rPr lang="en-US" sz="1400" smtClean="0">
                <a:solidFill>
                  <a:srgbClr val="7F007F"/>
                </a:solidFill>
                <a:latin typeface="Consolas"/>
              </a:rPr>
              <a:t>method</a:t>
            </a:r>
            <a:r>
              <a:rPr lang="en-US" sz="1400" smtClean="0">
                <a:solidFill>
                  <a:srgbClr val="000000"/>
                </a:solidFill>
                <a:latin typeface="Consolas"/>
              </a:rPr>
              <a:t>=</a:t>
            </a:r>
            <a:r>
              <a:rPr lang="en-US" sz="1400" i="1" smtClean="0">
                <a:solidFill>
                  <a:srgbClr val="2A00FF"/>
                </a:solidFill>
                <a:latin typeface="Consolas"/>
              </a:rPr>
              <a:t>"post" </a:t>
            </a:r>
            <a:r>
              <a:rPr lang="en-US" sz="1400" i="1" smtClean="0">
                <a:solidFill>
                  <a:srgbClr val="7F007F"/>
                </a:solidFill>
                <a:latin typeface="Consolas"/>
              </a:rPr>
              <a:t>action</a:t>
            </a:r>
            <a:r>
              <a:rPr lang="en-US" sz="1400" i="1" smtClean="0">
                <a:solidFill>
                  <a:srgbClr val="000000"/>
                </a:solidFill>
                <a:latin typeface="Consolas"/>
              </a:rPr>
              <a:t>=</a:t>
            </a:r>
            <a:r>
              <a:rPr lang="en-US" sz="1400" i="1" smtClean="0">
                <a:solidFill>
                  <a:srgbClr val="2A00FF"/>
                </a:solidFill>
                <a:latin typeface="Consolas"/>
              </a:rPr>
              <a:t>"serverprogram.jsp"</a:t>
            </a:r>
            <a:r>
              <a:rPr lang="en-US" sz="1400" i="1" smtClean="0">
                <a:solidFill>
                  <a:srgbClr val="008080"/>
                </a:solidFill>
                <a:latin typeface="Consolas"/>
              </a:rPr>
              <a:t>&gt;</a:t>
            </a:r>
          </a:p>
          <a:p>
            <a:pPr lvl="1">
              <a:spcBef>
                <a:spcPts val="600"/>
              </a:spcBef>
              <a:defRPr/>
            </a:pPr>
            <a:r>
              <a:rPr lang="en-US" sz="1400">
                <a:solidFill>
                  <a:srgbClr val="008080"/>
                </a:solidFill>
                <a:latin typeface="Consolas"/>
              </a:rPr>
              <a:t>// Provides check box for different </a:t>
            </a:r>
            <a:r>
              <a:rPr lang="en-US" sz="1400" smtClean="0">
                <a:solidFill>
                  <a:srgbClr val="008080"/>
                </a:solidFill>
                <a:latin typeface="Consolas"/>
              </a:rPr>
              <a:t>products</a:t>
            </a:r>
          </a:p>
          <a:p>
            <a:pPr lvl="1">
              <a:spcBef>
                <a:spcPts val="600"/>
              </a:spcBef>
              <a:defRPr/>
            </a:pPr>
            <a:r>
              <a:rPr lang="en-US" sz="1400" smtClean="0">
                <a:solidFill>
                  <a:srgbClr val="008080"/>
                </a:solidFill>
                <a:latin typeface="Consolas"/>
              </a:rPr>
              <a:t>&lt;</a:t>
            </a:r>
            <a:r>
              <a:rPr lang="en-US" sz="1400" smtClean="0">
                <a:solidFill>
                  <a:srgbClr val="3F7F7F"/>
                </a:solidFill>
                <a:latin typeface="Consolas"/>
              </a:rPr>
              <a:t>input </a:t>
            </a:r>
            <a:r>
              <a:rPr lang="en-US" sz="1400" smtClean="0">
                <a:solidFill>
                  <a:srgbClr val="7F007F"/>
                </a:solidFill>
                <a:latin typeface="Consolas"/>
              </a:rPr>
              <a:t>type</a:t>
            </a:r>
            <a:r>
              <a:rPr lang="en-US" sz="1400" smtClean="0">
                <a:solidFill>
                  <a:srgbClr val="000000"/>
                </a:solidFill>
                <a:latin typeface="Consolas"/>
              </a:rPr>
              <a:t>=</a:t>
            </a:r>
            <a:r>
              <a:rPr lang="en-US" sz="1400" i="1" smtClean="0">
                <a:solidFill>
                  <a:srgbClr val="2A00FF"/>
                </a:solidFill>
                <a:latin typeface="Consolas"/>
              </a:rPr>
              <a:t>"checkbox" </a:t>
            </a:r>
            <a:r>
              <a:rPr lang="en-US" sz="1400" i="1" smtClean="0">
                <a:solidFill>
                  <a:srgbClr val="7F007F"/>
                </a:solidFill>
                <a:latin typeface="Consolas"/>
              </a:rPr>
              <a:t>name</a:t>
            </a:r>
            <a:r>
              <a:rPr lang="en-US" sz="1400" i="1" smtClean="0">
                <a:solidFill>
                  <a:srgbClr val="000000"/>
                </a:solidFill>
                <a:latin typeface="Consolas"/>
              </a:rPr>
              <a:t>=</a:t>
            </a:r>
            <a:r>
              <a:rPr lang="en-US" sz="1400" i="1" smtClean="0">
                <a:solidFill>
                  <a:srgbClr val="2A00FF"/>
                </a:solidFill>
                <a:latin typeface="Consolas"/>
              </a:rPr>
              <a:t>"productID" </a:t>
            </a:r>
            <a:r>
              <a:rPr lang="en-US" sz="1400" i="1" smtClean="0">
                <a:solidFill>
                  <a:srgbClr val="7F007F"/>
                </a:solidFill>
                <a:latin typeface="Consolas"/>
              </a:rPr>
              <a:t>value</a:t>
            </a:r>
            <a:r>
              <a:rPr lang="en-US" sz="1400" i="1" smtClean="0">
                <a:solidFill>
                  <a:srgbClr val="000000"/>
                </a:solidFill>
                <a:latin typeface="Consolas"/>
              </a:rPr>
              <a:t>=</a:t>
            </a:r>
            <a:r>
              <a:rPr lang="en-US" sz="1400" i="1" smtClean="0">
                <a:solidFill>
                  <a:srgbClr val="2A00FF"/>
                </a:solidFill>
                <a:latin typeface="Consolas"/>
              </a:rPr>
              <a:t>"100"</a:t>
            </a:r>
            <a:r>
              <a:rPr lang="en-US" sz="1400" i="1" smtClean="0">
                <a:solidFill>
                  <a:srgbClr val="008080"/>
                </a:solidFill>
                <a:latin typeface="Consolas"/>
              </a:rPr>
              <a:t>&gt;</a:t>
            </a:r>
          </a:p>
          <a:p>
            <a:pPr>
              <a:spcBef>
                <a:spcPts val="600"/>
              </a:spcBef>
              <a:defRPr/>
            </a:pPr>
            <a:r>
              <a:rPr lang="en-US" sz="1400" i="1" smtClean="0">
                <a:solidFill>
                  <a:srgbClr val="008080"/>
                </a:solidFill>
                <a:latin typeface="Consolas"/>
              </a:rPr>
              <a:t>	</a:t>
            </a:r>
            <a:r>
              <a:rPr lang="en-US" sz="1400" i="1" smtClean="0">
                <a:solidFill>
                  <a:srgbClr val="000000"/>
                </a:solidFill>
                <a:latin typeface="Consolas"/>
              </a:rPr>
              <a:t>CD MP3 </a:t>
            </a:r>
            <a:r>
              <a:rPr lang="en-US" sz="1400" smtClean="0">
                <a:solidFill>
                  <a:srgbClr val="000000"/>
                </a:solidFill>
                <a:latin typeface="Consolas"/>
              </a:rPr>
              <a:t>Converter Kit For Your CAR</a:t>
            </a:r>
            <a:r>
              <a:rPr lang="en-US" sz="1400" smtClean="0">
                <a:solidFill>
                  <a:srgbClr val="008080"/>
                </a:solidFill>
                <a:latin typeface="Consolas"/>
              </a:rPr>
              <a:t>&lt;</a:t>
            </a:r>
            <a:r>
              <a:rPr lang="en-US" sz="1400" smtClean="0">
                <a:solidFill>
                  <a:srgbClr val="3F7F7F"/>
                </a:solidFill>
                <a:latin typeface="Consolas"/>
              </a:rPr>
              <a:t>br</a:t>
            </a:r>
            <a:r>
              <a:rPr lang="en-US" sz="1400" smtClean="0">
                <a:solidFill>
                  <a:srgbClr val="008080"/>
                </a:solidFill>
                <a:latin typeface="Consolas"/>
              </a:rPr>
              <a:t>&gt;</a:t>
            </a:r>
            <a:r>
              <a:rPr lang="en-US" sz="1400" smtClean="0">
                <a:solidFill>
                  <a:srgbClr val="000000"/>
                </a:solidFill>
                <a:latin typeface="Consolas"/>
              </a:rPr>
              <a:t> </a:t>
            </a:r>
          </a:p>
          <a:p>
            <a:pPr lvl="1">
              <a:spcBef>
                <a:spcPts val="600"/>
              </a:spcBef>
              <a:defRPr/>
            </a:pPr>
            <a:r>
              <a:rPr lang="en-US" sz="1400" smtClean="0">
                <a:solidFill>
                  <a:srgbClr val="008080"/>
                </a:solidFill>
                <a:latin typeface="Consolas"/>
              </a:rPr>
              <a:t>&lt;</a:t>
            </a:r>
            <a:r>
              <a:rPr lang="en-US" sz="1400" smtClean="0">
                <a:solidFill>
                  <a:srgbClr val="3F7F7F"/>
                </a:solidFill>
                <a:latin typeface="Consolas"/>
              </a:rPr>
              <a:t>input </a:t>
            </a:r>
            <a:r>
              <a:rPr lang="en-US" sz="1400" smtClean="0">
                <a:solidFill>
                  <a:srgbClr val="7F007F"/>
                </a:solidFill>
                <a:latin typeface="Consolas"/>
              </a:rPr>
              <a:t>type</a:t>
            </a:r>
            <a:r>
              <a:rPr lang="en-US" sz="1400" smtClean="0">
                <a:solidFill>
                  <a:srgbClr val="000000"/>
                </a:solidFill>
                <a:latin typeface="Consolas"/>
              </a:rPr>
              <a:t>=</a:t>
            </a:r>
            <a:r>
              <a:rPr lang="en-US" sz="1400" i="1" smtClean="0">
                <a:solidFill>
                  <a:srgbClr val="2A00FF"/>
                </a:solidFill>
                <a:latin typeface="Consolas"/>
              </a:rPr>
              <a:t>"checkbox“ </a:t>
            </a:r>
            <a:r>
              <a:rPr lang="en-US" sz="1400" smtClean="0">
                <a:solidFill>
                  <a:srgbClr val="7F007F"/>
                </a:solidFill>
                <a:latin typeface="Consolas"/>
              </a:rPr>
              <a:t>name</a:t>
            </a:r>
            <a:r>
              <a:rPr lang="en-US" sz="1400" smtClean="0">
                <a:solidFill>
                  <a:srgbClr val="000000"/>
                </a:solidFill>
                <a:latin typeface="Consolas"/>
              </a:rPr>
              <a:t>=</a:t>
            </a:r>
            <a:r>
              <a:rPr lang="en-US" sz="1400" i="1" smtClean="0">
                <a:solidFill>
                  <a:srgbClr val="2A00FF"/>
                </a:solidFill>
                <a:latin typeface="Consolas"/>
              </a:rPr>
              <a:t>"productID" </a:t>
            </a:r>
            <a:r>
              <a:rPr lang="en-US" sz="1400" i="1" smtClean="0">
                <a:solidFill>
                  <a:srgbClr val="7F007F"/>
                </a:solidFill>
                <a:latin typeface="Consolas"/>
              </a:rPr>
              <a:t>value</a:t>
            </a:r>
            <a:r>
              <a:rPr lang="en-US" sz="1400" i="1" smtClean="0">
                <a:solidFill>
                  <a:srgbClr val="000000"/>
                </a:solidFill>
                <a:latin typeface="Consolas"/>
              </a:rPr>
              <a:t>=</a:t>
            </a:r>
            <a:r>
              <a:rPr lang="en-US" sz="1400" i="1" smtClean="0">
                <a:solidFill>
                  <a:srgbClr val="2A00FF"/>
                </a:solidFill>
                <a:latin typeface="Consolas"/>
              </a:rPr>
              <a:t>"101"</a:t>
            </a:r>
            <a:r>
              <a:rPr lang="en-US" sz="1400" i="1" smtClean="0">
                <a:solidFill>
                  <a:srgbClr val="008080"/>
                </a:solidFill>
                <a:latin typeface="Consolas"/>
              </a:rPr>
              <a:t>&gt;</a:t>
            </a:r>
          </a:p>
          <a:p>
            <a:pPr>
              <a:spcBef>
                <a:spcPts val="600"/>
              </a:spcBef>
              <a:defRPr/>
            </a:pPr>
            <a:r>
              <a:rPr lang="en-US" sz="1400" i="1" smtClean="0">
                <a:solidFill>
                  <a:srgbClr val="008080"/>
                </a:solidFill>
                <a:latin typeface="Consolas"/>
              </a:rPr>
              <a:t>	</a:t>
            </a:r>
            <a:r>
              <a:rPr lang="en-US" sz="1400" i="1" smtClean="0">
                <a:solidFill>
                  <a:srgbClr val="000000"/>
                </a:solidFill>
                <a:latin typeface="Consolas"/>
              </a:rPr>
              <a:t>Front Loading Car MP3/CD Player </a:t>
            </a:r>
            <a:r>
              <a:rPr lang="en-US" sz="1400" smtClean="0">
                <a:solidFill>
                  <a:srgbClr val="000000"/>
                </a:solidFill>
                <a:latin typeface="Consolas"/>
              </a:rPr>
              <a:t>With Anti Shock 	Memory and FM</a:t>
            </a:r>
            <a:r>
              <a:rPr lang="en-US" sz="1400" smtClean="0">
                <a:solidFill>
                  <a:srgbClr val="008080"/>
                </a:solidFill>
                <a:latin typeface="Consolas"/>
              </a:rPr>
              <a:t>&lt;</a:t>
            </a:r>
            <a:r>
              <a:rPr lang="en-US" sz="1400" smtClean="0">
                <a:solidFill>
                  <a:srgbClr val="3F7F7F"/>
                </a:solidFill>
                <a:latin typeface="Consolas"/>
              </a:rPr>
              <a:t>br</a:t>
            </a:r>
            <a:r>
              <a:rPr lang="en-US" sz="1400" smtClean="0">
                <a:solidFill>
                  <a:srgbClr val="008080"/>
                </a:solidFill>
                <a:latin typeface="Consolas"/>
              </a:rPr>
              <a:t>&gt;</a:t>
            </a:r>
            <a:r>
              <a:rPr lang="en-US" sz="1400" smtClean="0">
                <a:solidFill>
                  <a:srgbClr val="000000"/>
                </a:solidFill>
                <a:latin typeface="Consolas"/>
              </a:rPr>
              <a:t> </a:t>
            </a:r>
          </a:p>
          <a:p>
            <a:pPr lvl="1">
              <a:spcBef>
                <a:spcPts val="600"/>
              </a:spcBef>
              <a:defRPr/>
            </a:pPr>
            <a:r>
              <a:rPr lang="en-US" sz="1400" smtClean="0">
                <a:solidFill>
                  <a:srgbClr val="008080"/>
                </a:solidFill>
                <a:latin typeface="Consolas"/>
              </a:rPr>
              <a:t>&lt;</a:t>
            </a:r>
            <a:r>
              <a:rPr lang="en-US" sz="1400" smtClean="0">
                <a:solidFill>
                  <a:srgbClr val="3F7F7F"/>
                </a:solidFill>
                <a:latin typeface="Consolas"/>
              </a:rPr>
              <a:t>input </a:t>
            </a:r>
            <a:r>
              <a:rPr lang="en-US" sz="1400" smtClean="0">
                <a:solidFill>
                  <a:srgbClr val="7F007F"/>
                </a:solidFill>
                <a:latin typeface="Consolas"/>
              </a:rPr>
              <a:t>type</a:t>
            </a:r>
            <a:r>
              <a:rPr lang="en-US" sz="1400" smtClean="0">
                <a:solidFill>
                  <a:srgbClr val="000000"/>
                </a:solidFill>
                <a:latin typeface="Consolas"/>
              </a:rPr>
              <a:t>=</a:t>
            </a:r>
            <a:r>
              <a:rPr lang="en-US" sz="1400" i="1" smtClean="0">
                <a:solidFill>
                  <a:srgbClr val="2A00FF"/>
                </a:solidFill>
                <a:latin typeface="Consolas"/>
              </a:rPr>
              <a:t>"checkbox“ </a:t>
            </a:r>
            <a:r>
              <a:rPr lang="en-US" sz="1400" smtClean="0">
                <a:solidFill>
                  <a:srgbClr val="7F007F"/>
                </a:solidFill>
                <a:latin typeface="Consolas"/>
              </a:rPr>
              <a:t>name</a:t>
            </a:r>
            <a:r>
              <a:rPr lang="en-US" sz="1400" smtClean="0">
                <a:solidFill>
                  <a:srgbClr val="000000"/>
                </a:solidFill>
                <a:latin typeface="Consolas"/>
              </a:rPr>
              <a:t>=</a:t>
            </a:r>
            <a:r>
              <a:rPr lang="en-US" sz="1400" i="1" smtClean="0">
                <a:solidFill>
                  <a:srgbClr val="2A00FF"/>
                </a:solidFill>
                <a:latin typeface="Consolas"/>
              </a:rPr>
              <a:t>"productID" </a:t>
            </a:r>
            <a:r>
              <a:rPr lang="en-US" sz="1400" i="1" smtClean="0">
                <a:solidFill>
                  <a:srgbClr val="7F007F"/>
                </a:solidFill>
                <a:latin typeface="Consolas"/>
              </a:rPr>
              <a:t>value</a:t>
            </a:r>
            <a:r>
              <a:rPr lang="en-US" sz="1400" i="1" smtClean="0">
                <a:solidFill>
                  <a:srgbClr val="000000"/>
                </a:solidFill>
                <a:latin typeface="Consolas"/>
              </a:rPr>
              <a:t>=</a:t>
            </a:r>
            <a:r>
              <a:rPr lang="en-US" sz="1400" i="1" smtClean="0">
                <a:solidFill>
                  <a:srgbClr val="2A00FF"/>
                </a:solidFill>
                <a:latin typeface="Consolas"/>
              </a:rPr>
              <a:t>"102"</a:t>
            </a:r>
            <a:r>
              <a:rPr lang="en-US" sz="1400" i="1" smtClean="0">
                <a:solidFill>
                  <a:srgbClr val="008080"/>
                </a:solidFill>
                <a:latin typeface="Consolas"/>
              </a:rPr>
              <a:t>&gt;</a:t>
            </a:r>
          </a:p>
          <a:p>
            <a:pPr>
              <a:spcBef>
                <a:spcPts val="600"/>
              </a:spcBef>
              <a:defRPr/>
            </a:pPr>
            <a:r>
              <a:rPr lang="en-US" sz="1400" i="1" smtClean="0">
                <a:solidFill>
                  <a:srgbClr val="008080"/>
                </a:solidFill>
                <a:latin typeface="Consolas"/>
              </a:rPr>
              <a:t>	</a:t>
            </a:r>
            <a:r>
              <a:rPr lang="en-US" sz="1400" i="1" smtClean="0">
                <a:solidFill>
                  <a:srgbClr val="000000"/>
                </a:solidFill>
                <a:latin typeface="Consolas"/>
              </a:rPr>
              <a:t>CAR/Home DVD/VCD/MP3 Playerwith </a:t>
            </a:r>
            <a:r>
              <a:rPr lang="en-US" sz="1400" smtClean="0">
                <a:solidFill>
                  <a:srgbClr val="000000"/>
                </a:solidFill>
                <a:latin typeface="Consolas"/>
              </a:rPr>
              <a:t>anti shock for 	Indian Roads</a:t>
            </a:r>
            <a:r>
              <a:rPr lang="en-US" sz="1400" smtClean="0">
                <a:solidFill>
                  <a:srgbClr val="008080"/>
                </a:solidFill>
                <a:latin typeface="Consolas"/>
              </a:rPr>
              <a:t>&lt;</a:t>
            </a:r>
            <a:r>
              <a:rPr lang="en-US" sz="1400" smtClean="0">
                <a:solidFill>
                  <a:srgbClr val="3F7F7F"/>
                </a:solidFill>
                <a:latin typeface="Consolas"/>
              </a:rPr>
              <a:t>br</a:t>
            </a:r>
            <a:r>
              <a:rPr lang="en-US" sz="1400" smtClean="0">
                <a:solidFill>
                  <a:srgbClr val="008080"/>
                </a:solidFill>
                <a:latin typeface="Consolas"/>
              </a:rPr>
              <a:t>&gt;</a:t>
            </a:r>
            <a:endParaRPr lang="en-US" sz="1400">
              <a:solidFill>
                <a:srgbClr val="000000"/>
              </a:solidFill>
              <a:latin typeface="Consolas"/>
            </a:endParaRPr>
          </a:p>
          <a:p>
            <a:pPr lvl="1">
              <a:spcBef>
                <a:spcPts val="600"/>
              </a:spcBef>
              <a:defRPr/>
            </a:pPr>
            <a:r>
              <a:rPr lang="en-US" sz="1400">
                <a:solidFill>
                  <a:srgbClr val="008080"/>
                </a:solidFill>
                <a:latin typeface="Consolas"/>
              </a:rPr>
              <a:t>// Submits the user input to </a:t>
            </a:r>
            <a:r>
              <a:rPr lang="en-US" sz="1400" smtClean="0">
                <a:solidFill>
                  <a:srgbClr val="008080"/>
                </a:solidFill>
                <a:latin typeface="Consolas"/>
              </a:rPr>
              <a:t>URL</a:t>
            </a:r>
            <a:endParaRPr lang="en-US" sz="1400" smtClean="0">
              <a:solidFill>
                <a:srgbClr val="000000"/>
              </a:solidFill>
              <a:latin typeface="Consolas"/>
            </a:endParaRPr>
          </a:p>
          <a:p>
            <a:pPr lvl="1">
              <a:spcBef>
                <a:spcPts val="600"/>
              </a:spcBef>
              <a:defRPr/>
            </a:pPr>
            <a:r>
              <a:rPr lang="en-US" sz="1400" smtClean="0">
                <a:solidFill>
                  <a:srgbClr val="008080"/>
                </a:solidFill>
                <a:latin typeface="Consolas"/>
              </a:rPr>
              <a:t>&lt;</a:t>
            </a:r>
            <a:r>
              <a:rPr lang="en-US" sz="1400" smtClean="0">
                <a:solidFill>
                  <a:srgbClr val="3F7F7F"/>
                </a:solidFill>
                <a:latin typeface="Consolas"/>
              </a:rPr>
              <a:t>input </a:t>
            </a:r>
            <a:r>
              <a:rPr lang="en-US" sz="1400" smtClean="0">
                <a:solidFill>
                  <a:srgbClr val="7F007F"/>
                </a:solidFill>
                <a:latin typeface="Consolas"/>
              </a:rPr>
              <a:t>type</a:t>
            </a:r>
            <a:r>
              <a:rPr lang="en-US" sz="1400" smtClean="0">
                <a:solidFill>
                  <a:srgbClr val="000000"/>
                </a:solidFill>
                <a:latin typeface="Consolas"/>
              </a:rPr>
              <a:t>=</a:t>
            </a:r>
            <a:r>
              <a:rPr lang="en-US" sz="1400" i="1" smtClean="0">
                <a:solidFill>
                  <a:srgbClr val="2A00FF"/>
                </a:solidFill>
                <a:latin typeface="Consolas"/>
              </a:rPr>
              <a:t>"submit“ </a:t>
            </a:r>
            <a:r>
              <a:rPr lang="en-US" sz="1400" smtClean="0">
                <a:solidFill>
                  <a:srgbClr val="7F007F"/>
                </a:solidFill>
                <a:latin typeface="Consolas"/>
              </a:rPr>
              <a:t>name</a:t>
            </a:r>
            <a:r>
              <a:rPr lang="en-US" sz="1400" smtClean="0">
                <a:solidFill>
                  <a:srgbClr val="000000"/>
                </a:solidFill>
                <a:latin typeface="Consolas"/>
              </a:rPr>
              <a:t>=</a:t>
            </a:r>
            <a:r>
              <a:rPr lang="en-US" sz="1400" i="1" smtClean="0">
                <a:solidFill>
                  <a:srgbClr val="2A00FF"/>
                </a:solidFill>
                <a:latin typeface="Consolas"/>
              </a:rPr>
              <a:t>"Submit" </a:t>
            </a:r>
            <a:r>
              <a:rPr lang="en-US" sz="1400" i="1" smtClean="0">
                <a:solidFill>
                  <a:srgbClr val="7F007F"/>
                </a:solidFill>
                <a:latin typeface="Consolas"/>
              </a:rPr>
              <a:t>value</a:t>
            </a:r>
            <a:r>
              <a:rPr lang="en-US" sz="1400" i="1" smtClean="0">
                <a:solidFill>
                  <a:srgbClr val="000000"/>
                </a:solidFill>
                <a:latin typeface="Consolas"/>
              </a:rPr>
              <a:t>=</a:t>
            </a:r>
            <a:r>
              <a:rPr lang="en-US" sz="1400" i="1" smtClean="0">
                <a:solidFill>
                  <a:srgbClr val="2A00FF"/>
                </a:solidFill>
                <a:latin typeface="Consolas"/>
              </a:rPr>
              <a:t>"Add to Cart"</a:t>
            </a:r>
            <a:r>
              <a:rPr lang="en-US" sz="1400" i="1" smtClean="0">
                <a:solidFill>
                  <a:srgbClr val="008080"/>
                </a:solidFill>
                <a:latin typeface="Consolas"/>
              </a:rPr>
              <a:t>&gt;&lt;</a:t>
            </a:r>
            <a:r>
              <a:rPr lang="en-US" sz="1400" i="1" smtClean="0">
                <a:solidFill>
                  <a:srgbClr val="3F7F7F"/>
                </a:solidFill>
                <a:latin typeface="Consolas"/>
              </a:rPr>
              <a:t>br</a:t>
            </a:r>
            <a:r>
              <a:rPr lang="en-US" sz="1400" i="1" smtClean="0">
                <a:solidFill>
                  <a:srgbClr val="008080"/>
                </a:solidFill>
                <a:latin typeface="Consolas"/>
              </a:rPr>
              <a:t>&gt;</a:t>
            </a:r>
          </a:p>
          <a:p>
            <a:pPr>
              <a:spcBef>
                <a:spcPts val="600"/>
              </a:spcBef>
              <a:defRPr/>
            </a:pPr>
            <a:r>
              <a:rPr lang="en-US" sz="1400" smtClean="0">
                <a:solidFill>
                  <a:srgbClr val="008080"/>
                </a:solidFill>
                <a:latin typeface="Consolas"/>
              </a:rPr>
              <a:t>&lt;/</a:t>
            </a:r>
            <a:r>
              <a:rPr lang="en-US" sz="1400" smtClean="0">
                <a:solidFill>
                  <a:srgbClr val="3F7F7F"/>
                </a:solidFill>
                <a:latin typeface="Consolas"/>
              </a:rPr>
              <a:t>form</a:t>
            </a:r>
            <a:r>
              <a:rPr lang="en-US" sz="1400" smtClean="0">
                <a:solidFill>
                  <a:srgbClr val="008080"/>
                </a:solidFill>
                <a:latin typeface="Consolas"/>
              </a:rPr>
              <a:t>&gt;</a:t>
            </a:r>
            <a:endParaRPr lang="en-GB" altLang="en-US" sz="1400" smtClean="0"/>
          </a:p>
        </p:txBody>
      </p:sp>
      <p:sp>
        <p:nvSpPr>
          <p:cNvPr id="51207" name="Text Box 16"/>
          <p:cNvSpPr txBox="1">
            <a:spLocks noChangeArrowheads="1"/>
          </p:cNvSpPr>
          <p:nvPr/>
        </p:nvSpPr>
        <p:spPr bwMode="auto">
          <a:xfrm>
            <a:off x="6142038" y="3105150"/>
            <a:ext cx="3001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50000"/>
              </a:spcBef>
              <a:buFontTx/>
              <a:buNone/>
            </a:pPr>
            <a:r>
              <a:rPr lang="en-US" altLang="en-US" sz="1800"/>
              <a:t>URL of server side program</a:t>
            </a:r>
          </a:p>
        </p:txBody>
      </p:sp>
      <p:grpSp>
        <p:nvGrpSpPr>
          <p:cNvPr id="51208" name="Group 1"/>
          <p:cNvGrpSpPr>
            <a:grpSpLocks/>
          </p:cNvGrpSpPr>
          <p:nvPr/>
        </p:nvGrpSpPr>
        <p:grpSpPr bwMode="auto">
          <a:xfrm>
            <a:off x="2994705" y="3094038"/>
            <a:ext cx="2751138" cy="381000"/>
            <a:chOff x="3373332" y="3514797"/>
            <a:chExt cx="2752692" cy="381000"/>
          </a:xfrm>
        </p:grpSpPr>
        <p:sp>
          <p:nvSpPr>
            <p:cNvPr id="51210" name="Oval 14"/>
            <p:cNvSpPr>
              <a:spLocks noChangeArrowheads="1"/>
            </p:cNvSpPr>
            <p:nvPr/>
          </p:nvSpPr>
          <p:spPr bwMode="auto">
            <a:xfrm>
              <a:off x="3373332" y="3514797"/>
              <a:ext cx="2350796" cy="381000"/>
            </a:xfrm>
            <a:prstGeom prst="ellipse">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1211" name="Line 15"/>
            <p:cNvSpPr>
              <a:spLocks noChangeShapeType="1"/>
            </p:cNvSpPr>
            <p:nvPr/>
          </p:nvSpPr>
          <p:spPr bwMode="auto">
            <a:xfrm>
              <a:off x="5789964" y="3705296"/>
              <a:ext cx="336060" cy="0"/>
            </a:xfrm>
            <a:prstGeom prst="line">
              <a:avLst/>
            </a:prstGeom>
            <a:noFill/>
            <a:ln w="127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50951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lstStyle/>
          <a:p>
            <a:pPr>
              <a:defRPr/>
            </a:pPr>
            <a:r>
              <a:rPr lang="en-US" sz="2800" dirty="0" smtClean="0"/>
              <a:t>Session </a:t>
            </a:r>
            <a:r>
              <a:rPr lang="en-US" sz="2800" smtClean="0"/>
              <a:t>Tracking </a:t>
            </a:r>
            <a:r>
              <a:rPr lang="en-US" sz="2000"/>
              <a:t/>
            </a:r>
            <a:br>
              <a:rPr lang="en-US" sz="2000"/>
            </a:br>
            <a:r>
              <a:rPr lang="en-US" sz="1600" smtClean="0">
                <a:solidFill>
                  <a:schemeClr val="tx1"/>
                </a:solidFill>
                <a:latin typeface="Arial" charset="0"/>
                <a:cs typeface="Arial" charset="0"/>
              </a:rPr>
              <a:t>URL Rewriting</a:t>
            </a:r>
            <a:endParaRPr lang="en-US" sz="1100" dirty="0" smtClean="0">
              <a:solidFill>
                <a:schemeClr val="tx1"/>
              </a:solidFill>
              <a:latin typeface="Arial" charset="0"/>
              <a:cs typeface="Arial" charset="0"/>
            </a:endParaRPr>
          </a:p>
        </p:txBody>
      </p:sp>
      <p:sp>
        <p:nvSpPr>
          <p:cNvPr id="3" name="Content Placeholder 2"/>
          <p:cNvSpPr>
            <a:spLocks noGrp="1"/>
          </p:cNvSpPr>
          <p:nvPr>
            <p:ph idx="1"/>
          </p:nvPr>
        </p:nvSpPr>
        <p:spPr>
          <a:xfrm>
            <a:off x="191411" y="798286"/>
            <a:ext cx="8714050" cy="5416983"/>
          </a:xfrm>
        </p:spPr>
        <p:txBody>
          <a:bodyPr/>
          <a:lstStyle/>
          <a:p>
            <a:endParaRPr lang="en-US"/>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2229" name="Slide Number Placeholder 1"/>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0C04DDC-4FD8-49C6-84C9-AD633CC5284F}" type="slidenum">
              <a:rPr lang="vi-VN" altLang="en-US" sz="1200">
                <a:solidFill>
                  <a:srgbClr val="898989"/>
                </a:solidFill>
              </a:rPr>
              <a:pPr>
                <a:spcBef>
                  <a:spcPct val="0"/>
                </a:spcBef>
                <a:buFontTx/>
                <a:buNone/>
              </a:pPr>
              <a:t>33</a:t>
            </a:fld>
            <a:endParaRPr lang="vi-VN" altLang="en-US" sz="1200">
              <a:solidFill>
                <a:srgbClr val="898989"/>
              </a:solidFill>
            </a:endParaRPr>
          </a:p>
        </p:txBody>
      </p:sp>
      <p:sp>
        <p:nvSpPr>
          <p:cNvPr id="8" name="Rectangle 7"/>
          <p:cNvSpPr>
            <a:spLocks noChangeArrowheads="1"/>
          </p:cNvSpPr>
          <p:nvPr/>
        </p:nvSpPr>
        <p:spPr bwMode="auto">
          <a:xfrm>
            <a:off x="179512" y="836712"/>
            <a:ext cx="8758113" cy="403244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ts val="600"/>
              </a:spcBef>
              <a:defRPr/>
            </a:pPr>
            <a:r>
              <a:rPr lang="en-US">
                <a:solidFill>
                  <a:srgbClr val="008080"/>
                </a:solidFill>
                <a:latin typeface="Consolas"/>
              </a:rPr>
              <a:t>// URL for server side program after the user selects a product </a:t>
            </a:r>
            <a:endParaRPr lang="en-US" smtClean="0">
              <a:solidFill>
                <a:srgbClr val="008080"/>
              </a:solidFill>
              <a:latin typeface="Consolas"/>
            </a:endParaRPr>
          </a:p>
          <a:p>
            <a:pPr>
              <a:spcBef>
                <a:spcPts val="600"/>
              </a:spcBef>
              <a:defRPr/>
            </a:pPr>
            <a:r>
              <a:rPr lang="en-US" smtClean="0">
                <a:solidFill>
                  <a:srgbClr val="008080"/>
                </a:solidFill>
                <a:latin typeface="Consolas"/>
              </a:rPr>
              <a:t>// and </a:t>
            </a:r>
            <a:r>
              <a:rPr lang="en-US">
                <a:solidFill>
                  <a:srgbClr val="008080"/>
                </a:solidFill>
                <a:latin typeface="Consolas"/>
              </a:rPr>
              <a:t>goes to another </a:t>
            </a:r>
            <a:r>
              <a:rPr lang="en-US" smtClean="0">
                <a:solidFill>
                  <a:srgbClr val="008080"/>
                </a:solidFill>
                <a:latin typeface="Consolas"/>
              </a:rPr>
              <a:t>page</a:t>
            </a:r>
          </a:p>
          <a:p>
            <a:pPr>
              <a:spcBef>
                <a:spcPts val="600"/>
              </a:spcBef>
              <a:defRPr/>
            </a:pPr>
            <a:r>
              <a:rPr lang="en-US" smtClean="0">
                <a:solidFill>
                  <a:srgbClr val="008080"/>
                </a:solidFill>
                <a:latin typeface="Consolas"/>
              </a:rPr>
              <a:t>&lt;</a:t>
            </a:r>
            <a:r>
              <a:rPr lang="en-US" smtClean="0">
                <a:solidFill>
                  <a:srgbClr val="3F7F7F"/>
                </a:solidFill>
                <a:highlight>
                  <a:srgbClr val="D4D4D4"/>
                </a:highlight>
                <a:latin typeface="Consolas"/>
              </a:rPr>
              <a:t>form </a:t>
            </a:r>
            <a:r>
              <a:rPr lang="en-US" smtClean="0">
                <a:solidFill>
                  <a:srgbClr val="7F007F"/>
                </a:solidFill>
                <a:highlight>
                  <a:srgbClr val="D4D4D4"/>
                </a:highlight>
                <a:latin typeface="Consolas"/>
              </a:rPr>
              <a:t>method</a:t>
            </a:r>
            <a:r>
              <a:rPr lang="en-US" smtClean="0">
                <a:solidFill>
                  <a:srgbClr val="000000"/>
                </a:solidFill>
                <a:highlight>
                  <a:srgbClr val="D4D4D4"/>
                </a:highlight>
                <a:latin typeface="Consolas"/>
              </a:rPr>
              <a:t>=</a:t>
            </a:r>
            <a:r>
              <a:rPr lang="en-US" i="1" smtClean="0">
                <a:solidFill>
                  <a:srgbClr val="2A00FF"/>
                </a:solidFill>
                <a:highlight>
                  <a:srgbClr val="D4D4D4"/>
                </a:highlight>
                <a:latin typeface="Consolas"/>
              </a:rPr>
              <a:t>"post" </a:t>
            </a:r>
            <a:r>
              <a:rPr lang="en-US" i="1" smtClean="0">
                <a:solidFill>
                  <a:srgbClr val="7F007F"/>
                </a:solidFill>
                <a:highlight>
                  <a:srgbClr val="D4D4D4"/>
                </a:highlight>
                <a:latin typeface="Consolas"/>
              </a:rPr>
              <a:t>action</a:t>
            </a:r>
            <a:r>
              <a:rPr lang="en-US" i="1" smtClean="0">
                <a:solidFill>
                  <a:srgbClr val="000000"/>
                </a:solidFill>
                <a:highlight>
                  <a:srgbClr val="D4D4D4"/>
                </a:highlight>
                <a:latin typeface="Consolas"/>
              </a:rPr>
              <a:t>=</a:t>
            </a:r>
            <a:r>
              <a:rPr lang="en-US" i="1" smtClean="0">
                <a:solidFill>
                  <a:srgbClr val="2A00FF"/>
                </a:solidFill>
                <a:highlight>
                  <a:srgbClr val="D4D4D4"/>
                </a:highlight>
                <a:latin typeface="Consolas"/>
              </a:rPr>
              <a:t>"serverprogram.jsp?productID=102"</a:t>
            </a:r>
            <a:r>
              <a:rPr lang="en-US" i="1" smtClean="0">
                <a:solidFill>
                  <a:srgbClr val="008080"/>
                </a:solidFill>
                <a:highlight>
                  <a:srgbClr val="D4D4D4"/>
                </a:highlight>
                <a:latin typeface="Consolas"/>
              </a:rPr>
              <a:t>&gt;</a:t>
            </a:r>
          </a:p>
          <a:p>
            <a:pPr lvl="1">
              <a:spcBef>
                <a:spcPts val="600"/>
              </a:spcBef>
              <a:defRPr/>
            </a:pPr>
            <a:r>
              <a:rPr lang="en-US">
                <a:solidFill>
                  <a:srgbClr val="008080"/>
                </a:solidFill>
                <a:latin typeface="Consolas"/>
              </a:rPr>
              <a:t>// Provides check box for different </a:t>
            </a:r>
            <a:r>
              <a:rPr lang="en-US" smtClean="0">
                <a:solidFill>
                  <a:srgbClr val="008080"/>
                </a:solidFill>
                <a:latin typeface="Consolas"/>
              </a:rPr>
              <a:t>products</a:t>
            </a:r>
          </a:p>
          <a:p>
            <a:pPr lvl="1">
              <a:spcBef>
                <a:spcPts val="600"/>
              </a:spcBef>
              <a:defRPr/>
            </a:pPr>
            <a:r>
              <a:rPr lang="en-US" smtClean="0">
                <a:solidFill>
                  <a:srgbClr val="008080"/>
                </a:solidFill>
                <a:latin typeface="Consolas"/>
              </a:rPr>
              <a:t>&lt;</a:t>
            </a:r>
            <a:r>
              <a:rPr lang="en-US" smtClean="0">
                <a:solidFill>
                  <a:srgbClr val="3F7F7F"/>
                </a:solidFill>
                <a:latin typeface="Consolas"/>
              </a:rPr>
              <a:t>input </a:t>
            </a:r>
            <a:r>
              <a:rPr lang="en-US" smtClean="0">
                <a:solidFill>
                  <a:srgbClr val="7F007F"/>
                </a:solidFill>
                <a:latin typeface="Consolas"/>
              </a:rPr>
              <a:t>type</a:t>
            </a:r>
            <a:r>
              <a:rPr lang="en-US" smtClean="0">
                <a:solidFill>
                  <a:srgbClr val="000000"/>
                </a:solidFill>
                <a:latin typeface="Consolas"/>
              </a:rPr>
              <a:t>=</a:t>
            </a:r>
            <a:r>
              <a:rPr lang="en-US" i="1" smtClean="0">
                <a:solidFill>
                  <a:srgbClr val="2A00FF"/>
                </a:solidFill>
                <a:latin typeface="Consolas"/>
              </a:rPr>
              <a:t>"checkbox" </a:t>
            </a:r>
            <a:r>
              <a:rPr lang="en-US" i="1" smtClean="0">
                <a:solidFill>
                  <a:srgbClr val="7F007F"/>
                </a:solidFill>
                <a:latin typeface="Consolas"/>
              </a:rPr>
              <a:t>name</a:t>
            </a:r>
            <a:r>
              <a:rPr lang="en-US" i="1" smtClean="0">
                <a:solidFill>
                  <a:srgbClr val="000000"/>
                </a:solidFill>
                <a:latin typeface="Consolas"/>
              </a:rPr>
              <a:t>=</a:t>
            </a:r>
            <a:r>
              <a:rPr lang="en-US" i="1" smtClean="0">
                <a:solidFill>
                  <a:srgbClr val="2A00FF"/>
                </a:solidFill>
                <a:latin typeface="Consolas"/>
              </a:rPr>
              <a:t>"productID" </a:t>
            </a:r>
            <a:r>
              <a:rPr lang="en-US" i="1" smtClean="0">
                <a:solidFill>
                  <a:srgbClr val="7F007F"/>
                </a:solidFill>
                <a:latin typeface="Consolas"/>
              </a:rPr>
              <a:t>value</a:t>
            </a:r>
            <a:r>
              <a:rPr lang="en-US" i="1" smtClean="0">
                <a:solidFill>
                  <a:srgbClr val="000000"/>
                </a:solidFill>
                <a:latin typeface="Consolas"/>
              </a:rPr>
              <a:t>=</a:t>
            </a:r>
            <a:r>
              <a:rPr lang="en-US" i="1" smtClean="0">
                <a:solidFill>
                  <a:srgbClr val="2A00FF"/>
                </a:solidFill>
                <a:latin typeface="Consolas"/>
              </a:rPr>
              <a:t>"150"</a:t>
            </a:r>
            <a:r>
              <a:rPr lang="en-US" i="1" smtClean="0">
                <a:solidFill>
                  <a:srgbClr val="008080"/>
                </a:solidFill>
                <a:latin typeface="Consolas"/>
              </a:rPr>
              <a:t>&gt;</a:t>
            </a:r>
          </a:p>
          <a:p>
            <a:pPr lvl="1">
              <a:spcBef>
                <a:spcPts val="600"/>
              </a:spcBef>
              <a:defRPr/>
            </a:pPr>
            <a:r>
              <a:rPr lang="en-US" i="1">
                <a:solidFill>
                  <a:srgbClr val="008080"/>
                </a:solidFill>
                <a:latin typeface="Consolas"/>
              </a:rPr>
              <a:t>	</a:t>
            </a:r>
            <a:r>
              <a:rPr lang="en-US" i="1" smtClean="0">
                <a:solidFill>
                  <a:srgbClr val="008080"/>
                </a:solidFill>
                <a:latin typeface="Consolas"/>
              </a:rPr>
              <a:t>		</a:t>
            </a:r>
            <a:r>
              <a:rPr lang="en-US" i="1" smtClean="0">
                <a:solidFill>
                  <a:srgbClr val="000000"/>
                </a:solidFill>
                <a:latin typeface="Consolas"/>
              </a:rPr>
              <a:t>DVD Player with built in Amplifier </a:t>
            </a:r>
            <a:r>
              <a:rPr lang="en-US" i="1" smtClean="0">
                <a:solidFill>
                  <a:srgbClr val="008080"/>
                </a:solidFill>
                <a:latin typeface="Consolas"/>
              </a:rPr>
              <a:t>&lt;</a:t>
            </a:r>
            <a:r>
              <a:rPr lang="en-US" i="1" smtClean="0">
                <a:solidFill>
                  <a:srgbClr val="3F7F7F"/>
                </a:solidFill>
                <a:latin typeface="Consolas"/>
              </a:rPr>
              <a:t>br</a:t>
            </a:r>
            <a:r>
              <a:rPr lang="en-US" i="1" smtClean="0">
                <a:solidFill>
                  <a:srgbClr val="008080"/>
                </a:solidFill>
                <a:latin typeface="Consolas"/>
              </a:rPr>
              <a:t>&gt;</a:t>
            </a:r>
            <a:r>
              <a:rPr lang="en-US" i="1" smtClean="0">
                <a:solidFill>
                  <a:srgbClr val="000000"/>
                </a:solidFill>
                <a:latin typeface="Consolas"/>
              </a:rPr>
              <a:t> </a:t>
            </a:r>
          </a:p>
          <a:p>
            <a:pPr lvl="1">
              <a:spcBef>
                <a:spcPts val="600"/>
              </a:spcBef>
              <a:defRPr/>
            </a:pPr>
            <a:r>
              <a:rPr lang="en-US" smtClean="0">
                <a:solidFill>
                  <a:srgbClr val="008080"/>
                </a:solidFill>
                <a:latin typeface="Consolas"/>
              </a:rPr>
              <a:t>&lt;</a:t>
            </a:r>
            <a:r>
              <a:rPr lang="en-US" smtClean="0">
                <a:solidFill>
                  <a:srgbClr val="3F7F7F"/>
                </a:solidFill>
                <a:latin typeface="Consolas"/>
              </a:rPr>
              <a:t>input </a:t>
            </a:r>
            <a:r>
              <a:rPr lang="en-US" smtClean="0">
                <a:solidFill>
                  <a:srgbClr val="7F007F"/>
                </a:solidFill>
                <a:latin typeface="Consolas"/>
              </a:rPr>
              <a:t>type</a:t>
            </a:r>
            <a:r>
              <a:rPr lang="en-US" smtClean="0">
                <a:solidFill>
                  <a:srgbClr val="000000"/>
                </a:solidFill>
                <a:latin typeface="Consolas"/>
              </a:rPr>
              <a:t>=</a:t>
            </a:r>
            <a:r>
              <a:rPr lang="en-US" i="1" smtClean="0">
                <a:solidFill>
                  <a:srgbClr val="2A00FF"/>
                </a:solidFill>
                <a:latin typeface="Consolas"/>
              </a:rPr>
              <a:t>"checkbox" </a:t>
            </a:r>
            <a:r>
              <a:rPr lang="en-US" i="1" smtClean="0">
                <a:solidFill>
                  <a:srgbClr val="7F007F"/>
                </a:solidFill>
                <a:latin typeface="Consolas"/>
              </a:rPr>
              <a:t>name</a:t>
            </a:r>
            <a:r>
              <a:rPr lang="en-US" i="1" smtClean="0">
                <a:solidFill>
                  <a:srgbClr val="000000"/>
                </a:solidFill>
                <a:latin typeface="Consolas"/>
              </a:rPr>
              <a:t>=</a:t>
            </a:r>
            <a:r>
              <a:rPr lang="en-US" i="1" smtClean="0">
                <a:solidFill>
                  <a:srgbClr val="2A00FF"/>
                </a:solidFill>
                <a:latin typeface="Consolas"/>
              </a:rPr>
              <a:t>"productID" </a:t>
            </a:r>
            <a:r>
              <a:rPr lang="en-US" i="1" smtClean="0">
                <a:solidFill>
                  <a:srgbClr val="7F007F"/>
                </a:solidFill>
                <a:latin typeface="Consolas"/>
              </a:rPr>
              <a:t>value</a:t>
            </a:r>
            <a:r>
              <a:rPr lang="en-US" i="1" smtClean="0">
                <a:solidFill>
                  <a:srgbClr val="000000"/>
                </a:solidFill>
                <a:latin typeface="Consolas"/>
              </a:rPr>
              <a:t>=</a:t>
            </a:r>
            <a:r>
              <a:rPr lang="en-US" i="1" smtClean="0">
                <a:solidFill>
                  <a:srgbClr val="2A00FF"/>
                </a:solidFill>
                <a:latin typeface="Consolas"/>
              </a:rPr>
              <a:t>"160"</a:t>
            </a:r>
            <a:r>
              <a:rPr lang="en-US" i="1" smtClean="0">
                <a:solidFill>
                  <a:srgbClr val="008080"/>
                </a:solidFill>
                <a:latin typeface="Consolas"/>
              </a:rPr>
              <a:t>&gt;</a:t>
            </a:r>
          </a:p>
          <a:p>
            <a:pPr lvl="1">
              <a:spcBef>
                <a:spcPts val="600"/>
              </a:spcBef>
              <a:defRPr/>
            </a:pPr>
            <a:r>
              <a:rPr lang="en-US" i="1">
                <a:solidFill>
                  <a:srgbClr val="008080"/>
                </a:solidFill>
                <a:latin typeface="Consolas"/>
              </a:rPr>
              <a:t>	</a:t>
            </a:r>
            <a:r>
              <a:rPr lang="en-US" i="1" smtClean="0">
                <a:solidFill>
                  <a:srgbClr val="008080"/>
                </a:solidFill>
                <a:latin typeface="Consolas"/>
              </a:rPr>
              <a:t>		</a:t>
            </a:r>
            <a:r>
              <a:rPr lang="en-US" i="1" smtClean="0">
                <a:solidFill>
                  <a:srgbClr val="000000"/>
                </a:solidFill>
                <a:latin typeface="Consolas"/>
              </a:rPr>
              <a:t>Ultra Slim DVD Player Multi Region 5.1 Digital</a:t>
            </a:r>
            <a:r>
              <a:rPr lang="en-US" i="1" smtClean="0">
                <a:solidFill>
                  <a:srgbClr val="008080"/>
                </a:solidFill>
                <a:latin typeface="Consolas"/>
              </a:rPr>
              <a:t>&lt;</a:t>
            </a:r>
            <a:r>
              <a:rPr lang="en-US" i="1" smtClean="0">
                <a:solidFill>
                  <a:srgbClr val="3F7F7F"/>
                </a:solidFill>
                <a:latin typeface="Consolas"/>
              </a:rPr>
              <a:t>br</a:t>
            </a:r>
            <a:r>
              <a:rPr lang="en-US" i="1" smtClean="0">
                <a:solidFill>
                  <a:srgbClr val="008080"/>
                </a:solidFill>
                <a:latin typeface="Consolas"/>
              </a:rPr>
              <a:t>&gt;</a:t>
            </a:r>
            <a:r>
              <a:rPr lang="en-US" i="1" smtClean="0">
                <a:solidFill>
                  <a:srgbClr val="000000"/>
                </a:solidFill>
                <a:latin typeface="Consolas"/>
              </a:rPr>
              <a:t> </a:t>
            </a:r>
          </a:p>
          <a:p>
            <a:pPr lvl="1">
              <a:spcBef>
                <a:spcPts val="600"/>
              </a:spcBef>
              <a:defRPr/>
            </a:pPr>
            <a:r>
              <a:rPr lang="en-US">
                <a:solidFill>
                  <a:srgbClr val="008080"/>
                </a:solidFill>
                <a:latin typeface="Consolas"/>
              </a:rPr>
              <a:t>// Submits input to the </a:t>
            </a:r>
            <a:r>
              <a:rPr lang="en-US" smtClean="0">
                <a:solidFill>
                  <a:srgbClr val="008080"/>
                </a:solidFill>
                <a:latin typeface="Consolas"/>
              </a:rPr>
              <a:t>URL</a:t>
            </a:r>
          </a:p>
          <a:p>
            <a:pPr lvl="1">
              <a:spcBef>
                <a:spcPts val="600"/>
              </a:spcBef>
              <a:defRPr/>
            </a:pPr>
            <a:r>
              <a:rPr lang="en-US" smtClean="0">
                <a:solidFill>
                  <a:srgbClr val="008080"/>
                </a:solidFill>
                <a:latin typeface="Consolas"/>
              </a:rPr>
              <a:t>&lt;</a:t>
            </a:r>
            <a:r>
              <a:rPr lang="en-US" smtClean="0">
                <a:solidFill>
                  <a:srgbClr val="3F7F7F"/>
                </a:solidFill>
                <a:latin typeface="Consolas"/>
              </a:rPr>
              <a:t>input </a:t>
            </a:r>
            <a:r>
              <a:rPr lang="en-US" smtClean="0">
                <a:solidFill>
                  <a:srgbClr val="7F007F"/>
                </a:solidFill>
                <a:latin typeface="Consolas"/>
              </a:rPr>
              <a:t>type</a:t>
            </a:r>
            <a:r>
              <a:rPr lang="en-US" smtClean="0">
                <a:solidFill>
                  <a:srgbClr val="000000"/>
                </a:solidFill>
                <a:latin typeface="Consolas"/>
              </a:rPr>
              <a:t>=</a:t>
            </a:r>
            <a:r>
              <a:rPr lang="en-US" i="1" smtClean="0">
                <a:solidFill>
                  <a:srgbClr val="2A00FF"/>
                </a:solidFill>
                <a:latin typeface="Consolas"/>
              </a:rPr>
              <a:t>"submit" </a:t>
            </a:r>
            <a:r>
              <a:rPr lang="en-US" i="1" smtClean="0">
                <a:solidFill>
                  <a:srgbClr val="7F007F"/>
                </a:solidFill>
                <a:latin typeface="Consolas"/>
              </a:rPr>
              <a:t>name</a:t>
            </a:r>
            <a:r>
              <a:rPr lang="en-US" i="1" smtClean="0">
                <a:solidFill>
                  <a:srgbClr val="000000"/>
                </a:solidFill>
                <a:latin typeface="Consolas"/>
              </a:rPr>
              <a:t>=</a:t>
            </a:r>
            <a:r>
              <a:rPr lang="en-US" i="1" smtClean="0">
                <a:solidFill>
                  <a:srgbClr val="2A00FF"/>
                </a:solidFill>
                <a:latin typeface="Consolas"/>
              </a:rPr>
              <a:t>"Submit" </a:t>
            </a:r>
            <a:r>
              <a:rPr lang="en-US" i="1" smtClean="0">
                <a:solidFill>
                  <a:srgbClr val="7F007F"/>
                </a:solidFill>
                <a:latin typeface="Consolas"/>
              </a:rPr>
              <a:t>value</a:t>
            </a:r>
            <a:r>
              <a:rPr lang="en-US" i="1" smtClean="0">
                <a:solidFill>
                  <a:srgbClr val="000000"/>
                </a:solidFill>
                <a:latin typeface="Consolas"/>
              </a:rPr>
              <a:t>=</a:t>
            </a:r>
            <a:r>
              <a:rPr lang="en-US" i="1" smtClean="0">
                <a:solidFill>
                  <a:srgbClr val="2A00FF"/>
                </a:solidFill>
                <a:latin typeface="Consolas"/>
              </a:rPr>
              <a:t>"Add to Cart"</a:t>
            </a:r>
            <a:r>
              <a:rPr lang="en-US" i="1" smtClean="0">
                <a:solidFill>
                  <a:srgbClr val="008080"/>
                </a:solidFill>
                <a:latin typeface="Consolas"/>
              </a:rPr>
              <a:t>&gt;</a:t>
            </a:r>
            <a:r>
              <a:rPr lang="en-US" i="1" smtClean="0">
                <a:solidFill>
                  <a:srgbClr val="000000"/>
                </a:solidFill>
                <a:latin typeface="Consolas"/>
              </a:rPr>
              <a:t> </a:t>
            </a:r>
            <a:r>
              <a:rPr lang="en-US" i="1" smtClean="0">
                <a:solidFill>
                  <a:srgbClr val="008080"/>
                </a:solidFill>
                <a:latin typeface="Consolas"/>
              </a:rPr>
              <a:t>&lt;</a:t>
            </a:r>
            <a:r>
              <a:rPr lang="en-US" i="1" smtClean="0">
                <a:solidFill>
                  <a:srgbClr val="3F7F7F"/>
                </a:solidFill>
                <a:latin typeface="Consolas"/>
              </a:rPr>
              <a:t>br</a:t>
            </a:r>
            <a:r>
              <a:rPr lang="en-US" i="1" smtClean="0">
                <a:solidFill>
                  <a:srgbClr val="008080"/>
                </a:solidFill>
                <a:latin typeface="Consolas"/>
              </a:rPr>
              <a:t>&gt;</a:t>
            </a:r>
          </a:p>
          <a:p>
            <a:pPr>
              <a:spcBef>
                <a:spcPts val="600"/>
              </a:spcBef>
              <a:defRPr/>
            </a:pPr>
            <a:r>
              <a:rPr lang="en-US" smtClean="0">
                <a:solidFill>
                  <a:srgbClr val="008080"/>
                </a:solidFill>
                <a:latin typeface="Consolas"/>
              </a:rPr>
              <a:t>&lt;/</a:t>
            </a:r>
            <a:r>
              <a:rPr lang="en-US" smtClean="0">
                <a:solidFill>
                  <a:srgbClr val="3F7F7F"/>
                </a:solidFill>
                <a:highlight>
                  <a:srgbClr val="D4D4D4"/>
                </a:highlight>
                <a:latin typeface="Consolas"/>
              </a:rPr>
              <a:t>form</a:t>
            </a:r>
            <a:r>
              <a:rPr lang="en-US" smtClean="0">
                <a:solidFill>
                  <a:srgbClr val="008080"/>
                </a:solidFill>
                <a:highlight>
                  <a:srgbClr val="D4D4D4"/>
                </a:highlight>
                <a:latin typeface="Consolas"/>
              </a:rPr>
              <a:t>&gt;</a:t>
            </a:r>
            <a:endParaRPr lang="en-GB" altLang="en-US" smtClean="0"/>
          </a:p>
        </p:txBody>
      </p:sp>
      <p:sp>
        <p:nvSpPr>
          <p:cNvPr id="9" name="Oval 14"/>
          <p:cNvSpPr>
            <a:spLocks noChangeArrowheads="1"/>
          </p:cNvSpPr>
          <p:nvPr/>
        </p:nvSpPr>
        <p:spPr bwMode="auto">
          <a:xfrm>
            <a:off x="3622675" y="1441450"/>
            <a:ext cx="4478338" cy="503238"/>
          </a:xfrm>
          <a:prstGeom prst="ellipse">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Tree>
    <p:extLst>
      <p:ext uri="{BB962C8B-B14F-4D97-AF65-F5344CB8AC3E}">
        <p14:creationId xmlns:p14="http://schemas.microsoft.com/office/powerpoint/2010/main" val="3924070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a:defRPr/>
            </a:pPr>
            <a:r>
              <a:rPr lang="en-US" sz="2800"/>
              <a:t>Session Tracking</a:t>
            </a:r>
            <a:r>
              <a:rPr lang="en-US" sz="2800">
                <a:solidFill>
                  <a:srgbClr val="F79646">
                    <a:lumMod val="75000"/>
                  </a:srgbClr>
                </a:solidFill>
              </a:rPr>
              <a:t/>
            </a:r>
            <a:br>
              <a:rPr lang="en-US" sz="2800">
                <a:solidFill>
                  <a:srgbClr val="F79646">
                    <a:lumMod val="75000"/>
                  </a:srgbClr>
                </a:solidFill>
              </a:rPr>
            </a:br>
            <a:r>
              <a:rPr lang="en-US" sz="1600">
                <a:solidFill>
                  <a:schemeClr val="tx1"/>
                </a:solidFill>
                <a:cs typeface="Arial" charset="0"/>
              </a:rPr>
              <a:t>Hidden Form </a:t>
            </a:r>
            <a:r>
              <a:rPr lang="en-US" sz="1600" smtClean="0">
                <a:solidFill>
                  <a:schemeClr val="tx1"/>
                </a:solidFill>
                <a:cs typeface="Arial" charset="0"/>
              </a:rPr>
              <a:t>Fields</a:t>
            </a:r>
            <a:endParaRPr lang="en-US" sz="1800" dirty="0" smtClean="0">
              <a:solidFill>
                <a:schemeClr val="tx1"/>
              </a:solidFill>
              <a:latin typeface="Arial" charset="0"/>
              <a:cs typeface="Arial" charset="0"/>
            </a:endParaRPr>
          </a:p>
        </p:txBody>
      </p:sp>
      <p:sp>
        <p:nvSpPr>
          <p:cNvPr id="55299" name="Rectangle 3"/>
          <p:cNvSpPr>
            <a:spLocks noGrp="1" noChangeArrowheads="1"/>
          </p:cNvSpPr>
          <p:nvPr>
            <p:ph idx="1"/>
          </p:nvPr>
        </p:nvSpPr>
        <p:spPr>
          <a:prstGeom prst="rect">
            <a:avLst/>
          </a:prstGeom>
        </p:spPr>
        <p:txBody>
          <a:bodyPr/>
          <a:lstStyle/>
          <a:p>
            <a:pPr algn="just">
              <a:spcBef>
                <a:spcPts val="600"/>
              </a:spcBef>
              <a:defRPr/>
            </a:pPr>
            <a:r>
              <a:rPr lang="en-US" sz="2000"/>
              <a:t>W</a:t>
            </a:r>
            <a:r>
              <a:rPr lang="en-US" sz="2000" smtClean="0"/>
              <a:t>e </a:t>
            </a:r>
            <a:r>
              <a:rPr lang="en-US" sz="2000" b="1"/>
              <a:t>store the information in the hidden field </a:t>
            </a:r>
            <a:r>
              <a:rPr lang="en-US" sz="2000"/>
              <a:t>and </a:t>
            </a:r>
            <a:r>
              <a:rPr lang="en-US" sz="2000" b="1"/>
              <a:t>get it</a:t>
            </a:r>
            <a:r>
              <a:rPr lang="en-US" sz="2000"/>
              <a:t> from another </a:t>
            </a:r>
            <a:r>
              <a:rPr lang="en-US" sz="2000" smtClean="0"/>
              <a:t>servlet.</a:t>
            </a:r>
          </a:p>
          <a:p>
            <a:pPr algn="just">
              <a:spcBef>
                <a:spcPts val="600"/>
              </a:spcBef>
              <a:defRPr/>
            </a:pPr>
            <a:r>
              <a:rPr lang="en-US" sz="2000"/>
              <a:t>This approach is better if we have to </a:t>
            </a:r>
            <a:r>
              <a:rPr lang="en-US" sz="2000" b="1"/>
              <a:t>submit form </a:t>
            </a:r>
            <a:r>
              <a:rPr lang="en-US" sz="2000"/>
              <a:t>in all the pages and we don't want to depend on the browser</a:t>
            </a:r>
            <a:r>
              <a:rPr lang="en-US" sz="2000" smtClean="0"/>
              <a:t>.</a:t>
            </a:r>
          </a:p>
          <a:p>
            <a:pPr marL="0" indent="0" algn="ctr">
              <a:spcBef>
                <a:spcPts val="600"/>
              </a:spcBef>
              <a:buFont typeface="Arial" charset="0"/>
              <a:buNone/>
              <a:defRPr/>
            </a:pPr>
            <a:r>
              <a:rPr lang="en-US" sz="1800" smtClean="0">
                <a:solidFill>
                  <a:srgbClr val="000000"/>
                </a:solidFill>
              </a:rPr>
              <a:t>&lt;</a:t>
            </a:r>
            <a:r>
              <a:rPr lang="en-US" sz="1800">
                <a:solidFill>
                  <a:srgbClr val="000000"/>
                </a:solidFill>
              </a:rPr>
              <a:t>input type=</a:t>
            </a:r>
            <a:r>
              <a:rPr lang="en-US" sz="1800">
                <a:solidFill>
                  <a:srgbClr val="0000FF"/>
                </a:solidFill>
              </a:rPr>
              <a:t>"hidden"</a:t>
            </a:r>
            <a:r>
              <a:rPr lang="en-US" sz="1800">
                <a:solidFill>
                  <a:srgbClr val="000000"/>
                </a:solidFill>
              </a:rPr>
              <a:t> name=</a:t>
            </a:r>
            <a:r>
              <a:rPr lang="en-US" sz="1800">
                <a:solidFill>
                  <a:srgbClr val="0000FF"/>
                </a:solidFill>
              </a:rPr>
              <a:t>"uname"</a:t>
            </a:r>
            <a:r>
              <a:rPr lang="en-US" sz="1800">
                <a:solidFill>
                  <a:srgbClr val="000000"/>
                </a:solidFill>
              </a:rPr>
              <a:t> value=</a:t>
            </a:r>
            <a:r>
              <a:rPr lang="en-US" sz="1800">
                <a:solidFill>
                  <a:srgbClr val="0000FF"/>
                </a:solidFill>
              </a:rPr>
              <a:t>"Vimal Jaiswal"</a:t>
            </a:r>
            <a:r>
              <a:rPr lang="en-US" sz="1800">
                <a:solidFill>
                  <a:srgbClr val="000000"/>
                </a:solidFill>
              </a:rPr>
              <a:t>&gt;</a:t>
            </a:r>
            <a:r>
              <a:rPr lang="en-US" sz="2000">
                <a:solidFill>
                  <a:srgbClr val="000000"/>
                </a:solidFill>
                <a:latin typeface="Verdana"/>
              </a:rPr>
              <a:t>  </a:t>
            </a:r>
            <a:endParaRPr lang="en-US" sz="1800" b="1" smtClean="0"/>
          </a:p>
          <a:p>
            <a:pPr>
              <a:spcBef>
                <a:spcPts val="600"/>
              </a:spcBef>
              <a:defRPr/>
            </a:pPr>
            <a:r>
              <a:rPr lang="en-US" sz="2000" b="1"/>
              <a:t>Advantage of Hidden Form Field</a:t>
            </a:r>
          </a:p>
          <a:p>
            <a:pPr lvl="1">
              <a:spcBef>
                <a:spcPts val="600"/>
              </a:spcBef>
              <a:defRPr/>
            </a:pPr>
            <a:r>
              <a:rPr lang="en-US" sz="1800"/>
              <a:t>It will always work whether cookie is disabled or not</a:t>
            </a:r>
            <a:r>
              <a:rPr lang="en-US" sz="1800" smtClean="0"/>
              <a:t>.</a:t>
            </a:r>
            <a:endParaRPr lang="en-US" sz="1600"/>
          </a:p>
          <a:p>
            <a:pPr>
              <a:spcBef>
                <a:spcPts val="600"/>
              </a:spcBef>
              <a:defRPr/>
            </a:pPr>
            <a:r>
              <a:rPr lang="en-US" sz="2000" b="1"/>
              <a:t>Disadvantage of Hidden Form Field:</a:t>
            </a:r>
          </a:p>
          <a:p>
            <a:pPr lvl="1">
              <a:spcBef>
                <a:spcPts val="600"/>
              </a:spcBef>
              <a:defRPr/>
            </a:pPr>
            <a:r>
              <a:rPr lang="en-US" sz="1800"/>
              <a:t>It is maintained at server side.</a:t>
            </a:r>
          </a:p>
          <a:p>
            <a:pPr lvl="1">
              <a:spcBef>
                <a:spcPts val="600"/>
              </a:spcBef>
              <a:defRPr/>
            </a:pPr>
            <a:r>
              <a:rPr lang="en-US" sz="1800"/>
              <a:t>Extra </a:t>
            </a:r>
            <a:r>
              <a:rPr lang="en-US" sz="1800" b="1"/>
              <a:t>form submission </a:t>
            </a:r>
            <a:r>
              <a:rPr lang="en-US" sz="1800"/>
              <a:t>is required on each pages.</a:t>
            </a:r>
          </a:p>
          <a:p>
            <a:pPr lvl="1">
              <a:spcBef>
                <a:spcPts val="600"/>
              </a:spcBef>
              <a:defRPr/>
            </a:pPr>
            <a:r>
              <a:rPr lang="en-US" sz="1800"/>
              <a:t>Only textual information can be used</a:t>
            </a:r>
            <a:r>
              <a:rPr lang="en-US" sz="1800" smtClean="0"/>
              <a:t>.</a:t>
            </a:r>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3254" name="Slide Number Placeholder 2"/>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CAA6FE8-98C3-4247-9751-71C4186E0EC3}" type="slidenum">
              <a:rPr lang="vi-VN" altLang="en-US" sz="1200">
                <a:solidFill>
                  <a:srgbClr val="898989"/>
                </a:solidFill>
              </a:rPr>
              <a:pPr>
                <a:spcBef>
                  <a:spcPct val="0"/>
                </a:spcBef>
                <a:buFontTx/>
                <a:buNone/>
              </a:pPr>
              <a:t>34</a:t>
            </a:fld>
            <a:endParaRPr lang="vi-VN" altLang="en-US" sz="1200">
              <a:solidFill>
                <a:srgbClr val="898989"/>
              </a:solidFill>
            </a:endParaRPr>
          </a:p>
        </p:txBody>
      </p:sp>
      <p:pic>
        <p:nvPicPr>
          <p:cNvPr id="4" name="Picture 9" descr="fig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5173663"/>
            <a:ext cx="2809875"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9388" y="5316538"/>
            <a:ext cx="6048375" cy="1015663"/>
          </a:xfrm>
          <a:prstGeom prst="rect">
            <a:avLst/>
          </a:prstGeom>
          <a:noFill/>
        </p:spPr>
        <p:txBody>
          <a:bodyPr>
            <a:spAutoFit/>
          </a:bodyPr>
          <a:lstStyle/>
          <a:p>
            <a:pPr marL="342900" indent="-342900" algn="just">
              <a:spcBef>
                <a:spcPts val="600"/>
              </a:spcBef>
              <a:buClr>
                <a:schemeClr val="accent6">
                  <a:lumMod val="75000"/>
                </a:schemeClr>
              </a:buClr>
              <a:buFont typeface="Wingdings" panose="05000000000000000000" pitchFamily="2" charset="2"/>
              <a:buChar char="v"/>
              <a:defRPr/>
            </a:pPr>
            <a:r>
              <a:rPr lang="en-US" sz="2000">
                <a:latin typeface="Candara" panose="020E0502030303020204" pitchFamily="34" charset="0"/>
                <a:cs typeface="+mn-cs"/>
              </a:rPr>
              <a:t>When the user </a:t>
            </a:r>
            <a:r>
              <a:rPr lang="en-US" sz="2000" b="1">
                <a:latin typeface="Candara" panose="020E0502030303020204" pitchFamily="34" charset="0"/>
                <a:cs typeface="+mn-cs"/>
              </a:rPr>
              <a:t>visits the next page</a:t>
            </a:r>
            <a:r>
              <a:rPr lang="en-US" sz="2000">
                <a:latin typeface="Candara" panose="020E0502030303020204" pitchFamily="34" charset="0"/>
                <a:cs typeface="+mn-cs"/>
              </a:rPr>
              <a:t>, the server side program reads all the parameters that a user passes in the previous form </a:t>
            </a:r>
          </a:p>
        </p:txBody>
      </p:sp>
    </p:spTree>
    <p:extLst>
      <p:ext uri="{BB962C8B-B14F-4D97-AF65-F5344CB8AC3E}">
        <p14:creationId xmlns:p14="http://schemas.microsoft.com/office/powerpoint/2010/main" val="554254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29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29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299">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sz="3200"/>
              <a:t>Session Tracking</a:t>
            </a:r>
            <a:r>
              <a:rPr lang="en-US" sz="2800">
                <a:solidFill>
                  <a:srgbClr val="F79646">
                    <a:lumMod val="75000"/>
                  </a:srgbClr>
                </a:solidFill>
              </a:rPr>
              <a:t/>
            </a:r>
            <a:br>
              <a:rPr lang="en-US" sz="2800">
                <a:solidFill>
                  <a:srgbClr val="F79646">
                    <a:lumMod val="75000"/>
                  </a:srgbClr>
                </a:solidFill>
              </a:rPr>
            </a:br>
            <a:r>
              <a:rPr lang="en-US" sz="1600">
                <a:solidFill>
                  <a:schemeClr val="tx1"/>
                </a:solidFill>
                <a:cs typeface="Arial" charset="0"/>
              </a:rPr>
              <a:t>Hidden Form </a:t>
            </a:r>
            <a:r>
              <a:rPr lang="en-US" sz="1600" smtClean="0">
                <a:solidFill>
                  <a:schemeClr val="tx1"/>
                </a:solidFill>
                <a:cs typeface="Arial" charset="0"/>
              </a:rPr>
              <a:t>Fields</a:t>
            </a:r>
            <a:endParaRPr lang="en-US" sz="2700" dirty="0" smtClean="0">
              <a:solidFill>
                <a:schemeClr val="tx1"/>
              </a:solidFill>
              <a:latin typeface="Arial" charset="0"/>
              <a:cs typeface="Arial" charset="0"/>
            </a:endParaRPr>
          </a:p>
        </p:txBody>
      </p:sp>
      <p:sp>
        <p:nvSpPr>
          <p:cNvPr id="4" name="Content Placeholder 3"/>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4277" name="Slide Number Placeholder 2"/>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BE02787-D538-4CBF-B0BE-D288EC513509}" type="slidenum">
              <a:rPr lang="vi-VN" altLang="en-US" sz="1200">
                <a:solidFill>
                  <a:srgbClr val="898989"/>
                </a:solidFill>
              </a:rPr>
              <a:pPr>
                <a:spcBef>
                  <a:spcPct val="0"/>
                </a:spcBef>
                <a:buFontTx/>
                <a:buNone/>
              </a:pPr>
              <a:t>35</a:t>
            </a:fld>
            <a:endParaRPr lang="vi-VN" altLang="en-US" sz="1200">
              <a:solidFill>
                <a:srgbClr val="898989"/>
              </a:solidFill>
            </a:endParaRPr>
          </a:p>
        </p:txBody>
      </p:sp>
      <p:sp>
        <p:nvSpPr>
          <p:cNvPr id="54276" name="Rectangle 6"/>
          <p:cNvSpPr>
            <a:spLocks noChangeArrowheads="1"/>
          </p:cNvSpPr>
          <p:nvPr/>
        </p:nvSpPr>
        <p:spPr bwMode="auto">
          <a:xfrm>
            <a:off x="191412" y="908050"/>
            <a:ext cx="8773202" cy="41052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Font typeface="Arial" panose="020B0604020202020204" pitchFamily="34" charset="0"/>
              <a:buNone/>
            </a:pPr>
            <a:r>
              <a:rPr lang="en-US" altLang="en-US" sz="1800">
                <a:solidFill>
                  <a:srgbClr val="008080"/>
                </a:solidFill>
                <a:latin typeface="Consolas" panose="020B0609020204030204" pitchFamily="49" charset="0"/>
              </a:rPr>
              <a:t>&lt;</a:t>
            </a:r>
            <a:r>
              <a:rPr lang="en-US" altLang="en-US" sz="1800">
                <a:solidFill>
                  <a:srgbClr val="3F7F7F"/>
                </a:solidFill>
                <a:latin typeface="Consolas" panose="020B0609020204030204" pitchFamily="49" charset="0"/>
              </a:rPr>
              <a:t>b</a:t>
            </a:r>
            <a:r>
              <a:rPr lang="en-US" altLang="en-US" sz="1800">
                <a:solidFill>
                  <a:srgbClr val="008080"/>
                </a:solidFill>
                <a:latin typeface="Consolas" panose="020B0609020204030204" pitchFamily="49" charset="0"/>
              </a:rPr>
              <a:t>&gt;</a:t>
            </a:r>
            <a:r>
              <a:rPr lang="en-US" altLang="en-US" sz="1800">
                <a:solidFill>
                  <a:srgbClr val="000000"/>
                </a:solidFill>
                <a:latin typeface="Consolas" panose="020B0609020204030204" pitchFamily="49" charset="0"/>
              </a:rPr>
              <a:t>Search results for books</a:t>
            </a:r>
            <a:r>
              <a:rPr lang="en-US" altLang="en-US" sz="1800">
                <a:solidFill>
                  <a:srgbClr val="008080"/>
                </a:solidFill>
                <a:latin typeface="Consolas" panose="020B0609020204030204" pitchFamily="49" charset="0"/>
              </a:rPr>
              <a:t>&lt;/</a:t>
            </a:r>
            <a:r>
              <a:rPr lang="en-US" altLang="en-US" sz="1800">
                <a:solidFill>
                  <a:srgbClr val="3F7F7F"/>
                </a:solidFill>
                <a:latin typeface="Consolas" panose="020B0609020204030204" pitchFamily="49" charset="0"/>
              </a:rPr>
              <a:t>b</a:t>
            </a:r>
            <a:r>
              <a:rPr lang="en-US" altLang="en-US" sz="1800">
                <a:solidFill>
                  <a:srgbClr val="008080"/>
                </a:solidFill>
                <a:latin typeface="Consolas" panose="020B0609020204030204" pitchFamily="49" charset="0"/>
              </a:rPr>
              <a:t>&gt;</a:t>
            </a:r>
          </a:p>
          <a:p>
            <a:pPr>
              <a:buFont typeface="Arial" panose="020B0604020202020204" pitchFamily="34" charset="0"/>
              <a:buNone/>
            </a:pPr>
            <a:r>
              <a:rPr lang="en-US" altLang="en-US" sz="1800">
                <a:solidFill>
                  <a:srgbClr val="008080"/>
                </a:solidFill>
                <a:latin typeface="Consolas" panose="020B0609020204030204" pitchFamily="49" charset="0"/>
              </a:rPr>
              <a:t>&lt;</a:t>
            </a:r>
            <a:r>
              <a:rPr lang="en-US" altLang="en-US" sz="1800">
                <a:solidFill>
                  <a:srgbClr val="3F7F7F"/>
                </a:solidFill>
                <a:latin typeface="Consolas" panose="020B0609020204030204" pitchFamily="49" charset="0"/>
              </a:rPr>
              <a:t>form </a:t>
            </a:r>
            <a:r>
              <a:rPr lang="en-US" altLang="en-US" sz="1800">
                <a:solidFill>
                  <a:srgbClr val="7F007F"/>
                </a:solidFill>
                <a:latin typeface="Consolas" panose="020B0609020204030204" pitchFamily="49" charset="0"/>
              </a:rPr>
              <a:t>method</a:t>
            </a:r>
            <a:r>
              <a:rPr lang="en-US" altLang="en-US" sz="1800">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"post" </a:t>
            </a:r>
            <a:r>
              <a:rPr lang="en-US" altLang="en-US" sz="1800" i="1">
                <a:solidFill>
                  <a:srgbClr val="7F007F"/>
                </a:solidFill>
                <a:latin typeface="Consolas" panose="020B0609020204030204" pitchFamily="49" charset="0"/>
              </a:rPr>
              <a:t>action</a:t>
            </a:r>
            <a:r>
              <a:rPr lang="en-US" altLang="en-US" sz="1800" i="1">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"serverprogram.jsp"</a:t>
            </a:r>
            <a:r>
              <a:rPr lang="en-US" altLang="en-US" sz="1800" i="1">
                <a:solidFill>
                  <a:srgbClr val="008080"/>
                </a:solidFill>
                <a:latin typeface="Consolas" panose="020B0609020204030204" pitchFamily="49" charset="0"/>
              </a:rPr>
              <a:t>&gt;</a:t>
            </a:r>
          </a:p>
          <a:p>
            <a:pPr lvl="1">
              <a:buFont typeface="Arial" panose="020B0604020202020204" pitchFamily="34" charset="0"/>
              <a:buNone/>
            </a:pPr>
            <a:r>
              <a:rPr lang="en-US" altLang="en-US" sz="1800">
                <a:solidFill>
                  <a:srgbClr val="3F7F7F"/>
                </a:solidFill>
                <a:latin typeface="Consolas" panose="020B0609020204030204" pitchFamily="49" charset="0"/>
              </a:rPr>
              <a:t>// Hidden input field </a:t>
            </a:r>
          </a:p>
          <a:p>
            <a:pPr lvl="1">
              <a:buFont typeface="Arial" panose="020B0604020202020204" pitchFamily="34" charset="0"/>
              <a:buNone/>
            </a:pPr>
            <a:r>
              <a:rPr lang="en-US" altLang="en-US" sz="1800">
                <a:solidFill>
                  <a:srgbClr val="008080"/>
                </a:solidFill>
                <a:latin typeface="Consolas" panose="020B0609020204030204" pitchFamily="49" charset="0"/>
              </a:rPr>
              <a:t>&lt;</a:t>
            </a:r>
            <a:r>
              <a:rPr lang="en-US" altLang="en-US" sz="1800">
                <a:solidFill>
                  <a:srgbClr val="3F7F7F"/>
                </a:solidFill>
                <a:latin typeface="Consolas" panose="020B0609020204030204" pitchFamily="49" charset="0"/>
              </a:rPr>
              <a:t>input </a:t>
            </a:r>
            <a:r>
              <a:rPr lang="en-US" altLang="en-US" sz="1800">
                <a:solidFill>
                  <a:srgbClr val="7F007F"/>
                </a:solidFill>
                <a:latin typeface="Consolas" panose="020B0609020204030204" pitchFamily="49" charset="0"/>
              </a:rPr>
              <a:t>type</a:t>
            </a:r>
            <a:r>
              <a:rPr lang="en-US" altLang="en-US" sz="1800">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"hidden" </a:t>
            </a:r>
            <a:r>
              <a:rPr lang="en-US" altLang="en-US" sz="1800" i="1">
                <a:solidFill>
                  <a:srgbClr val="7F007F"/>
                </a:solidFill>
                <a:latin typeface="Consolas" panose="020B0609020204030204" pitchFamily="49" charset="0"/>
              </a:rPr>
              <a:t>name</a:t>
            </a:r>
            <a:r>
              <a:rPr lang="en-US" altLang="en-US" sz="1800" i="1">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"productID" </a:t>
            </a:r>
            <a:r>
              <a:rPr lang="en-US" altLang="en-US" sz="1800" i="1">
                <a:solidFill>
                  <a:srgbClr val="7F007F"/>
                </a:solidFill>
                <a:latin typeface="Consolas" panose="020B0609020204030204" pitchFamily="49" charset="0"/>
              </a:rPr>
              <a:t>value</a:t>
            </a:r>
            <a:r>
              <a:rPr lang="en-US" altLang="en-US" sz="1800" i="1">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"100"</a:t>
            </a:r>
            <a:r>
              <a:rPr lang="en-US" altLang="en-US" sz="1800" i="1">
                <a:solidFill>
                  <a:srgbClr val="008080"/>
                </a:solidFill>
                <a:latin typeface="Consolas" panose="020B0609020204030204" pitchFamily="49" charset="0"/>
              </a:rPr>
              <a:t>&gt;</a:t>
            </a:r>
            <a:r>
              <a:rPr lang="en-US" altLang="en-US" sz="1800" i="1">
                <a:solidFill>
                  <a:srgbClr val="000000"/>
                </a:solidFill>
                <a:latin typeface="Consolas" panose="020B0609020204030204" pitchFamily="49" charset="0"/>
              </a:rPr>
              <a:t> </a:t>
            </a:r>
          </a:p>
          <a:p>
            <a:pPr lvl="1">
              <a:buFont typeface="Arial" panose="020B0604020202020204" pitchFamily="34" charset="0"/>
              <a:buNone/>
            </a:pPr>
            <a:r>
              <a:rPr lang="en-US" altLang="en-US" sz="1800" i="1">
                <a:solidFill>
                  <a:srgbClr val="008080"/>
                </a:solidFill>
                <a:latin typeface="Consolas" panose="020B0609020204030204" pitchFamily="49" charset="0"/>
              </a:rPr>
              <a:t>// Provides check box for user input</a:t>
            </a:r>
          </a:p>
          <a:p>
            <a:pPr lvl="1">
              <a:buFont typeface="Arial" panose="020B0604020202020204" pitchFamily="34" charset="0"/>
              <a:buNone/>
            </a:pPr>
            <a:r>
              <a:rPr lang="en-US" altLang="en-US" sz="1800" i="1">
                <a:solidFill>
                  <a:srgbClr val="008080"/>
                </a:solidFill>
                <a:latin typeface="Consolas" panose="020B0609020204030204" pitchFamily="49" charset="0"/>
              </a:rPr>
              <a:t>&lt;</a:t>
            </a:r>
            <a:r>
              <a:rPr lang="en-US" altLang="en-US" sz="1800" i="1">
                <a:solidFill>
                  <a:srgbClr val="3F7F7F"/>
                </a:solidFill>
                <a:latin typeface="Consolas" panose="020B0609020204030204" pitchFamily="49" charset="0"/>
              </a:rPr>
              <a:t>input </a:t>
            </a:r>
            <a:r>
              <a:rPr lang="en-US" altLang="en-US" sz="1800">
                <a:solidFill>
                  <a:srgbClr val="7F007F"/>
                </a:solidFill>
                <a:latin typeface="Consolas" panose="020B0609020204030204" pitchFamily="49" charset="0"/>
              </a:rPr>
              <a:t>type</a:t>
            </a:r>
            <a:r>
              <a:rPr lang="en-US" altLang="en-US" sz="1800">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"checkbox" </a:t>
            </a:r>
            <a:r>
              <a:rPr lang="en-US" altLang="en-US" sz="1800" i="1">
                <a:solidFill>
                  <a:srgbClr val="7F007F"/>
                </a:solidFill>
                <a:latin typeface="Consolas" panose="020B0609020204030204" pitchFamily="49" charset="0"/>
              </a:rPr>
              <a:t>name</a:t>
            </a:r>
            <a:r>
              <a:rPr lang="en-US" altLang="en-US" sz="1800" i="1">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"productID" </a:t>
            </a:r>
            <a:r>
              <a:rPr lang="en-US" altLang="en-US" sz="1800" i="1">
                <a:solidFill>
                  <a:srgbClr val="7F007F"/>
                </a:solidFill>
                <a:latin typeface="Consolas" panose="020B0609020204030204" pitchFamily="49" charset="0"/>
              </a:rPr>
              <a:t>value</a:t>
            </a:r>
            <a:r>
              <a:rPr lang="en-US" altLang="en-US" sz="1800" i="1">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"150"</a:t>
            </a:r>
            <a:r>
              <a:rPr lang="en-US" altLang="en-US" sz="1800" i="1">
                <a:solidFill>
                  <a:srgbClr val="008080"/>
                </a:solidFill>
                <a:latin typeface="Consolas" panose="020B0609020204030204" pitchFamily="49" charset="0"/>
              </a:rPr>
              <a:t>&gt;</a:t>
            </a:r>
          </a:p>
          <a:p>
            <a:pPr lvl="1">
              <a:buFont typeface="Arial" panose="020B0604020202020204" pitchFamily="34" charset="0"/>
              <a:buNone/>
            </a:pPr>
            <a:r>
              <a:rPr lang="en-US" altLang="en-US" sz="1800" i="1">
                <a:solidFill>
                  <a:srgbClr val="008080"/>
                </a:solidFill>
                <a:latin typeface="Consolas" panose="020B0609020204030204" pitchFamily="49" charset="0"/>
              </a:rPr>
              <a:t>			</a:t>
            </a:r>
            <a:r>
              <a:rPr lang="en-US" altLang="en-US" sz="1800" i="1">
                <a:solidFill>
                  <a:srgbClr val="000000"/>
                </a:solidFill>
                <a:latin typeface="Consolas" panose="020B0609020204030204" pitchFamily="49" charset="0"/>
              </a:rPr>
              <a:t>DVD Player with </a:t>
            </a:r>
            <a:r>
              <a:rPr lang="en-US" altLang="en-US" sz="1800">
                <a:solidFill>
                  <a:srgbClr val="000000"/>
                </a:solidFill>
                <a:latin typeface="Consolas" panose="020B0609020204030204" pitchFamily="49" charset="0"/>
              </a:rPr>
              <a:t>Built in Amplifier </a:t>
            </a:r>
            <a:r>
              <a:rPr lang="en-US" altLang="en-US" sz="1800">
                <a:solidFill>
                  <a:srgbClr val="008080"/>
                </a:solidFill>
                <a:latin typeface="Consolas" panose="020B0609020204030204" pitchFamily="49" charset="0"/>
              </a:rPr>
              <a:t>&lt;</a:t>
            </a:r>
            <a:r>
              <a:rPr lang="en-US" altLang="en-US" sz="1800">
                <a:solidFill>
                  <a:srgbClr val="3F7F7F"/>
                </a:solidFill>
                <a:latin typeface="Consolas" panose="020B0609020204030204" pitchFamily="49" charset="0"/>
              </a:rPr>
              <a:t>br</a:t>
            </a:r>
            <a:r>
              <a:rPr lang="en-US" altLang="en-US" sz="1800">
                <a:solidFill>
                  <a:srgbClr val="008080"/>
                </a:solidFill>
                <a:latin typeface="Consolas" panose="020B0609020204030204" pitchFamily="49" charset="0"/>
              </a:rPr>
              <a:t>&gt;</a:t>
            </a:r>
            <a:endParaRPr lang="en-US" altLang="en-US" sz="1800">
              <a:solidFill>
                <a:srgbClr val="000000"/>
              </a:solidFill>
              <a:latin typeface="Consolas" panose="020B0609020204030204" pitchFamily="49" charset="0"/>
            </a:endParaRPr>
          </a:p>
          <a:p>
            <a:pPr lvl="1">
              <a:buFont typeface="Arial" panose="020B0604020202020204" pitchFamily="34" charset="0"/>
              <a:buNone/>
            </a:pPr>
            <a:r>
              <a:rPr lang="en-US" altLang="en-US" sz="1800">
                <a:solidFill>
                  <a:srgbClr val="008080"/>
                </a:solidFill>
                <a:latin typeface="Consolas" panose="020B0609020204030204" pitchFamily="49" charset="0"/>
              </a:rPr>
              <a:t>&lt;</a:t>
            </a:r>
            <a:r>
              <a:rPr lang="en-US" altLang="en-US" sz="1800">
                <a:solidFill>
                  <a:srgbClr val="3F7F7F"/>
                </a:solidFill>
                <a:latin typeface="Consolas" panose="020B0609020204030204" pitchFamily="49" charset="0"/>
              </a:rPr>
              <a:t>input </a:t>
            </a:r>
            <a:r>
              <a:rPr lang="en-US" altLang="en-US" sz="1800">
                <a:solidFill>
                  <a:srgbClr val="7F007F"/>
                </a:solidFill>
                <a:latin typeface="Consolas" panose="020B0609020204030204" pitchFamily="49" charset="0"/>
              </a:rPr>
              <a:t>type</a:t>
            </a:r>
            <a:r>
              <a:rPr lang="en-US" altLang="en-US" sz="1800">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"checkbox" </a:t>
            </a:r>
            <a:r>
              <a:rPr lang="en-US" altLang="en-US" sz="1800" i="1">
                <a:solidFill>
                  <a:srgbClr val="7F007F"/>
                </a:solidFill>
                <a:latin typeface="Consolas" panose="020B0609020204030204" pitchFamily="49" charset="0"/>
              </a:rPr>
              <a:t>name</a:t>
            </a:r>
            <a:r>
              <a:rPr lang="en-US" altLang="en-US" sz="1800" i="1">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"productID“ </a:t>
            </a:r>
            <a:r>
              <a:rPr lang="en-US" altLang="en-US" sz="1800">
                <a:solidFill>
                  <a:srgbClr val="7F007F"/>
                </a:solidFill>
                <a:latin typeface="Consolas" panose="020B0609020204030204" pitchFamily="49" charset="0"/>
              </a:rPr>
              <a:t>value</a:t>
            </a:r>
            <a:r>
              <a:rPr lang="en-US" altLang="en-US" sz="1800">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"160"</a:t>
            </a:r>
            <a:r>
              <a:rPr lang="en-US" altLang="en-US" sz="1800" i="1">
                <a:solidFill>
                  <a:srgbClr val="008080"/>
                </a:solidFill>
                <a:latin typeface="Consolas" panose="020B0609020204030204" pitchFamily="49" charset="0"/>
              </a:rPr>
              <a:t>&gt;</a:t>
            </a:r>
          </a:p>
          <a:p>
            <a:pPr lvl="1">
              <a:buFont typeface="Arial" panose="020B0604020202020204" pitchFamily="34" charset="0"/>
              <a:buNone/>
            </a:pPr>
            <a:r>
              <a:rPr lang="en-US" altLang="en-US" sz="1800" i="1">
                <a:solidFill>
                  <a:srgbClr val="008080"/>
                </a:solidFill>
                <a:latin typeface="Consolas" panose="020B0609020204030204" pitchFamily="49" charset="0"/>
              </a:rPr>
              <a:t>			</a:t>
            </a:r>
            <a:r>
              <a:rPr lang="en-US" altLang="en-US" sz="1800" i="1">
                <a:solidFill>
                  <a:srgbClr val="000000"/>
                </a:solidFill>
                <a:latin typeface="Consolas" panose="020B0609020204030204" pitchFamily="49" charset="0"/>
              </a:rPr>
              <a:t>Ultra Slim DVD Player Multi Region 5.1 Digital</a:t>
            </a:r>
            <a:r>
              <a:rPr lang="en-US" altLang="en-US" sz="1800" i="1">
                <a:solidFill>
                  <a:srgbClr val="008080"/>
                </a:solidFill>
                <a:latin typeface="Consolas" panose="020B0609020204030204" pitchFamily="49" charset="0"/>
              </a:rPr>
              <a:t>&lt;</a:t>
            </a:r>
            <a:r>
              <a:rPr lang="en-US" altLang="en-US" sz="1800" i="1">
                <a:solidFill>
                  <a:srgbClr val="3F7F7F"/>
                </a:solidFill>
                <a:latin typeface="Consolas" panose="020B0609020204030204" pitchFamily="49" charset="0"/>
              </a:rPr>
              <a:t>br</a:t>
            </a:r>
            <a:r>
              <a:rPr lang="en-US" altLang="en-US" sz="1800" i="1">
                <a:solidFill>
                  <a:srgbClr val="008080"/>
                </a:solidFill>
                <a:latin typeface="Consolas" panose="020B0609020204030204" pitchFamily="49" charset="0"/>
              </a:rPr>
              <a:t>&gt;</a:t>
            </a:r>
          </a:p>
          <a:p>
            <a:pPr lvl="1">
              <a:buFont typeface="Arial" panose="020B0604020202020204" pitchFamily="34" charset="0"/>
              <a:buNone/>
            </a:pPr>
            <a:r>
              <a:rPr lang="en-US" altLang="en-US" sz="1800">
                <a:solidFill>
                  <a:srgbClr val="008080"/>
                </a:solidFill>
                <a:latin typeface="Consolas" panose="020B0609020204030204" pitchFamily="49" charset="0"/>
              </a:rPr>
              <a:t>// Submits user input to the server side program</a:t>
            </a:r>
          </a:p>
          <a:p>
            <a:pPr lvl="1">
              <a:buFont typeface="Arial" panose="020B0604020202020204" pitchFamily="34" charset="0"/>
              <a:buNone/>
            </a:pPr>
            <a:r>
              <a:rPr lang="en-US" altLang="en-US" sz="1800">
                <a:solidFill>
                  <a:srgbClr val="008080"/>
                </a:solidFill>
                <a:latin typeface="Consolas" panose="020B0609020204030204" pitchFamily="49" charset="0"/>
              </a:rPr>
              <a:t>&lt;</a:t>
            </a:r>
            <a:r>
              <a:rPr lang="en-US" altLang="en-US" sz="1800">
                <a:solidFill>
                  <a:srgbClr val="3F7F7F"/>
                </a:solidFill>
                <a:latin typeface="Consolas" panose="020B0609020204030204" pitchFamily="49" charset="0"/>
              </a:rPr>
              <a:t>input </a:t>
            </a:r>
            <a:r>
              <a:rPr lang="en-US" altLang="en-US" sz="1800">
                <a:solidFill>
                  <a:srgbClr val="7F007F"/>
                </a:solidFill>
                <a:latin typeface="Consolas" panose="020B0609020204030204" pitchFamily="49" charset="0"/>
              </a:rPr>
              <a:t>type</a:t>
            </a:r>
            <a:r>
              <a:rPr lang="en-US" altLang="en-US" sz="1800">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"submit" </a:t>
            </a:r>
            <a:r>
              <a:rPr lang="en-US" altLang="en-US" sz="1800" i="1">
                <a:solidFill>
                  <a:srgbClr val="7F007F"/>
                </a:solidFill>
                <a:latin typeface="Consolas" panose="020B0609020204030204" pitchFamily="49" charset="0"/>
              </a:rPr>
              <a:t>name</a:t>
            </a:r>
            <a:r>
              <a:rPr lang="en-US" altLang="en-US" sz="1800" i="1">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"Submit" </a:t>
            </a:r>
            <a:r>
              <a:rPr lang="en-US" altLang="en-US" sz="1800" i="1">
                <a:solidFill>
                  <a:srgbClr val="7F007F"/>
                </a:solidFill>
                <a:latin typeface="Consolas" panose="020B0609020204030204" pitchFamily="49" charset="0"/>
              </a:rPr>
              <a:t>value</a:t>
            </a:r>
            <a:r>
              <a:rPr lang="en-US" altLang="en-US" sz="1800" i="1">
                <a:solidFill>
                  <a:srgbClr val="000000"/>
                </a:solidFill>
                <a:latin typeface="Consolas" panose="020B0609020204030204" pitchFamily="49" charset="0"/>
              </a:rPr>
              <a:t>=</a:t>
            </a:r>
            <a:r>
              <a:rPr lang="en-US" altLang="en-US" sz="1800" i="1">
                <a:solidFill>
                  <a:srgbClr val="2A00FF"/>
                </a:solidFill>
                <a:latin typeface="Consolas" panose="020B0609020204030204" pitchFamily="49" charset="0"/>
              </a:rPr>
              <a:t>"Add to Cart"</a:t>
            </a:r>
            <a:r>
              <a:rPr lang="en-US" altLang="en-US" sz="1800" i="1">
                <a:solidFill>
                  <a:srgbClr val="008080"/>
                </a:solidFill>
                <a:latin typeface="Consolas" panose="020B0609020204030204" pitchFamily="49" charset="0"/>
              </a:rPr>
              <a:t>&gt;&lt;</a:t>
            </a:r>
            <a:r>
              <a:rPr lang="en-US" altLang="en-US" sz="1800" i="1">
                <a:solidFill>
                  <a:srgbClr val="3F7F7F"/>
                </a:solidFill>
                <a:latin typeface="Consolas" panose="020B0609020204030204" pitchFamily="49" charset="0"/>
              </a:rPr>
              <a:t>br</a:t>
            </a:r>
            <a:r>
              <a:rPr lang="en-US" altLang="en-US" sz="1800" i="1">
                <a:solidFill>
                  <a:srgbClr val="008080"/>
                </a:solidFill>
                <a:latin typeface="Consolas" panose="020B0609020204030204" pitchFamily="49" charset="0"/>
              </a:rPr>
              <a:t>&gt;</a:t>
            </a:r>
          </a:p>
          <a:p>
            <a:pPr>
              <a:buFont typeface="Arial" panose="020B0604020202020204" pitchFamily="34" charset="0"/>
              <a:buNone/>
            </a:pPr>
            <a:r>
              <a:rPr lang="en-US" altLang="en-US" sz="1800">
                <a:solidFill>
                  <a:srgbClr val="008080"/>
                </a:solidFill>
                <a:latin typeface="Consolas" panose="020B0609020204030204" pitchFamily="49" charset="0"/>
              </a:rPr>
              <a:t>&lt;/</a:t>
            </a:r>
            <a:r>
              <a:rPr lang="en-US" altLang="en-US" sz="1800">
                <a:solidFill>
                  <a:srgbClr val="3F7F7F"/>
                </a:solidFill>
                <a:latin typeface="Consolas" panose="020B0609020204030204" pitchFamily="49" charset="0"/>
              </a:rPr>
              <a:t>form</a:t>
            </a:r>
            <a:r>
              <a:rPr lang="en-US" altLang="en-US" sz="1800">
                <a:solidFill>
                  <a:srgbClr val="008080"/>
                </a:solidFill>
                <a:latin typeface="Consolas" panose="020B0609020204030204" pitchFamily="49" charset="0"/>
              </a:rPr>
              <a:t>&gt;</a:t>
            </a:r>
            <a:endParaRPr lang="en-US" altLang="en-US" sz="1800"/>
          </a:p>
        </p:txBody>
      </p:sp>
    </p:spTree>
    <p:extLst>
      <p:ext uri="{BB962C8B-B14F-4D97-AF65-F5344CB8AC3E}">
        <p14:creationId xmlns:p14="http://schemas.microsoft.com/office/powerpoint/2010/main" val="27531188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cs typeface="Arial" pitchFamily="34" charset="0"/>
              </a:rPr>
              <a:t>Summary</a:t>
            </a:r>
            <a:endParaRPr lang="en-US"/>
          </a:p>
        </p:txBody>
      </p:sp>
      <p:sp>
        <p:nvSpPr>
          <p:cNvPr id="2" name="Content Placeholder 1"/>
          <p:cNvSpPr>
            <a:spLocks noGrp="1"/>
          </p:cNvSpPr>
          <p:nvPr>
            <p:ph idx="1"/>
          </p:nvPr>
        </p:nvSpPr>
        <p:spPr>
          <a:xfrm>
            <a:off x="609599" y="778566"/>
            <a:ext cx="7848601" cy="5436704"/>
          </a:xfrm>
          <a:prstGeom prst="rect">
            <a:avLst/>
          </a:prstGeom>
        </p:spPr>
        <p:txBody>
          <a:bodyPr/>
          <a:lstStyle/>
          <a:p>
            <a:pPr>
              <a:spcBef>
                <a:spcPts val="600"/>
              </a:spcBef>
              <a:spcAft>
                <a:spcPts val="600"/>
              </a:spcAft>
              <a:buFont typeface="Candara" panose="020E0502030303020204" pitchFamily="34" charset="0"/>
              <a:buChar char="◊"/>
            </a:pPr>
            <a:r>
              <a:rPr lang="en-GB" sz="3200" b="1"/>
              <a:t>Servlet Exception Hadling</a:t>
            </a:r>
          </a:p>
          <a:p>
            <a:pPr>
              <a:spcBef>
                <a:spcPts val="600"/>
              </a:spcBef>
              <a:spcAft>
                <a:spcPts val="600"/>
              </a:spcAft>
              <a:buFont typeface="Candara" panose="020E0502030303020204" pitchFamily="34" charset="0"/>
              <a:buChar char="◊"/>
            </a:pPr>
            <a:r>
              <a:rPr lang="en-US" sz="3200" b="1"/>
              <a:t>ServletConfig and servletcontext</a:t>
            </a:r>
          </a:p>
          <a:p>
            <a:pPr>
              <a:spcBef>
                <a:spcPts val="600"/>
              </a:spcBef>
              <a:spcAft>
                <a:spcPts val="600"/>
              </a:spcAft>
              <a:buFont typeface="Candara" panose="020E0502030303020204" pitchFamily="34" charset="0"/>
              <a:buChar char="◊"/>
            </a:pPr>
            <a:r>
              <a:rPr lang="en-US" sz="3200" b="1"/>
              <a:t>Servlet Session Tracking</a:t>
            </a:r>
          </a:p>
          <a:p>
            <a:pPr>
              <a:spcBef>
                <a:spcPts val="600"/>
              </a:spcBef>
              <a:spcAft>
                <a:spcPts val="600"/>
              </a:spcAft>
              <a:buFont typeface="Candara" panose="020E0502030303020204" pitchFamily="34" charset="0"/>
              <a:buChar char="◊"/>
            </a:pPr>
            <a:r>
              <a:rPr lang="en-US" sz="3200" b="1"/>
              <a:t>Q&amp;A</a:t>
            </a:r>
          </a:p>
        </p:txBody>
      </p:sp>
      <p:sp>
        <p:nvSpPr>
          <p:cNvPr id="4608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3C01185-4812-4A86-A025-BCA49018186B}" type="slidenum">
              <a:rPr lang="vi-VN" altLang="en-US" sz="1200" smtClean="0">
                <a:solidFill>
                  <a:srgbClr val="898989"/>
                </a:solidFill>
              </a:rPr>
              <a:pPr>
                <a:spcBef>
                  <a:spcPct val="0"/>
                </a:spcBef>
                <a:buFontTx/>
                <a:buNone/>
              </a:pPr>
              <a:t>36</a:t>
            </a:fld>
            <a:endParaRPr lang="vi-VN" altLang="en-US" sz="1200" smtClean="0">
              <a:solidFill>
                <a:srgbClr val="898989"/>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764385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7200" dirty="0" smtClean="0">
                <a:solidFill>
                  <a:srgbClr val="E46C0A"/>
                </a:solidFill>
              </a:rPr>
              <a:t>Thank you</a:t>
            </a:r>
            <a:endParaRPr lang="en-US" sz="72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37</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37</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smtClean="0">
                <a:solidFill>
                  <a:schemeClr val="accent6">
                    <a:lumMod val="75000"/>
                  </a:schemeClr>
                </a:solidFill>
              </a:rPr>
              <a:t>Servlet exception hadling</a:t>
            </a:r>
            <a:endParaRPr lang="en-US"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buFont typeface="Arial" charset="0"/>
              <a:buNone/>
              <a:defRPr/>
            </a:pPr>
            <a:r>
              <a:rPr lang="en-US" smtClean="0"/>
              <a:t>Section </a:t>
            </a:r>
            <a:r>
              <a:rPr lang="en-US"/>
              <a:t>1</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120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974661D7-508F-41A0-99C6-87CF2FFAD583}" type="slidenum">
              <a:rPr lang="en-US" altLang="en-US" sz="1200">
                <a:solidFill>
                  <a:srgbClr val="898989"/>
                </a:solidFill>
              </a:rPr>
              <a:pPr>
                <a:spcBef>
                  <a:spcPct val="0"/>
                </a:spcBef>
                <a:buFontTx/>
                <a:buNone/>
              </a:pPr>
              <a:t>4</a:t>
            </a:fld>
            <a:endParaRPr lang="en-US" altLang="en-US" sz="1200">
              <a:solidFill>
                <a:srgbClr val="898989"/>
              </a:solidFill>
            </a:endParaRPr>
          </a:p>
        </p:txBody>
      </p:sp>
    </p:spTree>
    <p:extLst>
      <p:ext uri="{BB962C8B-B14F-4D97-AF65-F5344CB8AC3E}">
        <p14:creationId xmlns:p14="http://schemas.microsoft.com/office/powerpoint/2010/main" val="1869404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smtClean="0"/>
              <a:t>Servlet Exception Handling</a:t>
            </a:r>
            <a:endParaRPr lang="en-US" sz="3200"/>
          </a:p>
        </p:txBody>
      </p:sp>
      <p:sp>
        <p:nvSpPr>
          <p:cNvPr id="7" name="Content Placeholder 6"/>
          <p:cNvSpPr>
            <a:spLocks noGrp="1"/>
          </p:cNvSpPr>
          <p:nvPr>
            <p:ph idx="1"/>
          </p:nvPr>
        </p:nvSpPr>
        <p:spPr/>
        <p:txBody>
          <a:bodyPr/>
          <a:lstStyle/>
          <a:p>
            <a:pPr algn="just"/>
            <a:r>
              <a:rPr lang="en-US" sz="2000"/>
              <a:t>We can define custom error handling using a </a:t>
            </a:r>
            <a:r>
              <a:rPr lang="en-US" sz="2000" i="1"/>
              <a:t>web.xml</a:t>
            </a:r>
            <a:r>
              <a:rPr lang="en-US" sz="2000"/>
              <a:t> file descriptor in which </a:t>
            </a:r>
            <a:r>
              <a:rPr lang="en-US" sz="2000" smtClean="0"/>
              <a:t>we </a:t>
            </a:r>
            <a:r>
              <a:rPr lang="en-US" sz="2000"/>
              <a:t>can define the following types of policies</a:t>
            </a:r>
            <a:r>
              <a:rPr lang="en-US" sz="2000" smtClean="0"/>
              <a:t>:</a:t>
            </a:r>
          </a:p>
          <a:p>
            <a:pPr lvl="1" algn="just"/>
            <a:r>
              <a:rPr lang="en-US" sz="1800" b="1"/>
              <a:t>Status code error handling </a:t>
            </a:r>
            <a:r>
              <a:rPr lang="en-US" sz="1800"/>
              <a:t>– it allows us to map HTTP error codes (</a:t>
            </a:r>
            <a:r>
              <a:rPr lang="en-US" sz="1800" b="1">
                <a:hlinkClick r:id="rId2"/>
              </a:rPr>
              <a:t>client</a:t>
            </a:r>
            <a:r>
              <a:rPr lang="en-US" sz="1800"/>
              <a:t> and </a:t>
            </a:r>
            <a:r>
              <a:rPr lang="en-US" sz="1800" b="1">
                <a:hlinkClick r:id="rId3"/>
              </a:rPr>
              <a:t>server</a:t>
            </a:r>
            <a:r>
              <a:rPr lang="en-US" sz="1800"/>
              <a:t>) to a static HTML error page or an error handling servlet</a:t>
            </a:r>
          </a:p>
          <a:p>
            <a:pPr lvl="1" algn="just"/>
            <a:r>
              <a:rPr lang="en-US" sz="1800" b="1"/>
              <a:t>Exception type error handling </a:t>
            </a:r>
            <a:r>
              <a:rPr lang="en-US" sz="1800"/>
              <a:t>– it allows us to map exception types to static HTML error pages or an error handling servlet</a:t>
            </a:r>
          </a:p>
          <a:p>
            <a:pPr algn="just"/>
            <a:r>
              <a:rPr lang="en-GB" sz="2000" b="1"/>
              <a:t>Status Code Error Handling with an HTML Page</a:t>
            </a:r>
          </a:p>
          <a:p>
            <a:pPr algn="just"/>
            <a:r>
              <a:rPr lang="en-US" sz="2000" b="1" smtClean="0"/>
              <a:t>Example1:</a:t>
            </a:r>
            <a:endParaRPr lang="en-US" sz="20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a:t>
            </a:fld>
            <a:endParaRPr lang="en-US"/>
          </a:p>
        </p:txBody>
      </p:sp>
      <p:sp>
        <p:nvSpPr>
          <p:cNvPr id="2" name="Rectangle 1"/>
          <p:cNvSpPr>
            <a:spLocks noChangeArrowheads="1"/>
          </p:cNvSpPr>
          <p:nvPr/>
        </p:nvSpPr>
        <p:spPr bwMode="auto">
          <a:xfrm>
            <a:off x="660400" y="3535018"/>
            <a:ext cx="7962900" cy="26797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web-app</a:t>
            </a: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808080"/>
                </a:solidFill>
                <a:effectLst/>
                <a:latin typeface="source code pro"/>
                <a:cs typeface="Arial" pitchFamily="34" charset="0"/>
              </a:rPr>
              <a:t>xmlns:xsi</a:t>
            </a:r>
            <a:r>
              <a:rPr kumimoji="0" lang="en-US" altLang="en-US" sz="1200" b="0" i="0" u="none" strike="noStrike" cap="none" normalizeH="0" baseline="0" smtClean="0">
                <a:ln>
                  <a:noFill/>
                </a:ln>
                <a:solidFill>
                  <a:srgbClr val="000000"/>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hlinkClick r:id="rId4"/>
              </a:rPr>
              <a:t>http://www.w3.org/2001/XMLSchema-instance</a:t>
            </a:r>
            <a:r>
              <a:rPr kumimoji="0" lang="en-US" altLang="en-US" sz="1200" b="1" i="0" u="none" strike="noStrike" cap="none" normalizeH="0" baseline="0" smtClean="0">
                <a:ln>
                  <a:noFill/>
                </a:ln>
                <a:solidFill>
                  <a:srgbClr val="63B175"/>
                </a:solidFill>
                <a:effectLst/>
                <a:latin typeface="source code pro"/>
                <a:cs typeface="Arial" pitchFamily="34" charset="0"/>
              </a:rPr>
              <a:t> </a:t>
            </a: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808080"/>
                </a:solidFill>
                <a:effectLst/>
                <a:latin typeface="source code pro"/>
                <a:cs typeface="Arial" pitchFamily="34" charset="0"/>
              </a:rPr>
              <a:t>xmlns</a:t>
            </a:r>
            <a:r>
              <a:rPr kumimoji="0" lang="en-US" altLang="en-US" sz="1200" b="0" i="0" u="none" strike="noStrike" cap="none" normalizeH="0" baseline="0" smtClean="0">
                <a:ln>
                  <a:noFill/>
                </a:ln>
                <a:solidFill>
                  <a:srgbClr val="000000"/>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hlinkClick r:id="rId5"/>
              </a:rPr>
              <a:t>http://java.sun.com/xml/ns/javaee</a:t>
            </a:r>
            <a:r>
              <a:rPr kumimoji="0" lang="en-US" altLang="en-US" sz="1200" b="1" i="0" u="none" strike="noStrike" cap="none" normalizeH="0" baseline="0" smtClean="0">
                <a:ln>
                  <a:noFill/>
                </a:ln>
                <a:solidFill>
                  <a:srgbClr val="63B175"/>
                </a:solidFill>
                <a:effectLst/>
                <a:latin typeface="source code pro"/>
                <a:cs typeface="Arial" pitchFamily="34" charset="0"/>
              </a:rPr>
              <a: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xsi:schemaLocation="</a:t>
            </a:r>
            <a:r>
              <a:rPr kumimoji="0" lang="en-US" altLang="en-US" sz="1200" b="0" i="0" u="none" strike="noStrike" cap="none" normalizeH="0" baseline="0" smtClean="0">
                <a:ln>
                  <a:noFill/>
                </a:ln>
                <a:solidFill>
                  <a:srgbClr val="000000"/>
                </a:solidFill>
                <a:effectLst/>
                <a:latin typeface="source code pro"/>
                <a:cs typeface="Arial" pitchFamily="34" charset="0"/>
                <a:hlinkClick r:id="rId5"/>
              </a:rPr>
              <a:t>http://java.sun.com/xml/ns/javaee</a:t>
            </a:r>
            <a:r>
              <a:rPr kumimoji="0" lang="en-US" altLang="en-US" sz="1200" b="0" i="0" u="none" strike="noStrike" cap="none" normalizeH="0" baseline="0" smtClean="0">
                <a:ln>
                  <a:noFill/>
                </a:ln>
                <a:solidFill>
                  <a:srgbClr val="000000"/>
                </a:solidFill>
                <a:effectLst/>
                <a:latin typeface="source code pro"/>
                <a:cs typeface="Arial" pitchFamily="34" charset="0"/>
              </a:rPr>
              <a:t> </a:t>
            </a: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hlinkClick r:id="rId6"/>
              </a:rPr>
              <a:t>http://java.sun.com/xml/ns/javaee/web-app_3_1.xsd</a:t>
            </a:r>
            <a:r>
              <a:rPr kumimoji="0" lang="en-US" altLang="en-US" sz="1200" b="0" i="0" u="none" strike="noStrike" cap="none" normalizeH="0" baseline="0" smtClean="0">
                <a:ln>
                  <a:noFill/>
                </a:ln>
                <a:solidFill>
                  <a:srgbClr val="000000"/>
                </a:solidFill>
                <a:effectLst/>
                <a:latin typeface="source code pro"/>
                <a:cs typeface="Arial" pitchFamily="34" charset="0"/>
              </a:rPr>
              <a: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808080"/>
                </a:solidFill>
                <a:effectLst/>
                <a:latin typeface="source code pro"/>
                <a:cs typeface="Arial" pitchFamily="34" charset="0"/>
              </a:rPr>
              <a:t>version</a:t>
            </a:r>
            <a:r>
              <a:rPr kumimoji="0" lang="en-US" altLang="en-US" sz="1200" b="0" i="0" u="none" strike="noStrike" cap="none" normalizeH="0" baseline="0" smtClean="0">
                <a:ln>
                  <a:noFill/>
                </a:ln>
                <a:solidFill>
                  <a:srgbClr val="000000"/>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rPr>
              <a:t>"3.1"</a:t>
            </a:r>
            <a:r>
              <a:rPr kumimoji="0" lang="en-US" altLang="en-US" sz="1200" b="0" i="0" u="none" strike="noStrike" cap="none" normalizeH="0" baseline="0" smtClean="0">
                <a:ln>
                  <a:noFill/>
                </a:ln>
                <a:solidFill>
                  <a:srgbClr val="000000"/>
                </a:solidFill>
                <a:effectLst/>
                <a:latin typeface="source code pro"/>
                <a:cs typeface="Arial" pitchFamily="34" charset="0"/>
              </a:rPr>
              <a:t>&gt;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error-page</a:t>
            </a:r>
            <a:r>
              <a:rPr kumimoji="0" lang="en-US" altLang="en-US" sz="1200" b="0" i="0" u="none" strike="noStrike" cap="none" normalizeH="0" baseline="0" smtClean="0">
                <a:ln>
                  <a:noFill/>
                </a:ln>
                <a:solidFill>
                  <a:srgbClr val="000000"/>
                </a:solidFill>
                <a:effectLst/>
                <a:latin typeface="source code pro"/>
                <a:cs typeface="Arial" pitchFamily="34" charset="0"/>
              </a:rPr>
              <a:t>&gt;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error-code</a:t>
            </a:r>
            <a:r>
              <a:rPr kumimoji="0" lang="en-US" altLang="en-US" sz="1200" b="0" i="0" u="none" strike="noStrike" cap="none" normalizeH="0" baseline="0" smtClean="0">
                <a:ln>
                  <a:noFill/>
                </a:ln>
                <a:solidFill>
                  <a:srgbClr val="000000"/>
                </a:solidFill>
                <a:effectLst/>
                <a:latin typeface="source code pro"/>
                <a:cs typeface="Arial" pitchFamily="34" charset="0"/>
              </a:rPr>
              <a:t>&gt;404&lt;/</a:t>
            </a:r>
            <a:r>
              <a:rPr kumimoji="0" lang="en-US" altLang="en-US" sz="1200" b="1" i="0" u="none" strike="noStrike" cap="none" normalizeH="0" baseline="0" smtClean="0">
                <a:ln>
                  <a:noFill/>
                </a:ln>
                <a:solidFill>
                  <a:srgbClr val="63B175"/>
                </a:solidFill>
                <a:effectLst/>
                <a:latin typeface="source code pro"/>
                <a:cs typeface="Arial" pitchFamily="34" charset="0"/>
              </a:rPr>
              <a:t>error-code</a:t>
            </a:r>
            <a:r>
              <a:rPr kumimoji="0" lang="en-US" altLang="en-US" sz="1200" b="0" i="0" u="none" strike="noStrike" cap="none" normalizeH="0" baseline="0" smtClean="0">
                <a:ln>
                  <a:noFill/>
                </a:ln>
                <a:solidFill>
                  <a:srgbClr val="000000"/>
                </a:solidFill>
                <a:effectLst/>
                <a:latin typeface="source code pro"/>
                <a:cs typeface="Arial" pitchFamily="34" charset="0"/>
              </a:rPr>
              <a:t>&gt;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location</a:t>
            </a:r>
            <a:r>
              <a:rPr kumimoji="0" lang="en-US" altLang="en-US" sz="1200" b="0" i="0" u="none" strike="noStrike" cap="none" normalizeH="0" baseline="0" smtClean="0">
                <a:ln>
                  <a:noFill/>
                </a:ln>
                <a:solidFill>
                  <a:srgbClr val="000000"/>
                </a:solidFill>
                <a:effectLst/>
                <a:latin typeface="source code pro"/>
                <a:cs typeface="Arial" pitchFamily="34" charset="0"/>
              </a:rPr>
              <a:t>&gt;/error-404.html&lt;/</a:t>
            </a:r>
            <a:r>
              <a:rPr kumimoji="0" lang="en-US" altLang="en-US" sz="1200" b="1" i="0" u="none" strike="noStrike" cap="none" normalizeH="0" baseline="0" smtClean="0">
                <a:ln>
                  <a:noFill/>
                </a:ln>
                <a:solidFill>
                  <a:srgbClr val="63B175"/>
                </a:solidFill>
                <a:effectLst/>
                <a:latin typeface="source code pro"/>
                <a:cs typeface="Arial" pitchFamily="34" charset="0"/>
              </a:rPr>
              <a:t>location</a:t>
            </a:r>
            <a:r>
              <a:rPr kumimoji="0" lang="en-US" altLang="en-US" sz="1200" b="0" i="0" u="none" strike="noStrike" cap="none" normalizeH="0" baseline="0" smtClean="0">
                <a:ln>
                  <a:noFill/>
                </a:ln>
                <a:solidFill>
                  <a:srgbClr val="000000"/>
                </a:solidFill>
                <a:effectLst/>
                <a:latin typeface="source code pro"/>
                <a:cs typeface="Arial" pitchFamily="34" charset="0"/>
              </a:rPr>
              <a:t>&gt; </a:t>
            </a:r>
            <a:r>
              <a:rPr kumimoji="0" lang="en-US" altLang="en-US" sz="1200" b="0" i="0" u="none" strike="noStrike" cap="none" normalizeH="0" baseline="0" smtClean="0">
                <a:ln>
                  <a:noFill/>
                </a:ln>
                <a:solidFill>
                  <a:srgbClr val="008200"/>
                </a:solidFill>
                <a:effectLst/>
                <a:latin typeface="source code pro"/>
                <a:cs typeface="Arial" pitchFamily="34" charset="0"/>
              </a:rPr>
              <a:t>&lt;!-- /src/main/webapp/error-404.html--&gt;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error-page</a:t>
            </a:r>
            <a:r>
              <a:rPr kumimoji="0" lang="en-US" altLang="en-US" sz="1200" b="0" i="0" u="none" strike="noStrike" cap="none" normalizeH="0" baseline="0" smtClean="0">
                <a:ln>
                  <a:noFill/>
                </a:ln>
                <a:solidFill>
                  <a:srgbClr val="000000"/>
                </a:solidFill>
                <a:effectLst/>
                <a:latin typeface="source code pro"/>
                <a:cs typeface="Arial" pitchFamily="34" charset="0"/>
              </a:rPr>
              <a:t>&gt;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web-app</a:t>
            </a:r>
            <a:r>
              <a:rPr kumimoji="0" lang="en-US" altLang="en-US" sz="1200" b="0" i="0" u="none" strike="noStrike" cap="none" normalizeH="0" baseline="0" smtClean="0">
                <a:ln>
                  <a:noFill/>
                </a:ln>
                <a:solidFill>
                  <a:srgbClr val="000000"/>
                </a:solidFill>
                <a:effectLst/>
                <a:latin typeface="source code pro"/>
                <a:cs typeface="Arial" pitchFamily="34" charset="0"/>
              </a:rPr>
              <a:t>&gt;</a:t>
            </a:r>
            <a:endParaRPr kumimoji="0" lang="en-US" altLang="en-US" sz="1200" b="0" i="0" u="none" strike="noStrike" cap="none" normalizeH="0" baseline="0" smtClean="0">
              <a:ln>
                <a:noFill/>
              </a:ln>
              <a:solidFill>
                <a:schemeClr val="tx1"/>
              </a:solidFill>
              <a:effectLst/>
              <a:cs typeface="Arial" pitchFamily="34" charset="0"/>
            </a:endParaRPr>
          </a:p>
        </p:txBody>
      </p:sp>
    </p:spTree>
    <p:extLst>
      <p:ext uri="{BB962C8B-B14F-4D97-AF65-F5344CB8AC3E}">
        <p14:creationId xmlns:p14="http://schemas.microsoft.com/office/powerpoint/2010/main" val="256013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smtClean="0"/>
              <a:t>Servlet Exception Handling</a:t>
            </a:r>
            <a:endParaRPr lang="en-US" sz="3200"/>
          </a:p>
        </p:txBody>
      </p:sp>
      <p:sp>
        <p:nvSpPr>
          <p:cNvPr id="7" name="Content Placeholder 6"/>
          <p:cNvSpPr>
            <a:spLocks noGrp="1"/>
          </p:cNvSpPr>
          <p:nvPr>
            <p:ph idx="1"/>
          </p:nvPr>
        </p:nvSpPr>
        <p:spPr/>
        <p:txBody>
          <a:bodyPr/>
          <a:lstStyle/>
          <a:p>
            <a:pPr algn="just"/>
            <a:r>
              <a:rPr lang="en-GB" sz="2000" b="1"/>
              <a:t>Exception Type Error Handling with a </a:t>
            </a:r>
            <a:r>
              <a:rPr lang="en-GB" sz="2000" b="1" smtClean="0"/>
              <a:t>Servlet</a:t>
            </a:r>
          </a:p>
          <a:p>
            <a:pPr algn="just"/>
            <a:r>
              <a:rPr lang="en-GB" sz="2000" b="1" smtClean="0"/>
              <a:t>Example 2:</a:t>
            </a:r>
            <a:endParaRPr lang="en-US" sz="2400" b="1"/>
          </a:p>
          <a:p>
            <a:pPr algn="just"/>
            <a:endParaRPr lang="en-US" sz="2400" b="1" smtClean="0"/>
          </a:p>
          <a:p>
            <a:pPr marL="0" indent="0" algn="just">
              <a:buNone/>
            </a:pPr>
            <a:endParaRPr lang="en-US" b="1" smtClean="0"/>
          </a:p>
          <a:p>
            <a:pPr marL="0" indent="0" algn="just">
              <a:buNone/>
            </a:pPr>
            <a:endParaRPr lang="en-US" b="1" smtClean="0"/>
          </a:p>
          <a:p>
            <a:pPr marL="0" indent="0" algn="just">
              <a:buNone/>
            </a:pPr>
            <a:endParaRPr lang="en-US" sz="1100" b="1" smtClean="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
        <p:nvSpPr>
          <p:cNvPr id="3" name="Rectangle 1"/>
          <p:cNvSpPr>
            <a:spLocks noChangeArrowheads="1"/>
          </p:cNvSpPr>
          <p:nvPr/>
        </p:nvSpPr>
        <p:spPr bwMode="auto">
          <a:xfrm>
            <a:off x="701260" y="1774825"/>
            <a:ext cx="8204200" cy="2178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web-app</a:t>
            </a: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808080"/>
                </a:solidFill>
                <a:effectLst/>
                <a:latin typeface="source code pro"/>
                <a:cs typeface="Arial" pitchFamily="34" charset="0"/>
              </a:rPr>
              <a:t>xmlns:xsi</a:t>
            </a:r>
            <a:r>
              <a:rPr kumimoji="0" lang="en-US" altLang="en-US" sz="1200" b="0" i="0" u="none" strike="noStrike" cap="none" normalizeH="0" baseline="0" smtClean="0">
                <a:ln>
                  <a:noFill/>
                </a:ln>
                <a:solidFill>
                  <a:srgbClr val="000000"/>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hlinkClick r:id="rId3"/>
              </a:rPr>
              <a:t>http://www.w3.org/2001/XMLSchema-instance</a:t>
            </a:r>
            <a:r>
              <a:rPr kumimoji="0" lang="en-US" altLang="en-US" sz="1200" b="1" i="0" u="none" strike="noStrike" cap="none" normalizeH="0" baseline="0" smtClean="0">
                <a:ln>
                  <a:noFill/>
                </a:ln>
                <a:solidFill>
                  <a:srgbClr val="63B175"/>
                </a:solidFill>
                <a:effectLst/>
                <a:latin typeface="source code pro"/>
                <a:cs typeface="Arial" pitchFamily="34" charset="0"/>
              </a:rPr>
              <a:t>"</a:t>
            </a: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808080"/>
                </a:solidFill>
                <a:effectLst/>
                <a:latin typeface="source code pro"/>
                <a:cs typeface="Arial" pitchFamily="34" charset="0"/>
              </a:rPr>
              <a:t>xmlns</a:t>
            </a:r>
            <a:r>
              <a:rPr kumimoji="0" lang="en-US" altLang="en-US" sz="1200" b="0" i="0" u="none" strike="noStrike" cap="none" normalizeH="0" baseline="0" smtClean="0">
                <a:ln>
                  <a:noFill/>
                </a:ln>
                <a:solidFill>
                  <a:srgbClr val="000000"/>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hlinkClick r:id="rId4"/>
              </a:rPr>
              <a:t>http://java.sun.com/xml/ns/javaee</a:t>
            </a:r>
            <a:r>
              <a:rPr kumimoji="0" lang="en-US" altLang="en-US" sz="1200" b="1" i="0" u="none" strike="noStrike" cap="none" normalizeH="0" baseline="0" smtClean="0">
                <a:ln>
                  <a:noFill/>
                </a:ln>
                <a:solidFill>
                  <a:srgbClr val="63B175"/>
                </a:solidFill>
                <a:effectLst/>
                <a:latin typeface="source code pro"/>
                <a:cs typeface="Arial" pitchFamily="34" charset="0"/>
              </a:rPr>
              <a: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xsi:schemaLocation="</a:t>
            </a:r>
            <a:r>
              <a:rPr kumimoji="0" lang="en-US" altLang="en-US" sz="1200" b="0" i="0" u="none" strike="noStrike" cap="none" normalizeH="0" baseline="0" smtClean="0">
                <a:ln>
                  <a:noFill/>
                </a:ln>
                <a:solidFill>
                  <a:srgbClr val="000000"/>
                </a:solidFill>
                <a:effectLst/>
                <a:latin typeface="source code pro"/>
                <a:cs typeface="Arial" pitchFamily="34" charset="0"/>
                <a:hlinkClick r:id="rId4"/>
              </a:rPr>
              <a:t>http://java.sun.com/xml/ns/javaee</a:t>
            </a:r>
            <a:r>
              <a:rPr kumimoji="0" lang="en-US" altLang="en-US" sz="1200" b="0" i="0" u="none" strike="noStrike" cap="none" normalizeH="0" baseline="0" smtClean="0">
                <a:ln>
                  <a:noFill/>
                </a:ln>
                <a:solidFill>
                  <a:srgbClr val="000000"/>
                </a:solidFill>
                <a:effectLst/>
                <a:latin typeface="source code pro"/>
                <a:cs typeface="Arial" pitchFamily="34" charset="0"/>
              </a:rPr>
              <a:t> </a:t>
            </a: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hlinkClick r:id="rId5"/>
              </a:rPr>
              <a:t>http://java.sun.com/xml/ns/javaee/web-app_3_1.xsd</a:t>
            </a:r>
            <a:r>
              <a:rPr kumimoji="0" lang="en-US" altLang="en-US" sz="1200" b="0" i="0" u="none" strike="noStrike" cap="none" normalizeH="0" baseline="0" smtClean="0">
                <a:ln>
                  <a:noFill/>
                </a:ln>
                <a:solidFill>
                  <a:srgbClr val="000000"/>
                </a:solidFill>
                <a:effectLst/>
                <a:latin typeface="source code pro"/>
                <a:cs typeface="Arial" pitchFamily="34" charset="0"/>
              </a:rPr>
              <a: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808080"/>
                </a:solidFill>
                <a:effectLst/>
                <a:latin typeface="source code pro"/>
                <a:cs typeface="Arial" pitchFamily="34" charset="0"/>
              </a:rPr>
              <a:t>version</a:t>
            </a:r>
            <a:r>
              <a:rPr kumimoji="0" lang="en-US" altLang="en-US" sz="1200" b="0" i="0" u="none" strike="noStrike" cap="none" normalizeH="0" baseline="0" smtClean="0">
                <a:ln>
                  <a:noFill/>
                </a:ln>
                <a:solidFill>
                  <a:srgbClr val="000000"/>
                </a:solidFill>
                <a:effectLst/>
                <a:latin typeface="source code pro"/>
                <a:cs typeface="Arial" pitchFamily="34" charset="0"/>
              </a:rPr>
              <a:t>=</a:t>
            </a:r>
            <a:r>
              <a:rPr kumimoji="0" lang="en-US" altLang="en-US" sz="1200" b="1" i="0" u="none" strike="noStrike" cap="none" normalizeH="0" baseline="0" smtClean="0">
                <a:ln>
                  <a:noFill/>
                </a:ln>
                <a:solidFill>
                  <a:srgbClr val="63B175"/>
                </a:solidFill>
                <a:effectLst/>
                <a:latin typeface="source code pro"/>
                <a:cs typeface="Arial" pitchFamily="34" charset="0"/>
              </a:rPr>
              <a:t>"3.1"</a:t>
            </a:r>
            <a:r>
              <a:rPr kumimoji="0" lang="en-US" altLang="en-US" sz="1200" b="0" i="0" u="none" strike="noStrike" cap="none" normalizeH="0" baseline="0" smtClean="0">
                <a:ln>
                  <a:noFill/>
                </a:ln>
                <a:solidFill>
                  <a:srgbClr val="000000"/>
                </a:solidFill>
                <a:effectLst/>
                <a:latin typeface="source code pro"/>
                <a:cs typeface="Arial" pitchFamily="34" charset="0"/>
              </a:rPr>
              <a:t>&gt;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error-page</a:t>
            </a:r>
            <a:r>
              <a:rPr kumimoji="0" lang="en-US" altLang="en-US" sz="1200" b="0" i="0" u="none" strike="noStrike" cap="none" normalizeH="0" baseline="0" smtClean="0">
                <a:ln>
                  <a:noFill/>
                </a:ln>
                <a:solidFill>
                  <a:srgbClr val="000000"/>
                </a:solidFill>
                <a:effectLst/>
                <a:latin typeface="source code pro"/>
                <a:cs typeface="Arial" pitchFamily="34" charset="0"/>
              </a:rPr>
              <a:t>&gt; </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exception-type</a:t>
            </a:r>
            <a:r>
              <a:rPr kumimoji="0" lang="en-US" altLang="en-US" sz="1200" b="0" i="0" u="none" strike="noStrike" cap="none" normalizeH="0" baseline="0" smtClean="0">
                <a:ln>
                  <a:noFill/>
                </a:ln>
                <a:solidFill>
                  <a:srgbClr val="000000"/>
                </a:solidFill>
                <a:effectLst/>
                <a:latin typeface="source code pro"/>
                <a:cs typeface="Arial" pitchFamily="34" charset="0"/>
              </a:rPr>
              <a:t>&gt;java.lang.Exception&lt;/</a:t>
            </a:r>
            <a:r>
              <a:rPr kumimoji="0" lang="en-US" altLang="en-US" sz="1200" b="1" i="0" u="none" strike="noStrike" cap="none" normalizeH="0" baseline="0" smtClean="0">
                <a:ln>
                  <a:noFill/>
                </a:ln>
                <a:solidFill>
                  <a:srgbClr val="63B175"/>
                </a:solidFill>
                <a:effectLst/>
                <a:latin typeface="source code pro"/>
                <a:cs typeface="Arial" pitchFamily="34" charset="0"/>
              </a:rPr>
              <a:t>exception-type</a:t>
            </a:r>
            <a:r>
              <a:rPr kumimoji="0" lang="en-US" altLang="en-US" sz="1200" b="0" i="0" u="none" strike="noStrike" cap="none" normalizeH="0" baseline="0" smtClean="0">
                <a:ln>
                  <a:noFill/>
                </a:ln>
                <a:solidFill>
                  <a:srgbClr val="000000"/>
                </a:solidFill>
                <a:effectLst/>
                <a:latin typeface="source code pro"/>
                <a:cs typeface="Arial" pitchFamily="34" charset="0"/>
              </a:rPr>
              <a:t>&gt; </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location</a:t>
            </a:r>
            <a:r>
              <a:rPr kumimoji="0" lang="en-US" altLang="en-US" sz="1200" b="0" i="0" u="none" strike="noStrike" cap="none" normalizeH="0" baseline="0" smtClean="0">
                <a:ln>
                  <a:noFill/>
                </a:ln>
                <a:solidFill>
                  <a:srgbClr val="000000"/>
                </a:solidFill>
                <a:effectLst/>
                <a:latin typeface="source code pro"/>
                <a:cs typeface="Arial" pitchFamily="34" charset="0"/>
              </a:rPr>
              <a:t>&gt;/errorHandler&lt;/</a:t>
            </a:r>
            <a:r>
              <a:rPr kumimoji="0" lang="en-US" altLang="en-US" sz="1200" b="1" i="0" u="none" strike="noStrike" cap="none" normalizeH="0" baseline="0" smtClean="0">
                <a:ln>
                  <a:noFill/>
                </a:ln>
                <a:solidFill>
                  <a:srgbClr val="63B175"/>
                </a:solidFill>
                <a:effectLst/>
                <a:latin typeface="source code pro"/>
                <a:cs typeface="Arial" pitchFamily="34" charset="0"/>
              </a:rPr>
              <a:t>location</a:t>
            </a:r>
            <a:r>
              <a:rPr kumimoji="0" lang="en-US" altLang="en-US" sz="1200" b="0" i="0" u="none" strike="noStrike" cap="none" normalizeH="0" baseline="0" smtClean="0">
                <a:ln>
                  <a:noFill/>
                </a:ln>
                <a:solidFill>
                  <a:srgbClr val="000000"/>
                </a:solidFill>
                <a:effectLst/>
                <a:latin typeface="source code pro"/>
                <a:cs typeface="Arial" pitchFamily="34" charset="0"/>
              </a:rPr>
              <a:t>&gt; </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333333"/>
                </a:solidFill>
                <a:effectLst/>
                <a:latin typeface="source code pro"/>
                <a:cs typeface="Arial" pitchFamily="34" charset="0"/>
              </a:rPr>
              <a:t>    </a:t>
            </a: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error-page</a:t>
            </a:r>
            <a:r>
              <a:rPr kumimoji="0" lang="en-US" altLang="en-US" sz="1200" b="0" i="0" u="none" strike="noStrike" cap="none" normalizeH="0" baseline="0" smtClean="0">
                <a:ln>
                  <a:noFill/>
                </a:ln>
                <a:solidFill>
                  <a:srgbClr val="000000"/>
                </a:solidFill>
                <a:effectLst/>
                <a:latin typeface="source code pro"/>
                <a:cs typeface="Arial" pitchFamily="34" charset="0"/>
              </a:rPr>
              <a:t>&gt;</a:t>
            </a:r>
            <a:endParaRPr kumimoji="0" lang="en-US" altLang="en-US" sz="1200" b="0" i="0" u="none" strike="noStrike" cap="none" normalizeH="0" baseline="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ts val="600"/>
              </a:spcBef>
              <a:spcAft>
                <a:spcPts val="600"/>
              </a:spcAft>
              <a:buClrTx/>
              <a:buSzTx/>
              <a:buFontTx/>
              <a:buNone/>
              <a:tabLst/>
            </a:pPr>
            <a:r>
              <a:rPr kumimoji="0" lang="en-US" altLang="en-US" sz="1200" b="0" i="0" u="none" strike="noStrike" cap="none" normalizeH="0" baseline="0" smtClean="0">
                <a:ln>
                  <a:noFill/>
                </a:ln>
                <a:solidFill>
                  <a:srgbClr val="000000"/>
                </a:solidFill>
                <a:effectLst/>
                <a:latin typeface="source code pro"/>
                <a:cs typeface="Arial" pitchFamily="34" charset="0"/>
              </a:rPr>
              <a:t>&lt;/</a:t>
            </a:r>
            <a:r>
              <a:rPr kumimoji="0" lang="en-US" altLang="en-US" sz="1200" b="1" i="0" u="none" strike="noStrike" cap="none" normalizeH="0" baseline="0" smtClean="0">
                <a:ln>
                  <a:noFill/>
                </a:ln>
                <a:solidFill>
                  <a:srgbClr val="63B175"/>
                </a:solidFill>
                <a:effectLst/>
                <a:latin typeface="source code pro"/>
                <a:cs typeface="Arial" pitchFamily="34" charset="0"/>
              </a:rPr>
              <a:t>web-app</a:t>
            </a:r>
            <a:r>
              <a:rPr kumimoji="0" lang="en-US" altLang="en-US" sz="1200" b="0" i="0" u="none" strike="noStrike" cap="none" normalizeH="0" baseline="0" smtClean="0">
                <a:ln>
                  <a:noFill/>
                </a:ln>
                <a:solidFill>
                  <a:srgbClr val="000000"/>
                </a:solidFill>
                <a:effectLst/>
                <a:latin typeface="source code pro"/>
                <a:cs typeface="Arial" pitchFamily="34" charset="0"/>
              </a:rPr>
              <a:t>&gt;</a:t>
            </a:r>
            <a:endParaRPr kumimoji="0" lang="en-US" altLang="en-US" sz="1200" b="0" i="0" u="none" strike="noStrike" cap="none" normalizeH="0" baseline="0" smtClean="0">
              <a:ln>
                <a:noFill/>
              </a:ln>
              <a:solidFill>
                <a:schemeClr val="tx1"/>
              </a:solidFill>
              <a:effectLst/>
              <a:cs typeface="Arial" pitchFamily="34" charset="0"/>
            </a:endParaRPr>
          </a:p>
        </p:txBody>
      </p:sp>
    </p:spTree>
    <p:extLst>
      <p:ext uri="{BB962C8B-B14F-4D97-AF65-F5344CB8AC3E}">
        <p14:creationId xmlns:p14="http://schemas.microsoft.com/office/powerpoint/2010/main" val="394192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smtClean="0"/>
              <a:t>Servlet Exception Handling</a:t>
            </a:r>
            <a:endParaRPr lang="en-US" sz="3200"/>
          </a:p>
        </p:txBody>
      </p:sp>
      <p:sp>
        <p:nvSpPr>
          <p:cNvPr id="7" name="Content Placeholder 6"/>
          <p:cNvSpPr>
            <a:spLocks noGrp="1"/>
          </p:cNvSpPr>
          <p:nvPr>
            <p:ph idx="1"/>
          </p:nvPr>
        </p:nvSpPr>
        <p:spPr/>
        <p:txBody>
          <a:bodyPr/>
          <a:lstStyle/>
          <a:p>
            <a:pPr algn="just"/>
            <a:r>
              <a:rPr lang="en-US" sz="1800" smtClean="0"/>
              <a:t>Create class </a:t>
            </a:r>
            <a:r>
              <a:rPr lang="en-US" sz="1800" b="1" i="1" smtClean="0"/>
              <a:t>ErrorHandlerServlet</a:t>
            </a:r>
            <a:r>
              <a:rPr lang="en-US" sz="1800"/>
              <a:t>, we can access the error details using the </a:t>
            </a:r>
            <a:r>
              <a:rPr lang="en-US" sz="1800">
                <a:hlinkClick r:id="rId3"/>
              </a:rPr>
              <a:t>error attributes</a:t>
            </a:r>
            <a:r>
              <a:rPr lang="en-US" sz="1800"/>
              <a:t> provided in the request:</a:t>
            </a:r>
            <a:endParaRPr lang="en-US" sz="18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sp>
        <p:nvSpPr>
          <p:cNvPr id="8" name="Rectangle 2"/>
          <p:cNvSpPr>
            <a:spLocks noChangeArrowheads="1"/>
          </p:cNvSpPr>
          <p:nvPr/>
        </p:nvSpPr>
        <p:spPr bwMode="auto">
          <a:xfrm>
            <a:off x="590798" y="1661329"/>
            <a:ext cx="8124577" cy="3517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no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808080"/>
                </a:solidFill>
                <a:effectLst/>
                <a:latin typeface="Consolas" panose="020B0609020204030204" pitchFamily="49" charset="0"/>
              </a:rPr>
              <a:t>@WebServlet</a:t>
            </a:r>
            <a:r>
              <a:rPr kumimoji="0" lang="en-US" altLang="en-US" sz="1200" b="0" i="0" u="none" strike="noStrike" cap="none" normalizeH="0" baseline="0" smtClean="0">
                <a:ln>
                  <a:noFill/>
                </a:ln>
                <a:solidFill>
                  <a:srgbClr val="000000"/>
                </a:solidFill>
                <a:effectLst/>
                <a:latin typeface="Consolas" panose="020B0609020204030204" pitchFamily="49" charset="0"/>
              </a:rPr>
              <a:t>(urlPatterns = </a:t>
            </a:r>
            <a:r>
              <a:rPr kumimoji="0" lang="en-US" altLang="en-US" sz="1200" b="1" i="0" u="none" strike="noStrike" cap="none" normalizeH="0" baseline="0" smtClean="0">
                <a:ln>
                  <a:noFill/>
                </a:ln>
                <a:solidFill>
                  <a:srgbClr val="63B175"/>
                </a:solidFill>
                <a:effectLst/>
                <a:latin typeface="Consolas" panose="020B0609020204030204" pitchFamily="49" charset="0"/>
              </a:rPr>
              <a:t>"/errorHandler"</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1" i="0" u="none" strike="noStrike" cap="none" normalizeH="0" baseline="0" smtClean="0">
                <a:ln>
                  <a:noFill/>
                </a:ln>
                <a:solidFill>
                  <a:srgbClr val="63B175"/>
                </a:solidFill>
                <a:effectLst/>
                <a:latin typeface="Consolas" panose="020B0609020204030204" pitchFamily="49" charset="0"/>
              </a:rPr>
              <a:t>public</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1" i="0" u="none" strike="noStrike" cap="none" normalizeH="0" baseline="0" smtClean="0">
                <a:ln>
                  <a:noFill/>
                </a:ln>
                <a:solidFill>
                  <a:srgbClr val="63B175"/>
                </a:solidFill>
                <a:effectLst/>
                <a:latin typeface="Consolas" panose="020B0609020204030204" pitchFamily="49" charset="0"/>
              </a:rPr>
              <a:t>class</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ErrorHandlerServlet </a:t>
            </a:r>
            <a:r>
              <a:rPr kumimoji="0" lang="en-US" altLang="en-US" sz="1200" b="1" i="0" u="none" strike="noStrike" cap="none" normalizeH="0" baseline="0" smtClean="0">
                <a:ln>
                  <a:noFill/>
                </a:ln>
                <a:solidFill>
                  <a:srgbClr val="63B175"/>
                </a:solidFill>
                <a:effectLst/>
                <a:latin typeface="Consolas" panose="020B0609020204030204" pitchFamily="49" charset="0"/>
              </a:rPr>
              <a:t>extends</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HttpServlet {</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808080"/>
                </a:solidFill>
                <a:effectLst/>
                <a:latin typeface="Consolas" panose="020B0609020204030204" pitchFamily="49" charset="0"/>
              </a:rPr>
              <a:t>@Override</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1" i="0" u="none" strike="noStrike" cap="none" normalizeH="0" baseline="0" smtClean="0">
                <a:ln>
                  <a:noFill/>
                </a:ln>
                <a:solidFill>
                  <a:srgbClr val="63B175"/>
                </a:solidFill>
                <a:effectLst/>
                <a:latin typeface="Consolas" panose="020B0609020204030204" pitchFamily="49" charset="0"/>
              </a:rPr>
              <a:t>protected</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1" i="0" u="none" strike="noStrike" cap="none" normalizeH="0" baseline="0" smtClean="0">
                <a:ln>
                  <a:noFill/>
                </a:ln>
                <a:solidFill>
                  <a:srgbClr val="63B175"/>
                </a:solidFill>
                <a:effectLst/>
                <a:latin typeface="Consolas" panose="020B0609020204030204" pitchFamily="49" charset="0"/>
              </a:rPr>
              <a:t>void</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doGet(</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HttpServletRequest req, HttpServletResponse resp) </a:t>
            </a:r>
            <a:r>
              <a:rPr kumimoji="0" lang="en-US" altLang="en-US" sz="1200" b="1" i="0" u="none" strike="noStrike" cap="none" normalizeH="0" baseline="0" smtClean="0">
                <a:ln>
                  <a:noFill/>
                </a:ln>
                <a:solidFill>
                  <a:srgbClr val="63B175"/>
                </a:solidFill>
                <a:effectLst/>
                <a:latin typeface="Consolas" panose="020B0609020204030204" pitchFamily="49" charset="0"/>
              </a:rPr>
              <a:t>throws</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IOException {</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resp.setContentType(</a:t>
            </a:r>
            <a:r>
              <a:rPr kumimoji="0" lang="en-US" altLang="en-US" sz="1200" b="1" i="0" u="none" strike="noStrike" cap="none" normalizeH="0" baseline="0" smtClean="0">
                <a:ln>
                  <a:noFill/>
                </a:ln>
                <a:solidFill>
                  <a:srgbClr val="63B175"/>
                </a:solidFill>
                <a:effectLst/>
                <a:latin typeface="Consolas" panose="020B0609020204030204" pitchFamily="49" charset="0"/>
              </a:rPr>
              <a:t>"text/html; charset=utf-8"</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1" i="0" u="none" strike="noStrike" cap="none" normalizeH="0" baseline="0" smtClean="0">
                <a:ln>
                  <a:noFill/>
                </a:ln>
                <a:solidFill>
                  <a:srgbClr val="63B175"/>
                </a:solidFill>
                <a:effectLst/>
                <a:latin typeface="Consolas" panose="020B0609020204030204" pitchFamily="49" charset="0"/>
              </a:rPr>
              <a:t>try</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(PrintWriter writer = resp.getWriter()) {</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writer.write(</a:t>
            </a:r>
            <a:r>
              <a:rPr kumimoji="0" lang="en-US" altLang="en-US" sz="1200" b="1" i="0" u="none" strike="noStrike" cap="none" normalizeH="0" baseline="0" smtClean="0">
                <a:ln>
                  <a:noFill/>
                </a:ln>
                <a:solidFill>
                  <a:srgbClr val="63B175"/>
                </a:solidFill>
                <a:effectLst/>
                <a:latin typeface="Consolas" panose="020B0609020204030204" pitchFamily="49" charset="0"/>
              </a:rPr>
              <a:t>"&lt;html&gt;&lt;head&gt;&lt;title&gt;Error description&lt;/title&gt;&lt;/head&gt;&lt;body&gt;"</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writer.write(</a:t>
            </a:r>
            <a:r>
              <a:rPr kumimoji="0" lang="en-US" altLang="en-US" sz="1200" b="1" i="0" u="none" strike="noStrike" cap="none" normalizeH="0" baseline="0" smtClean="0">
                <a:ln>
                  <a:noFill/>
                </a:ln>
                <a:solidFill>
                  <a:srgbClr val="63B175"/>
                </a:solidFill>
                <a:effectLst/>
                <a:latin typeface="Consolas" panose="020B0609020204030204" pitchFamily="49" charset="0"/>
              </a:rPr>
              <a:t>"&lt;h2&gt;Error description&lt;/h2&gt;"</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writer.write(</a:t>
            </a:r>
            <a:r>
              <a:rPr kumimoji="0" lang="en-US" altLang="en-US" sz="1200" b="1" i="0" u="none" strike="noStrike" cap="none" normalizeH="0" baseline="0" smtClean="0">
                <a:ln>
                  <a:noFill/>
                </a:ln>
                <a:solidFill>
                  <a:srgbClr val="63B175"/>
                </a:solidFill>
                <a:effectLst/>
                <a:latin typeface="Consolas" panose="020B0609020204030204" pitchFamily="49" charset="0"/>
              </a:rPr>
              <a:t>"&lt;ul&gt;"</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Arrays.asList(ERROR_STATUS_CODE, </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ERROR_EXCEPTION_TYPE,  </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ERROR_MESSAGE)</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.forEach(e -&gt;</a:t>
            </a:r>
            <a:r>
              <a:rPr kumimoji="0" lang="en-US" altLang="en-US" sz="1200" b="0" i="0" u="none" strike="noStrike" cap="none" normalizeH="0" smtClean="0">
                <a:ln>
                  <a:noFill/>
                </a:ln>
                <a:solidFill>
                  <a:srgbClr val="000000"/>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writer.write(</a:t>
            </a:r>
            <a:r>
              <a:rPr kumimoji="0" lang="en-US" altLang="en-US" sz="1200" b="1" i="0" u="none" strike="noStrike" cap="none" normalizeH="0" baseline="0" smtClean="0">
                <a:ln>
                  <a:noFill/>
                </a:ln>
                <a:solidFill>
                  <a:srgbClr val="63B175"/>
                </a:solidFill>
                <a:effectLst/>
                <a:latin typeface="Consolas" panose="020B0609020204030204" pitchFamily="49" charset="0"/>
              </a:rPr>
              <a:t>"&lt;li&gt;"</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 e + </a:t>
            </a:r>
            <a:r>
              <a:rPr kumimoji="0" lang="en-US" altLang="en-US" sz="1200" b="1" i="0" u="none" strike="noStrike" cap="none" normalizeH="0" baseline="0" smtClean="0">
                <a:ln>
                  <a:noFill/>
                </a:ln>
                <a:solidFill>
                  <a:srgbClr val="63B175"/>
                </a:solidFill>
                <a:effectLst/>
                <a:latin typeface="Consolas" panose="020B0609020204030204" pitchFamily="49" charset="0"/>
              </a:rPr>
              <a:t>":"</a:t>
            </a: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 req.getAttribute(e) + </a:t>
            </a:r>
            <a:r>
              <a:rPr kumimoji="0" lang="en-US" altLang="en-US" sz="1200" b="1" i="0" u="none" strike="noStrike" cap="none" normalizeH="0" baseline="0" smtClean="0">
                <a:ln>
                  <a:noFill/>
                </a:ln>
                <a:solidFill>
                  <a:srgbClr val="63B175"/>
                </a:solidFill>
                <a:effectLst/>
                <a:latin typeface="Consolas" panose="020B0609020204030204" pitchFamily="49" charset="0"/>
              </a:rPr>
              <a:t>" &lt;/li&gt;"</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writer.write(</a:t>
            </a:r>
            <a:r>
              <a:rPr kumimoji="0" lang="en-US" altLang="en-US" sz="1200" b="1" i="0" u="none" strike="noStrike" cap="none" normalizeH="0" baseline="0" smtClean="0">
                <a:ln>
                  <a:noFill/>
                </a:ln>
                <a:solidFill>
                  <a:srgbClr val="63B175"/>
                </a:solidFill>
                <a:effectLst/>
                <a:latin typeface="Consolas" panose="020B0609020204030204" pitchFamily="49" charset="0"/>
              </a:rPr>
              <a:t>"&lt;/ul&gt;"</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writer.write(</a:t>
            </a:r>
            <a:r>
              <a:rPr kumimoji="0" lang="en-US" altLang="en-US" sz="1200" b="1" i="0" u="none" strike="noStrike" cap="none" normalizeH="0" baseline="0" smtClean="0">
                <a:ln>
                  <a:noFill/>
                </a:ln>
                <a:solidFill>
                  <a:srgbClr val="63B175"/>
                </a:solidFill>
                <a:effectLst/>
                <a:latin typeface="Consolas" panose="020B0609020204030204" pitchFamily="49" charset="0"/>
              </a:rPr>
              <a:t>"&lt;/html&gt;&lt;/body&gt;"</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Consolas" panose="020B0609020204030204" pitchFamily="49" charset="0"/>
              </a:rPr>
              <a:t>    </a:t>
            </a: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ts val="30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Consolas" panose="020B0609020204030204" pitchFamily="49" charset="0"/>
              </a:rPr>
              <a:t>}</a:t>
            </a:r>
            <a:endParaRPr kumimoji="0" lang="en-US" altLang="en-US" sz="1200" b="0" i="0" u="none" strike="noStrike" cap="none" normalizeH="0" baseline="0" smtClean="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53056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sz="3600" smtClean="0"/>
              <a:t>ServletConfig and servletcontext</a:t>
            </a:r>
            <a:endParaRPr lang="en-US" sz="3600"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buFont typeface="Arial" charset="0"/>
              <a:buNone/>
              <a:defRPr/>
            </a:pPr>
            <a:r>
              <a:rPr lang="en-US" smtClean="0"/>
              <a:t>Section </a:t>
            </a:r>
            <a:r>
              <a:rPr lang="en-US"/>
              <a:t>2</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1204"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974661D7-508F-41A0-99C6-87CF2FFAD583}" type="slidenum">
              <a:rPr lang="en-US" altLang="en-US" sz="1200">
                <a:solidFill>
                  <a:srgbClr val="898989"/>
                </a:solidFill>
              </a:rPr>
              <a:pPr>
                <a:spcBef>
                  <a:spcPct val="0"/>
                </a:spcBef>
                <a:buFontTx/>
                <a:buNone/>
              </a:pPr>
              <a:t>8</a:t>
            </a:fld>
            <a:endParaRPr lang="en-US" altLang="en-US" sz="1200">
              <a:solidFill>
                <a:srgbClr val="898989"/>
              </a:solidFill>
            </a:endParaRPr>
          </a:p>
        </p:txBody>
      </p:sp>
    </p:spTree>
    <p:extLst>
      <p:ext uri="{BB962C8B-B14F-4D97-AF65-F5344CB8AC3E}">
        <p14:creationId xmlns:p14="http://schemas.microsoft.com/office/powerpoint/2010/main" val="4263659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mtClean="0"/>
              <a:t>Introduction</a:t>
            </a:r>
            <a:endParaRPr lang="en-US"/>
          </a:p>
        </p:txBody>
      </p:sp>
      <p:sp>
        <p:nvSpPr>
          <p:cNvPr id="7" name="Content Placeholder 6"/>
          <p:cNvSpPr>
            <a:spLocks noGrp="1"/>
          </p:cNvSpPr>
          <p:nvPr>
            <p:ph idx="1"/>
          </p:nvPr>
        </p:nvSpPr>
        <p:spPr/>
        <p:txBody>
          <a:bodyPr/>
          <a:lstStyle/>
          <a:p>
            <a:pPr algn="just">
              <a:lnSpc>
                <a:spcPct val="110000"/>
              </a:lnSpc>
              <a:spcBef>
                <a:spcPts val="600"/>
              </a:spcBef>
            </a:pPr>
            <a:r>
              <a:rPr lang="en-GB" sz="2000"/>
              <a:t>An object of </a:t>
            </a:r>
            <a:r>
              <a:rPr lang="en-GB" sz="2000" b="1"/>
              <a:t>ServletConfig</a:t>
            </a:r>
            <a:r>
              <a:rPr lang="en-GB" sz="2000"/>
              <a:t> is created by the </a:t>
            </a:r>
            <a:r>
              <a:rPr lang="en-GB" sz="2000" b="1"/>
              <a:t>web container </a:t>
            </a:r>
            <a:r>
              <a:rPr lang="en-GB" sz="2000"/>
              <a:t>for each servlet. This object can be used to get configuration information from </a:t>
            </a:r>
            <a:r>
              <a:rPr lang="en-GB" sz="2000" b="1"/>
              <a:t>web.xml </a:t>
            </a:r>
            <a:r>
              <a:rPr lang="en-GB" sz="2000"/>
              <a:t>file.</a:t>
            </a:r>
          </a:p>
          <a:p>
            <a:pPr algn="just">
              <a:lnSpc>
                <a:spcPct val="110000"/>
              </a:lnSpc>
              <a:spcBef>
                <a:spcPts val="600"/>
              </a:spcBef>
            </a:pPr>
            <a:r>
              <a:rPr lang="en-GB" sz="2000"/>
              <a:t>If the configuration information is modified from the web.xml file, we don't need to change the servlet. So it is easier to manage the web application if any specific content is modified from time to time</a:t>
            </a:r>
            <a:r>
              <a:rPr lang="en-GB" sz="2000" smtClean="0"/>
              <a:t>.</a:t>
            </a:r>
          </a:p>
          <a:p>
            <a:pPr algn="just">
              <a:lnSpc>
                <a:spcPct val="110000"/>
              </a:lnSpc>
              <a:spcBef>
                <a:spcPts val="600"/>
              </a:spcBef>
            </a:pPr>
            <a:r>
              <a:rPr lang="en-US" sz="2000" b="1"/>
              <a:t>Methods of ServletConfig </a:t>
            </a:r>
            <a:r>
              <a:rPr lang="en-US" sz="2000" b="1" smtClean="0"/>
              <a:t>interface:</a:t>
            </a:r>
          </a:p>
          <a:p>
            <a:pPr lvl="1">
              <a:lnSpc>
                <a:spcPct val="110000"/>
              </a:lnSpc>
              <a:spcBef>
                <a:spcPts val="600"/>
              </a:spcBef>
            </a:pPr>
            <a:r>
              <a:rPr lang="en-GB" sz="1800" b="1"/>
              <a:t>public String getInitParameter(String name):</a:t>
            </a:r>
            <a:r>
              <a:rPr lang="en-GB" sz="1800"/>
              <a:t>Returns the parameter value for the specified parameter name.</a:t>
            </a:r>
          </a:p>
          <a:p>
            <a:pPr lvl="1">
              <a:lnSpc>
                <a:spcPct val="110000"/>
              </a:lnSpc>
              <a:spcBef>
                <a:spcPts val="600"/>
              </a:spcBef>
            </a:pPr>
            <a:r>
              <a:rPr lang="en-GB" sz="1800" b="1"/>
              <a:t>public Enumeration getInitParameterNames():</a:t>
            </a:r>
            <a:r>
              <a:rPr lang="en-GB" sz="1800"/>
              <a:t>Returns an enumeration of all the initialization parameter names.</a:t>
            </a:r>
          </a:p>
          <a:p>
            <a:pPr lvl="1">
              <a:lnSpc>
                <a:spcPct val="110000"/>
              </a:lnSpc>
              <a:spcBef>
                <a:spcPts val="600"/>
              </a:spcBef>
            </a:pPr>
            <a:r>
              <a:rPr lang="en-GB" sz="1800" b="1"/>
              <a:t>public String getServletName():</a:t>
            </a:r>
            <a:r>
              <a:rPr lang="en-GB" sz="1800"/>
              <a:t>Returns the name of the servlet.</a:t>
            </a:r>
          </a:p>
          <a:p>
            <a:pPr lvl="1">
              <a:lnSpc>
                <a:spcPct val="110000"/>
              </a:lnSpc>
              <a:spcBef>
                <a:spcPts val="600"/>
              </a:spcBef>
            </a:pPr>
            <a:r>
              <a:rPr lang="en-GB" sz="1800" b="1"/>
              <a:t>public ServletContext getServletContext():</a:t>
            </a:r>
            <a:r>
              <a:rPr lang="en-GB" sz="1800"/>
              <a:t>Returns an object of ServletContext</a:t>
            </a:r>
            <a:r>
              <a:rPr lang="en-GB" sz="1800" smtClean="0"/>
              <a:t>.</a:t>
            </a:r>
            <a:endParaRPr lang="en-GB" sz="18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spTree>
    <p:extLst>
      <p:ext uri="{BB962C8B-B14F-4D97-AF65-F5344CB8AC3E}">
        <p14:creationId xmlns:p14="http://schemas.microsoft.com/office/powerpoint/2010/main" val="4050858529"/>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2601</TotalTime>
  <Words>2203</Words>
  <Application>Microsoft Office PowerPoint</Application>
  <PresentationFormat>On-screen Show (4:3)</PresentationFormat>
  <Paragraphs>502</Paragraphs>
  <Slides>37</Slides>
  <Notes>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0" baseType="lpstr">
      <vt:lpstr>MS PGothic</vt:lpstr>
      <vt:lpstr>Arial</vt:lpstr>
      <vt:lpstr>Book Antiqua</vt:lpstr>
      <vt:lpstr>Calibri</vt:lpstr>
      <vt:lpstr>Candara</vt:lpstr>
      <vt:lpstr>Consolas</vt:lpstr>
      <vt:lpstr>Courier New</vt:lpstr>
      <vt:lpstr>source code pro</vt:lpstr>
      <vt:lpstr>Verdana</vt:lpstr>
      <vt:lpstr>Wingdings</vt:lpstr>
      <vt:lpstr>Wingdings 2</vt:lpstr>
      <vt:lpstr>Presentation2</vt:lpstr>
      <vt:lpstr>Bitmap Image</vt:lpstr>
      <vt:lpstr>ADVANCED SERVLET and SESSION TRACKING</vt:lpstr>
      <vt:lpstr>Learning Goals</vt:lpstr>
      <vt:lpstr>Table Content</vt:lpstr>
      <vt:lpstr>Servlet exception hadling</vt:lpstr>
      <vt:lpstr>Servlet Exception Handling</vt:lpstr>
      <vt:lpstr>Servlet Exception Handling</vt:lpstr>
      <vt:lpstr>Servlet Exception Handling</vt:lpstr>
      <vt:lpstr>ServletConfig and servletcontext</vt:lpstr>
      <vt:lpstr>Introduction</vt:lpstr>
      <vt:lpstr>ServletConfig</vt:lpstr>
      <vt:lpstr>ServletConfig</vt:lpstr>
      <vt:lpstr>ServletContext</vt:lpstr>
      <vt:lpstr>ServletContext</vt:lpstr>
      <vt:lpstr>ServletContext</vt:lpstr>
      <vt:lpstr>ServletContext</vt:lpstr>
      <vt:lpstr>ServletContext Example</vt:lpstr>
      <vt:lpstr>Servlet Context  Sample</vt:lpstr>
      <vt:lpstr>Session Tracking</vt:lpstr>
      <vt:lpstr>Introduction</vt:lpstr>
      <vt:lpstr>Session Tracking Cookie in Servlet</vt:lpstr>
      <vt:lpstr>Session Tracking Cookie in Servlet</vt:lpstr>
      <vt:lpstr>Session Tracking Cookie in Servlet</vt:lpstr>
      <vt:lpstr>Session Tracking Cookie in Servlet</vt:lpstr>
      <vt:lpstr>Session Tracking HttpSession</vt:lpstr>
      <vt:lpstr>Session Tracking HttpSession</vt:lpstr>
      <vt:lpstr>Session Tracking HttpSession</vt:lpstr>
      <vt:lpstr>Session Tracking HttpSession</vt:lpstr>
      <vt:lpstr>Session Tracking HttpSession</vt:lpstr>
      <vt:lpstr>Session Tracking HttpSession</vt:lpstr>
      <vt:lpstr>Session Tracking HttpSession</vt:lpstr>
      <vt:lpstr>Session Tracking  URL Rewriting</vt:lpstr>
      <vt:lpstr>Session Tracking  URL Rewriting</vt:lpstr>
      <vt:lpstr>Session Tracking  URL Rewriting</vt:lpstr>
      <vt:lpstr>Session Tracking Hidden Form Fields</vt:lpstr>
      <vt:lpstr>Session Tracking Hidden Form Fields</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(FA.TOD)</cp:lastModifiedBy>
  <cp:revision>239</cp:revision>
  <dcterms:created xsi:type="dcterms:W3CDTF">2016-11-02T02:13:02Z</dcterms:created>
  <dcterms:modified xsi:type="dcterms:W3CDTF">2019-09-27T08:19:58Z</dcterms:modified>
</cp:coreProperties>
</file>