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Candara"/>
      <p:regular r:id="rId32"/>
      <p:bold r:id="rId33"/>
      <p:italic r:id="rId34"/>
      <p:boldItalic r:id="rId35"/>
    </p:embeddedFont>
    <p:embeddedFont>
      <p:font typeface="Book Antiqu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i2HmVaHjf3ofKy4LYg5wQxzyDG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ndara-bold.fntdata"/><Relationship Id="rId10" Type="http://schemas.openxmlformats.org/officeDocument/2006/relationships/slide" Target="slides/slide5.xml"/><Relationship Id="rId32" Type="http://schemas.openxmlformats.org/officeDocument/2006/relationships/font" Target="fonts/Candara-regular.fntdata"/><Relationship Id="rId13" Type="http://schemas.openxmlformats.org/officeDocument/2006/relationships/slide" Target="slides/slide8.xml"/><Relationship Id="rId35" Type="http://schemas.openxmlformats.org/officeDocument/2006/relationships/font" Target="fonts/Candara-boldItalic.fntdata"/><Relationship Id="rId12" Type="http://schemas.openxmlformats.org/officeDocument/2006/relationships/slide" Target="slides/slide7.xml"/><Relationship Id="rId34" Type="http://schemas.openxmlformats.org/officeDocument/2006/relationships/font" Target="fonts/Candara-italic.fntdata"/><Relationship Id="rId15" Type="http://schemas.openxmlformats.org/officeDocument/2006/relationships/slide" Target="slides/slide10.xml"/><Relationship Id="rId37" Type="http://schemas.openxmlformats.org/officeDocument/2006/relationships/font" Target="fonts/BookAntiqua-bold.fntdata"/><Relationship Id="rId14" Type="http://schemas.openxmlformats.org/officeDocument/2006/relationships/slide" Target="slides/slide9.xml"/><Relationship Id="rId36" Type="http://schemas.openxmlformats.org/officeDocument/2006/relationships/font" Target="fonts/BookAntiqua-regular.fntdata"/><Relationship Id="rId17" Type="http://schemas.openxmlformats.org/officeDocument/2006/relationships/slide" Target="slides/slide12.xml"/><Relationship Id="rId39" Type="http://schemas.openxmlformats.org/officeDocument/2006/relationships/font" Target="fonts/BookAntiqua-boldItalic.fntdata"/><Relationship Id="rId16" Type="http://schemas.openxmlformats.org/officeDocument/2006/relationships/slide" Target="slides/slide11.xml"/><Relationship Id="rId38" Type="http://schemas.openxmlformats.org/officeDocument/2006/relationships/font" Target="fonts/BookAntiqu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@WebListener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class UserData implements HttpSessionBindingListener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public void valueBound(HttpSessionBindingEvent event)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System.out.println("-- HttpSessionBindingListener#valueBound() --");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System.out.printf("added attribute name: %s, value:%s %n",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event.getName(), event.getValue());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public void valueUnbound(HttpSessionBindingEvent event)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System.out.println("-- HttpSessionBindingEvent#valueUnbound() --");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System.out.printf("removed attribute name: %s, value:%s %n",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event.getName(), event.getValue());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94" name="Google Shape;29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@WebListener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class MySessionListener implements HttpSessionListener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public void sessionCreated(HttpSessionEvent 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System.out.println("-- HttpSessionListener#sessionCreated invoked --");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HttpSession session = se.getSession();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System.out.println("session id: " + session.getId());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session.setMaxInactiveInterval(60);//in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public void sessionDestroyed(HttpSessionEvent 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System.out.println("-- HttpSessionListener#sessionDestroyed invoked --");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304" name="Google Shape;30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@WebServlet(name = "myServlet", urlPatterns = {"/"})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class MyServlet extends HttpServlet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protected void doGet(HttpServletRequest req, HttpServletResponse resp)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HttpSession session = req.getSession(false);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if (session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System.out.println("-- creating new session in the servlet --");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session = req.getSession(true);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System.out.println("-- session created in the servlet --");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UserData userData = (UserData) session.getAttribute("userData");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if (userData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userData = new UserData();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session.setAttribute("userData", userData);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resp.setContentType("text/html");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PrintWriter w = resp.getWriter();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w.write("Hello !!");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314" name="Google Shape;31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@WebServlet(name = “logoutServlet", urlPatterns = {"/clean"})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class LogoutServlet extends HttpServlet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protected void doGet(HttpServletRequest req, HttpServletResponse resp)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throws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HttpSession session = req.getSession(false);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if (session != null &amp;&amp; session.getAttribute("userData") !=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System.out.println("-- removing userData attribute from session --");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session.removeAttribute("userData");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resp.setContentType("text/html");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PrintWriter w = resp.getWriter();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w.write("attribute removed !!");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324" name="Google Shape;32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/>
          <p:nvPr>
            <p:ph type="ctrTitle"/>
          </p:nvPr>
        </p:nvSpPr>
        <p:spPr>
          <a:xfrm>
            <a:off x="384313" y="2130425"/>
            <a:ext cx="807388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sz="4000"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" type="subTitle"/>
          </p:nvPr>
        </p:nvSpPr>
        <p:spPr>
          <a:xfrm>
            <a:off x="384313" y="3886200"/>
            <a:ext cx="807388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2" type="sldNum"/>
          </p:nvPr>
        </p:nvSpPr>
        <p:spPr>
          <a:xfrm>
            <a:off x="8067674" y="6356350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8"/>
          <p:cNvSpPr txBox="1"/>
          <p:nvPr>
            <p:ph idx="11" type="ftr"/>
          </p:nvPr>
        </p:nvSpPr>
        <p:spPr>
          <a:xfrm>
            <a:off x="384313" y="6356350"/>
            <a:ext cx="74642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8"/>
          <p:cNvSpPr txBox="1"/>
          <p:nvPr>
            <p:ph idx="11" type="ftr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and Content" showMasterSp="0">
  <p:cSld name="18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:\Trangdof\thang 2\CTC logo\logo am ban-01.png" id="74" name="Google Shape;7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9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9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9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9"/>
          <p:cNvSpPr/>
          <p:nvPr/>
        </p:nvSpPr>
        <p:spPr>
          <a:xfrm>
            <a:off x="152400" y="517525"/>
            <a:ext cx="533400" cy="46037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79;p39"/>
          <p:cNvGrpSpPr/>
          <p:nvPr/>
        </p:nvGrpSpPr>
        <p:grpSpPr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80" name="Google Shape;80;p39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9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</a:t>
              </a: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  <a:endParaRPr/>
            </a:p>
          </p:txBody>
        </p:sp>
      </p:grpSp>
      <p:pic>
        <p:nvPicPr>
          <p:cNvPr descr="Z:\Trangdof\thang4\NEW TRAILER\cuderxanh.png" id="83" name="Google Shape;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and Content" showMasterSp="0">
  <p:cSld name="20_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:\Trangdof\thang 2\CTC logo\logo am ban-01.png" id="86" name="Google Shape;8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0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0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0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0"/>
          <p:cNvSpPr/>
          <p:nvPr/>
        </p:nvSpPr>
        <p:spPr>
          <a:xfrm>
            <a:off x="152400" y="517525"/>
            <a:ext cx="533400" cy="46037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40"/>
          <p:cNvGrpSpPr/>
          <p:nvPr/>
        </p:nvGrpSpPr>
        <p:grpSpPr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2" name="Google Shape;92;p40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0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0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</a:t>
              </a: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  <a:endParaRPr/>
            </a:p>
          </p:txBody>
        </p:sp>
      </p:grpSp>
      <p:pic>
        <p:nvPicPr>
          <p:cNvPr descr="Z:\Trangdof\thang4\NEW TRAILER\cuderxanh.png" id="95" name="Google Shape;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Title and Content" showMasterSp="0">
  <p:cSld name="27_Titl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:\Trangdof\thang 2\CTC logo\logo am ban-01.png" id="98" name="Google Shape;9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1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1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1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1"/>
          <p:cNvSpPr/>
          <p:nvPr/>
        </p:nvSpPr>
        <p:spPr>
          <a:xfrm>
            <a:off x="152400" y="517525"/>
            <a:ext cx="533400" cy="46037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41"/>
          <p:cNvGrpSpPr/>
          <p:nvPr/>
        </p:nvGrpSpPr>
        <p:grpSpPr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104" name="Google Shape;104;p41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1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1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</a:t>
              </a: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  <a:endParaRPr/>
            </a:p>
          </p:txBody>
        </p:sp>
      </p:grpSp>
      <p:pic>
        <p:nvPicPr>
          <p:cNvPr descr="Z:\Trangdof\thang4\NEW TRAILER\cuderxanh.png" id="107" name="Google Shape;1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Title and Content" showMasterSp="0">
  <p:cSld name="28_Title and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:\Trangdof\thang 2\CTC logo\logo am ban-01.png" id="110" name="Google Shape;11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2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2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2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2"/>
          <p:cNvSpPr/>
          <p:nvPr/>
        </p:nvSpPr>
        <p:spPr>
          <a:xfrm>
            <a:off x="152400" y="517525"/>
            <a:ext cx="533400" cy="46037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42"/>
          <p:cNvGrpSpPr/>
          <p:nvPr/>
        </p:nvGrpSpPr>
        <p:grpSpPr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116" name="Google Shape;116;p42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2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2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</a:t>
              </a: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  <a:endParaRPr/>
            </a:p>
          </p:txBody>
        </p:sp>
      </p:grpSp>
      <p:pic>
        <p:nvPicPr>
          <p:cNvPr descr="Z:\Trangdof\thang4\NEW TRAILER\cuderxanh.png" id="119" name="Google Shape;11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Title and Content" showMasterSp="0">
  <p:cSld name="29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:\Trangdof\thang 2\CTC logo\logo am ban-01.png" id="122" name="Google Shape;12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3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3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3"/>
          <p:cNvSpPr/>
          <p:nvPr/>
        </p:nvSpPr>
        <p:spPr>
          <a:xfrm>
            <a:off x="152400" y="517525"/>
            <a:ext cx="533400" cy="46037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43"/>
          <p:cNvGrpSpPr/>
          <p:nvPr/>
        </p:nvGrpSpPr>
        <p:grpSpPr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128" name="Google Shape;128;p43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3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</a:t>
              </a: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  <a:endParaRPr/>
            </a:p>
          </p:txBody>
        </p:sp>
      </p:grpSp>
      <p:pic>
        <p:nvPicPr>
          <p:cNvPr descr="Z:\Trangdof\thang4\NEW TRAILER\cuderxanh.png" id="131" name="Google Shape;13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Title and Content" showMasterSp="0">
  <p:cSld name="36_Title and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:\Trangdof\thang 2\CTC logo\logo am ban-01.png" id="134" name="Google Shape;134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4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4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4"/>
          <p:cNvSpPr/>
          <p:nvPr/>
        </p:nvSpPr>
        <p:spPr>
          <a:xfrm>
            <a:off x="152400" y="517525"/>
            <a:ext cx="533400" cy="46037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44"/>
          <p:cNvGrpSpPr/>
          <p:nvPr/>
        </p:nvGrpSpPr>
        <p:grpSpPr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140" name="Google Shape;140;p44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4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4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</a:t>
              </a: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  <a:endParaRPr/>
            </a:p>
          </p:txBody>
        </p:sp>
      </p:grpSp>
      <p:pic>
        <p:nvPicPr>
          <p:cNvPr descr="Z:\Trangdof\thang4\NEW TRAILER\cuderxanh.png" id="143" name="Google Shape;14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5"/>
          <p:cNvSpPr/>
          <p:nvPr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:\Trangdof\thang 2\CTC logo\2LOGO-01.png" id="146" name="Google Shape;14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81850" y="-76200"/>
            <a:ext cx="2106613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:\Trangdof\thang4\NEW TRAILER\cuder5td.png" id="147" name="Google Shape;1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50" y="387350"/>
            <a:ext cx="2901950" cy="288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45"/>
          <p:cNvGrpSpPr/>
          <p:nvPr/>
        </p:nvGrpSpPr>
        <p:grpSpPr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149" name="Google Shape;149;p45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5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5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</a:t>
              </a: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6"/>
          <p:cNvSpPr/>
          <p:nvPr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:\Trangdof\thang 2\CTC logo\2LOGO-01.png" id="154" name="Google Shape;154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81850" y="-76200"/>
            <a:ext cx="2106613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:\Trangdof\thang4\NEW TRAILER\cuder5td.png" id="155" name="Google Shape;1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50" y="387350"/>
            <a:ext cx="2901950" cy="288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46"/>
          <p:cNvGrpSpPr/>
          <p:nvPr/>
        </p:nvGrpSpPr>
        <p:grpSpPr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157" name="Google Shape;157;p46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6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6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</a:t>
              </a: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  <a:endParaRPr/>
            </a:p>
          </p:txBody>
        </p:sp>
      </p:grpSp>
      <p:sp>
        <p:nvSpPr>
          <p:cNvPr id="160" name="Google Shape;16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46"/>
          <p:cNvSpPr txBox="1"/>
          <p:nvPr>
            <p:ph idx="11" type="ftr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Noto Sans Symbols"/>
              <a:buChar char="❖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showMasterSp="0">
  <p:cSld name="1_Two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:\Trangdof\thang 2\CTC logo\logo am ban-01.png" id="166" name="Google Shape;16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7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7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7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7"/>
          <p:cNvSpPr/>
          <p:nvPr/>
        </p:nvSpPr>
        <p:spPr>
          <a:xfrm>
            <a:off x="782638" y="492125"/>
            <a:ext cx="533400" cy="46037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Z:\Trangdof\thang4\NEW TRAILER\cuderxanhla.png" id="171" name="Google Shape;17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173038"/>
            <a:ext cx="304800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47"/>
          <p:cNvGrpSpPr/>
          <p:nvPr/>
        </p:nvGrpSpPr>
        <p:grpSpPr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173" name="Google Shape;173;p47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7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 </a:t>
              </a: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722313" y="6356350"/>
            <a:ext cx="5326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9" name="Google Shape;39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ctrTitle"/>
          </p:nvPr>
        </p:nvSpPr>
        <p:spPr>
          <a:xfrm>
            <a:off x="384313" y="2130425"/>
            <a:ext cx="807388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Book Antiqua"/>
              <a:buNone/>
            </a:pPr>
            <a:r>
              <a:rPr b="1" lang="en-US" sz="3600">
                <a:solidFill>
                  <a:srgbClr val="E36C09"/>
                </a:solidFill>
                <a:latin typeface="Book Antiqua"/>
                <a:ea typeface="Book Antiqua"/>
                <a:cs typeface="Book Antiqua"/>
                <a:sym typeface="Book Antiqua"/>
              </a:rPr>
              <a:t>LISTENER </a:t>
            </a:r>
            <a:br>
              <a:rPr b="1" lang="en-US" sz="3600">
                <a:solidFill>
                  <a:srgbClr val="E36C09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lang="en-US" sz="1800">
                <a:solidFill>
                  <a:srgbClr val="0C0C0C"/>
                </a:solidFill>
                <a:latin typeface="Book Antiqua"/>
                <a:ea typeface="Book Antiqua"/>
                <a:cs typeface="Book Antiqua"/>
                <a:sym typeface="Book Antiqua"/>
              </a:rPr>
              <a:t>and </a:t>
            </a:r>
            <a:br>
              <a:rPr b="1" lang="en-US" sz="3600">
                <a:solidFill>
                  <a:srgbClr val="E36C09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lang="en-US" sz="3600">
                <a:solidFill>
                  <a:srgbClr val="E36C09"/>
                </a:solidFill>
                <a:latin typeface="Book Antiqua"/>
                <a:ea typeface="Book Antiqua"/>
                <a:cs typeface="Book Antiqua"/>
                <a:sym typeface="Book Antiqua"/>
              </a:rPr>
              <a:t>SERVLET FILTER</a:t>
            </a:r>
            <a:endParaRPr b="1" sz="3600">
              <a:solidFill>
                <a:srgbClr val="E36C0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81" name="Google Shape;181;p1"/>
          <p:cNvSpPr txBox="1"/>
          <p:nvPr>
            <p:ph idx="1" type="subTitle"/>
          </p:nvPr>
        </p:nvSpPr>
        <p:spPr>
          <a:xfrm>
            <a:off x="384313" y="3600450"/>
            <a:ext cx="8073887" cy="203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Instructor: </a:t>
            </a:r>
            <a:endParaRPr sz="2000"/>
          </a:p>
        </p:txBody>
      </p:sp>
      <p:sp>
        <p:nvSpPr>
          <p:cNvPr id="182" name="Google Shape;182;p1"/>
          <p:cNvSpPr txBox="1"/>
          <p:nvPr>
            <p:ph idx="11" type="ftr"/>
          </p:nvPr>
        </p:nvSpPr>
        <p:spPr>
          <a:xfrm>
            <a:off x="384313" y="6356350"/>
            <a:ext cx="74642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183" name="Google Shape;183;p1"/>
          <p:cNvSpPr txBox="1"/>
          <p:nvPr>
            <p:ph idx="12" type="sldNum"/>
          </p:nvPr>
        </p:nvSpPr>
        <p:spPr>
          <a:xfrm>
            <a:off x="8067674" y="6356350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HttpSessionEvent and HttpSessionListener</a:t>
            </a:r>
            <a:endParaRPr/>
          </a:p>
        </p:txBody>
      </p:sp>
      <p:sp>
        <p:nvSpPr>
          <p:cNvPr id="256" name="Google Shape;256;p10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b="1" lang="en-US" sz="1600"/>
              <a:t>LogoutServlet.java</a:t>
            </a:r>
            <a:endParaRPr b="1" sz="1600"/>
          </a:p>
        </p:txBody>
      </p:sp>
      <p:sp>
        <p:nvSpPr>
          <p:cNvPr id="257" name="Google Shape;257;p10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258" name="Google Shape;258;p10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9" name="Google Shape;259;p10"/>
          <p:cNvGrpSpPr/>
          <p:nvPr/>
        </p:nvGrpSpPr>
        <p:grpSpPr>
          <a:xfrm>
            <a:off x="1067362" y="1162181"/>
            <a:ext cx="6290171" cy="3968619"/>
            <a:chOff x="1067362" y="1162181"/>
            <a:chExt cx="6290171" cy="3968619"/>
          </a:xfrm>
        </p:grpSpPr>
        <p:pic>
          <p:nvPicPr>
            <p:cNvPr id="260" name="Google Shape;26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7362" y="1162181"/>
              <a:ext cx="6290171" cy="3968619"/>
            </a:xfrm>
            <a:prstGeom prst="rect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61" name="Google Shape;261;p10"/>
            <p:cNvSpPr/>
            <p:nvPr/>
          </p:nvSpPr>
          <p:spPr>
            <a:xfrm>
              <a:off x="1704975" y="3476625"/>
              <a:ext cx="1905000" cy="238125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HttpSessionEvent and HttpSessionListener</a:t>
            </a:r>
            <a:endParaRPr/>
          </a:p>
        </p:txBody>
      </p:sp>
      <p:sp>
        <p:nvSpPr>
          <p:cNvPr id="267" name="Google Shape;267;p11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b="1" lang="en-US" sz="1600"/>
              <a:t>CountUserListener.java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b="1" lang="en-US" sz="1600"/>
              <a:t>Web.xml</a:t>
            </a:r>
            <a:endParaRPr b="1" sz="1600"/>
          </a:p>
        </p:txBody>
      </p:sp>
      <p:sp>
        <p:nvSpPr>
          <p:cNvPr id="268" name="Google Shape;268;p11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269" name="Google Shape;269;p11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070" y="1267862"/>
            <a:ext cx="4955855" cy="340788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11"/>
          <p:cNvSpPr/>
          <p:nvPr/>
        </p:nvSpPr>
        <p:spPr>
          <a:xfrm>
            <a:off x="1190625" y="5374594"/>
            <a:ext cx="6629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listener</a:t>
            </a:r>
            <a:r>
              <a:rPr lang="en-US" sz="1400">
                <a:solidFill>
                  <a:srgbClr val="00808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listener-class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CountUserListener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listener-class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listener</a:t>
            </a:r>
            <a:r>
              <a:rPr lang="en-US" sz="1400">
                <a:solidFill>
                  <a:srgbClr val="00808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HttpSessionEvent and HttpSessionListener</a:t>
            </a:r>
            <a:endParaRPr/>
          </a:p>
        </p:txBody>
      </p:sp>
      <p:sp>
        <p:nvSpPr>
          <p:cNvPr id="277" name="Google Shape;277;p12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Char char="❖"/>
            </a:pPr>
            <a:r>
              <a:rPr b="1" lang="en-US" sz="2000"/>
              <a:t>Login.html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273050" lvl="0" marL="342900" rtl="0" algn="l">
              <a:spcBef>
                <a:spcPts val="220"/>
              </a:spcBef>
              <a:spcAft>
                <a:spcPts val="0"/>
              </a:spcAft>
              <a:buClr>
                <a:srgbClr val="E36C09"/>
              </a:buClr>
              <a:buSzPts val="1100"/>
              <a:buFont typeface="Noto Sans Symbols"/>
              <a:buNone/>
            </a:pPr>
            <a:r>
              <a:t/>
            </a:r>
            <a:endParaRPr b="1" sz="11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Char char="❖"/>
            </a:pPr>
            <a:r>
              <a:rPr b="1" lang="en-US" sz="2000"/>
              <a:t>After an user login: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Noto Sans Symbols"/>
              <a:buNone/>
            </a:pPr>
            <a:r>
              <a:t/>
            </a:r>
            <a:endParaRPr b="1" sz="32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Char char="❖"/>
            </a:pPr>
            <a:r>
              <a:rPr b="1" lang="en-US" sz="2000"/>
              <a:t>After two user login:</a:t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</p:txBody>
      </p:sp>
      <p:sp>
        <p:nvSpPr>
          <p:cNvPr id="278" name="Google Shape;278;p12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279" name="Google Shape;279;p12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979" y="835388"/>
            <a:ext cx="3309937" cy="148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5728" y="4585834"/>
            <a:ext cx="5024437" cy="177051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347" y="2845629"/>
            <a:ext cx="4267200" cy="1267791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HttpSessionBindingListener</a:t>
            </a:r>
            <a:endParaRPr/>
          </a:p>
        </p:txBody>
      </p:sp>
      <p:sp>
        <p:nvSpPr>
          <p:cNvPr id="288" name="Google Shape;288;p13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Can be implemented by a class to get notified when its instance is added to the session or when it is removed from the session.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</a:pPr>
            <a:r>
              <a:rPr lang="en-US" sz="2000"/>
              <a:t>HttpSessionBindingListener#</a:t>
            </a:r>
            <a:r>
              <a:rPr b="1" lang="en-US" sz="2000"/>
              <a:t>valueBound</a:t>
            </a:r>
            <a:r>
              <a:rPr lang="en-US" sz="2000"/>
              <a:t>() is invoked when this object is added to the session by the use of HttpSession.setAttribute().</a:t>
            </a:r>
            <a:endParaRPr sz="2400"/>
          </a:p>
          <a:p>
            <a:pPr indent="-2857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</a:pPr>
            <a:r>
              <a:rPr lang="en-US" sz="2000"/>
              <a:t>HttpSessionBindingListener#</a:t>
            </a:r>
            <a:r>
              <a:rPr b="1" lang="en-US" sz="2000"/>
              <a:t>valueUnbound</a:t>
            </a:r>
            <a:r>
              <a:rPr lang="en-US" sz="2000"/>
              <a:t>() is invoked when this object is removed from the session. That happens when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HttpSession.</a:t>
            </a:r>
            <a:r>
              <a:rPr b="1" lang="en-US" sz="1800"/>
              <a:t>removeAttribute()</a:t>
            </a:r>
            <a:r>
              <a:rPr lang="en-US" sz="1800"/>
              <a:t> is used for this object.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Or HttpSession.</a:t>
            </a:r>
            <a:r>
              <a:rPr b="1" lang="en-US" sz="1800"/>
              <a:t>invalidate()</a:t>
            </a:r>
            <a:r>
              <a:rPr lang="en-US" sz="1800"/>
              <a:t> is used.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Or after some time of session timeout.</a:t>
            </a:r>
            <a:endParaRPr sz="1800"/>
          </a:p>
        </p:txBody>
      </p:sp>
      <p:sp>
        <p:nvSpPr>
          <p:cNvPr id="289" name="Google Shape;289;p13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290" name="Google Shape;290;p13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HttpSessionBindingListener</a:t>
            </a:r>
            <a:endParaRPr/>
          </a:p>
        </p:txBody>
      </p:sp>
      <p:sp>
        <p:nvSpPr>
          <p:cNvPr id="297" name="Google Shape;297;p14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1" lang="en-US" sz="2000"/>
              <a:t>Example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Char char="❖"/>
            </a:pPr>
            <a:r>
              <a:rPr lang="en-US" sz="2000" u="sng"/>
              <a:t>Step1</a:t>
            </a:r>
            <a:r>
              <a:rPr lang="en-US" sz="2000"/>
              <a:t>: Implementing </a:t>
            </a:r>
            <a:r>
              <a:rPr b="1" lang="en-US" sz="2000"/>
              <a:t>HttpSessionBindingListener</a:t>
            </a:r>
            <a:endParaRPr/>
          </a:p>
          <a:p>
            <a:pPr indent="-215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298" name="Google Shape;298;p14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299" name="Google Shape;299;p14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236" y="1888240"/>
            <a:ext cx="6248400" cy="356535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HttpSessionBindingListener</a:t>
            </a:r>
            <a:endParaRPr/>
          </a:p>
        </p:txBody>
      </p:sp>
      <p:sp>
        <p:nvSpPr>
          <p:cNvPr id="307" name="Google Shape;307;p15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Implementing </a:t>
            </a:r>
            <a:r>
              <a:rPr b="1" lang="en-US" sz="2000"/>
              <a:t>HttpSessionListener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i="1" lang="en-US" sz="1800"/>
              <a:t>We are </a:t>
            </a:r>
            <a:r>
              <a:rPr i="1" lang="en-US" sz="1800">
                <a:solidFill>
                  <a:srgbClr val="E36C09"/>
                </a:solidFill>
              </a:rPr>
              <a:t>also</a:t>
            </a:r>
            <a:r>
              <a:rPr i="1" lang="en-US" sz="1800"/>
              <a:t> implementing HttpSessionListener to set a session timeout value and also to print messages to see the relative lifecycle notification of the session itself.</a:t>
            </a:r>
            <a:endParaRPr i="1" sz="2000"/>
          </a:p>
          <a:p>
            <a:pPr indent="-215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308" name="Google Shape;308;p15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309" name="Google Shape;309;p15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0" name="Google Shape;3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836" y="2302715"/>
            <a:ext cx="6553199" cy="372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HttpSessionBindingListener</a:t>
            </a:r>
            <a:endParaRPr/>
          </a:p>
        </p:txBody>
      </p:sp>
      <p:sp>
        <p:nvSpPr>
          <p:cNvPr id="317" name="Google Shape;317;p16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u="sng"/>
              <a:t>Step2</a:t>
            </a:r>
            <a:r>
              <a:rPr lang="en-US" sz="2000"/>
              <a:t>: Create a </a:t>
            </a:r>
            <a:r>
              <a:rPr b="1" lang="en-US" sz="2000"/>
              <a:t>MyServlet</a:t>
            </a:r>
            <a:r>
              <a:rPr lang="en-US" sz="2000"/>
              <a:t> class</a:t>
            </a:r>
            <a:endParaRPr b="1" sz="2000"/>
          </a:p>
          <a:p>
            <a:pPr indent="-215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318" name="Google Shape;318;p16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319" name="Google Shape;319;p16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p16"/>
          <p:cNvPicPr preferRelativeResize="0"/>
          <p:nvPr/>
        </p:nvPicPr>
        <p:blipFill rotWithShape="1">
          <a:blip r:embed="rId3">
            <a:alphaModFix/>
          </a:blip>
          <a:srcRect b="0" l="0" r="14570" t="0"/>
          <a:stretch/>
        </p:blipFill>
        <p:spPr>
          <a:xfrm>
            <a:off x="1721263" y="1290532"/>
            <a:ext cx="5327085" cy="460527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HttpSessionBindingListener</a:t>
            </a:r>
            <a:endParaRPr/>
          </a:p>
        </p:txBody>
      </p:sp>
      <p:sp>
        <p:nvSpPr>
          <p:cNvPr id="327" name="Google Shape;327;p17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 u="sng"/>
              <a:t>Step3</a:t>
            </a:r>
            <a:r>
              <a:rPr lang="en-US" sz="2000"/>
              <a:t>: Create a </a:t>
            </a:r>
            <a:r>
              <a:rPr b="1" lang="en-US" sz="2000"/>
              <a:t>LogoutServlet </a:t>
            </a:r>
            <a:r>
              <a:rPr lang="en-US" sz="2000"/>
              <a:t>class to removes 'UserData' attribute from the session.</a:t>
            </a:r>
            <a:endParaRPr b="1" sz="2000"/>
          </a:p>
          <a:p>
            <a:pPr indent="-215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328" name="Google Shape;328;p17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329" name="Google Shape;329;p17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814" y="1564075"/>
            <a:ext cx="7717646" cy="47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HttpSessionBindingListener</a:t>
            </a:r>
            <a:endParaRPr/>
          </a:p>
        </p:txBody>
      </p:sp>
      <p:sp>
        <p:nvSpPr>
          <p:cNvPr id="336" name="Google Shape;336;p18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Noto Sans Symbols"/>
              <a:buChar char="❖"/>
            </a:pPr>
            <a:r>
              <a:rPr b="1" lang="en-US" sz="1800"/>
              <a:t>Output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Accessing http://localhost:8080/ from browser, prints the following on the console:</a:t>
            </a:r>
            <a:endParaRPr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http://localhost:8080/clean prints the following: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1" marL="4000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37" name="Google Shape;337;p18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338" name="Google Shape;338;p18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1280160" y="1830116"/>
            <a:ext cx="7548880" cy="120032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creating new session in the servlet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HttpSessionListener#sessionCreated invoked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session id: 56A239430222B1CBE8A8A5DDFB764AFD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session created in the servlet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HttpSessionBindingListener#valueBound()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added attribute name: userData, value:com.logicbig.example.UserData@4d7c522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1280160" y="3818096"/>
            <a:ext cx="7548880" cy="6463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removing userData attribute from session --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HttpSessionBindingEvent#valueUnbound() --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removed attribute name: userData, value:com.logicbig.example.UserData@604a95c7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0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SERVLET FILTER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346" name="Google Shape;346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 2</a:t>
            </a:r>
            <a:endParaRPr/>
          </a:p>
        </p:txBody>
      </p:sp>
      <p:sp>
        <p:nvSpPr>
          <p:cNvPr id="347" name="Google Shape;347;p19"/>
          <p:cNvSpPr txBox="1"/>
          <p:nvPr>
            <p:ph idx="11" type="ftr"/>
          </p:nvPr>
        </p:nvSpPr>
        <p:spPr>
          <a:xfrm>
            <a:off x="722313" y="6356350"/>
            <a:ext cx="5326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348" name="Google Shape;3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Table Content</a:t>
            </a:r>
            <a:endParaRPr/>
          </a:p>
        </p:txBody>
      </p:sp>
      <p:sp>
        <p:nvSpPr>
          <p:cNvPr id="189" name="Google Shape;189;p2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 txBox="1"/>
          <p:nvPr>
            <p:ph idx="1" type="body"/>
          </p:nvPr>
        </p:nvSpPr>
        <p:spPr>
          <a:xfrm>
            <a:off x="1358153" y="778566"/>
            <a:ext cx="6037729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●"/>
            </a:pPr>
            <a:r>
              <a:rPr b="1" lang="en-US" sz="3200"/>
              <a:t>EVENT AND LISTENER</a:t>
            </a:r>
            <a:endParaRPr b="1" sz="32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3200"/>
              <a:buFont typeface="Noto Sans Symbols"/>
              <a:buChar char="●"/>
            </a:pPr>
            <a:r>
              <a:rPr b="1" lang="en-US" sz="3200"/>
              <a:t>SERVLET FILTER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3200"/>
              <a:buFont typeface="Noto Sans Symbols"/>
              <a:buChar char="●"/>
            </a:pPr>
            <a:r>
              <a:rPr b="1" lang="en-US" sz="3200"/>
              <a:t>Q&amp;A</a:t>
            </a:r>
            <a:endParaRPr b="1" sz="3200"/>
          </a:p>
        </p:txBody>
      </p:sp>
      <p:sp>
        <p:nvSpPr>
          <p:cNvPr id="191" name="Google Shape;191;p2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Introduction to Filter API</a:t>
            </a:r>
            <a:endParaRPr/>
          </a:p>
        </p:txBody>
      </p:sp>
      <p:sp>
        <p:nvSpPr>
          <p:cNvPr id="354" name="Google Shape;354;p20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 sz="2400"/>
              <a:t>Filters</a:t>
            </a:r>
            <a:r>
              <a:rPr lang="en-US" sz="2400"/>
              <a:t> are compontents that you can use and configure to perform some filtering tasks. </a:t>
            </a:r>
            <a:endParaRPr sz="2400"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</a:pPr>
            <a:r>
              <a:rPr lang="en-US" sz="2000"/>
              <a:t>Filter is used for pre-processing of requests and post-processing of responses.</a:t>
            </a:r>
            <a:endParaRPr/>
          </a:p>
        </p:txBody>
      </p:sp>
      <p:sp>
        <p:nvSpPr>
          <p:cNvPr id="355" name="Google Shape;355;p20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356" name="Google Shape;356;p20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198" y="2310653"/>
            <a:ext cx="60864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Introduction to Filter API (2/2)</a:t>
            </a:r>
            <a:endParaRPr/>
          </a:p>
        </p:txBody>
      </p:sp>
      <p:sp>
        <p:nvSpPr>
          <p:cNvPr id="363" name="Google Shape;363;p21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For creating a filter, we must implement </a:t>
            </a:r>
            <a:r>
              <a:rPr b="1" lang="en-US" sz="2400"/>
              <a:t>Filter</a:t>
            </a:r>
            <a:r>
              <a:rPr lang="en-US" sz="2400"/>
              <a:t> interface. Filter interface gives the following life cycle methods for a filter: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</a:pPr>
            <a:r>
              <a:rPr lang="en-US" sz="2000"/>
              <a:t>void </a:t>
            </a:r>
            <a:r>
              <a:rPr b="1" lang="en-US" sz="2000"/>
              <a:t>init</a:t>
            </a:r>
            <a:r>
              <a:rPr lang="en-US" sz="2000"/>
              <a:t>(FilterConfig filterConfig): invoked by the web container to indicate to a filter that it is being placed into service.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</a:pPr>
            <a:r>
              <a:rPr lang="en-US" sz="2000"/>
              <a:t>void </a:t>
            </a:r>
            <a:r>
              <a:rPr b="1" lang="en-US" sz="2000"/>
              <a:t>doFilter</a:t>
            </a:r>
            <a:r>
              <a:rPr lang="en-US" sz="2000"/>
              <a:t>(ServletRequest request, ServletResponse response, FilterChain chain): invoked by the container each time a request/response pair is passed through the chain due to a client request for a resource at the end of the chain.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</a:pPr>
            <a:r>
              <a:rPr lang="en-US" sz="2000"/>
              <a:t>void </a:t>
            </a:r>
            <a:r>
              <a:rPr b="1" lang="en-US" sz="2000"/>
              <a:t>destroy</a:t>
            </a:r>
            <a:r>
              <a:rPr lang="en-US" sz="2000"/>
              <a:t>(): invoked by the web container to indicate to a filter that it is being taken out of service.</a:t>
            </a:r>
            <a:endParaRPr/>
          </a:p>
        </p:txBody>
      </p:sp>
      <p:sp>
        <p:nvSpPr>
          <p:cNvPr id="364" name="Google Shape;364;p21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365" name="Google Shape;365;p21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Servlet Filter</a:t>
            </a:r>
            <a:endParaRPr/>
          </a:p>
        </p:txBody>
      </p:sp>
      <p:sp>
        <p:nvSpPr>
          <p:cNvPr id="371" name="Google Shape;371;p22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-US" sz="2400"/>
              <a:t>Usage of Filter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recording all incoming requests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logs the IP addresses of the computers from which the requests originate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conversion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data compression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encryption and decryption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input validation etc.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b="1" lang="en-US" sz="2400"/>
              <a:t>Advantage of Filter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Filter is pluggable.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One filter don't have dependency onto another resource.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Less Maintenance</a:t>
            </a:r>
            <a:endParaRPr/>
          </a:p>
          <a:p>
            <a:pPr indent="-190500" lvl="0" marL="342900" rtl="0" algn="just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72" name="Google Shape;372;p22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373" name="Google Shape;373;p22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Deployment Descriptor</a:t>
            </a:r>
            <a:endParaRPr/>
          </a:p>
        </p:txBody>
      </p:sp>
      <p:sp>
        <p:nvSpPr>
          <p:cNvPr id="379" name="Google Shape;379;p23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381" name="Google Shape;381;p23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eclaring a filter inside deployment descriptor" id="382" name="Google Shape;3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300" y="878225"/>
            <a:ext cx="6635301" cy="44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Practical time</a:t>
            </a:r>
            <a:endParaRPr/>
          </a:p>
        </p:txBody>
      </p:sp>
      <p:sp>
        <p:nvSpPr>
          <p:cNvPr id="388" name="Google Shape;388;p24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Noto Sans Symbols"/>
              <a:buChar char="❖"/>
            </a:pPr>
            <a:r>
              <a:rPr lang="en-US"/>
              <a:t>In this example we are using Filter to authenticate:</a:t>
            </a:r>
            <a:endParaRPr/>
          </a:p>
        </p:txBody>
      </p:sp>
      <p:sp>
        <p:nvSpPr>
          <p:cNvPr id="389" name="Google Shape;389;p24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390" name="Google Shape;390;p24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4"/>
          <p:cNvSpPr txBox="1"/>
          <p:nvPr/>
        </p:nvSpPr>
        <p:spPr>
          <a:xfrm>
            <a:off x="1072473" y="3455633"/>
            <a:ext cx="154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user_login.jsp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3178900" y="3480300"/>
            <a:ext cx="154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AppFilter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845" y="1543177"/>
            <a:ext cx="6253932" cy="183654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4"/>
          <p:cNvSpPr txBox="1"/>
          <p:nvPr/>
        </p:nvSpPr>
        <p:spPr>
          <a:xfrm>
            <a:off x="5779993" y="2869470"/>
            <a:ext cx="154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LoginServlet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00" name="Google Shape;400;p25"/>
          <p:cNvSpPr txBox="1"/>
          <p:nvPr>
            <p:ph idx="1" type="body"/>
          </p:nvPr>
        </p:nvSpPr>
        <p:spPr>
          <a:xfrm>
            <a:off x="955039" y="778566"/>
            <a:ext cx="6299201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●"/>
            </a:pPr>
            <a:r>
              <a:rPr b="1" lang="en-US" sz="3200"/>
              <a:t>EVENT AND LISTENER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3200"/>
              <a:buFont typeface="Noto Sans Symbols"/>
              <a:buChar char="●"/>
            </a:pPr>
            <a:r>
              <a:rPr b="1" lang="en-US" sz="3200"/>
              <a:t>SERVLET FILTER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3200"/>
              <a:buFont typeface="Noto Sans Symbols"/>
              <a:buChar char="●"/>
            </a:pPr>
            <a:r>
              <a:rPr b="1" lang="en-US" sz="3200"/>
              <a:t>Q&amp;A</a:t>
            </a:r>
            <a:endParaRPr b="1" sz="3200"/>
          </a:p>
        </p:txBody>
      </p:sp>
      <p:sp>
        <p:nvSpPr>
          <p:cNvPr id="401" name="Google Shape;401;p25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/>
          <p:nvPr>
            <p:ph type="title"/>
          </p:nvPr>
        </p:nvSpPr>
        <p:spPr>
          <a:xfrm>
            <a:off x="457200" y="2618283"/>
            <a:ext cx="469493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600"/>
              <a:buFont typeface="Candara"/>
              <a:buNone/>
            </a:pPr>
            <a:r>
              <a:rPr lang="en-US" sz="6600">
                <a:solidFill>
                  <a:srgbClr val="E46C0A"/>
                </a:solidFill>
              </a:rPr>
              <a:t>Thank you</a:t>
            </a:r>
            <a:endParaRPr sz="6600">
              <a:solidFill>
                <a:srgbClr val="E46C0A"/>
              </a:solidFill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68267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6"/>
          <p:cNvSpPr txBox="1"/>
          <p:nvPr>
            <p:ph idx="4294967295" type="ftr"/>
          </p:nvPr>
        </p:nvSpPr>
        <p:spPr>
          <a:xfrm>
            <a:off x="191410" y="6356350"/>
            <a:ext cx="63069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43e-BM/HR/HDCV/FSOFT V1.2 - ©FPT SOFTWARE - Fresher Academy - Internal Use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6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Learning Goals</a:t>
            </a:r>
            <a:endParaRPr/>
          </a:p>
        </p:txBody>
      </p:sp>
      <p:sp>
        <p:nvSpPr>
          <p:cNvPr id="198" name="Google Shape;198;p3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1" lang="en-US"/>
              <a:t>After the course, attendees will be able to:</a:t>
            </a:r>
            <a:endParaRPr b="1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800"/>
              <a:buChar char="❖"/>
            </a:pPr>
            <a:r>
              <a:rPr lang="en-US" sz="2800"/>
              <a:t> Understand Event and Listener, Web filter in Servlet</a:t>
            </a:r>
            <a:endParaRPr sz="28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800"/>
              <a:buChar char="❖"/>
            </a:pPr>
            <a:r>
              <a:rPr lang="en-US" sz="2800"/>
              <a:t> Can use to build Project</a:t>
            </a:r>
            <a:endParaRPr sz="2800"/>
          </a:p>
        </p:txBody>
      </p:sp>
      <p:sp>
        <p:nvSpPr>
          <p:cNvPr id="199" name="Google Shape;199;p3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0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EVENT AND LISTENER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206" name="Google Shape;20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 1</a:t>
            </a:r>
            <a:endParaRPr/>
          </a:p>
        </p:txBody>
      </p:sp>
      <p:sp>
        <p:nvSpPr>
          <p:cNvPr id="207" name="Google Shape;207;p4"/>
          <p:cNvSpPr txBox="1"/>
          <p:nvPr>
            <p:ph idx="11" type="ftr"/>
          </p:nvPr>
        </p:nvSpPr>
        <p:spPr>
          <a:xfrm>
            <a:off x="722313" y="6356350"/>
            <a:ext cx="5326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208" name="Google Shape;20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Event and Listener in Servlet</a:t>
            </a:r>
            <a:endParaRPr/>
          </a:p>
        </p:txBody>
      </p:sp>
      <p:sp>
        <p:nvSpPr>
          <p:cNvPr id="214" name="Google Shape;214;p5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Events are basically </a:t>
            </a:r>
            <a:r>
              <a:rPr b="1" lang="en-US" sz="2400"/>
              <a:t>occurrence of something</a:t>
            </a:r>
            <a:r>
              <a:rPr lang="en-US" sz="2400"/>
              <a:t>. Changing the state of an object is known as an event.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We can perform some </a:t>
            </a:r>
            <a:r>
              <a:rPr b="1" lang="en-US" sz="2400"/>
              <a:t>important tasks </a:t>
            </a:r>
            <a:r>
              <a:rPr lang="en-US" sz="2400"/>
              <a:t>at the occurrence of these exceptions, such as counting total and current logged-in users, creating tables of the database at time of deploying the project, creating database connection object etc.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There are many </a:t>
            </a:r>
            <a:r>
              <a:rPr b="1" lang="en-US" sz="2400"/>
              <a:t>Event</a:t>
            </a:r>
            <a:r>
              <a:rPr lang="en-US" sz="2400"/>
              <a:t> classes and </a:t>
            </a:r>
            <a:r>
              <a:rPr b="1" lang="en-US" sz="2400"/>
              <a:t>Listener</a:t>
            </a:r>
            <a:r>
              <a:rPr lang="en-US" sz="2400"/>
              <a:t> interfaces in the </a:t>
            </a:r>
            <a:r>
              <a:rPr b="1" lang="en-US" sz="2400"/>
              <a:t>javax.servlet </a:t>
            </a:r>
            <a:r>
              <a:rPr lang="en-US" sz="2400"/>
              <a:t>and </a:t>
            </a:r>
            <a:r>
              <a:rPr b="1" lang="en-US" sz="2400"/>
              <a:t>javax.servlet.http</a:t>
            </a:r>
            <a:r>
              <a:rPr lang="en-US" sz="2400"/>
              <a:t> packages.</a:t>
            </a:r>
            <a:endParaRPr/>
          </a:p>
          <a:p>
            <a:pPr indent="-190500" lvl="0" marL="342900" rtl="0" algn="just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15" name="Google Shape;215;p5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216" name="Google Shape;216;p5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Event and Listener in Servlet</a:t>
            </a:r>
            <a:endParaRPr/>
          </a:p>
        </p:txBody>
      </p:sp>
      <p:sp>
        <p:nvSpPr>
          <p:cNvPr id="222" name="Google Shape;222;p6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Char char="❖"/>
            </a:pPr>
            <a:r>
              <a:rPr b="1" lang="en-US" sz="2000"/>
              <a:t>Event classes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ServletRequestEvent</a:t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ServletContextEvent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ServletRequestAttributeEvent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ServletContextAttributeEvent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b="1" lang="en-US" sz="1800"/>
              <a:t>HttpSessionEvent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b="1" lang="en-US" sz="1800"/>
              <a:t>HttpSessionBindingEvent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Noto Sans Symbols"/>
              <a:buChar char="❖"/>
            </a:pPr>
            <a:r>
              <a:rPr b="1" lang="en-US" sz="2000"/>
              <a:t>Event interfaces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ServletRequestListener</a:t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ServletRequestAttributeListener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ServletContextListener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ServletContextAttributeListener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b="1" lang="en-US" sz="1800"/>
              <a:t>HttpSessionListener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HttpSessionAttributeListener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b="1" lang="en-US" sz="1800"/>
              <a:t>HttpSessionBindingListener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lang="en-US" sz="1800"/>
              <a:t>HttpSessionActivationListener</a:t>
            </a:r>
            <a:endParaRPr sz="1800"/>
          </a:p>
        </p:txBody>
      </p:sp>
      <p:sp>
        <p:nvSpPr>
          <p:cNvPr id="223" name="Google Shape;223;p6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224" name="Google Shape;224;p6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ndara"/>
              <a:buNone/>
            </a:pPr>
            <a:r>
              <a:rPr lang="en-US" sz="3200"/>
              <a:t>HttpSessionEvent and HttpSessionListener</a:t>
            </a:r>
            <a:endParaRPr/>
          </a:p>
        </p:txBody>
      </p:sp>
      <p:sp>
        <p:nvSpPr>
          <p:cNvPr id="230" name="Google Shape;230;p7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The </a:t>
            </a:r>
            <a:r>
              <a:rPr b="1" lang="en-US" sz="1800"/>
              <a:t>HttpSessionEvent</a:t>
            </a:r>
            <a:r>
              <a:rPr lang="en-US" sz="1800"/>
              <a:t> is notified when session </a:t>
            </a:r>
            <a:r>
              <a:rPr b="1" i="1" lang="en-US" sz="1800"/>
              <a:t>object is changed</a:t>
            </a:r>
            <a:r>
              <a:rPr lang="en-US" sz="1800"/>
              <a:t>. </a:t>
            </a:r>
            <a:endParaRPr sz="1800"/>
          </a:p>
          <a:p>
            <a:pPr indent="-342900" lvl="0" marL="3429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The corresponding Listener interface for this event is </a:t>
            </a:r>
            <a:r>
              <a:rPr b="1" lang="en-US" sz="1800"/>
              <a:t>HttpSessionListener</a:t>
            </a:r>
            <a:r>
              <a:rPr lang="en-US" sz="1800"/>
              <a:t>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We can perform some operations at this event such as </a:t>
            </a:r>
            <a:r>
              <a:rPr b="1" lang="en-US" sz="1800"/>
              <a:t>counting total </a:t>
            </a:r>
            <a:r>
              <a:rPr lang="en-US" sz="1800"/>
              <a:t>and </a:t>
            </a:r>
            <a:r>
              <a:rPr b="1" lang="en-US" sz="1800"/>
              <a:t>current logged-in users</a:t>
            </a:r>
            <a:r>
              <a:rPr lang="en-US" sz="1800"/>
              <a:t>, maintaing a log of user details such as </a:t>
            </a:r>
            <a:r>
              <a:rPr b="1" lang="en-US" sz="1800"/>
              <a:t>login time</a:t>
            </a:r>
            <a:r>
              <a:rPr lang="en-US" sz="1800"/>
              <a:t>, </a:t>
            </a:r>
            <a:r>
              <a:rPr b="1" lang="en-US" sz="1800"/>
              <a:t>logout time</a:t>
            </a:r>
            <a:r>
              <a:rPr lang="en-US" sz="1800"/>
              <a:t> etc.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b="1" lang="en-US" sz="1800"/>
              <a:t>Methods of HttpSessionListener interface: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✓"/>
            </a:pPr>
            <a:r>
              <a:rPr lang="en-US" sz="1600"/>
              <a:t>public void </a:t>
            </a:r>
            <a:r>
              <a:rPr b="1" lang="en-US" sz="1600"/>
              <a:t>sessionCreated(HttpSessionEvent e): </a:t>
            </a:r>
            <a:r>
              <a:rPr lang="en-US" sz="1600"/>
              <a:t>is invoked when session object is created.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✓"/>
            </a:pPr>
            <a:r>
              <a:rPr lang="en-US" sz="1600"/>
              <a:t>public void</a:t>
            </a:r>
            <a:r>
              <a:rPr b="1" lang="en-US" sz="1600"/>
              <a:t> sessionDestroyed(ServletContextEvent e): </a:t>
            </a:r>
            <a:r>
              <a:rPr lang="en-US" sz="1600"/>
              <a:t>is invoked when session is invalidated.</a:t>
            </a:r>
            <a:endParaRPr/>
          </a:p>
          <a:p>
            <a:pPr indent="-1968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968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968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-1841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</p:txBody>
      </p:sp>
      <p:sp>
        <p:nvSpPr>
          <p:cNvPr id="231" name="Google Shape;231;p7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232" name="Google Shape;232;p7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ndara"/>
              <a:buNone/>
            </a:pPr>
            <a:r>
              <a:rPr lang="en-US" sz="3200"/>
              <a:t>HttpSessionEvent and HttpSessionListener</a:t>
            </a:r>
            <a:endParaRPr/>
          </a:p>
        </p:txBody>
      </p:sp>
      <p:sp>
        <p:nvSpPr>
          <p:cNvPr id="238" name="Google Shape;238;p8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1" lang="en-US" sz="2000"/>
              <a:t>Example: to count total and current logged-in users</a:t>
            </a:r>
            <a:endParaRPr sz="2000"/>
          </a:p>
          <a:p>
            <a:pPr indent="-2857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b="1" lang="en-US" sz="1400"/>
              <a:t>login.html</a:t>
            </a:r>
            <a:r>
              <a:rPr lang="en-US" sz="1400"/>
              <a:t>: to get input from the user.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b="1" lang="en-US" sz="1400"/>
              <a:t>CountUserListener.java</a:t>
            </a:r>
            <a:r>
              <a:rPr lang="en-US" sz="1400"/>
              <a:t>: A listener class that counts total and current logged-in users and stores this information in ServletContext object as an attribute.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b="1" lang="en-US" sz="1400"/>
              <a:t>LoginServlet.java</a:t>
            </a:r>
            <a:r>
              <a:rPr lang="en-US" sz="1400"/>
              <a:t>: A Servlet class that creates session and prints the total and current logged-in users.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b="1" lang="en-US" sz="1400"/>
              <a:t>LogoutServlet.java</a:t>
            </a:r>
            <a:r>
              <a:rPr lang="en-US" sz="1400"/>
              <a:t>: A Servlet class that invalidates session.</a:t>
            </a:r>
            <a:endParaRPr sz="1400"/>
          </a:p>
        </p:txBody>
      </p:sp>
      <p:sp>
        <p:nvSpPr>
          <p:cNvPr id="239" name="Google Shape;239;p8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240" name="Google Shape;240;p8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/>
          <p:nvPr>
            <p:ph type="title"/>
          </p:nvPr>
        </p:nvSpPr>
        <p:spPr>
          <a:xfrm>
            <a:off x="191411" y="22847"/>
            <a:ext cx="8714050" cy="65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/>
              <a:t>HttpSessionEvent and HttpSessionListener</a:t>
            </a:r>
            <a:endParaRPr/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191411" y="778566"/>
            <a:ext cx="8714050" cy="54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b="1" lang="en-US" sz="1600"/>
              <a:t>Login.html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0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b="1" lang="en-US" sz="1600"/>
              <a:t>LoginServlet.java</a:t>
            </a:r>
            <a:endParaRPr b="1" sz="1600"/>
          </a:p>
        </p:txBody>
      </p:sp>
      <p:sp>
        <p:nvSpPr>
          <p:cNvPr id="247" name="Google Shape;247;p9"/>
          <p:cNvSpPr txBox="1"/>
          <p:nvPr>
            <p:ph idx="11" type="ftr"/>
          </p:nvPr>
        </p:nvSpPr>
        <p:spPr>
          <a:xfrm>
            <a:off x="191411" y="6356350"/>
            <a:ext cx="5495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43e-BM/HR/HDCV/FSOFT V1.2 - ©FPT SOFTWARE - Fresher Academy - Internal Use</a:t>
            </a:r>
            <a:endParaRPr/>
          </a:p>
        </p:txBody>
      </p:sp>
      <p:sp>
        <p:nvSpPr>
          <p:cNvPr id="248" name="Google Shape;248;p9"/>
          <p:cNvSpPr txBox="1"/>
          <p:nvPr>
            <p:ph idx="12" type="sldNum"/>
          </p:nvPr>
        </p:nvSpPr>
        <p:spPr>
          <a:xfrm>
            <a:off x="6553199" y="6356350"/>
            <a:ext cx="2352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1143000" y="1088229"/>
            <a:ext cx="5960533" cy="132343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000" u="none" cap="none" strike="noStrike">
                <a:solidFill>
                  <a:srgbClr val="3F7F7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000" u="none" cap="none" strike="noStrike">
                <a:solidFill>
                  <a:srgbClr val="00808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Login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000">
                <a:solidFill>
                  <a:srgbClr val="00808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form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"login"</a:t>
            </a:r>
            <a:r>
              <a:rPr i="1"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Name: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i="1" lang="en-US" sz="1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i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"text" </a:t>
            </a:r>
            <a:r>
              <a:rPr i="1" lang="en-US" sz="1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i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i="1"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i="1" lang="en-US" sz="1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i="1"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1" sz="10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Password: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i="1" lang="en-US" sz="1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i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"password" </a:t>
            </a:r>
            <a:r>
              <a:rPr i="1" lang="en-US" sz="1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i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"userpass"</a:t>
            </a:r>
            <a:r>
              <a:rPr i="1"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i="1" lang="en-US" sz="1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i="1"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i="1" lang="en-US" sz="1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i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"submit" </a:t>
            </a:r>
            <a:r>
              <a:rPr i="1" lang="en-US" sz="100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"Login" </a:t>
            </a:r>
            <a:r>
              <a:rPr i="1"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1176868" y="2746732"/>
            <a:ext cx="6942665" cy="373948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@WebServlet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"/login"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0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LoginServlet </a:t>
            </a:r>
            <a:r>
              <a:rPr b="1" lang="en-US" sz="1000" u="sng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0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HttpServlet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doGet(HttpServletRequest </a:t>
            </a:r>
            <a:r>
              <a:rPr b="1"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HttpServletResponse </a:t>
            </a:r>
            <a:r>
              <a:rPr b="1"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				throws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ServletException, IOException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response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.setContentType(</a:t>
            </a:r>
            <a:r>
              <a:rPr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"text/html"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PrintWriter </a:t>
            </a: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.getWriter();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 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0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getParameter(</a:t>
            </a:r>
            <a:r>
              <a:rPr lang="en-US" sz="1000">
                <a:solidFill>
                  <a:srgbClr val="2A00FF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100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out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.print(</a:t>
            </a:r>
            <a:r>
              <a:rPr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"Welcome " 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HttpSession </a:t>
            </a: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.getSession();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session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.setAttribute(</a:t>
            </a:r>
            <a:r>
              <a:rPr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"uname"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ServletContext </a:t>
            </a: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=getServletContext();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=(Integer)</a:t>
            </a:r>
            <a:r>
              <a:rPr b="1"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.getAttribute(</a:t>
            </a:r>
            <a:r>
              <a:rPr b="1"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"totalusers"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=(Integer)</a:t>
            </a:r>
            <a:r>
              <a:rPr b="1"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.getAttribute(</a:t>
            </a:r>
            <a:r>
              <a:rPr b="1"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"currentusers"</a:t>
            </a: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out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.print(</a:t>
            </a:r>
            <a:r>
              <a:rPr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"&lt;br&gt;Total users= "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out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.print(</a:t>
            </a:r>
            <a:r>
              <a:rPr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"&lt;br&gt;Current users= "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out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.print(</a:t>
            </a:r>
            <a:r>
              <a:rPr lang="en-US" sz="1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"&lt;br&gt;&lt;a href='logout'&gt;logout&lt;/a&gt;"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out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2016-11-02T02:13:02Z</dcterms:created>
  <dc:creator>Nguyen Thi Dieu (FHO.WD)</dc:creator>
</cp:coreProperties>
</file>