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74" r:id="rId5"/>
    <p:sldId id="27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364F-7437-4493-A165-DFB2834D0C6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E78A7-D092-4458-9458-4017D635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9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8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49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36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98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46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0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26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7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70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94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7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62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63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7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286FF-B124-458F-B57B-2B1D24945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BÀI GIẢNG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LẬP TRÌNH MẠNG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71ED79-E603-4351-A7EB-B158BDF0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3583750"/>
            <a:ext cx="10607040" cy="1655762"/>
          </a:xfrm>
        </p:spPr>
        <p:txBody>
          <a:bodyPr/>
          <a:lstStyle/>
          <a:p>
            <a:r>
              <a:rPr lang="en-US" b="1" dirty="0" err="1" smtClean="0"/>
              <a:t>PGS.TS.Huỳnh</a:t>
            </a:r>
            <a:r>
              <a:rPr lang="en-US" b="1" dirty="0" smtClean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; </a:t>
            </a: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Anh</a:t>
            </a:r>
            <a:r>
              <a:rPr lang="en-US" b="1" dirty="0" smtClean="0"/>
              <a:t> </a:t>
            </a:r>
            <a:r>
              <a:rPr lang="en-US" b="1" dirty="0" err="1" smtClean="0"/>
              <a:t>Tuấn</a:t>
            </a:r>
            <a:r>
              <a:rPr lang="en-US" b="1" dirty="0" smtClean="0"/>
              <a:t>; </a:t>
            </a:r>
            <a:r>
              <a:rPr lang="en-US" b="1" dirty="0" err="1" smtClean="0"/>
              <a:t>Lê</a:t>
            </a:r>
            <a:r>
              <a:rPr lang="en-US" b="1" dirty="0" smtClean="0"/>
              <a:t> </a:t>
            </a:r>
            <a:r>
              <a:rPr lang="en-US" b="1" dirty="0" err="1" smtClean="0"/>
              <a:t>Tân</a:t>
            </a:r>
            <a:r>
              <a:rPr lang="en-US" b="1" dirty="0" smtClean="0"/>
              <a:t>; </a:t>
            </a:r>
            <a:br>
              <a:rPr lang="en-US" b="1" dirty="0" smtClean="0"/>
            </a:b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Thanh</a:t>
            </a:r>
            <a:r>
              <a:rPr lang="en-US" b="1" dirty="0" smtClean="0"/>
              <a:t> </a:t>
            </a:r>
            <a:r>
              <a:rPr lang="en-US" b="1" dirty="0" err="1" smtClean="0"/>
              <a:t>Cẩm;Hoàng</a:t>
            </a:r>
            <a:r>
              <a:rPr lang="en-US" b="1" dirty="0" smtClean="0"/>
              <a:t> </a:t>
            </a:r>
            <a:r>
              <a:rPr lang="en-US" b="1" dirty="0" err="1" smtClean="0"/>
              <a:t>Hữu</a:t>
            </a:r>
            <a:r>
              <a:rPr lang="en-US" b="1" dirty="0" smtClean="0"/>
              <a:t> </a:t>
            </a:r>
            <a:r>
              <a:rPr lang="en-US" b="1" dirty="0" err="1" smtClean="0"/>
              <a:t>Đức</a:t>
            </a:r>
            <a:endParaRPr lang="en-US" b="1" dirty="0"/>
          </a:p>
          <a:p>
            <a:r>
              <a:rPr lang="en-US" sz="4000" b="1" dirty="0" err="1"/>
              <a:t>Khoa</a:t>
            </a:r>
            <a:r>
              <a:rPr lang="en-US" sz="4000" b="1" dirty="0"/>
              <a:t> </a:t>
            </a:r>
            <a:r>
              <a:rPr lang="en-US" sz="4000" b="1" dirty="0" err="1"/>
              <a:t>Khoa</a:t>
            </a:r>
            <a:r>
              <a:rPr lang="en-US" sz="4000" b="1" dirty="0"/>
              <a:t> </a:t>
            </a:r>
            <a:r>
              <a:rPr lang="en-US" sz="4000" b="1" dirty="0" err="1"/>
              <a:t>học</a:t>
            </a:r>
            <a:r>
              <a:rPr lang="en-US" sz="4000" b="1" dirty="0"/>
              <a:t> </a:t>
            </a:r>
            <a:r>
              <a:rPr lang="en-US" sz="4000" b="1" dirty="0" err="1"/>
              <a:t>máy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endParaRPr lang="en-US" sz="4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5614C8-C013-485B-8CF5-098995D7AF3B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 smtClean="0">
                <a:latin typeface="Arial" panose="020B0604020202020204" pitchFamily="34" charset="0"/>
              </a:rPr>
              <a:t>Các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loại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mạng</a:t>
            </a:r>
            <a:endParaRPr lang="en-US" altLang="vi-VN" dirty="0" smtClean="0">
              <a:latin typeface="Arial" panose="020B0604020202020204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vi-VN" dirty="0" err="1" smtClean="0"/>
              <a:t>Mạng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cục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bộ</a:t>
            </a:r>
            <a:r>
              <a:rPr lang="en-US" altLang="vi-VN" smtClean="0"/>
              <a:t> (LAN - </a:t>
            </a:r>
            <a:r>
              <a:rPr lang="en-US" smtClean="0"/>
              <a:t>Local </a:t>
            </a:r>
            <a:r>
              <a:rPr lang="en-US" dirty="0"/>
              <a:t>Area </a:t>
            </a:r>
            <a:r>
              <a:rPr lang="en-US" dirty="0" smtClean="0"/>
              <a:t>Network)</a:t>
            </a:r>
            <a:endParaRPr lang="en-US" altLang="vi-VN" dirty="0" smtClean="0"/>
          </a:p>
          <a:p>
            <a:pPr lvl="1">
              <a:lnSpc>
                <a:spcPct val="140000"/>
              </a:lnSpc>
            </a:pPr>
            <a:r>
              <a:rPr lang="en-US" altLang="vi-VN" dirty="0" err="1" smtClean="0"/>
              <a:t>băng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rộng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tốc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độ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truyền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cao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tỹ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lỗi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thấp</a:t>
            </a:r>
            <a:r>
              <a:rPr lang="en-US" altLang="vi-VN" dirty="0" smtClean="0"/>
              <a:t>. </a:t>
            </a:r>
          </a:p>
          <a:p>
            <a:pPr lvl="1">
              <a:lnSpc>
                <a:spcPct val="140000"/>
              </a:lnSpc>
            </a:pPr>
            <a:r>
              <a:rPr lang="en-US" altLang="vi-VN" dirty="0" err="1" smtClean="0"/>
              <a:t>thích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hợp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dãy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rộng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dựng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: </a:t>
            </a:r>
          </a:p>
          <a:p>
            <a:pPr lvl="2">
              <a:lnSpc>
                <a:spcPct val="140000"/>
              </a:lnSpc>
            </a:pPr>
            <a:r>
              <a:rPr lang="en-US" altLang="vi-VN" dirty="0" err="1" smtClean="0"/>
              <a:t>từ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cơ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bản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như</a:t>
            </a:r>
            <a:r>
              <a:rPr lang="en-US" altLang="vi-VN" dirty="0" smtClean="0"/>
              <a:t> email, </a:t>
            </a:r>
          </a:p>
          <a:p>
            <a:pPr lvl="2">
              <a:lnSpc>
                <a:spcPct val="140000"/>
              </a:lnSpc>
            </a:pPr>
            <a:r>
              <a:rPr lang="en-US" altLang="vi-VN" dirty="0" err="1" smtClean="0"/>
              <a:t>truyền</a:t>
            </a:r>
            <a:r>
              <a:rPr lang="en-US" altLang="vi-VN" dirty="0" smtClean="0"/>
              <a:t> file, </a:t>
            </a:r>
          </a:p>
          <a:p>
            <a:pPr lvl="2">
              <a:lnSpc>
                <a:spcPct val="140000"/>
              </a:lnSpc>
            </a:pPr>
            <a:r>
              <a:rPr lang="en-US" altLang="vi-VN" dirty="0" err="1" smtClean="0"/>
              <a:t>đến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br>
              <a:rPr lang="en-US" altLang="vi-VN" dirty="0" smtClean="0"/>
            </a:br>
            <a:r>
              <a:rPr lang="en-US" altLang="vi-VN" dirty="0" err="1" smtClean="0"/>
              <a:t>phân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đòi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hỏi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băng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thông</a:t>
            </a:r>
            <a:r>
              <a:rPr lang="en-US" altLang="vi-VN" dirty="0" smtClean="0"/>
              <a:t> </a:t>
            </a:r>
          </a:p>
          <a:p>
            <a:pPr lvl="3">
              <a:lnSpc>
                <a:spcPct val="140000"/>
              </a:lnSpc>
            </a:pPr>
            <a:r>
              <a:rPr lang="en-US" altLang="vi-VN" dirty="0" err="1" smtClean="0"/>
              <a:t>như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CSDL </a:t>
            </a:r>
            <a:br>
              <a:rPr lang="en-US" altLang="vi-VN" dirty="0" smtClean="0"/>
            </a:b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độ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xuất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cao</a:t>
            </a:r>
            <a:r>
              <a:rPr lang="en-US" altLang="vi-VN" dirty="0" smtClean="0"/>
              <a:t>, </a:t>
            </a:r>
            <a:br>
              <a:rPr lang="en-US" altLang="vi-VN" dirty="0" smtClean="0"/>
            </a:b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truyền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phương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tiện</a:t>
            </a:r>
            <a:r>
              <a:rPr lang="en-US" altLang="vi-VN" dirty="0" smtClean="0"/>
              <a:t>.</a:t>
            </a:r>
          </a:p>
          <a:p>
            <a:endParaRPr lang="en-US" altLang="vi-VN" dirty="0" smtClean="0"/>
          </a:p>
        </p:txBody>
      </p:sp>
      <p:pic>
        <p:nvPicPr>
          <p:cNvPr id="17413" name="Picture 5" descr="ANd9GcSNBWgod_T6bAw8f1GuXG5LAGtC6ui9y4IQ4vVA54HuJ7pdicv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76600"/>
            <a:ext cx="3962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3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5DD110-663C-4D6A-A6F5-BF72B1C5ABDB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Các loại mạng (tt)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" y="1311966"/>
            <a:ext cx="11274552" cy="5088834"/>
          </a:xfrm>
        </p:spPr>
        <p:txBody>
          <a:bodyPr/>
          <a:lstStyle/>
          <a:p>
            <a:r>
              <a:rPr lang="en-US" altLang="vi-VN" dirty="0" err="1" smtClean="0"/>
              <a:t>Mạng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diện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rộng</a:t>
            </a:r>
            <a:r>
              <a:rPr lang="en-US" altLang="vi-VN" dirty="0" smtClean="0"/>
              <a:t> (WAN - </a:t>
            </a:r>
            <a:r>
              <a:rPr lang="en-US" dirty="0" smtClean="0"/>
              <a:t>Wide </a:t>
            </a:r>
            <a:r>
              <a:rPr lang="en-US" dirty="0"/>
              <a:t>Area </a:t>
            </a:r>
            <a:r>
              <a:rPr lang="en-US" dirty="0" smtClean="0"/>
              <a:t>Network)</a:t>
            </a:r>
            <a:endParaRPr lang="en-US" altLang="vi-VN" dirty="0" smtClean="0"/>
          </a:p>
          <a:p>
            <a:pPr lvl="1"/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nhiều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kỹ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thuật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lắp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đặt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 WAN (lease-line, Frame-relay, ISDN, ATM…)</a:t>
            </a:r>
          </a:p>
          <a:p>
            <a:pPr lvl="2"/>
            <a:r>
              <a:rPr lang="en-US" altLang="vi-VN" dirty="0" err="1" smtClean="0"/>
              <a:t>Mỗi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kỹ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thuật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băng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thông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tốc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độ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nhau</a:t>
            </a:r>
            <a:r>
              <a:rPr lang="en-US" altLang="vi-VN" dirty="0" smtClean="0"/>
              <a:t>.</a:t>
            </a:r>
          </a:p>
          <a:p>
            <a:pPr lvl="1"/>
            <a:r>
              <a:rPr lang="en-US" altLang="vi-VN" dirty="0" smtClean="0"/>
              <a:t>WAN </a:t>
            </a:r>
            <a:r>
              <a:rPr lang="en-US" altLang="vi-VN" dirty="0" err="1" smtClean="0"/>
              <a:t>thường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kết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 LAN ở </a:t>
            </a:r>
            <a:r>
              <a:rPr lang="en-US" altLang="vi-VN" dirty="0" err="1" smtClean="0"/>
              <a:t>xa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nhau</a:t>
            </a:r>
            <a:r>
              <a:rPr lang="en-US" altLang="vi-VN" dirty="0" smtClean="0"/>
              <a:t>. </a:t>
            </a:r>
          </a:p>
          <a:p>
            <a:pPr lvl="1"/>
            <a:endParaRPr lang="en-US" altLang="vi-VN" dirty="0" smtClean="0"/>
          </a:p>
          <a:p>
            <a:pPr lvl="1"/>
            <a:endParaRPr lang="en-US" altLang="vi-VN" dirty="0" smtClean="0"/>
          </a:p>
          <a:p>
            <a:pPr lvl="1"/>
            <a:endParaRPr lang="en-US" altLang="vi-VN" dirty="0" smtClean="0"/>
          </a:p>
          <a:p>
            <a:endParaRPr lang="en-US" altLang="vi-VN" dirty="0" smtClean="0"/>
          </a:p>
        </p:txBody>
      </p:sp>
      <p:pic>
        <p:nvPicPr>
          <p:cNvPr id="19461" name="Picture 5" descr="Campus%20Network%20Overview_F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6"/>
          <a:stretch>
            <a:fillRect/>
          </a:stretch>
        </p:blipFill>
        <p:spPr bwMode="auto">
          <a:xfrm>
            <a:off x="3980688" y="2834640"/>
            <a:ext cx="5638800" cy="296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192024" y="5452872"/>
            <a:ext cx="1171346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dịch</a:t>
            </a:r>
            <a:r>
              <a:rPr lang="en-US" altLang="vi-VN" dirty="0"/>
              <a:t> </a:t>
            </a:r>
            <a:r>
              <a:rPr lang="en-US" altLang="vi-VN" dirty="0" err="1"/>
              <a:t>vụ</a:t>
            </a:r>
            <a:r>
              <a:rPr lang="en-US" altLang="vi-VN" dirty="0"/>
              <a:t> </a:t>
            </a:r>
            <a:r>
              <a:rPr lang="en-US" altLang="vi-VN" dirty="0" err="1"/>
              <a:t>đòi</a:t>
            </a:r>
            <a:r>
              <a:rPr lang="en-US" altLang="vi-VN" dirty="0"/>
              <a:t> </a:t>
            </a:r>
            <a:r>
              <a:rPr lang="en-US" altLang="vi-VN" dirty="0" err="1"/>
              <a:t>băng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</a:t>
            </a:r>
            <a:r>
              <a:rPr lang="en-US" altLang="vi-VN" dirty="0" err="1"/>
              <a:t>lớn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đặt</a:t>
            </a:r>
            <a:r>
              <a:rPr lang="en-US" altLang="vi-VN" dirty="0"/>
              <a:t> </a:t>
            </a:r>
            <a:r>
              <a:rPr lang="en-US" altLang="vi-VN" dirty="0" err="1"/>
              <a:t>tại</a:t>
            </a:r>
            <a:r>
              <a:rPr lang="en-US" altLang="vi-VN" dirty="0"/>
              <a:t> LAN, </a:t>
            </a:r>
          </a:p>
          <a:p>
            <a:pPr lvl="2">
              <a:buClr>
                <a:prstClr val="black"/>
              </a:buClr>
            </a:pPr>
            <a:r>
              <a:rPr lang="en-US" altLang="vi-VN" dirty="0" err="1">
                <a:solidFill>
                  <a:prstClr val="black"/>
                </a:solidFill>
              </a:rPr>
              <a:t>Còn</a:t>
            </a:r>
            <a:r>
              <a:rPr lang="en-US" altLang="vi-VN" dirty="0">
                <a:solidFill>
                  <a:prstClr val="black"/>
                </a:solidFill>
              </a:rPr>
              <a:t> </a:t>
            </a:r>
            <a:r>
              <a:rPr lang="en-US" altLang="vi-VN" dirty="0" err="1">
                <a:solidFill>
                  <a:prstClr val="black"/>
                </a:solidFill>
              </a:rPr>
              <a:t>đường</a:t>
            </a:r>
            <a:r>
              <a:rPr lang="en-US" altLang="vi-VN" dirty="0">
                <a:solidFill>
                  <a:prstClr val="black"/>
                </a:solidFill>
              </a:rPr>
              <a:t> WAN </a:t>
            </a:r>
            <a:r>
              <a:rPr lang="en-US" altLang="vi-VN" dirty="0" err="1">
                <a:solidFill>
                  <a:prstClr val="black"/>
                </a:solidFill>
              </a:rPr>
              <a:t>thường</a:t>
            </a:r>
            <a:r>
              <a:rPr lang="en-US" altLang="vi-VN" dirty="0">
                <a:solidFill>
                  <a:prstClr val="black"/>
                </a:solidFill>
              </a:rPr>
              <a:t> </a:t>
            </a:r>
            <a:r>
              <a:rPr lang="en-US" altLang="vi-VN" dirty="0" err="1">
                <a:solidFill>
                  <a:prstClr val="black"/>
                </a:solidFill>
              </a:rPr>
              <a:t>sử</a:t>
            </a:r>
            <a:r>
              <a:rPr lang="en-US" altLang="vi-VN" dirty="0">
                <a:solidFill>
                  <a:prstClr val="black"/>
                </a:solidFill>
              </a:rPr>
              <a:t> </a:t>
            </a:r>
            <a:r>
              <a:rPr lang="en-US" altLang="vi-VN" dirty="0" err="1">
                <a:solidFill>
                  <a:prstClr val="black"/>
                </a:solidFill>
              </a:rPr>
              <a:t>dụng</a:t>
            </a:r>
            <a:r>
              <a:rPr lang="en-US" altLang="vi-VN" dirty="0">
                <a:solidFill>
                  <a:prstClr val="black"/>
                </a:solidFill>
              </a:rPr>
              <a:t> </a:t>
            </a:r>
            <a:r>
              <a:rPr lang="en-US" altLang="vi-VN" dirty="0" err="1">
                <a:solidFill>
                  <a:prstClr val="black"/>
                </a:solidFill>
              </a:rPr>
              <a:t>cho</a:t>
            </a:r>
            <a:r>
              <a:rPr lang="en-US" altLang="vi-VN" dirty="0">
                <a:solidFill>
                  <a:prstClr val="black"/>
                </a:solidFill>
              </a:rPr>
              <a:t> </a:t>
            </a:r>
            <a:r>
              <a:rPr lang="en-US" altLang="vi-VN" dirty="0" err="1">
                <a:solidFill>
                  <a:prstClr val="black"/>
                </a:solidFill>
              </a:rPr>
              <a:t>mục</a:t>
            </a:r>
            <a:r>
              <a:rPr lang="en-US" altLang="vi-VN" dirty="0">
                <a:solidFill>
                  <a:prstClr val="black"/>
                </a:solidFill>
              </a:rPr>
              <a:t> </a:t>
            </a:r>
            <a:r>
              <a:rPr lang="en-US" altLang="vi-VN" dirty="0" err="1">
                <a:solidFill>
                  <a:prstClr val="black"/>
                </a:solidFill>
              </a:rPr>
              <a:t>đích</a:t>
            </a:r>
            <a:r>
              <a:rPr lang="en-US" altLang="vi-VN" dirty="0">
                <a:solidFill>
                  <a:prstClr val="black"/>
                </a:solidFill>
              </a:rPr>
              <a:t> </a:t>
            </a:r>
            <a:r>
              <a:rPr lang="en-US" altLang="vi-VN" dirty="0" err="1">
                <a:solidFill>
                  <a:prstClr val="black"/>
                </a:solidFill>
              </a:rPr>
              <a:t>truyền</a:t>
            </a:r>
            <a:r>
              <a:rPr lang="en-US" altLang="vi-VN" dirty="0">
                <a:solidFill>
                  <a:prstClr val="black"/>
                </a:solidFill>
              </a:rPr>
              <a:t> </a:t>
            </a:r>
            <a:r>
              <a:rPr lang="en-US" altLang="vi-VN" dirty="0" err="1">
                <a:solidFill>
                  <a:prstClr val="black"/>
                </a:solidFill>
              </a:rPr>
              <a:t>số</a:t>
            </a:r>
            <a:r>
              <a:rPr lang="en-US" altLang="vi-VN" dirty="0">
                <a:solidFill>
                  <a:prstClr val="black"/>
                </a:solidFill>
              </a:rPr>
              <a:t> </a:t>
            </a:r>
            <a:r>
              <a:rPr lang="en-US" altLang="vi-VN" dirty="0" err="1">
                <a:solidFill>
                  <a:prstClr val="black"/>
                </a:solidFill>
              </a:rPr>
              <a:t>liệu</a:t>
            </a:r>
            <a:r>
              <a:rPr lang="en-US" altLang="vi-VN" dirty="0">
                <a:solidFill>
                  <a:prstClr val="black"/>
                </a:solidFill>
              </a:rPr>
              <a:t>, </a:t>
            </a:r>
            <a:r>
              <a:rPr lang="en-US" altLang="vi-VN" dirty="0" err="1">
                <a:solidFill>
                  <a:prstClr val="black"/>
                </a:solidFill>
              </a:rPr>
              <a:t>kết</a:t>
            </a:r>
            <a:r>
              <a:rPr lang="en-US" altLang="vi-VN" dirty="0">
                <a:solidFill>
                  <a:prstClr val="black"/>
                </a:solidFill>
              </a:rPr>
              <a:t> </a:t>
            </a:r>
            <a:r>
              <a:rPr lang="en-US" altLang="vi-VN" dirty="0" err="1">
                <a:solidFill>
                  <a:prstClr val="black"/>
                </a:solidFill>
              </a:rPr>
              <a:t>nối</a:t>
            </a:r>
            <a:r>
              <a:rPr lang="en-US" altLang="vi-VN" dirty="0">
                <a:solidFill>
                  <a:prstClr val="black"/>
                </a:solidFill>
              </a:rPr>
              <a:t> </a:t>
            </a:r>
            <a:r>
              <a:rPr lang="en-US" altLang="vi-VN" dirty="0" err="1">
                <a:solidFill>
                  <a:prstClr val="black"/>
                </a:solidFill>
              </a:rPr>
              <a:t>từ</a:t>
            </a:r>
            <a:r>
              <a:rPr lang="en-US" altLang="vi-VN" dirty="0">
                <a:solidFill>
                  <a:prstClr val="black"/>
                </a:solidFill>
              </a:rPr>
              <a:t> </a:t>
            </a:r>
            <a:r>
              <a:rPr lang="en-US" altLang="vi-VN" dirty="0" err="1">
                <a:solidFill>
                  <a:prstClr val="black"/>
                </a:solidFill>
              </a:rPr>
              <a:t>xa</a:t>
            </a:r>
            <a:r>
              <a:rPr lang="en-US" altLang="vi-VN" dirty="0">
                <a:solidFill>
                  <a:prstClr val="black"/>
                </a:solidFill>
              </a:rPr>
              <a:t>, </a:t>
            </a:r>
            <a:r>
              <a:rPr lang="en-US" altLang="vi-VN" dirty="0" err="1">
                <a:solidFill>
                  <a:prstClr val="black"/>
                </a:solidFill>
              </a:rPr>
              <a:t>hội</a:t>
            </a:r>
            <a:r>
              <a:rPr lang="en-US" altLang="vi-VN" dirty="0">
                <a:solidFill>
                  <a:prstClr val="black"/>
                </a:solidFill>
              </a:rPr>
              <a:t> </a:t>
            </a:r>
            <a:r>
              <a:rPr lang="en-US" altLang="vi-VN" dirty="0" err="1">
                <a:solidFill>
                  <a:prstClr val="black"/>
                </a:solidFill>
              </a:rPr>
              <a:t>thảo</a:t>
            </a:r>
            <a:r>
              <a:rPr lang="en-US" altLang="vi-VN" dirty="0">
                <a:solidFill>
                  <a:prstClr val="black"/>
                </a:solidFill>
              </a:rPr>
              <a:t> </a:t>
            </a:r>
            <a:r>
              <a:rPr lang="en-US" altLang="vi-VN" dirty="0" err="1">
                <a:solidFill>
                  <a:prstClr val="black"/>
                </a:solidFill>
              </a:rPr>
              <a:t>từ</a:t>
            </a:r>
            <a:r>
              <a:rPr lang="en-US" altLang="vi-VN" dirty="0">
                <a:solidFill>
                  <a:prstClr val="black"/>
                </a:solidFill>
              </a:rPr>
              <a:t> </a:t>
            </a:r>
            <a:r>
              <a:rPr lang="en-US" altLang="vi-VN" dirty="0" err="1">
                <a:solidFill>
                  <a:prstClr val="black"/>
                </a:solidFill>
              </a:rPr>
              <a:t>xa</a:t>
            </a:r>
            <a:r>
              <a:rPr lang="en-US" altLang="vi-VN" dirty="0">
                <a:solidFill>
                  <a:prstClr val="black"/>
                </a:solidFill>
              </a:rPr>
              <a:t>, </a:t>
            </a:r>
            <a:r>
              <a:rPr lang="en-US" altLang="vi-VN" dirty="0" err="1">
                <a:solidFill>
                  <a:prstClr val="black"/>
                </a:solidFill>
              </a:rPr>
              <a:t>điện</a:t>
            </a:r>
            <a:r>
              <a:rPr lang="en-US" altLang="vi-VN" dirty="0">
                <a:solidFill>
                  <a:prstClr val="black"/>
                </a:solidFill>
              </a:rPr>
              <a:t> </a:t>
            </a:r>
            <a:r>
              <a:rPr lang="en-US" altLang="vi-VN" dirty="0" err="1">
                <a:solidFill>
                  <a:prstClr val="black"/>
                </a:solidFill>
              </a:rPr>
              <a:t>thoại</a:t>
            </a:r>
            <a:r>
              <a:rPr lang="en-US" altLang="vi-VN" dirty="0">
                <a:solidFill>
                  <a:prstClr val="black"/>
                </a:solidFill>
              </a:rPr>
              <a:t> VoIP.</a:t>
            </a:r>
          </a:p>
        </p:txBody>
      </p:sp>
    </p:spTree>
    <p:extLst>
      <p:ext uri="{BB962C8B-B14F-4D97-AF65-F5344CB8AC3E}">
        <p14:creationId xmlns:p14="http://schemas.microsoft.com/office/powerpoint/2010/main" val="23589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70BDAC-5247-40F0-8C3C-F6EA60A91354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Các loại mạng (tt)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mtClean="0"/>
              <a:t>Mạng Internet</a:t>
            </a:r>
          </a:p>
          <a:p>
            <a:pPr lvl="1"/>
            <a:r>
              <a:rPr lang="en-US" altLang="vi-VN" smtClean="0"/>
              <a:t>Internet là môi trường kém ổn định và không an toàn so với LAN và WAN</a:t>
            </a:r>
          </a:p>
          <a:p>
            <a:pPr lvl="1"/>
            <a:r>
              <a:rPr lang="en-US" altLang="vi-VN" smtClean="0"/>
              <a:t>Các dịch vụ mạng trên internet:</a:t>
            </a:r>
          </a:p>
          <a:p>
            <a:pPr lvl="2"/>
            <a:r>
              <a:rPr lang="en-US" altLang="vi-VN" smtClean="0"/>
              <a:t>Email, Web,thương mại điện tử, YM, Skype, MSN,…</a:t>
            </a:r>
          </a:p>
          <a:p>
            <a:pPr lvl="1"/>
            <a:r>
              <a:rPr lang="en-US" altLang="vi-VN" smtClean="0"/>
              <a:t>Vấn đề quan trọng nhất hiện nay là vấn đề an ninh mạng  </a:t>
            </a:r>
          </a:p>
          <a:p>
            <a:endParaRPr lang="en-US" altLang="vi-VN" smtClean="0"/>
          </a:p>
        </p:txBody>
      </p:sp>
      <p:pic>
        <p:nvPicPr>
          <p:cNvPr id="21509" name="Picture 5" descr="ANd9GcThnWXbXH53xoERWFptfC0d-Jv5yoZZ2wXAFH8-1iee-bbwPO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1"/>
          <a:stretch>
            <a:fillRect/>
          </a:stretch>
        </p:blipFill>
        <p:spPr bwMode="auto">
          <a:xfrm>
            <a:off x="3612541" y="3431775"/>
            <a:ext cx="61722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0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E39956-8A7F-446E-9348-1CE5701304F3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 smtClean="0">
                <a:latin typeface="Arial" panose="020B0604020202020204" pitchFamily="34" charset="0"/>
              </a:rPr>
              <a:t>Hệ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điều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hành</a:t>
            </a:r>
            <a:endParaRPr lang="en-US" altLang="vi-VN" dirty="0" smtClean="0">
              <a:latin typeface="Arial" panose="020B0604020202020204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None/>
            </a:pPr>
            <a:r>
              <a:rPr lang="en-US" altLang="vi-VN" smtClean="0"/>
              <a:t>Phần mềm mạng hoạt động trên một hoặc nhiều hệ thống máy tính. </a:t>
            </a:r>
            <a:br>
              <a:rPr lang="en-US" altLang="vi-VN" smtClean="0"/>
            </a:br>
            <a:r>
              <a:rPr lang="en-US" altLang="vi-VN" smtClean="0"/>
              <a:t>=&gt; phải xem đến hệ thống, cụ thể là hệ điều hành.  </a:t>
            </a:r>
          </a:p>
          <a:p>
            <a:pPr>
              <a:lnSpc>
                <a:spcPct val="120000"/>
              </a:lnSpc>
            </a:pPr>
            <a:r>
              <a:rPr lang="en-US" altLang="vi-VN" smtClean="0"/>
              <a:t>Unix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Do các nhà khoa học tại nhiều viện NC, phòng thí nghiệm (Bell Lab) khởi đầu xây dựng nên.  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Là hệ điều hành đa nhiệm, đa người sử dụng và phục vụ truyền thông rất tốt.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Hạn chế: có nhiều phiên bản, phức tạp trong quản trị và sử dụng, đòi hỏi chạy trên các máy Server cấu hình rất mạnh. </a:t>
            </a:r>
          </a:p>
        </p:txBody>
      </p:sp>
    </p:spTree>
    <p:extLst>
      <p:ext uri="{BB962C8B-B14F-4D97-AF65-F5344CB8AC3E}">
        <p14:creationId xmlns:p14="http://schemas.microsoft.com/office/powerpoint/2010/main" val="36410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BB2B61-74CE-4E7C-8555-E0539AA4E932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Hệ điều hành (tt)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vi-VN" smtClean="0"/>
              <a:t>LINUX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Linus Tovald phát triển từ nhân của MINIX </a:t>
            </a:r>
            <a:r>
              <a:rPr lang="en-US" altLang="vi-VN" sz="1600"/>
              <a:t>(một phiên bản của UNIX thu nhỏ)</a:t>
            </a:r>
            <a:r>
              <a:rPr lang="en-US" altLang="vi-VN" smtClean="0"/>
              <a:t> với mục đích tạo ra một hệ điều hành mới cho PC.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Có nhiều phiên bản khác nhau</a:t>
            </a:r>
          </a:p>
          <a:p>
            <a:pPr lvl="2">
              <a:lnSpc>
                <a:spcPct val="120000"/>
              </a:lnSpc>
            </a:pPr>
            <a:r>
              <a:rPr lang="en-US" altLang="vi-VN" smtClean="0"/>
              <a:t>Redhat Linux, Mandrake Linux…</a:t>
            </a:r>
          </a:p>
          <a:p>
            <a:pPr lvl="2">
              <a:lnSpc>
                <a:spcPct val="120000"/>
              </a:lnSpc>
            </a:pPr>
            <a:r>
              <a:rPr lang="en-US" altLang="vi-VN" smtClean="0"/>
              <a:t>LINUX cho từng quốc gia: Hoa Kỳ, Trung Quốc, Vietkey Linux…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Dùng cho cả máy trạm, máy chủ và siêu máy tính.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Linux là hệ đa nhiệm, đa người dùng, tính ổn định cao, hỗ trợ truyền thông tốt, và là hệ điều hành gần như miễn phí.   </a:t>
            </a:r>
          </a:p>
        </p:txBody>
      </p:sp>
    </p:spTree>
    <p:extLst>
      <p:ext uri="{BB962C8B-B14F-4D97-AF65-F5344CB8AC3E}">
        <p14:creationId xmlns:p14="http://schemas.microsoft.com/office/powerpoint/2010/main" val="17203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48201A-689A-48EC-B694-0BE3A78DAC9D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Hệ điều hành (tt)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vi-VN" smtClean="0"/>
              <a:t>Windows</a:t>
            </a:r>
          </a:p>
          <a:p>
            <a:pPr lvl="1">
              <a:lnSpc>
                <a:spcPct val="150000"/>
              </a:lnSpc>
            </a:pPr>
            <a:r>
              <a:rPr lang="en-US" altLang="vi-VN" smtClean="0"/>
              <a:t>Cũng là hệ điều hành đa nhiệm, đa người sử dụng, với các tính năng hỗ trợ mạng. </a:t>
            </a:r>
          </a:p>
          <a:p>
            <a:pPr lvl="1">
              <a:lnSpc>
                <a:spcPct val="150000"/>
              </a:lnSpc>
            </a:pPr>
            <a:r>
              <a:rPr lang="en-US" altLang="vi-VN" smtClean="0"/>
              <a:t>Dễ sử dụng</a:t>
            </a:r>
          </a:p>
          <a:p>
            <a:pPr lvl="1">
              <a:lnSpc>
                <a:spcPct val="150000"/>
              </a:lnSpc>
            </a:pPr>
            <a:r>
              <a:rPr lang="en-US" altLang="vi-VN" smtClean="0"/>
              <a:t>Có các phiên bản cho cả máy trạm và máy chủ.</a:t>
            </a:r>
          </a:p>
          <a:p>
            <a:pPr lvl="1">
              <a:lnSpc>
                <a:spcPct val="150000"/>
              </a:lnSpc>
            </a:pPr>
            <a:r>
              <a:rPr lang="en-US" altLang="vi-VN" smtClean="0"/>
              <a:t>Hỗ trợ rất nhiều loại dịch vụ.</a:t>
            </a:r>
          </a:p>
          <a:p>
            <a:pPr lvl="1">
              <a:lnSpc>
                <a:spcPct val="150000"/>
              </a:lnSpc>
            </a:pPr>
            <a:r>
              <a:rPr lang="en-US" altLang="vi-VN" smtClean="0"/>
              <a:t>Tuy nhiên, có nhiều hạn chế </a:t>
            </a:r>
          </a:p>
          <a:p>
            <a:pPr lvl="2">
              <a:lnSpc>
                <a:spcPct val="150000"/>
              </a:lnSpc>
            </a:pPr>
            <a:r>
              <a:rPr lang="en-US" altLang="vi-VN" smtClean="0"/>
              <a:t>bảo mật kém và ít ổn định so với UNIX và LINUX. </a:t>
            </a:r>
          </a:p>
        </p:txBody>
      </p:sp>
    </p:spTree>
    <p:extLst>
      <p:ext uri="{BB962C8B-B14F-4D97-AF65-F5344CB8AC3E}">
        <p14:creationId xmlns:p14="http://schemas.microsoft.com/office/powerpoint/2010/main" val="6238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91A389-1DDE-4974-94D9-DC734034DB46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smtClean="0">
                <a:latin typeface="Arial" panose="020B0604020202020204" pitchFamily="34" charset="0"/>
              </a:rPr>
              <a:t>TẬP GIAO THỨC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mtClean="0"/>
              <a:t>Trong phạm vi môn học này, trọng tâm sử dụng bộ giao thức TCP/IP do các lý do sau: </a:t>
            </a:r>
          </a:p>
          <a:p>
            <a:pPr lvl="1">
              <a:lnSpc>
                <a:spcPct val="140000"/>
              </a:lnSpc>
            </a:pPr>
            <a:r>
              <a:rPr lang="en-US" altLang="vi-VN" smtClean="0"/>
              <a:t>Là bộ giao thức phổ biến nhất, có thể dùng: </a:t>
            </a:r>
          </a:p>
          <a:p>
            <a:pPr lvl="2">
              <a:lnSpc>
                <a:spcPct val="140000"/>
              </a:lnSpc>
            </a:pPr>
            <a:r>
              <a:rPr lang="en-US" altLang="vi-VN" smtClean="0"/>
              <a:t>mọi loại mạng. </a:t>
            </a:r>
          </a:p>
          <a:p>
            <a:pPr lvl="3">
              <a:lnSpc>
                <a:spcPct val="140000"/>
              </a:lnSpc>
            </a:pPr>
            <a:r>
              <a:rPr lang="en-US" altLang="vi-VN" smtClean="0"/>
              <a:t>LAN, WAN, và Internet.</a:t>
            </a:r>
          </a:p>
          <a:p>
            <a:pPr lvl="2">
              <a:lnSpc>
                <a:spcPct val="140000"/>
              </a:lnSpc>
            </a:pPr>
            <a:r>
              <a:rPr lang="en-US" altLang="vi-VN" smtClean="0"/>
              <a:t>mọi hệ điều hành, </a:t>
            </a:r>
          </a:p>
          <a:p>
            <a:pPr lvl="2">
              <a:lnSpc>
                <a:spcPct val="140000"/>
              </a:lnSpc>
            </a:pPr>
            <a:r>
              <a:rPr lang="en-US" altLang="vi-VN" smtClean="0"/>
              <a:t>các thiết bị phần cứng</a:t>
            </a:r>
          </a:p>
          <a:p>
            <a:endParaRPr lang="en-US" altLang="vi-VN" smtClean="0"/>
          </a:p>
        </p:txBody>
      </p:sp>
      <p:pic>
        <p:nvPicPr>
          <p:cNvPr id="29701" name="Picture 5" descr="tcp-ip-protoc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39" y="2144533"/>
            <a:ext cx="44862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1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A29C94-B9E6-4315-9B4D-31F68F50119E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dirty="0" err="1" smtClean="0">
                <a:latin typeface="Arial" panose="020B0604020202020204" pitchFamily="34" charset="0"/>
              </a:rPr>
              <a:t>Ngôn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ngữ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lập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trình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và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công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cụ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phát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triển</a:t>
            </a:r>
            <a:endParaRPr lang="en-US" altLang="vi-VN" dirty="0" smtClean="0">
              <a:latin typeface="Arial" panose="020B0604020202020204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vi-VN" smtClean="0"/>
              <a:t>Có rất nhiều ngôn ngữ cho phép thực thi các tác vụ qua mạng dựa trên các bộ thư viện khác nhau. </a:t>
            </a:r>
          </a:p>
          <a:p>
            <a:pPr>
              <a:lnSpc>
                <a:spcPct val="130000"/>
              </a:lnSpc>
            </a:pPr>
            <a:r>
              <a:rPr lang="en-US" altLang="vi-VN" smtClean="0"/>
              <a:t>Các ngôn ngữ phổ biến nhất:</a:t>
            </a:r>
          </a:p>
          <a:p>
            <a:pPr lvl="1">
              <a:lnSpc>
                <a:spcPct val="130000"/>
              </a:lnSpc>
            </a:pPr>
            <a:r>
              <a:rPr lang="en-US" altLang="vi-VN" smtClean="0"/>
              <a:t>C/C++</a:t>
            </a:r>
          </a:p>
          <a:p>
            <a:pPr lvl="1">
              <a:lnSpc>
                <a:spcPct val="130000"/>
              </a:lnSpc>
            </a:pPr>
            <a:r>
              <a:rPr lang="en-US" altLang="vi-VN" smtClean="0"/>
              <a:t>Java</a:t>
            </a:r>
          </a:p>
          <a:p>
            <a:pPr lvl="1">
              <a:lnSpc>
                <a:spcPct val="130000"/>
              </a:lnSpc>
            </a:pPr>
            <a:r>
              <a:rPr lang="en-US" altLang="vi-VN" smtClean="0"/>
              <a:t>.NET</a:t>
            </a:r>
          </a:p>
          <a:p>
            <a:pPr lvl="1">
              <a:lnSpc>
                <a:spcPct val="130000"/>
              </a:lnSpc>
            </a:pPr>
            <a:r>
              <a:rPr lang="en-US" altLang="vi-VN" smtClean="0"/>
              <a:t>BASIC</a:t>
            </a:r>
          </a:p>
          <a:p>
            <a:pPr lvl="1">
              <a:lnSpc>
                <a:spcPct val="130000"/>
              </a:lnSpc>
            </a:pPr>
            <a:r>
              <a:rPr lang="en-US" altLang="vi-VN" smtClean="0"/>
              <a:t>DELPHI  </a:t>
            </a:r>
          </a:p>
        </p:txBody>
      </p:sp>
    </p:spTree>
    <p:extLst>
      <p:ext uri="{BB962C8B-B14F-4D97-AF65-F5344CB8AC3E}">
        <p14:creationId xmlns:p14="http://schemas.microsoft.com/office/powerpoint/2010/main" val="24137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DFFF48-95FC-45FB-9A6F-D4414974167B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 smtClean="0">
                <a:latin typeface="Arial" panose="020B0604020202020204" pitchFamily="34" charset="0"/>
              </a:rPr>
              <a:t>Một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số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chú</a:t>
            </a:r>
            <a:r>
              <a:rPr lang="en-US" altLang="vi-VN" dirty="0" smtClean="0">
                <a:latin typeface="Arial" panose="020B0604020202020204" pitchFamily="34" charset="0"/>
              </a:rPr>
              <a:t> ý </a:t>
            </a:r>
            <a:r>
              <a:rPr lang="en-US" altLang="vi-VN" dirty="0" err="1" smtClean="0">
                <a:latin typeface="Arial" panose="020B0604020202020204" pitchFamily="34" charset="0"/>
              </a:rPr>
              <a:t>về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kỹ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thuật</a:t>
            </a:r>
            <a:r>
              <a:rPr lang="en-US" altLang="vi-VN" dirty="0" smtClean="0">
                <a:latin typeface="Arial" panose="020B0604020202020204" pitchFamily="34" charset="0"/>
              </a:rPr>
              <a:t> LT </a:t>
            </a:r>
            <a:r>
              <a:rPr lang="en-US" altLang="vi-VN" dirty="0" err="1" smtClean="0">
                <a:latin typeface="Arial" panose="020B0604020202020204" pitchFamily="34" charset="0"/>
              </a:rPr>
              <a:t>mạng</a:t>
            </a:r>
            <a:endParaRPr lang="en-US" altLang="vi-VN" dirty="0" smtClean="0">
              <a:latin typeface="Arial" panose="020B0604020202020204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vi-VN" sz="2000"/>
              <a:t>LT thủ tục</a:t>
            </a:r>
          </a:p>
          <a:p>
            <a:pPr lvl="1">
              <a:lnSpc>
                <a:spcPct val="150000"/>
              </a:lnSpc>
            </a:pPr>
            <a:r>
              <a:rPr lang="en-US" altLang="vi-VN" sz="1800"/>
              <a:t>Chia chương trình thành các chương trình con </a:t>
            </a:r>
            <a:br>
              <a:rPr lang="en-US" altLang="vi-VN" sz="1800"/>
            </a:br>
            <a:r>
              <a:rPr lang="en-US" altLang="vi-VN" sz="1800"/>
              <a:t>(chia để trị)</a:t>
            </a:r>
          </a:p>
          <a:p>
            <a:pPr lvl="2">
              <a:lnSpc>
                <a:spcPct val="150000"/>
              </a:lnSpc>
            </a:pPr>
            <a:r>
              <a:rPr lang="en-US" altLang="vi-VN" sz="1600"/>
              <a:t>Hàm, thủ tục</a:t>
            </a:r>
          </a:p>
          <a:p>
            <a:pPr>
              <a:lnSpc>
                <a:spcPct val="150000"/>
              </a:lnSpc>
            </a:pPr>
            <a:r>
              <a:rPr lang="en-US" altLang="vi-VN" sz="2000"/>
              <a:t>LT hướng đối tượng</a:t>
            </a:r>
          </a:p>
          <a:p>
            <a:pPr lvl="1">
              <a:lnSpc>
                <a:spcPct val="150000"/>
              </a:lnSpc>
            </a:pPr>
            <a:r>
              <a:rPr lang="en-US" altLang="vi-VN" sz="1800"/>
              <a:t>Thiết kế chương trình theo hướng đối tượng, </a:t>
            </a:r>
          </a:p>
          <a:p>
            <a:pPr lvl="2">
              <a:lnSpc>
                <a:spcPct val="150000"/>
              </a:lnSpc>
            </a:pPr>
            <a:r>
              <a:rPr lang="en-US" altLang="vi-VN" sz="1600"/>
              <a:t>tạo thư viện phục vụ LT mạng thành các gói, </a:t>
            </a:r>
            <a:br>
              <a:rPr lang="en-US" altLang="vi-VN" sz="1600"/>
            </a:br>
            <a:r>
              <a:rPr lang="en-US" altLang="vi-VN" sz="1600"/>
              <a:t>lớp đối tượng </a:t>
            </a:r>
          </a:p>
          <a:p>
            <a:pPr lvl="2">
              <a:lnSpc>
                <a:spcPct val="150000"/>
              </a:lnSpc>
            </a:pPr>
            <a:r>
              <a:rPr lang="en-US" altLang="vi-VN" sz="1600"/>
              <a:t>sử dụng một số các thư viện đối tượng sẵn có.  </a:t>
            </a:r>
          </a:p>
          <a:p>
            <a:pPr>
              <a:lnSpc>
                <a:spcPct val="150000"/>
              </a:lnSpc>
            </a:pPr>
            <a:r>
              <a:rPr lang="en-US" altLang="vi-VN" sz="2000"/>
              <a:t>LT đa tuyến</a:t>
            </a:r>
          </a:p>
          <a:p>
            <a:pPr lvl="1">
              <a:lnSpc>
                <a:spcPct val="150000"/>
              </a:lnSpc>
            </a:pPr>
            <a:r>
              <a:rPr lang="en-US" altLang="vi-VN" sz="1800"/>
              <a:t>Tận dụng tối đa khả năng của bộ vi xử lý, </a:t>
            </a:r>
          </a:p>
          <a:p>
            <a:pPr lvl="2">
              <a:lnSpc>
                <a:spcPct val="150000"/>
              </a:lnSpc>
            </a:pPr>
            <a:r>
              <a:rPr lang="en-US" altLang="vi-VN" sz="1600"/>
              <a:t>thực hiện nhiều tác vụ đồng thời.</a:t>
            </a:r>
          </a:p>
          <a:p>
            <a:pPr lvl="1">
              <a:lnSpc>
                <a:spcPct val="90000"/>
              </a:lnSpc>
            </a:pPr>
            <a:endParaRPr lang="en-US" altLang="vi-VN" sz="1800"/>
          </a:p>
        </p:txBody>
      </p:sp>
      <p:pic>
        <p:nvPicPr>
          <p:cNvPr id="33797" name="Picture 5" descr="image-thum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6" t="55261" r="288" b="8398"/>
          <a:stretch>
            <a:fillRect/>
          </a:stretch>
        </p:blipFill>
        <p:spPr bwMode="auto">
          <a:xfrm>
            <a:off x="7621588" y="1154333"/>
            <a:ext cx="3046412" cy="158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7" descr="ANd9GcT0C-xG-sKRf847BYCRC5SvBawxyVEe9jfvXss_GQ6GDzrvVKC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" b="-1419"/>
          <a:stretch>
            <a:fillRect/>
          </a:stretch>
        </p:blipFill>
        <p:spPr bwMode="auto">
          <a:xfrm>
            <a:off x="7618414" y="2971800"/>
            <a:ext cx="3049587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9" name="Picture 9" descr="fig311_01_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9" t="21545" r="13023" b="7343"/>
          <a:stretch>
            <a:fillRect/>
          </a:stretch>
        </p:blipFill>
        <p:spPr bwMode="auto">
          <a:xfrm>
            <a:off x="7620000" y="4928787"/>
            <a:ext cx="3048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1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3551478" y="2594575"/>
            <a:ext cx="5562805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4800" i="1" dirty="0">
                <a:solidFill>
                  <a:prstClr val="black"/>
                </a:solidFill>
              </a:rPr>
              <a:t>Thank your listening !</a:t>
            </a:r>
            <a:endParaRPr lang="vi-VN" sz="48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B2D16B-E91E-440A-851A-70B948FDCCBE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vi-VN" smtClean="0">
              <a:latin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493" y="1431235"/>
            <a:ext cx="11100021" cy="4841549"/>
          </a:xfrm>
        </p:spPr>
        <p:txBody>
          <a:bodyPr/>
          <a:lstStyle/>
          <a:p>
            <a:endParaRPr lang="en-US" altLang="vi-VN" dirty="0" smtClean="0"/>
          </a:p>
          <a:p>
            <a:endParaRPr lang="en-US" altLang="vi-VN" dirty="0" smtClean="0"/>
          </a:p>
          <a:p>
            <a:endParaRPr lang="en-US" altLang="vi-VN" dirty="0" smtClean="0"/>
          </a:p>
          <a:p>
            <a:pPr algn="ctr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vi-VN" sz="4000" b="1" dirty="0" err="1"/>
              <a:t>Bài</a:t>
            </a:r>
            <a:r>
              <a:rPr lang="en-US" altLang="vi-VN" sz="4000" b="1" dirty="0"/>
              <a:t> 1. KHÁI NIỆM CHUNG</a:t>
            </a:r>
          </a:p>
        </p:txBody>
      </p:sp>
    </p:spTree>
    <p:extLst>
      <p:ext uri="{BB962C8B-B14F-4D97-AF65-F5344CB8AC3E}">
        <p14:creationId xmlns:p14="http://schemas.microsoft.com/office/powerpoint/2010/main" val="31425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dirty="0"/>
              <a:t>KHÁI NIỆM 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dirty="0" err="1" smtClean="0">
                <a:latin typeface="Arial" panose="020B0604020202020204" pitchFamily="34" charset="0"/>
              </a:rPr>
              <a:t>Mạng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máy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tính</a:t>
            </a:r>
            <a:endParaRPr lang="en-US" altLang="vi-VN" dirty="0" smtClean="0">
              <a:latin typeface="Arial" panose="020B0604020202020204" pitchFamily="34" charset="0"/>
            </a:endParaRPr>
          </a:p>
          <a:p>
            <a:r>
              <a:rPr lang="en-US" altLang="vi-VN" dirty="0" err="1" smtClean="0">
                <a:latin typeface="Arial" panose="020B0604020202020204" pitchFamily="34" charset="0"/>
              </a:rPr>
              <a:t>Kiến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trúc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mạng</a:t>
            </a:r>
            <a:endParaRPr lang="en-US" altLang="vi-VN" dirty="0" smtClean="0">
              <a:latin typeface="Arial" panose="020B0604020202020204" pitchFamily="34" charset="0"/>
            </a:endParaRPr>
          </a:p>
          <a:p>
            <a:r>
              <a:rPr lang="en-US" altLang="vi-VN" dirty="0" err="1">
                <a:latin typeface="Arial" panose="020B0604020202020204" pitchFamily="34" charset="0"/>
              </a:rPr>
              <a:t>Lập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trình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mạng</a:t>
            </a:r>
            <a:endParaRPr lang="en-US" altLang="vi-VN" dirty="0" smtClean="0">
              <a:latin typeface="Arial" panose="020B0604020202020204" pitchFamily="34" charset="0"/>
            </a:endParaRPr>
          </a:p>
          <a:p>
            <a:r>
              <a:rPr lang="en-US" altLang="vi-VN" dirty="0" err="1">
                <a:latin typeface="Arial" panose="020B0604020202020204" pitchFamily="34" charset="0"/>
              </a:rPr>
              <a:t>Phạm</a:t>
            </a:r>
            <a:r>
              <a:rPr lang="en-US" altLang="vi-VN" dirty="0">
                <a:latin typeface="Arial" panose="020B0604020202020204" pitchFamily="34" charset="0"/>
              </a:rPr>
              <a:t> vi </a:t>
            </a:r>
            <a:r>
              <a:rPr lang="en-US" altLang="vi-VN" dirty="0" err="1">
                <a:latin typeface="Arial" panose="020B0604020202020204" pitchFamily="34" charset="0"/>
              </a:rPr>
              <a:t>môn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học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và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hạ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tầng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truyền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thông</a:t>
            </a:r>
            <a:endParaRPr lang="en-US" altLang="vi-VN" dirty="0" smtClean="0">
              <a:latin typeface="Arial" panose="020B0604020202020204" pitchFamily="34" charset="0"/>
            </a:endParaRPr>
          </a:p>
          <a:p>
            <a:r>
              <a:rPr lang="en-US" altLang="vi-VN" dirty="0" err="1">
                <a:latin typeface="Arial" panose="020B0604020202020204" pitchFamily="34" charset="0"/>
              </a:rPr>
              <a:t>Các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loại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mạng</a:t>
            </a:r>
            <a:endParaRPr lang="en-US" altLang="vi-VN" dirty="0" smtClean="0">
              <a:latin typeface="Arial" panose="020B0604020202020204" pitchFamily="34" charset="0"/>
            </a:endParaRPr>
          </a:p>
          <a:p>
            <a:r>
              <a:rPr lang="en-US" altLang="vi-VN" dirty="0" err="1">
                <a:latin typeface="Arial" panose="020B0604020202020204" pitchFamily="34" charset="0"/>
              </a:rPr>
              <a:t>Hệ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điều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hành</a:t>
            </a:r>
            <a:endParaRPr lang="en-US" altLang="vi-VN" dirty="0" smtClean="0">
              <a:latin typeface="Arial" panose="020B0604020202020204" pitchFamily="34" charset="0"/>
            </a:endParaRPr>
          </a:p>
          <a:p>
            <a:r>
              <a:rPr lang="en-US" altLang="vi-VN" dirty="0" err="1" smtClean="0">
                <a:latin typeface="Arial" panose="020B0604020202020204" pitchFamily="34" charset="0"/>
              </a:rPr>
              <a:t>Tập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giao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thức</a:t>
            </a:r>
            <a:endParaRPr lang="en-US" altLang="vi-VN" dirty="0" smtClean="0">
              <a:latin typeface="Arial" panose="020B0604020202020204" pitchFamily="34" charset="0"/>
            </a:endParaRPr>
          </a:p>
          <a:p>
            <a:r>
              <a:rPr lang="en-US" altLang="vi-VN" dirty="0" err="1">
                <a:latin typeface="Arial" panose="020B0604020202020204" pitchFamily="34" charset="0"/>
              </a:rPr>
              <a:t>Ngôn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ngữ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lập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trình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và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công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cụ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phát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triển</a:t>
            </a:r>
            <a:endParaRPr lang="en-US" altLang="vi-VN" dirty="0" smtClean="0">
              <a:latin typeface="Arial" panose="020B0604020202020204" pitchFamily="34" charset="0"/>
            </a:endParaRPr>
          </a:p>
          <a:p>
            <a:r>
              <a:rPr lang="en-US" altLang="vi-VN" dirty="0" err="1">
                <a:latin typeface="Arial" panose="020B0604020202020204" pitchFamily="34" charset="0"/>
              </a:rPr>
              <a:t>Một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số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chú</a:t>
            </a:r>
            <a:r>
              <a:rPr lang="en-US" altLang="vi-VN" dirty="0">
                <a:latin typeface="Arial" panose="020B0604020202020204" pitchFamily="34" charset="0"/>
              </a:rPr>
              <a:t> ý </a:t>
            </a:r>
            <a:r>
              <a:rPr lang="en-US" altLang="vi-VN" dirty="0" err="1">
                <a:latin typeface="Arial" panose="020B0604020202020204" pitchFamily="34" charset="0"/>
              </a:rPr>
              <a:t>về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kỹ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thuật</a:t>
            </a:r>
            <a:r>
              <a:rPr lang="en-US" altLang="vi-VN" dirty="0">
                <a:latin typeface="Arial" panose="020B0604020202020204" pitchFamily="34" charset="0"/>
              </a:rPr>
              <a:t> LT </a:t>
            </a:r>
            <a:r>
              <a:rPr lang="en-US" altLang="vi-VN" dirty="0" err="1">
                <a:latin typeface="Arial" panose="020B0604020202020204" pitchFamily="34" charset="0"/>
              </a:rPr>
              <a:t>mạng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vi-VN" dirty="0" err="1">
                <a:latin typeface="Arial" panose="020B0604020202020204" pitchFamily="34" charset="0"/>
              </a:rPr>
              <a:t>Mạng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máy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tính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là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gì</a:t>
            </a:r>
            <a:r>
              <a:rPr lang="en-US" altLang="vi-VN" dirty="0" smtClean="0">
                <a:latin typeface="Arial" panose="020B0604020202020204" pitchFamily="34" charset="0"/>
              </a:rPr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Tập hợp các máy tính kết nối </a:t>
            </a:r>
            <a:r>
              <a:rPr lang="vi-VN" dirty="0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nhau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dựa </a:t>
            </a:r>
            <a:r>
              <a:rPr lang="vi-VN" dirty="0"/>
              <a:t>trên một kiến trúc nào đó</a:t>
            </a:r>
            <a:br>
              <a:rPr lang="vi-VN" dirty="0"/>
            </a:br>
            <a:r>
              <a:rPr lang="vi-VN" dirty="0"/>
              <a:t>để có thể trao đổi dữ </a:t>
            </a:r>
            <a:r>
              <a:rPr lang="vi-VN" dirty="0" smtClean="0"/>
              <a:t>liệu</a:t>
            </a:r>
            <a:endParaRPr lang="en-US" dirty="0" smtClean="0"/>
          </a:p>
          <a:p>
            <a:pPr lvl="1"/>
            <a:r>
              <a:rPr lang="vi-VN" dirty="0" smtClean="0"/>
              <a:t>Máy </a:t>
            </a:r>
            <a:r>
              <a:rPr lang="vi-VN" dirty="0"/>
              <a:t>tính: máy trạm, máy chủ, bộ</a:t>
            </a:r>
            <a:br>
              <a:rPr lang="vi-VN" dirty="0"/>
            </a:br>
            <a:r>
              <a:rPr lang="vi-VN" dirty="0"/>
              <a:t>định </a:t>
            </a:r>
            <a:r>
              <a:rPr lang="vi-VN" dirty="0" smtClean="0"/>
              <a:t>tuyến</a:t>
            </a:r>
            <a:endParaRPr lang="en-US" dirty="0" smtClean="0"/>
          </a:p>
          <a:p>
            <a:pPr lvl="1"/>
            <a:r>
              <a:rPr lang="vi-VN" dirty="0" smtClean="0"/>
              <a:t>Kết </a:t>
            </a:r>
            <a:r>
              <a:rPr lang="vi-VN" dirty="0"/>
              <a:t>nối bằng một phương tiện </a:t>
            </a:r>
            <a:r>
              <a:rPr lang="vi-VN" dirty="0" smtClean="0"/>
              <a:t>truyền</a:t>
            </a:r>
            <a:endParaRPr lang="en-US" dirty="0" smtClean="0"/>
          </a:p>
          <a:p>
            <a:pPr lvl="1"/>
            <a:r>
              <a:rPr lang="vi-VN" dirty="0" smtClean="0"/>
              <a:t>Theo </a:t>
            </a:r>
            <a:r>
              <a:rPr lang="vi-VN" dirty="0"/>
              <a:t>một kiến trúc </a:t>
            </a:r>
            <a:r>
              <a:rPr lang="vi-VN" dirty="0" smtClean="0"/>
              <a:t>mạng</a:t>
            </a:r>
            <a:endParaRPr lang="en-US" dirty="0" smtClean="0"/>
          </a:p>
          <a:p>
            <a:r>
              <a:rPr lang="vi-VN" dirty="0"/>
              <a:t>Phương tiện truyền: đường truyền vật </a:t>
            </a:r>
            <a:r>
              <a:rPr lang="vi-VN" dirty="0" smtClean="0"/>
              <a:t>lý:</a:t>
            </a:r>
            <a:endParaRPr lang="en-US" dirty="0"/>
          </a:p>
          <a:p>
            <a:pPr lvl="1"/>
            <a:r>
              <a:rPr lang="vi-VN" dirty="0" smtClean="0"/>
              <a:t>Hữu </a:t>
            </a:r>
            <a:r>
              <a:rPr lang="vi-VN" dirty="0"/>
              <a:t>tuyến: cáp đồng, cáp </a:t>
            </a:r>
            <a:r>
              <a:rPr lang="vi-VN" dirty="0" smtClean="0"/>
              <a:t>quang</a:t>
            </a:r>
            <a:endParaRPr lang="en-US" dirty="0"/>
          </a:p>
          <a:p>
            <a:pPr lvl="1"/>
            <a:r>
              <a:rPr lang="vi-VN" dirty="0" smtClean="0"/>
              <a:t>Vô </a:t>
            </a:r>
            <a:r>
              <a:rPr lang="vi-VN" dirty="0"/>
              <a:t>tuyến: sóng hồng ngoại, sóng radio </a:t>
            </a:r>
            <a:br>
              <a:rPr lang="vi-VN" dirty="0"/>
            </a:b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424" y="1541243"/>
            <a:ext cx="3736050" cy="45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4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vi-VN" dirty="0" err="1">
                <a:latin typeface="Arial" panose="020B0604020202020204" pitchFamily="34" charset="0"/>
              </a:rPr>
              <a:t>Mạng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máy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tính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là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gì</a:t>
            </a:r>
            <a:r>
              <a:rPr lang="en-US" altLang="vi-VN" dirty="0" smtClean="0">
                <a:latin typeface="Arial" panose="020B0604020202020204" pitchFamily="34" charset="0"/>
              </a:rPr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Hoạt động cơ bản trên hệ thống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mạng </a:t>
            </a:r>
            <a:r>
              <a:rPr lang="vi-VN" dirty="0"/>
              <a:t>máy tính: </a:t>
            </a:r>
            <a:r>
              <a:rPr lang="vi-VN" dirty="0" smtClean="0"/>
              <a:t>truyền</a:t>
            </a:r>
            <a:r>
              <a:rPr lang="en-US" dirty="0" smtClean="0"/>
              <a:t> </a:t>
            </a:r>
            <a:r>
              <a:rPr lang="vi-VN" dirty="0" smtClean="0"/>
              <a:t>thông </a:t>
            </a:r>
            <a:r>
              <a:rPr lang="vi-VN" dirty="0"/>
              <a:t>tin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từ </a:t>
            </a:r>
            <a:r>
              <a:rPr lang="vi-VN" dirty="0"/>
              <a:t>máy tính này sang máy tính khác</a:t>
            </a:r>
            <a:br>
              <a:rPr lang="vi-VN" dirty="0"/>
            </a:br>
            <a:r>
              <a:rPr lang="vi-VN" dirty="0"/>
              <a:t>• Tương tự như con người trao đổi thư tín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vi-VN" dirty="0" smtClean="0"/>
              <a:t>qua </a:t>
            </a:r>
            <a:r>
              <a:rPr lang="vi-VN" dirty="0"/>
              <a:t>hệ thống bưu điện</a:t>
            </a:r>
            <a:br>
              <a:rPr lang="vi-VN" dirty="0"/>
            </a:br>
            <a:r>
              <a:rPr lang="vi-VN" dirty="0"/>
              <a:t>• Máy nguồn: gửi dữ liệu</a:t>
            </a:r>
            <a:br>
              <a:rPr lang="vi-VN" dirty="0"/>
            </a:br>
            <a:r>
              <a:rPr lang="vi-VN" dirty="0"/>
              <a:t>• Máy đích: nhận dữ liệu 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424" y="1541243"/>
            <a:ext cx="3736050" cy="45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22A6CB-D8ED-468C-A9A3-075BC5CD1CAC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 smtClean="0">
                <a:latin typeface="Arial" panose="020B0604020202020204" pitchFamily="34" charset="0"/>
              </a:rPr>
              <a:t>Kiến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trúc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mạng</a:t>
            </a:r>
            <a:endParaRPr lang="en-US" altLang="vi-VN" b="1" dirty="0" smtClean="0">
              <a:latin typeface="Arial" panose="020B0604020202020204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80000"/>
              </a:lnSpc>
            </a:pPr>
            <a:r>
              <a:rPr lang="en-US" altLang="vi-VN" sz="2400" dirty="0" err="1"/>
              <a:t>Các</a:t>
            </a:r>
            <a:r>
              <a:rPr lang="en-US" altLang="vi-VN" sz="2400" dirty="0"/>
              <a:t> topology</a:t>
            </a:r>
          </a:p>
          <a:p>
            <a:pPr lvl="1">
              <a:lnSpc>
                <a:spcPct val="180000"/>
              </a:lnSpc>
            </a:pPr>
            <a:r>
              <a:rPr lang="en-US" altLang="vi-VN" sz="2000" dirty="0" err="1"/>
              <a:t>Chỉ</a:t>
            </a:r>
            <a:r>
              <a:rPr lang="en-US" altLang="vi-VN" sz="2000" dirty="0"/>
              <a:t> </a:t>
            </a:r>
            <a:r>
              <a:rPr lang="en-US" altLang="vi-VN" sz="2000" dirty="0" err="1"/>
              <a:t>là</a:t>
            </a:r>
            <a:r>
              <a:rPr lang="en-US" altLang="vi-VN" sz="2000" dirty="0"/>
              <a:t> </a:t>
            </a:r>
            <a:r>
              <a:rPr lang="en-US" altLang="vi-VN" sz="2000" dirty="0" err="1"/>
              <a:t>cấu</a:t>
            </a:r>
            <a:r>
              <a:rPr lang="en-US" altLang="vi-VN" sz="2000" dirty="0"/>
              <a:t> </a:t>
            </a:r>
            <a:r>
              <a:rPr lang="en-US" altLang="vi-VN" sz="2000" dirty="0" err="1"/>
              <a:t>hình</a:t>
            </a:r>
            <a:r>
              <a:rPr lang="en-US" altLang="vi-VN" sz="2000" dirty="0"/>
              <a:t> </a:t>
            </a:r>
            <a:r>
              <a:rPr lang="en-US" altLang="vi-VN" sz="2000" dirty="0" err="1"/>
              <a:t>kết</a:t>
            </a:r>
            <a:r>
              <a:rPr lang="en-US" altLang="vi-VN" sz="2000" dirty="0"/>
              <a:t> </a:t>
            </a:r>
            <a:r>
              <a:rPr lang="en-US" altLang="vi-VN" sz="2000" dirty="0" err="1"/>
              <a:t>nối</a:t>
            </a:r>
            <a:r>
              <a:rPr lang="en-US" altLang="vi-VN" sz="2000" dirty="0"/>
              <a:t> </a:t>
            </a:r>
            <a:r>
              <a:rPr lang="en-US" altLang="vi-VN" sz="2000" dirty="0" err="1"/>
              <a:t>vật</a:t>
            </a:r>
            <a:r>
              <a:rPr lang="en-US" altLang="vi-VN" sz="2000" dirty="0"/>
              <a:t> </a:t>
            </a:r>
            <a:r>
              <a:rPr lang="en-US" altLang="vi-VN" sz="2000" dirty="0" err="1"/>
              <a:t>lý</a:t>
            </a:r>
            <a:r>
              <a:rPr lang="en-US" altLang="vi-VN" sz="2000" dirty="0"/>
              <a:t/>
            </a:r>
            <a:br>
              <a:rPr lang="en-US" altLang="vi-VN" sz="2000" dirty="0"/>
            </a:br>
            <a:r>
              <a:rPr lang="en-US" altLang="vi-VN" sz="2000" dirty="0"/>
              <a:t> </a:t>
            </a:r>
            <a:r>
              <a:rPr lang="en-US" altLang="vi-VN" sz="2000" dirty="0" err="1"/>
              <a:t>không</a:t>
            </a:r>
            <a:r>
              <a:rPr lang="en-US" altLang="vi-VN" sz="2000" dirty="0"/>
              <a:t> </a:t>
            </a:r>
            <a:r>
              <a:rPr lang="en-US" altLang="vi-VN" sz="2000" dirty="0" err="1"/>
              <a:t>liên</a:t>
            </a:r>
            <a:r>
              <a:rPr lang="en-US" altLang="vi-VN" sz="2000" dirty="0"/>
              <a:t> </a:t>
            </a:r>
            <a:r>
              <a:rPr lang="en-US" altLang="vi-VN" sz="2000" dirty="0" err="1"/>
              <a:t>quan</a:t>
            </a:r>
            <a:r>
              <a:rPr lang="en-US" altLang="vi-VN" sz="2000" dirty="0"/>
              <a:t> </a:t>
            </a:r>
            <a:r>
              <a:rPr lang="en-US" altLang="vi-VN" sz="2000" dirty="0" err="1"/>
              <a:t>đến</a:t>
            </a:r>
            <a:r>
              <a:rPr lang="en-US" altLang="vi-VN" sz="2000" dirty="0"/>
              <a:t> </a:t>
            </a:r>
            <a:r>
              <a:rPr lang="en-US" altLang="vi-VN" sz="2000" dirty="0" err="1"/>
              <a:t>lập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trình</a:t>
            </a:r>
            <a:r>
              <a:rPr lang="en-US" altLang="vi-VN" sz="2000" dirty="0"/>
              <a:t>.</a:t>
            </a:r>
          </a:p>
          <a:p>
            <a:pPr>
              <a:lnSpc>
                <a:spcPct val="180000"/>
              </a:lnSpc>
            </a:pPr>
            <a:r>
              <a:rPr lang="en-US" altLang="vi-VN" sz="2400" dirty="0" err="1"/>
              <a:t>Kiến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trúc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phân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tầng</a:t>
            </a:r>
            <a:endParaRPr lang="en-US" altLang="vi-VN" sz="2400" dirty="0"/>
          </a:p>
          <a:p>
            <a:pPr lvl="1">
              <a:lnSpc>
                <a:spcPct val="180000"/>
              </a:lnSpc>
            </a:pPr>
            <a:r>
              <a:rPr lang="en-US" altLang="vi-VN" sz="2000" dirty="0" err="1"/>
              <a:t>Hệ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thống</a:t>
            </a:r>
            <a:r>
              <a:rPr lang="en-US" altLang="vi-VN" sz="2000" dirty="0"/>
              <a:t> </a:t>
            </a:r>
            <a:r>
              <a:rPr lang="en-US" altLang="vi-VN" sz="2000" dirty="0" err="1"/>
              <a:t>các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tầng</a:t>
            </a:r>
            <a:r>
              <a:rPr lang="en-US" altLang="vi-VN" sz="2000" dirty="0"/>
              <a:t> </a:t>
            </a:r>
            <a:r>
              <a:rPr lang="en-US" altLang="vi-VN" sz="2000" dirty="0" err="1"/>
              <a:t>giao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thức</a:t>
            </a:r>
            <a:r>
              <a:rPr lang="en-US" altLang="vi-VN" sz="2000" dirty="0"/>
              <a:t> </a:t>
            </a:r>
            <a:r>
              <a:rPr lang="en-US" altLang="vi-VN" sz="2000" dirty="0" err="1"/>
              <a:t>mạng</a:t>
            </a:r>
            <a:r>
              <a:rPr lang="en-US" altLang="vi-VN" sz="2000" dirty="0"/>
              <a:t> </a:t>
            </a:r>
            <a:r>
              <a:rPr lang="en-US" altLang="vi-VN" sz="2000" dirty="0" err="1"/>
              <a:t>gồm</a:t>
            </a:r>
            <a:r>
              <a:rPr lang="en-US" altLang="vi-VN" sz="2000" dirty="0"/>
              <a:t>:</a:t>
            </a:r>
          </a:p>
          <a:p>
            <a:pPr lvl="2">
              <a:lnSpc>
                <a:spcPct val="180000"/>
              </a:lnSpc>
            </a:pPr>
            <a:r>
              <a:rPr lang="en-US" altLang="vi-VN" sz="1800" dirty="0"/>
              <a:t> </a:t>
            </a:r>
            <a:r>
              <a:rPr lang="en-US" altLang="vi-VN" sz="1800" dirty="0" err="1"/>
              <a:t>các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thực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thể</a:t>
            </a:r>
            <a:r>
              <a:rPr lang="en-US" altLang="vi-VN" sz="1800" dirty="0"/>
              <a:t> </a:t>
            </a:r>
            <a:r>
              <a:rPr lang="en-US" altLang="vi-VN" sz="1800" dirty="0" err="1"/>
              <a:t>phần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cứng</a:t>
            </a:r>
            <a:r>
              <a:rPr lang="en-US" altLang="vi-VN" sz="1800" dirty="0"/>
              <a:t>, </a:t>
            </a:r>
          </a:p>
          <a:p>
            <a:pPr lvl="2">
              <a:lnSpc>
                <a:spcPct val="180000"/>
              </a:lnSpc>
            </a:pPr>
            <a:r>
              <a:rPr lang="en-US" altLang="vi-VN" sz="1800" dirty="0" err="1"/>
              <a:t>phần</a:t>
            </a:r>
            <a:r>
              <a:rPr lang="en-US" altLang="vi-VN" sz="1800" dirty="0"/>
              <a:t> </a:t>
            </a:r>
            <a:r>
              <a:rPr lang="en-US" altLang="vi-VN" sz="1800" dirty="0" err="1"/>
              <a:t>mềm</a:t>
            </a:r>
            <a:r>
              <a:rPr lang="en-US" altLang="vi-VN" sz="1800" dirty="0"/>
              <a:t> </a:t>
            </a:r>
            <a:endParaRPr lang="en-US" altLang="vi-VN" sz="1800" dirty="0" smtClean="0"/>
          </a:p>
          <a:p>
            <a:pPr lvl="3">
              <a:lnSpc>
                <a:spcPct val="180000"/>
              </a:lnSpc>
            </a:pPr>
            <a:r>
              <a:rPr lang="en-US" altLang="vi-VN" sz="1600" dirty="0" err="1" smtClean="0"/>
              <a:t>đảm</a:t>
            </a:r>
            <a:r>
              <a:rPr lang="en-US" altLang="vi-VN" sz="1600" dirty="0" smtClean="0"/>
              <a:t> </a:t>
            </a:r>
            <a:r>
              <a:rPr lang="en-US" altLang="vi-VN" sz="1600" dirty="0" err="1" smtClean="0"/>
              <a:t>bảo</a:t>
            </a:r>
            <a:r>
              <a:rPr lang="en-US" altLang="vi-VN" sz="1600" dirty="0" smtClean="0"/>
              <a:t> </a:t>
            </a:r>
            <a:r>
              <a:rPr lang="en-US" altLang="vi-VN" sz="1600" dirty="0" err="1" smtClean="0"/>
              <a:t>hoạt</a:t>
            </a:r>
            <a:r>
              <a:rPr lang="en-US" altLang="vi-VN" sz="1600" dirty="0" smtClean="0"/>
              <a:t> </a:t>
            </a:r>
            <a:r>
              <a:rPr lang="en-US" altLang="vi-VN" sz="1600" dirty="0" err="1" smtClean="0"/>
              <a:t>động</a:t>
            </a:r>
            <a:r>
              <a:rPr lang="en-US" altLang="vi-VN" sz="1600" dirty="0" smtClean="0"/>
              <a:t> </a:t>
            </a:r>
            <a:r>
              <a:rPr lang="en-US" altLang="vi-VN" sz="1600" dirty="0" err="1" smtClean="0"/>
              <a:t>của</a:t>
            </a:r>
            <a:r>
              <a:rPr lang="en-US" altLang="vi-VN" sz="1600" dirty="0" smtClean="0"/>
              <a:t> </a:t>
            </a:r>
            <a:r>
              <a:rPr lang="en-US" altLang="vi-VN" sz="1600" dirty="0" err="1" smtClean="0"/>
              <a:t>hệ</a:t>
            </a:r>
            <a:r>
              <a:rPr lang="en-US" altLang="vi-VN" sz="1600" dirty="0" smtClean="0"/>
              <a:t> </a:t>
            </a:r>
            <a:r>
              <a:rPr lang="en-US" altLang="vi-VN" sz="1600" dirty="0" err="1" smtClean="0"/>
              <a:t>thống</a:t>
            </a:r>
            <a:r>
              <a:rPr lang="en-US" altLang="vi-VN" sz="1600" dirty="0" smtClean="0"/>
              <a:t>.</a:t>
            </a:r>
          </a:p>
          <a:p>
            <a:pPr lvl="2">
              <a:lnSpc>
                <a:spcPct val="180000"/>
              </a:lnSpc>
            </a:pPr>
            <a:r>
              <a:rPr lang="en-US" altLang="vi-VN" sz="1800" dirty="0" err="1" smtClean="0"/>
              <a:t>Vd</a:t>
            </a:r>
            <a:r>
              <a:rPr lang="en-US" altLang="vi-VN" sz="1800" dirty="0"/>
              <a:t>: OSI hay TCP/IP</a:t>
            </a:r>
          </a:p>
        </p:txBody>
      </p:sp>
      <p:pic>
        <p:nvPicPr>
          <p:cNvPr id="9221" name="Picture 6" descr="network-top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38200"/>
            <a:ext cx="350520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0" descr="ANd9GcSgLpZSCB57R80MpcC_lpxhX6_27Ju2MGC4lsP4HNGl3T6Ie6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700272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9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13F82A-8945-44B5-A551-19C0FA02A90A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 smtClean="0">
                <a:latin typeface="Arial" panose="020B0604020202020204" pitchFamily="34" charset="0"/>
              </a:rPr>
              <a:t>Lập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trình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mạng</a:t>
            </a:r>
            <a:endParaRPr lang="en-US" altLang="vi-VN" dirty="0" smtClean="0">
              <a:latin typeface="Arial" panose="020B060402020202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 </a:t>
            </a:r>
          </a:p>
          <a:p>
            <a:pPr lvl="1">
              <a:lnSpc>
                <a:spcPct val="160000"/>
              </a:lnSpc>
            </a:pP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phần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mềm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thức</a:t>
            </a:r>
            <a:r>
              <a:rPr lang="en-US" altLang="vi-VN" dirty="0" smtClean="0"/>
              <a:t/>
            </a:r>
            <a:br>
              <a:rPr lang="en-US" altLang="vi-VN" dirty="0" smtClean="0"/>
            </a:br>
            <a:r>
              <a:rPr lang="en-US" altLang="vi-VN" dirty="0" err="1" smtClean="0"/>
              <a:t>trong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thống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.</a:t>
            </a:r>
          </a:p>
          <a:p>
            <a:pPr lvl="2">
              <a:lnSpc>
                <a:spcPct val="160000"/>
              </a:lnSpc>
            </a:pP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xây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dựng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dựa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 </a:t>
            </a:r>
            <a:br>
              <a:rPr lang="en-US" altLang="vi-VN" dirty="0" smtClean="0"/>
            </a:br>
            <a:r>
              <a:rPr lang="en-US" altLang="vi-VN" dirty="0" err="1" smtClean="0"/>
              <a:t>nền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tảng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thống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tính</a:t>
            </a:r>
            <a:endParaRPr lang="en-US" altLang="vi-VN" dirty="0" smtClean="0"/>
          </a:p>
          <a:p>
            <a:pPr lvl="2">
              <a:lnSpc>
                <a:spcPct val="160000"/>
              </a:lnSpc>
            </a:pPr>
            <a:r>
              <a:rPr lang="en-US" altLang="vi-VN" dirty="0" err="1" smtClean="0"/>
              <a:t>phần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điều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hành</a:t>
            </a:r>
            <a:r>
              <a:rPr lang="en-US" altLang="vi-VN" dirty="0" smtClean="0"/>
              <a:t>, </a:t>
            </a:r>
            <a:br>
              <a:rPr lang="en-US" altLang="vi-VN" dirty="0" smtClean="0"/>
            </a:br>
            <a:r>
              <a:rPr lang="en-US" altLang="vi-VN" dirty="0" err="1" smtClean="0"/>
              <a:t>kiến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trúc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phân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 </a:t>
            </a:r>
          </a:p>
          <a:p>
            <a:pPr lvl="2">
              <a:lnSpc>
                <a:spcPct val="160000"/>
              </a:lnSpc>
            </a:pPr>
            <a:endParaRPr lang="en-US" altLang="vi-VN" dirty="0" smtClean="0"/>
          </a:p>
        </p:txBody>
      </p:sp>
      <p:pic>
        <p:nvPicPr>
          <p:cNvPr id="11269" name="Picture 5" descr="O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7"/>
          <a:stretch>
            <a:fillRect/>
          </a:stretch>
        </p:blipFill>
        <p:spPr bwMode="auto">
          <a:xfrm>
            <a:off x="7862514" y="1993610"/>
            <a:ext cx="381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4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A22DA9-8CF7-408D-9D7D-0A52243B7743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Lập trình mạng (tt)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altLang="vi-VN" dirty="0" err="1" smtClean="0"/>
              <a:t>Vậy</a:t>
            </a:r>
            <a:r>
              <a:rPr lang="en-US" altLang="vi-VN" dirty="0" smtClean="0"/>
              <a:t>, LT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 ? </a:t>
            </a:r>
          </a:p>
          <a:p>
            <a:pPr lvl="1">
              <a:lnSpc>
                <a:spcPct val="170000"/>
              </a:lnSpc>
            </a:pPr>
            <a:r>
              <a:rPr lang="en-US" altLang="vi-VN" dirty="0" err="1" smtClean="0"/>
              <a:t>tạo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ra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phần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mềm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hoạt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động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</a:p>
          <a:p>
            <a:pPr lvl="2">
              <a:lnSpc>
                <a:spcPct val="170000"/>
              </a:lnSpc>
            </a:pPr>
            <a:r>
              <a:rPr lang="en-US" altLang="vi-VN" dirty="0" err="1" smtClean="0"/>
              <a:t>sử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ở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dưới</a:t>
            </a:r>
            <a:r>
              <a:rPr lang="en-US" altLang="vi-VN" dirty="0" smtClean="0"/>
              <a:t> </a:t>
            </a:r>
          </a:p>
          <a:p>
            <a:pPr lvl="2">
              <a:lnSpc>
                <a:spcPct val="170000"/>
              </a:lnSpc>
            </a:pP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cung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cấp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vụ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 </a:t>
            </a:r>
          </a:p>
          <a:p>
            <a:pPr lvl="1">
              <a:lnSpc>
                <a:spcPct val="170000"/>
              </a:lnSpc>
            </a:pPr>
            <a:r>
              <a:rPr lang="en-US" altLang="vi-VN" dirty="0" err="1" smtClean="0"/>
              <a:t>chủ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yếu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tạo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phần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mềm</a:t>
            </a:r>
            <a:r>
              <a:rPr lang="en-US" altLang="vi-VN" dirty="0" smtClean="0"/>
              <a:t> ở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,</a:t>
            </a:r>
          </a:p>
          <a:p>
            <a:pPr lvl="2">
              <a:lnSpc>
                <a:spcPct val="170000"/>
              </a:lnSpc>
            </a:pPr>
            <a:r>
              <a:rPr lang="en-US" altLang="vi-VN" dirty="0" err="1" smtClean="0"/>
              <a:t>cung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cấp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vụ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người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dùng</a:t>
            </a:r>
            <a:r>
              <a:rPr lang="en-US" altLang="vi-V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56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5CBB71-A02B-4E19-9CFE-1CF808A0DA38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484" y="365126"/>
            <a:ext cx="10300916" cy="946840"/>
          </a:xfrm>
        </p:spPr>
        <p:txBody>
          <a:bodyPr>
            <a:normAutofit fontScale="90000"/>
          </a:bodyPr>
          <a:lstStyle/>
          <a:p>
            <a:r>
              <a:rPr lang="en-US" altLang="vi-VN" dirty="0" err="1" smtClean="0">
                <a:latin typeface="Arial" panose="020B0604020202020204" pitchFamily="34" charset="0"/>
              </a:rPr>
              <a:t>Phạm</a:t>
            </a:r>
            <a:r>
              <a:rPr lang="en-US" altLang="vi-VN" dirty="0" smtClean="0">
                <a:latin typeface="Arial" panose="020B0604020202020204" pitchFamily="34" charset="0"/>
              </a:rPr>
              <a:t> vi </a:t>
            </a:r>
            <a:r>
              <a:rPr lang="en-US" altLang="vi-VN" dirty="0" err="1" smtClean="0">
                <a:latin typeface="Arial" panose="020B0604020202020204" pitchFamily="34" charset="0"/>
              </a:rPr>
              <a:t>môn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học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và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hạ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tầng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truyền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thông</a:t>
            </a:r>
            <a:endParaRPr lang="en-US" altLang="vi-VN" dirty="0" smtClean="0">
              <a:latin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vi-VN" dirty="0" err="1" smtClean="0"/>
              <a:t>Phạm</a:t>
            </a:r>
            <a:r>
              <a:rPr lang="en-US" altLang="vi-VN" dirty="0" smtClean="0"/>
              <a:t> vi </a:t>
            </a:r>
            <a:r>
              <a:rPr lang="en-US" altLang="vi-VN" dirty="0" err="1" smtClean="0"/>
              <a:t>môn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học</a:t>
            </a:r>
            <a:endParaRPr lang="en-US" altLang="vi-VN" dirty="0" smtClean="0"/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Tập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kỹ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thuật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vụ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transport </a:t>
            </a:r>
            <a:r>
              <a:rPr lang="en-US" altLang="vi-VN" dirty="0" err="1" smtClean="0"/>
              <a:t>để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xây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dựng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vi-VN" dirty="0" err="1" smtClean="0"/>
              <a:t>Hạ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truyền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thông</a:t>
            </a:r>
            <a:endParaRPr lang="en-US" altLang="vi-VN" dirty="0" smtClean="0"/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hay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vụ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cần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hạ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dưới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hoạt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động</a:t>
            </a:r>
            <a:r>
              <a:rPr lang="en-US" altLang="vi-VN" dirty="0" smtClean="0"/>
              <a:t>. </a:t>
            </a:r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Tùy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theo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yếu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tố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kỹ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thuật</a:t>
            </a:r>
            <a:r>
              <a:rPr lang="en-US" altLang="vi-VN" dirty="0" smtClean="0"/>
              <a:t> hay </a:t>
            </a:r>
            <a:r>
              <a:rPr lang="en-US" altLang="vi-VN" dirty="0" err="1" smtClean="0"/>
              <a:t>yêu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cầu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mà</a:t>
            </a:r>
            <a:r>
              <a:rPr lang="en-US" altLang="vi-VN" dirty="0" smtClean="0"/>
              <a:t> ta </a:t>
            </a:r>
            <a:r>
              <a:rPr lang="en-US" altLang="vi-VN" dirty="0" err="1" smtClean="0"/>
              <a:t>cần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phải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lựa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chọn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loại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vụ</a:t>
            </a:r>
            <a:r>
              <a:rPr lang="en-US" altLang="vi-V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5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821</Words>
  <Application>Microsoft Office PowerPoint</Application>
  <PresentationFormat>Widescreen</PresentationFormat>
  <Paragraphs>141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BÀI GIẢNG  LẬP TRÌNH MẠNG</vt:lpstr>
      <vt:lpstr>PowerPoint Presentation</vt:lpstr>
      <vt:lpstr>KHÁI NIỆM CHUNG</vt:lpstr>
      <vt:lpstr>Mạng máy tính là gì ?</vt:lpstr>
      <vt:lpstr>Mạng máy tính là gì ?</vt:lpstr>
      <vt:lpstr>Kiến trúc mạng</vt:lpstr>
      <vt:lpstr>Lập trình mạng</vt:lpstr>
      <vt:lpstr>Lập trình mạng (tt)</vt:lpstr>
      <vt:lpstr>Phạm vi môn học và hạ tầng truyền thông</vt:lpstr>
      <vt:lpstr>Các loại mạng</vt:lpstr>
      <vt:lpstr>Các loại mạng (tt)</vt:lpstr>
      <vt:lpstr>Các loại mạng (tt)</vt:lpstr>
      <vt:lpstr>Hệ điều hành</vt:lpstr>
      <vt:lpstr>Hệ điều hành (tt)</vt:lpstr>
      <vt:lpstr>Hệ điều hành (tt)</vt:lpstr>
      <vt:lpstr>TẬP GIAO THỨC</vt:lpstr>
      <vt:lpstr>Ngôn ngữ lập trình và công cụ phát triển</vt:lpstr>
      <vt:lpstr>Một số chú ý về kỹ thuật LT mạng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acer</cp:lastModifiedBy>
  <cp:revision>24</cp:revision>
  <dcterms:created xsi:type="dcterms:W3CDTF">2020-05-27T05:21:30Z</dcterms:created>
  <dcterms:modified xsi:type="dcterms:W3CDTF">2022-08-13T01:34:12Z</dcterms:modified>
</cp:coreProperties>
</file>