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06012-64EA-4998-940D-59F1F94CABCF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8E651-B6C7-40CB-804A-8785C418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33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35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07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197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958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677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769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291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791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076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94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90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70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96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135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001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054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709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27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5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70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A2C102-B8AE-4CC8-8DFD-907875E4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D06CCF0-B4C9-4910-B71B-BC5228E9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BE8D5-EACC-475F-B772-4C6E30EC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7793E9-AE2F-44EA-9261-CDDE0A32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B453C0-1394-4470-9C6B-5680634C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8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85D5A0-D36B-42D3-8503-A08848E9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B9DE344-B2E6-4D08-8EFD-71DBF314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4F3758-74C8-452E-83A6-2CC57BC5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0A3BFC-EC66-4779-8648-8C5557A2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1D2088-CE38-4639-9C50-5E8FE341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56662CB-0803-47C7-B8F3-343BD6375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C913163-7159-4A13-99D8-0BF55A008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937CC0-663F-45FD-AF01-CB276254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F24968-DE40-4BED-BFBB-FACFDD8C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1762EC-6177-4132-ACB5-5C730475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24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8593C6-3D1B-460E-B901-F4BB8F0E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468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9BE0FE-78F6-411B-A5F1-2D9DD895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431235"/>
            <a:ext cx="11100021" cy="4866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87351A-05B1-4209-ABD5-8A3B58E6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9372B3-9D16-415C-AFC6-5D4652E2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C96612-9E2F-40CF-99EB-6E186AFA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F184B0-B474-49DB-90DF-EA525157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1C19F0-1FB7-4AE0-896E-2777B6C6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6464CF-570F-4361-9C22-BC3CA88D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8B62D1-8837-45F2-8787-A2B9AB18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E02877-DE60-4015-8FCF-892ACE36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8C28F-0E26-4450-B5E9-87FEB7BD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A839B7-197F-4E24-9034-3FAB490E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4A0A18-C706-495C-B58F-7AF0D336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573B90-884B-4A9F-A8FA-7F1E17F9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8F9F5E-BDB1-45F3-BCE2-76B6520C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4A89C-CCFA-45DE-98FF-AD7815AB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97480A-21EF-4CFF-9025-CCD9FA4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536" y="365125"/>
            <a:ext cx="9295852" cy="9594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8E34F7-5664-4D9D-945D-F455A3DF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0230B20-378D-4F09-8BF3-DEC4AF85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E6BB53C-6E2D-4274-9D7E-A670158CB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167D38A-88C4-4F01-BFB9-D94E541EC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99B471D-3ADB-4293-9A4B-67CF34A7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3774760-CCCB-42BA-9A1B-D8E7D8A9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83038AC-F431-4B77-9D3B-926E6AB6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8AF7B9-53C0-4585-9B89-2FBA7B70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6201745-3FA6-4569-A489-EF0EA162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BFEA74-BC5E-4B0B-835D-E657A873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FD1EE18-4D1C-4701-8BBA-0169DC7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4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19FDDA1-6ACB-4F4D-B161-8B6F564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7317F60-55C3-4BB3-BDEB-861CA825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E89CA0-249C-4A75-A3B7-DBDE4463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0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54949C-EB4F-4ACF-8ADE-56A8C29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126C2B-8498-44CE-B005-71433DDB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0CAAFC-D17E-4850-87AB-4B0A70BF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0FB378-A528-4D34-A3DA-9AAD4037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E1E530-6145-4EB0-B9A0-4C5FC5E7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277388-E30C-4DA3-B6CF-2F670642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2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174CB1-3943-4F0E-9F85-C3E76CA8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93E7326-9859-4138-A3F6-5A4E1D605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411D02-CB68-43D9-85FC-185924DA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6D51B13-BF22-4142-BD28-F2F7C614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197E58-C0D2-4770-BF0F-B8560F93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79F60B-0CBB-4728-801E-BBB606D2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7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D6C713-6B5B-4652-B919-0C9C326B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3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03E2E6-5E74-4663-AD70-D00426D6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543" y="1447137"/>
            <a:ext cx="10789257" cy="4729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927BD6-A005-4E4E-8C32-0E1B6CC0C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2D051F-F1D7-4D05-9D06-0B2E7BC10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91EC13-E05F-4BCF-8EC0-B2CDC677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28987"/>
            <a:ext cx="27432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2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D286FF-B124-458F-B57B-2B1D24945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BÀI GIẢNG </a:t>
            </a:r>
            <a:br>
              <a:rPr lang="en-US" dirty="0"/>
            </a:br>
            <a:r>
              <a:rPr lang="en-US" dirty="0"/>
              <a:t>LẬP TRÌNH MẠNG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71ED79-E603-4351-A7EB-B158BDF0B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944" y="3509963"/>
            <a:ext cx="10491216" cy="1655762"/>
          </a:xfrm>
        </p:spPr>
        <p:txBody>
          <a:bodyPr/>
          <a:lstStyle/>
          <a:p>
            <a:r>
              <a:rPr lang="en-US" b="1" dirty="0" err="1" smtClean="0"/>
              <a:t>PGS.TS.Huỳnh</a:t>
            </a:r>
            <a:r>
              <a:rPr lang="en-US" b="1" dirty="0" smtClean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; </a:t>
            </a:r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Anh</a:t>
            </a:r>
            <a:r>
              <a:rPr lang="en-US" b="1" dirty="0"/>
              <a:t> </a:t>
            </a:r>
            <a:r>
              <a:rPr lang="en-US" b="1" dirty="0" err="1"/>
              <a:t>Tuấn</a:t>
            </a:r>
            <a:r>
              <a:rPr lang="en-US" b="1" dirty="0"/>
              <a:t>; </a:t>
            </a:r>
            <a:r>
              <a:rPr lang="en-US" b="1" dirty="0" err="1"/>
              <a:t>Lê</a:t>
            </a:r>
            <a:r>
              <a:rPr lang="en-US" b="1" dirty="0"/>
              <a:t> </a:t>
            </a:r>
            <a:r>
              <a:rPr lang="en-US" b="1" dirty="0" err="1" smtClean="0"/>
              <a:t>Tân</a:t>
            </a:r>
            <a:r>
              <a:rPr lang="en-US" b="1" dirty="0" smtClean="0"/>
              <a:t>; </a:t>
            </a:r>
            <a:br>
              <a:rPr lang="en-US" b="1" dirty="0" smtClean="0"/>
            </a:br>
            <a:r>
              <a:rPr lang="en-US" b="1" dirty="0" err="1" smtClean="0"/>
              <a:t>Nguyễn</a:t>
            </a:r>
            <a:r>
              <a:rPr lang="en-US" b="1" dirty="0" smtClean="0"/>
              <a:t> </a:t>
            </a:r>
            <a:r>
              <a:rPr lang="en-US" b="1" dirty="0" err="1"/>
              <a:t>Thanh</a:t>
            </a:r>
            <a:r>
              <a:rPr lang="en-US" b="1" dirty="0"/>
              <a:t> </a:t>
            </a:r>
            <a:r>
              <a:rPr lang="en-US" b="1" dirty="0" err="1" smtClean="0"/>
              <a:t>Cẩm;Hoàng</a:t>
            </a:r>
            <a:r>
              <a:rPr lang="en-US" b="1" dirty="0" smtClean="0"/>
              <a:t> </a:t>
            </a:r>
            <a:r>
              <a:rPr lang="en-US" b="1" dirty="0" err="1" smtClean="0"/>
              <a:t>Hữu</a:t>
            </a:r>
            <a:r>
              <a:rPr lang="en-US" b="1" dirty="0" smtClean="0"/>
              <a:t> </a:t>
            </a:r>
            <a:r>
              <a:rPr lang="en-US" b="1" dirty="0" err="1" smtClean="0"/>
              <a:t>Đức</a:t>
            </a:r>
            <a:endParaRPr lang="en-US" b="1" dirty="0"/>
          </a:p>
          <a:p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70D240-C08A-457D-99F7-139B8E21E95E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vi-VN" dirty="0" err="1" smtClean="0">
                <a:latin typeface="Arial" panose="020B0604020202020204" pitchFamily="34" charset="0"/>
              </a:rPr>
              <a:t>Tầng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liên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kết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dữ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liệu</a:t>
            </a:r>
            <a:r>
              <a:rPr lang="en-US" altLang="vi-VN" dirty="0" smtClean="0">
                <a:latin typeface="Arial" panose="020B0604020202020204" pitchFamily="34" charset="0"/>
              </a:rPr>
              <a:t> (Data link layer)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14400"/>
            <a:ext cx="8686800" cy="5486400"/>
          </a:xfrm>
        </p:spPr>
        <p:txBody>
          <a:bodyPr/>
          <a:lstStyle/>
          <a:p>
            <a:pPr lvl="1">
              <a:lnSpc>
                <a:spcPct val="130000"/>
              </a:lnSpc>
            </a:pPr>
            <a:r>
              <a:rPr lang="en-US" altLang="vi-VN" smtClean="0"/>
              <a:t>Chịu trách nhiệm truyền dữ liệu tin cậy hơn</a:t>
            </a:r>
          </a:p>
          <a:p>
            <a:pPr lvl="1">
              <a:lnSpc>
                <a:spcPct val="130000"/>
              </a:lnSpc>
            </a:pPr>
            <a:r>
              <a:rPr lang="en-US" altLang="vi-VN" smtClean="0"/>
              <a:t>Nhóm dữ liệu thành các frames. </a:t>
            </a:r>
          </a:p>
          <a:p>
            <a:pPr lvl="2">
              <a:lnSpc>
                <a:spcPct val="130000"/>
              </a:lnSpc>
            </a:pPr>
            <a:r>
              <a:rPr lang="en-US" altLang="vi-VN" sz="1600"/>
              <a:t>Frames tương tự như các packet dữ liệu, nhưng chúng là các khối dữ liệu, được đặc tả theo kiến trúc phần cứng (trong khi đó packet được dùng ở tầng cao hơn và có thể di chuyển từ kiểu mạng này sang kiểu mạng khác).</a:t>
            </a:r>
          </a:p>
          <a:p>
            <a:pPr lvl="1">
              <a:lnSpc>
                <a:spcPct val="130000"/>
              </a:lnSpc>
            </a:pPr>
            <a:r>
              <a:rPr lang="en-US" altLang="vi-VN" smtClean="0"/>
              <a:t>Frames có trường kiểm tra lỗi truyền (checksums, TTL..)</a:t>
            </a:r>
          </a:p>
          <a:p>
            <a:pPr lvl="1">
              <a:lnSpc>
                <a:spcPct val="130000"/>
              </a:lnSpc>
            </a:pPr>
            <a:r>
              <a:rPr lang="en-US" altLang="vi-VN" smtClean="0"/>
              <a:t>Đảm bảo dữ liệu bị méo không được truyền lên tầng trên. </a:t>
            </a:r>
          </a:p>
          <a:p>
            <a:pPr lvl="1"/>
            <a:endParaRPr lang="en-US" altLang="vi-VN" sz="1800"/>
          </a:p>
          <a:p>
            <a:pPr lvl="1">
              <a:buFont typeface="Wingdings" panose="05000000000000000000" pitchFamily="2" charset="2"/>
              <a:buNone/>
            </a:pPr>
            <a:r>
              <a:rPr lang="en-US" altLang="vi-VN" smtClean="0"/>
              <a:t>  </a:t>
            </a:r>
          </a:p>
        </p:txBody>
      </p:sp>
      <p:pic>
        <p:nvPicPr>
          <p:cNvPr id="50181" name="Picture 5" descr="basics_osimodel_data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267200"/>
            <a:ext cx="5715000" cy="215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90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7432A6-E875-4B90-8E25-E9598710F257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z="2800" dirty="0" err="1">
                <a:latin typeface="Arial" panose="020B0604020202020204" pitchFamily="34" charset="0"/>
              </a:rPr>
              <a:t>Tầng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Mạng</a:t>
            </a:r>
            <a:r>
              <a:rPr lang="en-US" altLang="vi-VN" sz="2800" dirty="0">
                <a:latin typeface="Arial" panose="020B0604020202020204" pitchFamily="34" charset="0"/>
              </a:rPr>
              <a:t> (Network layer</a:t>
            </a:r>
            <a:r>
              <a:rPr lang="en-US" altLang="vi-VN" sz="2800" dirty="0" smtClean="0">
                <a:latin typeface="Arial" panose="020B0604020202020204" pitchFamily="34" charset="0"/>
              </a:rPr>
              <a:t>)</a:t>
            </a:r>
            <a:endParaRPr lang="en-US" altLang="vi-VN" sz="2800" dirty="0">
              <a:latin typeface="Arial" panose="020B0604020202020204" pitchFamily="34" charset="0"/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936" y="1423416"/>
            <a:ext cx="11009376" cy="5169408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en-US" altLang="vi-VN" dirty="0" err="1" smtClean="0"/>
              <a:t>Các</a:t>
            </a:r>
            <a:r>
              <a:rPr lang="en-US" altLang="vi-VN" dirty="0" smtClean="0"/>
              <a:t> frames </a:t>
            </a:r>
            <a:r>
              <a:rPr lang="en-US" altLang="vi-VN" dirty="0" err="1" smtClean="0"/>
              <a:t>truyền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từ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tầng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Datalink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lên</a:t>
            </a:r>
            <a:r>
              <a:rPr lang="en-US" altLang="vi-VN" dirty="0" smtClean="0"/>
              <a:t> </a:t>
            </a:r>
            <a:r>
              <a:rPr lang="en-US" altLang="vi-VN" sz="1800" dirty="0" err="1"/>
              <a:t>hoặc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segments </a:t>
            </a:r>
            <a:r>
              <a:rPr lang="en-US" altLang="vi-VN" dirty="0" err="1" smtClean="0"/>
              <a:t>từ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tầng</a:t>
            </a:r>
            <a:r>
              <a:rPr lang="en-US" altLang="vi-VN" dirty="0" smtClean="0"/>
              <a:t> transport </a:t>
            </a:r>
            <a:r>
              <a:rPr lang="en-US" altLang="vi-VN" dirty="0" err="1" smtClean="0"/>
              <a:t>xuống</a:t>
            </a:r>
            <a:r>
              <a:rPr lang="en-US" altLang="vi-VN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vi-VN" dirty="0" err="1" smtClean="0"/>
              <a:t>Dữ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liệu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dạng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packets </a:t>
            </a:r>
          </a:p>
          <a:p>
            <a:pPr lvl="1">
              <a:lnSpc>
                <a:spcPct val="120000"/>
              </a:lnSpc>
            </a:pPr>
            <a:r>
              <a:rPr lang="en-US" altLang="vi-VN" dirty="0" err="1" smtClean="0"/>
              <a:t>Phần</a:t>
            </a:r>
            <a:r>
              <a:rPr lang="en-US" altLang="vi-VN" dirty="0" smtClean="0"/>
              <a:t> header </a:t>
            </a:r>
            <a:r>
              <a:rPr lang="en-US" altLang="vi-VN" dirty="0" err="1" smtClean="0"/>
              <a:t>chứa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thông</a:t>
            </a:r>
            <a:r>
              <a:rPr lang="en-US" altLang="vi-VN" dirty="0" smtClean="0"/>
              <a:t> tin </a:t>
            </a:r>
            <a:r>
              <a:rPr lang="en-US" altLang="vi-VN" dirty="0" err="1" smtClean="0"/>
              <a:t>quan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trọng</a:t>
            </a:r>
            <a:r>
              <a:rPr lang="en-US" altLang="vi-VN" dirty="0" smtClean="0"/>
              <a:t>: </a:t>
            </a:r>
          </a:p>
          <a:p>
            <a:pPr lvl="2">
              <a:lnSpc>
                <a:spcPct val="120000"/>
              </a:lnSpc>
            </a:pPr>
            <a:r>
              <a:rPr lang="en-US" altLang="vi-VN" dirty="0" err="1" smtClean="0"/>
              <a:t>Địa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chỉ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mạng</a:t>
            </a:r>
            <a:r>
              <a:rPr lang="en-US" altLang="vi-VN" dirty="0" smtClean="0"/>
              <a:t> (network address)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định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tuyến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mạng</a:t>
            </a:r>
            <a:r>
              <a:rPr lang="en-US" altLang="vi-VN" dirty="0" smtClean="0"/>
              <a:t> (routing).</a:t>
            </a:r>
          </a:p>
          <a:p>
            <a:pPr lvl="1">
              <a:lnSpc>
                <a:spcPct val="120000"/>
              </a:lnSpc>
            </a:pPr>
            <a:r>
              <a:rPr lang="en-US" altLang="vi-VN" dirty="0" smtClean="0"/>
              <a:t>Packets </a:t>
            </a:r>
            <a:r>
              <a:rPr lang="en-US" altLang="vi-VN" dirty="0" err="1" smtClean="0"/>
              <a:t>được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gửi</a:t>
            </a:r>
            <a:r>
              <a:rPr lang="en-US" altLang="vi-VN" dirty="0" smtClean="0"/>
              <a:t> qua </a:t>
            </a:r>
            <a:r>
              <a:rPr lang="en-US" altLang="vi-VN" dirty="0" err="1" smtClean="0"/>
              <a:t>lại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giữa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mạng</a:t>
            </a:r>
            <a:r>
              <a:rPr lang="en-US" altLang="vi-VN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vi-VN" dirty="0" err="1" smtClean="0"/>
              <a:t>Các</a:t>
            </a:r>
            <a:r>
              <a:rPr lang="en-US" altLang="vi-VN" dirty="0" smtClean="0"/>
              <a:t> packets </a:t>
            </a:r>
            <a:r>
              <a:rPr lang="en-US" altLang="vi-VN" dirty="0" err="1" smtClean="0"/>
              <a:t>thường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được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định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tuyến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nhau</a:t>
            </a:r>
            <a:r>
              <a:rPr lang="en-US" altLang="vi-VN" dirty="0" smtClean="0"/>
              <a:t>; </a:t>
            </a:r>
          </a:p>
          <a:p>
            <a:pPr lvl="2">
              <a:lnSpc>
                <a:spcPct val="120000"/>
              </a:lnSpc>
            </a:pPr>
            <a:r>
              <a:rPr lang="en-US" altLang="vi-VN" sz="1600" dirty="0" err="1"/>
              <a:t>việc</a:t>
            </a:r>
            <a:r>
              <a:rPr lang="en-US" altLang="vi-VN" sz="1600" dirty="0"/>
              <a:t> </a:t>
            </a:r>
            <a:r>
              <a:rPr lang="en-US" altLang="vi-VN" sz="1600" dirty="0" err="1"/>
              <a:t>định</a:t>
            </a:r>
            <a:r>
              <a:rPr lang="en-US" altLang="vi-VN" sz="1600" dirty="0"/>
              <a:t> </a:t>
            </a:r>
            <a:r>
              <a:rPr lang="en-US" altLang="vi-VN" sz="1600" dirty="0" err="1"/>
              <a:t>tuyến</a:t>
            </a:r>
            <a:r>
              <a:rPr lang="en-US" altLang="vi-VN" sz="1600" dirty="0"/>
              <a:t> </a:t>
            </a:r>
            <a:r>
              <a:rPr lang="en-US" altLang="vi-VN" sz="1600" dirty="0" err="1"/>
              <a:t>được</a:t>
            </a:r>
            <a:r>
              <a:rPr lang="en-US" altLang="vi-VN" sz="1600" dirty="0"/>
              <a:t> </a:t>
            </a:r>
            <a:r>
              <a:rPr lang="en-US" altLang="vi-VN" sz="1600" dirty="0" err="1"/>
              <a:t>thực</a:t>
            </a:r>
            <a:r>
              <a:rPr lang="en-US" altLang="vi-VN" sz="1600" dirty="0"/>
              <a:t> </a:t>
            </a:r>
            <a:r>
              <a:rPr lang="en-US" altLang="vi-VN" sz="1600" dirty="0" err="1"/>
              <a:t>hiện</a:t>
            </a:r>
            <a:r>
              <a:rPr lang="en-US" altLang="vi-VN" sz="1600" dirty="0"/>
              <a:t> </a:t>
            </a:r>
            <a:r>
              <a:rPr lang="en-US" altLang="vi-VN" sz="1600" dirty="0" err="1"/>
              <a:t>nhờ</a:t>
            </a:r>
            <a:r>
              <a:rPr lang="en-US" altLang="vi-VN" sz="1600" dirty="0"/>
              <a:t> </a:t>
            </a:r>
            <a:r>
              <a:rPr lang="en-US" altLang="vi-VN" sz="1600" dirty="0" err="1"/>
              <a:t>các</a:t>
            </a:r>
            <a:r>
              <a:rPr lang="en-US" altLang="vi-VN" sz="1600" dirty="0"/>
              <a:t> routers</a:t>
            </a:r>
            <a:r>
              <a:rPr lang="en-US" altLang="vi-VN" dirty="0" smtClean="0"/>
              <a:t>    </a:t>
            </a:r>
          </a:p>
          <a:p>
            <a:pPr lvl="1">
              <a:lnSpc>
                <a:spcPct val="120000"/>
              </a:lnSpc>
            </a:pPr>
            <a:r>
              <a:rPr lang="en-US" altLang="vi-VN" dirty="0" err="1" smtClean="0">
                <a:solidFill>
                  <a:srgbClr val="A50021"/>
                </a:solidFill>
              </a:rPr>
              <a:t>Các</a:t>
            </a:r>
            <a:r>
              <a:rPr lang="en-US" altLang="vi-VN" dirty="0" smtClean="0">
                <a:solidFill>
                  <a:srgbClr val="A50021"/>
                </a:solidFill>
              </a:rPr>
              <a:t> </a:t>
            </a:r>
            <a:r>
              <a:rPr lang="en-US" altLang="vi-VN" dirty="0" err="1" smtClean="0">
                <a:solidFill>
                  <a:srgbClr val="A50021"/>
                </a:solidFill>
              </a:rPr>
              <a:t>lập</a:t>
            </a:r>
            <a:r>
              <a:rPr lang="en-US" altLang="vi-VN" dirty="0" smtClean="0">
                <a:solidFill>
                  <a:srgbClr val="A50021"/>
                </a:solidFill>
              </a:rPr>
              <a:t> </a:t>
            </a:r>
            <a:r>
              <a:rPr lang="en-US" altLang="vi-VN" dirty="0" err="1" smtClean="0">
                <a:solidFill>
                  <a:srgbClr val="A50021"/>
                </a:solidFill>
              </a:rPr>
              <a:t>trình</a:t>
            </a:r>
            <a:r>
              <a:rPr lang="en-US" altLang="vi-VN" dirty="0" smtClean="0">
                <a:solidFill>
                  <a:srgbClr val="A50021"/>
                </a:solidFill>
              </a:rPr>
              <a:t> </a:t>
            </a:r>
            <a:r>
              <a:rPr lang="en-US" altLang="vi-VN" dirty="0" err="1" smtClean="0">
                <a:solidFill>
                  <a:srgbClr val="A50021"/>
                </a:solidFill>
              </a:rPr>
              <a:t>mạng</a:t>
            </a:r>
            <a:r>
              <a:rPr lang="en-US" altLang="vi-VN" dirty="0" smtClean="0">
                <a:solidFill>
                  <a:srgbClr val="A50021"/>
                </a:solidFill>
              </a:rPr>
              <a:t> </a:t>
            </a:r>
            <a:r>
              <a:rPr lang="en-US" altLang="vi-VN" dirty="0" err="1" smtClean="0">
                <a:solidFill>
                  <a:srgbClr val="A50021"/>
                </a:solidFill>
              </a:rPr>
              <a:t>cũng</a:t>
            </a:r>
            <a:r>
              <a:rPr lang="en-US" altLang="vi-VN" dirty="0" smtClean="0">
                <a:solidFill>
                  <a:srgbClr val="A50021"/>
                </a:solidFill>
              </a:rPr>
              <a:t> </a:t>
            </a:r>
            <a:r>
              <a:rPr lang="en-US" altLang="vi-VN" dirty="0" err="1" smtClean="0">
                <a:solidFill>
                  <a:srgbClr val="A50021"/>
                </a:solidFill>
              </a:rPr>
              <a:t>hiếm</a:t>
            </a:r>
            <a:r>
              <a:rPr lang="en-US" altLang="vi-VN" dirty="0" smtClean="0">
                <a:solidFill>
                  <a:srgbClr val="A50021"/>
                </a:solidFill>
              </a:rPr>
              <a:t> </a:t>
            </a:r>
            <a:r>
              <a:rPr lang="en-US" altLang="vi-VN" dirty="0" err="1" smtClean="0">
                <a:solidFill>
                  <a:srgbClr val="A50021"/>
                </a:solidFill>
              </a:rPr>
              <a:t>được</a:t>
            </a:r>
            <a:r>
              <a:rPr lang="en-US" altLang="vi-VN" dirty="0" smtClean="0">
                <a:solidFill>
                  <a:srgbClr val="A50021"/>
                </a:solidFill>
              </a:rPr>
              <a:t> </a:t>
            </a:r>
            <a:r>
              <a:rPr lang="en-US" altLang="vi-VN" dirty="0" err="1" smtClean="0">
                <a:solidFill>
                  <a:srgbClr val="A50021"/>
                </a:solidFill>
              </a:rPr>
              <a:t>yêu</a:t>
            </a:r>
            <a:r>
              <a:rPr lang="en-US" altLang="vi-VN" dirty="0" smtClean="0">
                <a:solidFill>
                  <a:srgbClr val="A50021"/>
                </a:solidFill>
              </a:rPr>
              <a:t> </a:t>
            </a:r>
            <a:r>
              <a:rPr lang="en-US" altLang="vi-VN" dirty="0" err="1" smtClean="0">
                <a:solidFill>
                  <a:srgbClr val="A50021"/>
                </a:solidFill>
              </a:rPr>
              <a:t>cầu</a:t>
            </a:r>
            <a:r>
              <a:rPr lang="en-US" altLang="vi-VN" dirty="0" smtClean="0">
                <a:solidFill>
                  <a:srgbClr val="A50021"/>
                </a:solidFill>
              </a:rPr>
              <a:t> </a:t>
            </a:r>
            <a:r>
              <a:rPr lang="en-US" altLang="vi-VN" dirty="0" err="1" smtClean="0">
                <a:solidFill>
                  <a:srgbClr val="A50021"/>
                </a:solidFill>
              </a:rPr>
              <a:t>lập</a:t>
            </a:r>
            <a:r>
              <a:rPr lang="en-US" altLang="vi-VN" dirty="0" smtClean="0">
                <a:solidFill>
                  <a:srgbClr val="A50021"/>
                </a:solidFill>
              </a:rPr>
              <a:t> </a:t>
            </a:r>
            <a:r>
              <a:rPr lang="en-US" altLang="vi-VN" dirty="0" err="1" smtClean="0">
                <a:solidFill>
                  <a:srgbClr val="A50021"/>
                </a:solidFill>
              </a:rPr>
              <a:t>trình</a:t>
            </a:r>
            <a:r>
              <a:rPr lang="en-US" altLang="vi-VN" dirty="0" smtClean="0">
                <a:solidFill>
                  <a:srgbClr val="A50021"/>
                </a:solidFill>
              </a:rPr>
              <a:t> </a:t>
            </a:r>
            <a:r>
              <a:rPr lang="en-US" altLang="vi-VN" dirty="0" err="1" smtClean="0">
                <a:solidFill>
                  <a:srgbClr val="A50021"/>
                </a:solidFill>
              </a:rPr>
              <a:t>các</a:t>
            </a:r>
            <a:r>
              <a:rPr lang="en-US" altLang="vi-VN" dirty="0" smtClean="0">
                <a:solidFill>
                  <a:srgbClr val="A50021"/>
                </a:solidFill>
              </a:rPr>
              <a:t> </a:t>
            </a:r>
            <a:r>
              <a:rPr lang="en-US" altLang="vi-VN" dirty="0" err="1" smtClean="0">
                <a:solidFill>
                  <a:srgbClr val="A50021"/>
                </a:solidFill>
              </a:rPr>
              <a:t>dịch</a:t>
            </a:r>
            <a:r>
              <a:rPr lang="en-US" altLang="vi-VN" dirty="0" smtClean="0">
                <a:solidFill>
                  <a:srgbClr val="A50021"/>
                </a:solidFill>
              </a:rPr>
              <a:t> </a:t>
            </a:r>
            <a:r>
              <a:rPr lang="en-US" altLang="vi-VN" dirty="0" err="1" smtClean="0">
                <a:solidFill>
                  <a:srgbClr val="A50021"/>
                </a:solidFill>
              </a:rPr>
              <a:t>vụ</a:t>
            </a:r>
            <a:r>
              <a:rPr lang="en-US" altLang="vi-VN" dirty="0" smtClean="0">
                <a:solidFill>
                  <a:srgbClr val="A50021"/>
                </a:solidFill>
              </a:rPr>
              <a:t> </a:t>
            </a:r>
            <a:r>
              <a:rPr lang="en-US" altLang="vi-VN" dirty="0" err="1" smtClean="0">
                <a:solidFill>
                  <a:srgbClr val="A50021"/>
                </a:solidFill>
              </a:rPr>
              <a:t>phần</a:t>
            </a:r>
            <a:r>
              <a:rPr lang="en-US" altLang="vi-VN" dirty="0" smtClean="0">
                <a:solidFill>
                  <a:srgbClr val="A50021"/>
                </a:solidFill>
              </a:rPr>
              <a:t> </a:t>
            </a:r>
            <a:r>
              <a:rPr lang="en-US" altLang="vi-VN" dirty="0" err="1" smtClean="0">
                <a:solidFill>
                  <a:srgbClr val="A50021"/>
                </a:solidFill>
              </a:rPr>
              <a:t>mềm</a:t>
            </a:r>
            <a:r>
              <a:rPr lang="en-US" altLang="vi-VN" dirty="0" smtClean="0">
                <a:solidFill>
                  <a:srgbClr val="A50021"/>
                </a:solidFill>
              </a:rPr>
              <a:t> </a:t>
            </a:r>
            <a:r>
              <a:rPr lang="en-US" altLang="vi-VN" dirty="0" err="1" smtClean="0">
                <a:solidFill>
                  <a:srgbClr val="A50021"/>
                </a:solidFill>
              </a:rPr>
              <a:t>cho</a:t>
            </a:r>
            <a:r>
              <a:rPr lang="en-US" altLang="vi-VN" dirty="0" smtClean="0">
                <a:solidFill>
                  <a:srgbClr val="A50021"/>
                </a:solidFill>
              </a:rPr>
              <a:t> </a:t>
            </a:r>
            <a:r>
              <a:rPr lang="en-US" altLang="vi-VN" dirty="0" err="1" smtClean="0">
                <a:solidFill>
                  <a:srgbClr val="A50021"/>
                </a:solidFill>
              </a:rPr>
              <a:t>tầng</a:t>
            </a:r>
            <a:r>
              <a:rPr lang="en-US" altLang="vi-VN" dirty="0" smtClean="0">
                <a:solidFill>
                  <a:srgbClr val="A50021"/>
                </a:solidFill>
              </a:rPr>
              <a:t> </a:t>
            </a:r>
            <a:r>
              <a:rPr lang="en-US" altLang="vi-VN" dirty="0" err="1" smtClean="0">
                <a:solidFill>
                  <a:srgbClr val="A50021"/>
                </a:solidFill>
              </a:rPr>
              <a:t>này</a:t>
            </a:r>
            <a:r>
              <a:rPr lang="en-US" altLang="vi-VN" dirty="0" smtClean="0">
                <a:solidFill>
                  <a:srgbClr val="A5002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237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D7C021-3A54-44FF-84E2-597F1BF8ADC1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z="2800" dirty="0" err="1">
                <a:latin typeface="Arial" panose="020B0604020202020204" pitchFamily="34" charset="0"/>
              </a:rPr>
              <a:t>Tầng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vận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chuyển</a:t>
            </a:r>
            <a:r>
              <a:rPr lang="en-US" altLang="vi-VN" sz="2800" dirty="0">
                <a:latin typeface="Arial" panose="020B0604020202020204" pitchFamily="34" charset="0"/>
              </a:rPr>
              <a:t> (transport layer</a:t>
            </a:r>
            <a:r>
              <a:rPr lang="en-US" altLang="vi-VN" sz="2800" dirty="0" smtClean="0">
                <a:latin typeface="Arial" panose="020B0604020202020204" pitchFamily="34" charset="0"/>
              </a:rPr>
              <a:t>)</a:t>
            </a:r>
            <a:endParaRPr lang="en-US" altLang="vi-VN" sz="2800" dirty="0">
              <a:latin typeface="Arial" panose="020B0604020202020204" pitchFamily="34" charset="0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70000"/>
              </a:lnSpc>
            </a:pPr>
            <a:r>
              <a:rPr lang="en-US" altLang="vi-VN" dirty="0" err="1" smtClean="0"/>
              <a:t>Liên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quan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đến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việc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dữ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liệu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được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truyền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như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thế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nào</a:t>
            </a:r>
            <a:endParaRPr lang="en-US" altLang="vi-VN" dirty="0" smtClean="0"/>
          </a:p>
          <a:p>
            <a:pPr lvl="1">
              <a:lnSpc>
                <a:spcPct val="170000"/>
              </a:lnSpc>
            </a:pPr>
            <a:r>
              <a:rPr lang="en-US" altLang="vi-VN" dirty="0" err="1" smtClean="0"/>
              <a:t>Dữ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liệu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dạng</a:t>
            </a:r>
            <a:r>
              <a:rPr lang="en-US" altLang="vi-VN" dirty="0" smtClean="0"/>
              <a:t> segments</a:t>
            </a:r>
          </a:p>
          <a:p>
            <a:pPr lvl="1">
              <a:lnSpc>
                <a:spcPct val="170000"/>
              </a:lnSpc>
            </a:pPr>
            <a:r>
              <a:rPr lang="en-US" altLang="vi-VN" dirty="0" err="1" smtClean="0"/>
              <a:t>Chịu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trách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nhiệm</a:t>
            </a:r>
            <a:r>
              <a:rPr lang="en-US" altLang="vi-VN" dirty="0" smtClean="0"/>
              <a:t>: </a:t>
            </a:r>
          </a:p>
          <a:p>
            <a:pPr lvl="2">
              <a:lnSpc>
                <a:spcPct val="170000"/>
              </a:lnSpc>
            </a:pPr>
            <a:r>
              <a:rPr lang="en-US" altLang="vi-VN" dirty="0" err="1" smtClean="0"/>
              <a:t>Xử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lý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việc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kết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nối</a:t>
            </a:r>
            <a:r>
              <a:rPr lang="en-US" altLang="vi-VN" dirty="0" smtClean="0"/>
              <a:t>, </a:t>
            </a:r>
          </a:p>
          <a:p>
            <a:pPr lvl="2">
              <a:lnSpc>
                <a:spcPct val="170000"/>
              </a:lnSpc>
            </a:pPr>
            <a:r>
              <a:rPr lang="en-US" altLang="vi-VN" dirty="0" err="1" smtClean="0"/>
              <a:t>Phát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hiện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lỗi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tự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động</a:t>
            </a:r>
            <a:r>
              <a:rPr lang="en-US" altLang="vi-VN" dirty="0" smtClean="0"/>
              <a:t>, </a:t>
            </a:r>
          </a:p>
          <a:p>
            <a:pPr lvl="2">
              <a:lnSpc>
                <a:spcPct val="170000"/>
              </a:lnSpc>
            </a:pPr>
            <a:r>
              <a:rPr lang="en-US" altLang="vi-VN" dirty="0" err="1" smtClean="0"/>
              <a:t>điều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khiển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luồng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dữ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liệu</a:t>
            </a:r>
            <a:r>
              <a:rPr lang="en-US" altLang="vi-VN" dirty="0" smtClean="0"/>
              <a:t> </a:t>
            </a:r>
            <a:br>
              <a:rPr lang="en-US" altLang="vi-VN" dirty="0" smtClean="0"/>
            </a:br>
            <a:endParaRPr lang="en-US" altLang="vi-VN" dirty="0" smtClean="0"/>
          </a:p>
        </p:txBody>
      </p:sp>
      <p:pic>
        <p:nvPicPr>
          <p:cNvPr id="54277" name="Picture 5" descr="ANd9GcT2QpescafjEH3VI1ws4SYBA6MeHBSqaBgmKB8_d6JHiB2NP1bU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0" t="15562" r="6273" b="6299"/>
          <a:stretch>
            <a:fillRect/>
          </a:stretch>
        </p:blipFill>
        <p:spPr bwMode="auto">
          <a:xfrm>
            <a:off x="6704013" y="2208214"/>
            <a:ext cx="3967162" cy="2790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9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ABD13A-B06C-4EBC-AD41-639D5C1CEE1B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z="2800" dirty="0" err="1">
                <a:latin typeface="Arial" panose="020B0604020202020204" pitchFamily="34" charset="0"/>
              </a:rPr>
              <a:t>Tầng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phiên</a:t>
            </a:r>
            <a:r>
              <a:rPr lang="en-US" altLang="vi-VN" sz="2800" dirty="0">
                <a:latin typeface="Arial" panose="020B0604020202020204" pitchFamily="34" charset="0"/>
              </a:rPr>
              <a:t> (session layer</a:t>
            </a:r>
            <a:r>
              <a:rPr lang="en-US" altLang="vi-VN" sz="2800" dirty="0" smtClean="0">
                <a:latin typeface="Arial" panose="020B0604020202020204" pitchFamily="34" charset="0"/>
              </a:rPr>
              <a:t>)</a:t>
            </a:r>
            <a:endParaRPr lang="en-US" altLang="vi-VN" sz="2800" dirty="0">
              <a:latin typeface="Arial" panose="020B0604020202020204" pitchFamily="34" charset="0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60000"/>
              </a:lnSpc>
            </a:pPr>
            <a:r>
              <a:rPr lang="en-US" altLang="vi-VN" smtClean="0"/>
              <a:t>Làm cho dễ dàng việc trao đỗi dữ liệu, </a:t>
            </a:r>
          </a:p>
          <a:p>
            <a:pPr lvl="1">
              <a:lnSpc>
                <a:spcPct val="160000"/>
              </a:lnSpc>
            </a:pPr>
            <a:r>
              <a:rPr lang="en-US" altLang="vi-VN" smtClean="0"/>
              <a:t>Quản lý phiên truyền thông giữa các ứng dụng. </a:t>
            </a:r>
          </a:p>
          <a:p>
            <a:pPr lvl="2">
              <a:lnSpc>
                <a:spcPct val="160000"/>
              </a:lnSpc>
            </a:pPr>
            <a:r>
              <a:rPr lang="en-US" altLang="vi-VN" smtClean="0"/>
              <a:t>Thiết lập một phiên, </a:t>
            </a:r>
          </a:p>
          <a:p>
            <a:pPr lvl="2">
              <a:lnSpc>
                <a:spcPct val="160000"/>
              </a:lnSpc>
            </a:pPr>
            <a:r>
              <a:rPr lang="en-US" altLang="vi-VN" smtClean="0"/>
              <a:t>đồng bộ một phiên, </a:t>
            </a:r>
          </a:p>
          <a:p>
            <a:pPr lvl="2">
              <a:lnSpc>
                <a:spcPct val="160000"/>
              </a:lnSpc>
            </a:pPr>
            <a:r>
              <a:rPr lang="en-US" altLang="vi-VN" smtClean="0"/>
              <a:t>thiết lập lại phiên nếu một phiên bị kết thúc đột ngột.</a:t>
            </a:r>
          </a:p>
          <a:p>
            <a:pPr lvl="1">
              <a:lnSpc>
                <a:spcPct val="160000"/>
              </a:lnSpc>
            </a:pPr>
            <a:r>
              <a:rPr lang="en-US" altLang="vi-VN" smtClean="0"/>
              <a:t>Không phải tất cả các ứng dụng đều sử dụng giao thức có kết nối </a:t>
            </a:r>
          </a:p>
          <a:p>
            <a:pPr lvl="2">
              <a:lnSpc>
                <a:spcPct val="160000"/>
              </a:lnSpc>
            </a:pPr>
            <a:r>
              <a:rPr lang="en-US" altLang="vi-VN" smtClean="0"/>
              <a:t>Do vậy việc quản lý phiên không phải lúc nào cũng được yêu cầu. </a:t>
            </a:r>
          </a:p>
        </p:txBody>
      </p:sp>
    </p:spTree>
    <p:extLst>
      <p:ext uri="{BB962C8B-B14F-4D97-AF65-F5344CB8AC3E}">
        <p14:creationId xmlns:p14="http://schemas.microsoft.com/office/powerpoint/2010/main" val="173160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F6BD68-B484-4096-9E8D-74138DDB15DB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z="2800" dirty="0" err="1">
                <a:latin typeface="Arial" panose="020B0604020202020204" pitchFamily="34" charset="0"/>
              </a:rPr>
              <a:t>Tầng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trình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bày</a:t>
            </a:r>
            <a:r>
              <a:rPr lang="en-US" altLang="vi-VN" sz="2800" dirty="0">
                <a:latin typeface="Arial" panose="020B0604020202020204" pitchFamily="34" charset="0"/>
              </a:rPr>
              <a:t> (Presentation layer</a:t>
            </a:r>
            <a:r>
              <a:rPr lang="en-US" altLang="vi-VN" sz="2800" dirty="0" smtClean="0">
                <a:latin typeface="Arial" panose="020B0604020202020204" pitchFamily="34" charset="0"/>
              </a:rPr>
              <a:t>)</a:t>
            </a:r>
            <a:endParaRPr lang="en-US" altLang="vi-VN" sz="2800" dirty="0">
              <a:latin typeface="Arial" panose="020B0604020202020204" pitchFamily="34" charset="0"/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40000"/>
              </a:lnSpc>
            </a:pPr>
            <a:r>
              <a:rPr lang="en-US" altLang="vi-VN" dirty="0" err="1" smtClean="0"/>
              <a:t>Nhiệm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vụ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đảm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bảo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hiển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thị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chuyển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đổi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dữ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liệu</a:t>
            </a:r>
            <a:r>
              <a:rPr lang="en-US" altLang="vi-VN" dirty="0" smtClean="0"/>
              <a:t>. </a:t>
            </a:r>
          </a:p>
          <a:p>
            <a:pPr lvl="2">
              <a:lnSpc>
                <a:spcPct val="140000"/>
              </a:lnSpc>
            </a:pP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máy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tính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nhau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thể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sử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kiểu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biểu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diễn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dữ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liệu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nhau</a:t>
            </a:r>
            <a:r>
              <a:rPr lang="en-US" altLang="vi-VN" dirty="0" smtClean="0"/>
              <a:t> (</a:t>
            </a:r>
            <a:r>
              <a:rPr lang="en-US" altLang="vi-VN" dirty="0" err="1" smtClean="0"/>
              <a:t>ví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số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nguyên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thể</a:t>
            </a:r>
            <a:r>
              <a:rPr lang="en-US" altLang="vi-VN" dirty="0" smtClean="0"/>
              <a:t> 8 bit </a:t>
            </a:r>
            <a:r>
              <a:rPr lang="en-US" altLang="vi-VN" dirty="0" err="1" smtClean="0"/>
              <a:t>hoặc</a:t>
            </a:r>
            <a:r>
              <a:rPr lang="en-US" altLang="vi-VN" dirty="0" smtClean="0"/>
              <a:t> 16 bit). </a:t>
            </a:r>
          </a:p>
          <a:p>
            <a:pPr lvl="2">
              <a:lnSpc>
                <a:spcPct val="140000"/>
              </a:lnSpc>
            </a:pPr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giao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thức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muốn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nén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hoặc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mã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hóa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dữ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liệu</a:t>
            </a:r>
            <a:r>
              <a:rPr lang="en-US" altLang="vi-VN" dirty="0" smtClean="0"/>
              <a:t>. </a:t>
            </a:r>
          </a:p>
          <a:p>
            <a:pPr lvl="1">
              <a:lnSpc>
                <a:spcPct val="140000"/>
              </a:lnSpc>
            </a:pPr>
            <a:endParaRPr lang="en-US" altLang="vi-VN" dirty="0" smtClean="0"/>
          </a:p>
        </p:txBody>
      </p:sp>
      <p:pic>
        <p:nvPicPr>
          <p:cNvPr id="58373" name="Picture 5" descr="Presentation Layer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81400"/>
            <a:ext cx="6705600" cy="3017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62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A64BD2-9072-4786-B065-B7232B8911B9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z="2800" dirty="0" err="1">
                <a:latin typeface="Arial" panose="020B0604020202020204" pitchFamily="34" charset="0"/>
              </a:rPr>
              <a:t>Tầng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ứng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dụng</a:t>
            </a:r>
            <a:r>
              <a:rPr lang="en-US" altLang="vi-VN" sz="2800" dirty="0">
                <a:latin typeface="Arial" panose="020B0604020202020204" pitchFamily="34" charset="0"/>
              </a:rPr>
              <a:t> (Application layer</a:t>
            </a:r>
            <a:r>
              <a:rPr lang="en-US" altLang="vi-VN" sz="2800" dirty="0" smtClean="0">
                <a:latin typeface="Arial" panose="020B0604020202020204" pitchFamily="34" charset="0"/>
              </a:rPr>
              <a:t>)</a:t>
            </a:r>
            <a:endParaRPr lang="en-US" altLang="vi-VN" sz="2800" dirty="0">
              <a:latin typeface="Arial" panose="020B0604020202020204" pitchFamily="34" charset="0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40000"/>
              </a:lnSpc>
            </a:pPr>
            <a:r>
              <a:rPr lang="en-US" altLang="vi-VN" smtClean="0"/>
              <a:t>Tầng cao nhất trong mô hình mạng. </a:t>
            </a:r>
          </a:p>
          <a:p>
            <a:pPr lvl="1">
              <a:lnSpc>
                <a:spcPct val="140000"/>
              </a:lnSpc>
            </a:pPr>
            <a:r>
              <a:rPr lang="en-US" altLang="vi-VN" smtClean="0">
                <a:solidFill>
                  <a:srgbClr val="A50021"/>
                </a:solidFill>
              </a:rPr>
              <a:t>Hầu hết các ứng dụng mạng được viết ở tầng này</a:t>
            </a:r>
            <a:r>
              <a:rPr lang="en-US" altLang="vi-VN" smtClean="0"/>
              <a:t>.   </a:t>
            </a:r>
          </a:p>
        </p:txBody>
      </p:sp>
      <p:pic>
        <p:nvPicPr>
          <p:cNvPr id="60421" name="Picture 5" descr="OS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743201"/>
            <a:ext cx="74676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53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9CF6F0-099C-42FA-BE05-5E3E5AFA5337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 err="1" smtClean="0">
                <a:latin typeface="Arial" panose="020B0604020202020204" pitchFamily="34" charset="0"/>
              </a:rPr>
              <a:t>Các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giao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thức</a:t>
            </a:r>
            <a:endParaRPr lang="en-US" altLang="vi-VN" dirty="0" smtClean="0">
              <a:latin typeface="Arial" panose="020B0604020202020204" pitchFamily="34" charset="0"/>
            </a:endParaRP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812441" y="1179576"/>
            <a:ext cx="7772400" cy="5806440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vi-VN" dirty="0" smtClean="0"/>
              <a:t>Application</a:t>
            </a:r>
          </a:p>
          <a:p>
            <a:pPr lvl="1">
              <a:lnSpc>
                <a:spcPct val="90000"/>
              </a:lnSpc>
            </a:pPr>
            <a:r>
              <a:rPr lang="en-US" altLang="vi-VN" sz="1800" dirty="0">
                <a:solidFill>
                  <a:srgbClr val="0099CC"/>
                </a:solidFill>
              </a:rPr>
              <a:t>HTTP, FTP, SMTP, NSF, Telnet, SSH, ECHO, …</a:t>
            </a:r>
            <a:r>
              <a:rPr lang="en-US" altLang="vi-VN" sz="2800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vi-VN" dirty="0" smtClean="0"/>
              <a:t>Presentation </a:t>
            </a:r>
          </a:p>
          <a:p>
            <a:pPr lvl="1">
              <a:lnSpc>
                <a:spcPct val="90000"/>
              </a:lnSpc>
            </a:pPr>
            <a:r>
              <a:rPr lang="en-US" altLang="vi-VN" sz="1800" dirty="0">
                <a:solidFill>
                  <a:srgbClr val="0099CC"/>
                </a:solidFill>
              </a:rPr>
              <a:t>SMB, NCP, …</a:t>
            </a:r>
          </a:p>
          <a:p>
            <a:pPr>
              <a:lnSpc>
                <a:spcPct val="90000"/>
              </a:lnSpc>
            </a:pPr>
            <a:r>
              <a:rPr lang="en-US" altLang="vi-VN" dirty="0" smtClean="0"/>
              <a:t>Session </a:t>
            </a:r>
          </a:p>
          <a:p>
            <a:pPr lvl="1">
              <a:lnSpc>
                <a:spcPct val="90000"/>
              </a:lnSpc>
            </a:pPr>
            <a:r>
              <a:rPr lang="en-US" altLang="vi-VN" sz="1800" dirty="0">
                <a:solidFill>
                  <a:srgbClr val="0099CC"/>
                </a:solidFill>
              </a:rPr>
              <a:t>SSH, NetBIOS, RPC,</a:t>
            </a:r>
            <a:r>
              <a:rPr lang="en-US" altLang="vi-VN" sz="1600" dirty="0">
                <a:solidFill>
                  <a:srgbClr val="0099CC"/>
                </a:solidFill>
              </a:rPr>
              <a:t> …</a:t>
            </a:r>
          </a:p>
          <a:p>
            <a:pPr>
              <a:lnSpc>
                <a:spcPct val="90000"/>
              </a:lnSpc>
            </a:pPr>
            <a:r>
              <a:rPr lang="en-US" altLang="vi-VN" dirty="0" smtClean="0"/>
              <a:t>Transport </a:t>
            </a:r>
          </a:p>
          <a:p>
            <a:pPr lvl="1">
              <a:lnSpc>
                <a:spcPct val="90000"/>
              </a:lnSpc>
            </a:pPr>
            <a:r>
              <a:rPr lang="en-US" altLang="vi-VN" sz="1800" dirty="0">
                <a:solidFill>
                  <a:srgbClr val="0099CC"/>
                </a:solidFill>
              </a:rPr>
              <a:t>TCP, UDP, …</a:t>
            </a:r>
          </a:p>
          <a:p>
            <a:pPr>
              <a:lnSpc>
                <a:spcPct val="90000"/>
              </a:lnSpc>
            </a:pPr>
            <a:r>
              <a:rPr lang="en-US" altLang="vi-VN" dirty="0" smtClean="0"/>
              <a:t>Network </a:t>
            </a:r>
          </a:p>
          <a:p>
            <a:pPr lvl="1">
              <a:lnSpc>
                <a:spcPct val="90000"/>
              </a:lnSpc>
            </a:pPr>
            <a:r>
              <a:rPr lang="en-US" altLang="vi-VN" sz="1800" dirty="0">
                <a:solidFill>
                  <a:srgbClr val="0099CC"/>
                </a:solidFill>
              </a:rPr>
              <a:t>IP, ICMP, IPX</a:t>
            </a:r>
          </a:p>
          <a:p>
            <a:pPr>
              <a:lnSpc>
                <a:spcPct val="90000"/>
              </a:lnSpc>
            </a:pPr>
            <a:r>
              <a:rPr lang="en-US" altLang="vi-VN" dirty="0" smtClean="0"/>
              <a:t>Data link </a:t>
            </a:r>
          </a:p>
          <a:p>
            <a:pPr lvl="1">
              <a:lnSpc>
                <a:spcPct val="90000"/>
              </a:lnSpc>
            </a:pPr>
            <a:r>
              <a:rPr lang="en-US" altLang="vi-VN" sz="1800" dirty="0">
                <a:solidFill>
                  <a:srgbClr val="0099CC"/>
                </a:solidFill>
              </a:rPr>
              <a:t>Ethernet, Token Ring, ISDN, …</a:t>
            </a:r>
          </a:p>
          <a:p>
            <a:pPr>
              <a:lnSpc>
                <a:spcPct val="90000"/>
              </a:lnSpc>
            </a:pPr>
            <a:r>
              <a:rPr lang="en-US" altLang="vi-VN" dirty="0" smtClean="0"/>
              <a:t>Physical </a:t>
            </a:r>
          </a:p>
          <a:p>
            <a:pPr lvl="1">
              <a:lnSpc>
                <a:spcPct val="90000"/>
              </a:lnSpc>
            </a:pPr>
            <a:r>
              <a:rPr lang="en-US" altLang="vi-VN" sz="1800" dirty="0">
                <a:solidFill>
                  <a:srgbClr val="0099CC"/>
                </a:solidFill>
              </a:rPr>
              <a:t>100BASE-T, 1000BASE-T, 802.11</a:t>
            </a:r>
          </a:p>
          <a:p>
            <a:pPr>
              <a:lnSpc>
                <a:spcPct val="90000"/>
              </a:lnSpc>
            </a:pPr>
            <a:endParaRPr lang="th-TH" altLang="vi-VN" sz="2400" dirty="0">
              <a:solidFill>
                <a:srgbClr val="0099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9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C87AD6-D861-42BA-9724-5633692487E7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 smtClean="0">
                <a:latin typeface="Arial" panose="020B0604020202020204" pitchFamily="34" charset="0"/>
              </a:rPr>
              <a:t>Metadata </a:t>
            </a:r>
            <a:r>
              <a:rPr lang="en-US" altLang="vi-VN" dirty="0" err="1" smtClean="0">
                <a:latin typeface="Arial" panose="020B0604020202020204" pitchFamily="34" charset="0"/>
              </a:rPr>
              <a:t>trong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một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thông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điệp</a:t>
            </a:r>
            <a:endParaRPr lang="en-US" altLang="vi-VN" dirty="0" smtClean="0">
              <a:latin typeface="Arial" panose="020B0604020202020204" pitchFamily="34" charset="0"/>
            </a:endParaRPr>
          </a:p>
        </p:txBody>
      </p:sp>
      <p:pic>
        <p:nvPicPr>
          <p:cNvPr id="6451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8" t="44411" r="24345" b="41286"/>
          <a:stretch>
            <a:fillRect/>
          </a:stretch>
        </p:blipFill>
        <p:spPr>
          <a:xfrm>
            <a:off x="2182368" y="1536192"/>
            <a:ext cx="8534400" cy="4876800"/>
          </a:xfrm>
          <a:noFill/>
        </p:spPr>
      </p:pic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2819400" y="5562601"/>
            <a:ext cx="716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vi-VN" sz="2000">
                <a:solidFill>
                  <a:prstClr val="black"/>
                </a:solidFill>
              </a:rPr>
              <a:t>Thông điệp chuyển thành dạng bits để truyền đi trên mạng</a:t>
            </a:r>
          </a:p>
        </p:txBody>
      </p:sp>
    </p:spTree>
    <p:extLst>
      <p:ext uri="{BB962C8B-B14F-4D97-AF65-F5344CB8AC3E}">
        <p14:creationId xmlns:p14="http://schemas.microsoft.com/office/powerpoint/2010/main" val="42461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633AC7-0F78-45D2-B1AA-CED391B78F44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 err="1" smtClean="0">
                <a:latin typeface="Arial" panose="020B0604020202020204" pitchFamily="34" charset="0"/>
              </a:rPr>
              <a:t>Đóng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gói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dữ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liệu</a:t>
            </a:r>
            <a:endParaRPr lang="en-US" altLang="vi-VN" dirty="0" smtClean="0">
              <a:latin typeface="Arial" panose="020B0604020202020204" pitchFamily="34" charset="0"/>
            </a:endParaRP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vi-VN" smtClean="0"/>
          </a:p>
        </p:txBody>
      </p:sp>
      <p:pic>
        <p:nvPicPr>
          <p:cNvPr id="6656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1000" r="9688" b="11333"/>
          <a:stretch>
            <a:fillRect/>
          </a:stretch>
        </p:blipFill>
        <p:spPr bwMode="auto">
          <a:xfrm>
            <a:off x="2505020" y="1472184"/>
            <a:ext cx="8220892" cy="497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20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5DAC66-BE2B-4184-AFDD-58383ADE1330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 err="1" smtClean="0">
                <a:latin typeface="Arial" panose="020B0604020202020204" pitchFamily="34" charset="0"/>
              </a:rPr>
              <a:t>Mô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hình</a:t>
            </a:r>
            <a:r>
              <a:rPr lang="en-US" altLang="vi-VN" dirty="0" smtClean="0">
                <a:latin typeface="Arial" panose="020B0604020202020204" pitchFamily="34" charset="0"/>
              </a:rPr>
              <a:t> 4 </a:t>
            </a:r>
            <a:r>
              <a:rPr lang="en-US" altLang="vi-VN" dirty="0" err="1" smtClean="0">
                <a:latin typeface="Arial" panose="020B0604020202020204" pitchFamily="34" charset="0"/>
              </a:rPr>
              <a:t>tầng</a:t>
            </a:r>
            <a:r>
              <a:rPr lang="en-US" altLang="vi-VN" dirty="0" smtClean="0">
                <a:latin typeface="Arial" panose="020B0604020202020204" pitchFamily="34" charset="0"/>
              </a:rPr>
              <a:t> TCP/IP 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vi-VN" dirty="0" smtClean="0"/>
          </a:p>
        </p:txBody>
      </p:sp>
      <p:pic>
        <p:nvPicPr>
          <p:cNvPr id="68613" name="Picture 4" descr="xns_b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616" y="1509184"/>
            <a:ext cx="7568185" cy="493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21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0D1B0C-9F51-49D2-9435-3E7CBF67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113767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29089" y="2503135"/>
            <a:ext cx="53992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vi-VN" sz="4000" b="1" dirty="0" err="1">
                <a:solidFill>
                  <a:prstClr val="black"/>
                </a:solidFill>
              </a:rPr>
              <a:t>Bài</a:t>
            </a:r>
            <a:r>
              <a:rPr lang="en-US" altLang="vi-VN" sz="4000" b="1" dirty="0">
                <a:solidFill>
                  <a:prstClr val="black"/>
                </a:solidFill>
              </a:rPr>
              <a:t> 2. </a:t>
            </a:r>
            <a:r>
              <a:rPr lang="en-US" altLang="vi-VN" sz="4000" b="1" dirty="0" err="1">
                <a:solidFill>
                  <a:prstClr val="black"/>
                </a:solidFill>
              </a:rPr>
              <a:t>Các</a:t>
            </a:r>
            <a:r>
              <a:rPr lang="en-US" altLang="vi-VN" sz="4000" b="1" dirty="0">
                <a:solidFill>
                  <a:prstClr val="black"/>
                </a:solidFill>
              </a:rPr>
              <a:t> </a:t>
            </a:r>
            <a:r>
              <a:rPr lang="en-US" altLang="vi-VN" sz="4000" b="1" dirty="0" err="1">
                <a:solidFill>
                  <a:prstClr val="black"/>
                </a:solidFill>
              </a:rPr>
              <a:t>mô</a:t>
            </a:r>
            <a:r>
              <a:rPr lang="en-US" altLang="vi-VN" sz="4000" b="1" dirty="0">
                <a:solidFill>
                  <a:prstClr val="black"/>
                </a:solidFill>
              </a:rPr>
              <a:t> </a:t>
            </a:r>
            <a:r>
              <a:rPr lang="en-US" altLang="vi-VN" sz="4000" b="1" dirty="0" err="1">
                <a:solidFill>
                  <a:prstClr val="black"/>
                </a:solidFill>
              </a:rPr>
              <a:t>hình</a:t>
            </a:r>
            <a:r>
              <a:rPr lang="en-US" altLang="vi-VN" sz="4000" b="1" dirty="0">
                <a:solidFill>
                  <a:prstClr val="black"/>
                </a:solidFill>
              </a:rPr>
              <a:t> </a:t>
            </a:r>
            <a:r>
              <a:rPr lang="en-US" altLang="vi-VN" sz="4000" b="1" dirty="0" err="1">
                <a:solidFill>
                  <a:prstClr val="black"/>
                </a:solidFill>
              </a:rPr>
              <a:t>mạng</a:t>
            </a:r>
            <a:endParaRPr lang="en-US" altLang="vi-VN" sz="4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AC0FFA-B8B1-4FA9-90B9-5087C2CA2AE7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 err="1" smtClean="0">
                <a:latin typeface="Arial" panose="020B0604020202020204" pitchFamily="34" charset="0"/>
              </a:rPr>
              <a:t>Mô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hình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phân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tầng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thu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gọn</a:t>
            </a:r>
            <a:r>
              <a:rPr lang="en-US" altLang="vi-VN" dirty="0" smtClean="0">
                <a:latin typeface="Arial" panose="020B0604020202020204" pitchFamily="34" charset="0"/>
              </a:rPr>
              <a:t> 3 </a:t>
            </a:r>
            <a:r>
              <a:rPr lang="en-US" altLang="vi-VN" dirty="0" err="1" smtClean="0">
                <a:latin typeface="Arial" panose="020B0604020202020204" pitchFamily="34" charset="0"/>
              </a:rPr>
              <a:t>tầng</a:t>
            </a:r>
            <a:endParaRPr lang="en-US" altLang="vi-VN" dirty="0" smtClean="0">
              <a:latin typeface="Arial" panose="020B0604020202020204" pitchFamily="34" charset="0"/>
            </a:endParaRP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vi-VN" smtClean="0"/>
              <a:t>Một số mô hình được phát triển</a:t>
            </a:r>
          </a:p>
          <a:p>
            <a:pPr lvl="1">
              <a:lnSpc>
                <a:spcPct val="150000"/>
              </a:lnSpc>
            </a:pPr>
            <a:r>
              <a:rPr lang="en-US" altLang="vi-VN" smtClean="0"/>
              <a:t>Mô hình 7 tầng OSI</a:t>
            </a:r>
          </a:p>
          <a:p>
            <a:pPr lvl="1">
              <a:lnSpc>
                <a:spcPct val="150000"/>
              </a:lnSpc>
            </a:pPr>
            <a:r>
              <a:rPr lang="en-US" altLang="vi-VN" smtClean="0"/>
              <a:t>Mô hình 4 tầng TCP/IP </a:t>
            </a:r>
          </a:p>
          <a:p>
            <a:pPr>
              <a:lnSpc>
                <a:spcPct val="150000"/>
              </a:lnSpc>
            </a:pPr>
            <a:r>
              <a:rPr lang="en-US" altLang="vi-VN" smtClean="0"/>
              <a:t>Xét trên phương diện lập trình </a:t>
            </a:r>
          </a:p>
          <a:p>
            <a:pPr lvl="1">
              <a:lnSpc>
                <a:spcPct val="150000"/>
              </a:lnSpc>
            </a:pPr>
            <a:r>
              <a:rPr lang="en-US" altLang="vi-VN" smtClean="0"/>
              <a:t>Mô hình truyền thông đơn giản gồm 3 tầng.</a:t>
            </a:r>
          </a:p>
          <a:p>
            <a:pPr lvl="2">
              <a:lnSpc>
                <a:spcPct val="130000"/>
              </a:lnSpc>
            </a:pPr>
            <a:r>
              <a:rPr lang="en-US" altLang="vi-VN" smtClean="0"/>
              <a:t>Tầng ứng dụng, </a:t>
            </a:r>
          </a:p>
          <a:p>
            <a:pPr lvl="2">
              <a:lnSpc>
                <a:spcPct val="130000"/>
              </a:lnSpc>
            </a:pPr>
            <a:r>
              <a:rPr lang="en-US" altLang="vi-VN" smtClean="0"/>
              <a:t>Tầng giao vận </a:t>
            </a:r>
          </a:p>
          <a:p>
            <a:pPr lvl="2">
              <a:lnSpc>
                <a:spcPct val="130000"/>
              </a:lnSpc>
            </a:pPr>
            <a:r>
              <a:rPr lang="en-US" altLang="vi-VN" smtClean="0"/>
              <a:t>Tầng tiếp cận mạng</a:t>
            </a:r>
          </a:p>
          <a:p>
            <a:pPr lvl="2">
              <a:lnSpc>
                <a:spcPct val="150000"/>
              </a:lnSpc>
            </a:pPr>
            <a:endParaRPr lang="en-US" altLang="vi-VN" smtClean="0"/>
          </a:p>
        </p:txBody>
      </p:sp>
      <p:pic>
        <p:nvPicPr>
          <p:cNvPr id="706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78" t="26224" r="20395" b="41428"/>
          <a:stretch>
            <a:fillRect/>
          </a:stretch>
        </p:blipFill>
        <p:spPr bwMode="auto">
          <a:xfrm>
            <a:off x="7598664" y="3706633"/>
            <a:ext cx="2057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0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A3D88A-04CD-4B8B-920A-715CD9D8852E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vi-VN" smtClean="0">
                <a:latin typeface="Arial" panose="020B0604020202020204" pitchFamily="34" charset="0"/>
              </a:rPr>
              <a:t>Mô hình phân tầng thu gọn 3 tầng (tt)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060704"/>
            <a:ext cx="8991600" cy="594969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vi-VN" sz="2400" dirty="0" err="1"/>
              <a:t>Các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thành</a:t>
            </a:r>
            <a:r>
              <a:rPr lang="en-US" altLang="vi-VN" sz="2400" dirty="0"/>
              <a:t> </a:t>
            </a:r>
            <a:r>
              <a:rPr lang="en-US" altLang="vi-VN" sz="2400" dirty="0" err="1"/>
              <a:t>phần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tham</a:t>
            </a:r>
            <a:r>
              <a:rPr lang="en-US" altLang="vi-VN" sz="2400" dirty="0"/>
              <a:t> </a:t>
            </a:r>
            <a:r>
              <a:rPr lang="en-US" altLang="vi-VN" sz="2400" dirty="0" err="1"/>
              <a:t>gia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trong</a:t>
            </a:r>
            <a:r>
              <a:rPr lang="en-US" altLang="vi-VN" sz="2400" dirty="0"/>
              <a:t> </a:t>
            </a:r>
            <a:r>
              <a:rPr lang="en-US" altLang="vi-VN" sz="2400" dirty="0" err="1"/>
              <a:t>quá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trình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truyền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thông</a:t>
            </a:r>
            <a:endParaRPr lang="en-US" altLang="vi-VN" sz="2400" dirty="0"/>
          </a:p>
          <a:p>
            <a:pPr lvl="1">
              <a:lnSpc>
                <a:spcPct val="130000"/>
              </a:lnSpc>
            </a:pP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chương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trình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ứng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r>
              <a:rPr lang="en-US" altLang="vi-VN" dirty="0" smtClean="0"/>
              <a:t>, </a:t>
            </a:r>
          </a:p>
          <a:p>
            <a:pPr lvl="1">
              <a:lnSpc>
                <a:spcPct val="130000"/>
              </a:lnSpc>
            </a:pP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chương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trình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truyền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thông</a:t>
            </a:r>
            <a:r>
              <a:rPr lang="en-US" altLang="vi-VN" dirty="0" smtClean="0"/>
              <a:t>, </a:t>
            </a:r>
          </a:p>
          <a:p>
            <a:pPr lvl="1">
              <a:lnSpc>
                <a:spcPct val="130000"/>
              </a:lnSpc>
            </a:pP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máy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tính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mạng</a:t>
            </a:r>
            <a:endParaRPr lang="en-US" altLang="vi-VN" dirty="0" smtClean="0"/>
          </a:p>
          <a:p>
            <a:pPr>
              <a:lnSpc>
                <a:spcPct val="130000"/>
              </a:lnSpc>
            </a:pPr>
            <a:r>
              <a:rPr lang="en-US" altLang="vi-VN" sz="2400" dirty="0" err="1"/>
              <a:t>Gửi</a:t>
            </a:r>
            <a:r>
              <a:rPr lang="en-US" altLang="vi-VN" sz="2400" dirty="0"/>
              <a:t> </a:t>
            </a:r>
            <a:r>
              <a:rPr lang="en-US" altLang="vi-VN" sz="2400" dirty="0" err="1"/>
              <a:t>dữ</a:t>
            </a:r>
            <a:r>
              <a:rPr lang="en-US" altLang="vi-VN" sz="2400" dirty="0"/>
              <a:t> </a:t>
            </a:r>
            <a:r>
              <a:rPr lang="en-US" altLang="vi-VN" sz="2400" dirty="0" err="1"/>
              <a:t>liệu</a:t>
            </a:r>
            <a:r>
              <a:rPr lang="en-US" altLang="vi-VN" sz="2400" dirty="0"/>
              <a:t> </a:t>
            </a:r>
            <a:r>
              <a:rPr lang="en-US" altLang="vi-VN" sz="2400" dirty="0" err="1"/>
              <a:t>giữa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các</a:t>
            </a:r>
            <a:r>
              <a:rPr lang="en-US" altLang="vi-VN" sz="2400" dirty="0"/>
              <a:t> </a:t>
            </a:r>
            <a:r>
              <a:rPr lang="en-US" altLang="vi-VN" sz="2400" dirty="0" err="1"/>
              <a:t>ứng</a:t>
            </a:r>
            <a:r>
              <a:rPr lang="en-US" altLang="vi-VN" sz="2400" dirty="0"/>
              <a:t> </a:t>
            </a:r>
            <a:r>
              <a:rPr lang="en-US" altLang="vi-VN" sz="2400" dirty="0" err="1"/>
              <a:t>dụng</a:t>
            </a:r>
            <a:r>
              <a:rPr lang="en-US" altLang="vi-VN" dirty="0" smtClean="0"/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vi-VN" dirty="0" err="1" smtClean="0"/>
              <a:t>Máy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tính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gửi</a:t>
            </a:r>
            <a:r>
              <a:rPr lang="en-US" altLang="vi-VN" dirty="0" smtClean="0"/>
              <a:t>: </a:t>
            </a:r>
          </a:p>
          <a:p>
            <a:pPr lvl="2">
              <a:lnSpc>
                <a:spcPct val="130000"/>
              </a:lnSpc>
            </a:pPr>
            <a:r>
              <a:rPr lang="en-US" altLang="vi-VN" dirty="0" err="1" smtClean="0"/>
              <a:t>Ứng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gửi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chuyển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dữ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liệu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chương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trình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truyền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thông</a:t>
            </a:r>
            <a:endParaRPr lang="en-US" altLang="vi-VN" dirty="0" smtClean="0"/>
          </a:p>
          <a:p>
            <a:pPr lvl="2">
              <a:lnSpc>
                <a:spcPct val="130000"/>
              </a:lnSpc>
            </a:pPr>
            <a:r>
              <a:rPr lang="en-US" altLang="vi-VN" dirty="0" err="1" smtClean="0"/>
              <a:t>Chương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trình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truyền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thông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sẽ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gửi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dữ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liệu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máy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tính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nhận</a:t>
            </a:r>
            <a:r>
              <a:rPr lang="en-US" altLang="vi-VN" dirty="0" smtClean="0"/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vi-VN" dirty="0" err="1" smtClean="0"/>
              <a:t>Máy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tính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nhận</a:t>
            </a:r>
            <a:r>
              <a:rPr lang="en-US" altLang="vi-VN" dirty="0" smtClean="0"/>
              <a:t>: </a:t>
            </a:r>
          </a:p>
          <a:p>
            <a:pPr lvl="2">
              <a:lnSpc>
                <a:spcPct val="130000"/>
              </a:lnSpc>
            </a:pPr>
            <a:r>
              <a:rPr lang="en-US" altLang="vi-VN" dirty="0" err="1" smtClean="0"/>
              <a:t>Chương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trình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truyền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thông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sẽ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tiếp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nhận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kiểm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dữ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liệu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trước</a:t>
            </a:r>
            <a:endParaRPr lang="en-US" altLang="vi-VN" dirty="0" smtClean="0"/>
          </a:p>
          <a:p>
            <a:pPr lvl="2">
              <a:lnSpc>
                <a:spcPct val="130000"/>
              </a:lnSpc>
            </a:pPr>
            <a:r>
              <a:rPr lang="en-US" altLang="vi-VN" dirty="0" err="1" smtClean="0"/>
              <a:t>Sau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chuyển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ứng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đang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chờ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nhận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dữ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liệu</a:t>
            </a:r>
            <a:r>
              <a:rPr lang="en-US" altLang="vi-VN" dirty="0" smtClean="0"/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vi-VN" dirty="0" smtClean="0"/>
          </a:p>
        </p:txBody>
      </p:sp>
    </p:spTree>
    <p:extLst>
      <p:ext uri="{BB962C8B-B14F-4D97-AF65-F5344CB8AC3E}">
        <p14:creationId xmlns:p14="http://schemas.microsoft.com/office/powerpoint/2010/main" val="31010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00A2BF-BFCF-4A6B-B5E3-1C9643357048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 err="1" smtClean="0">
                <a:latin typeface="Arial" panose="020B0604020202020204" pitchFamily="34" charset="0"/>
              </a:rPr>
              <a:t>Ví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dụ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mô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hình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truyền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thông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đơn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giản</a:t>
            </a:r>
            <a:endParaRPr lang="en-US" altLang="vi-VN" dirty="0" smtClean="0">
              <a:latin typeface="Arial" panose="020B0604020202020204" pitchFamily="34" charset="0"/>
            </a:endParaRP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vi-VN" smtClean="0"/>
          </a:p>
        </p:txBody>
      </p:sp>
      <p:pic>
        <p:nvPicPr>
          <p:cNvPr id="7475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1000" r="18124" b="13837"/>
          <a:stretch>
            <a:fillRect/>
          </a:stretch>
        </p:blipFill>
        <p:spPr bwMode="auto">
          <a:xfrm>
            <a:off x="3593592" y="1511304"/>
            <a:ext cx="6784115" cy="491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8" name="Text Box 5"/>
          <p:cNvSpPr txBox="1">
            <a:spLocks noChangeArrowheads="1"/>
          </p:cNvSpPr>
          <p:nvPr/>
        </p:nvSpPr>
        <p:spPr bwMode="auto">
          <a:xfrm>
            <a:off x="8534400" y="1524001"/>
            <a:ext cx="990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vi-VN" sz="2000" b="1">
                <a:solidFill>
                  <a:prstClr val="black"/>
                </a:solidFill>
                <a:latin typeface="Garamond" panose="02020404030301010803" pitchFamily="18" charset="0"/>
              </a:rPr>
              <a:t>Máy C</a:t>
            </a:r>
          </a:p>
        </p:txBody>
      </p:sp>
    </p:spTree>
    <p:extLst>
      <p:ext uri="{BB962C8B-B14F-4D97-AF65-F5344CB8AC3E}">
        <p14:creationId xmlns:p14="http://schemas.microsoft.com/office/powerpoint/2010/main" val="263105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B18E1D-7489-406E-9389-889C67BC564E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>
                <a:latin typeface="Arial" panose="020B0604020202020204" pitchFamily="34" charset="0"/>
              </a:rPr>
              <a:t>Ví dụ mô hình truyền thông..(tt)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216" y="1389888"/>
            <a:ext cx="11155680" cy="54681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vi-VN" dirty="0" err="1" smtClean="0"/>
              <a:t>Máy</a:t>
            </a:r>
            <a:r>
              <a:rPr lang="en-US" altLang="vi-VN" dirty="0" smtClean="0"/>
              <a:t> A: </a:t>
            </a:r>
          </a:p>
          <a:p>
            <a:pPr lvl="1">
              <a:lnSpc>
                <a:spcPct val="120000"/>
              </a:lnSpc>
            </a:pPr>
            <a:r>
              <a:rPr lang="en-US" altLang="vi-VN" dirty="0" err="1" smtClean="0"/>
              <a:t>Ứng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r>
              <a:rPr lang="en-US" altLang="vi-VN" dirty="0" smtClean="0"/>
              <a:t> 1 </a:t>
            </a:r>
            <a:r>
              <a:rPr lang="en-US" altLang="vi-VN" dirty="0" err="1" smtClean="0"/>
              <a:t>cần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gửi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khối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dữ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liệu</a:t>
            </a:r>
            <a:endParaRPr lang="en-US" altLang="vi-VN" dirty="0" smtClean="0"/>
          </a:p>
          <a:p>
            <a:pPr lvl="1">
              <a:lnSpc>
                <a:spcPct val="120000"/>
              </a:lnSpc>
            </a:pPr>
            <a:r>
              <a:rPr lang="en-US" altLang="vi-VN" dirty="0" err="1" smtClean="0"/>
              <a:t>Dữ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liệu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được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chuyển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tầng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giao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vận</a:t>
            </a:r>
            <a:r>
              <a:rPr lang="en-US" altLang="vi-VN" dirty="0" smtClean="0"/>
              <a:t> </a:t>
            </a:r>
          </a:p>
          <a:p>
            <a:pPr lvl="2">
              <a:lnSpc>
                <a:spcPct val="120000"/>
              </a:lnSpc>
            </a:pPr>
            <a:r>
              <a:rPr lang="en-US" altLang="vi-VN" dirty="0" smtClean="0"/>
              <a:t>chia dl </a:t>
            </a:r>
            <a:r>
              <a:rPr lang="en-US" altLang="vi-VN" dirty="0" err="1" smtClean="0"/>
              <a:t>thành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nhiều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đoạn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đóng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thành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gói</a:t>
            </a:r>
            <a:r>
              <a:rPr lang="en-US" altLang="vi-VN" dirty="0" smtClean="0"/>
              <a:t> tin (packets) </a:t>
            </a:r>
          </a:p>
          <a:p>
            <a:pPr lvl="2">
              <a:lnSpc>
                <a:spcPct val="120000"/>
              </a:lnSpc>
            </a:pPr>
            <a:r>
              <a:rPr lang="en-US" altLang="vi-VN" dirty="0" err="1" smtClean="0"/>
              <a:t>bổ</a:t>
            </a:r>
            <a:r>
              <a:rPr lang="en-US" altLang="vi-VN" dirty="0" smtClean="0"/>
              <a:t> sung </a:t>
            </a:r>
            <a:r>
              <a:rPr lang="en-US" altLang="vi-VN" dirty="0" err="1" smtClean="0"/>
              <a:t>thêm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thông</a:t>
            </a:r>
            <a:r>
              <a:rPr lang="en-US" altLang="vi-VN" dirty="0" smtClean="0"/>
              <a:t> tin </a:t>
            </a:r>
            <a:r>
              <a:rPr lang="en-US" altLang="vi-VN" dirty="0" err="1" smtClean="0"/>
              <a:t>điều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khiển</a:t>
            </a:r>
            <a:r>
              <a:rPr lang="en-US" altLang="vi-VN" dirty="0" smtClean="0"/>
              <a:t> (header) </a:t>
            </a:r>
            <a:r>
              <a:rPr lang="en-US" altLang="vi-VN" dirty="0" err="1" smtClean="0"/>
              <a:t>vào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mỗi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gói</a:t>
            </a:r>
            <a:r>
              <a:rPr lang="en-US" altLang="vi-VN" dirty="0" smtClean="0"/>
              <a:t> tin. </a:t>
            </a:r>
          </a:p>
          <a:p>
            <a:pPr lvl="1">
              <a:lnSpc>
                <a:spcPct val="120000"/>
              </a:lnSpc>
            </a:pPr>
            <a:r>
              <a:rPr lang="en-US" altLang="vi-VN" dirty="0" err="1" smtClean="0"/>
              <a:t>Dữ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liệu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tiếp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tục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được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chuyển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tầng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tiếp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cận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mạng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chuyển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máy</a:t>
            </a:r>
            <a:r>
              <a:rPr lang="en-US" altLang="vi-VN" dirty="0" smtClean="0"/>
              <a:t> B.</a:t>
            </a:r>
          </a:p>
          <a:p>
            <a:pPr>
              <a:lnSpc>
                <a:spcPct val="120000"/>
              </a:lnSpc>
            </a:pPr>
            <a:r>
              <a:rPr lang="en-US" altLang="vi-VN" dirty="0" err="1" smtClean="0"/>
              <a:t>Máy</a:t>
            </a:r>
            <a:r>
              <a:rPr lang="en-US" altLang="vi-VN" dirty="0" smtClean="0"/>
              <a:t> B:</a:t>
            </a:r>
          </a:p>
          <a:p>
            <a:pPr lvl="1">
              <a:lnSpc>
                <a:spcPct val="120000"/>
              </a:lnSpc>
            </a:pPr>
            <a:r>
              <a:rPr lang="en-US" altLang="vi-VN" dirty="0" err="1" smtClean="0"/>
              <a:t>Tầng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tiếp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cận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mạng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sẽ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tập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hợp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dữ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liệu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chuyển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tầng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giao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vận</a:t>
            </a:r>
            <a:r>
              <a:rPr lang="en-US" altLang="vi-VN" dirty="0" smtClean="0"/>
              <a:t>. </a:t>
            </a:r>
          </a:p>
          <a:p>
            <a:pPr lvl="2">
              <a:lnSpc>
                <a:spcPct val="120000"/>
              </a:lnSpc>
            </a:pPr>
            <a:r>
              <a:rPr lang="en-US" altLang="vi-VN" dirty="0" err="1" smtClean="0"/>
              <a:t>kiểm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ghép</a:t>
            </a:r>
            <a:r>
              <a:rPr lang="en-US" altLang="vi-VN" dirty="0" smtClean="0"/>
              <a:t> dl </a:t>
            </a:r>
            <a:r>
              <a:rPr lang="en-US" altLang="vi-VN" dirty="0" err="1" smtClean="0"/>
              <a:t>lại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thành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khối</a:t>
            </a:r>
            <a:r>
              <a:rPr lang="en-US" altLang="vi-VN" dirty="0" smtClean="0"/>
              <a:t> (</a:t>
            </a:r>
            <a:r>
              <a:rPr lang="en-US" altLang="vi-VN" dirty="0" err="1" smtClean="0"/>
              <a:t>nhờ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tt</a:t>
            </a:r>
            <a:r>
              <a:rPr lang="en-US" altLang="vi-VN" dirty="0" smtClean="0"/>
              <a:t> header). </a:t>
            </a:r>
          </a:p>
          <a:p>
            <a:pPr lvl="2">
              <a:lnSpc>
                <a:spcPct val="120000"/>
              </a:lnSpc>
            </a:pPr>
            <a:r>
              <a:rPr lang="en-US" altLang="vi-VN" dirty="0" err="1" smtClean="0"/>
              <a:t>Khối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dữ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liệu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sẽ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được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chuyển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tầng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ứng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r>
              <a:rPr lang="en-US" altLang="vi-VN" dirty="0" smtClean="0"/>
              <a:t>. </a:t>
            </a:r>
          </a:p>
          <a:p>
            <a:pPr lvl="1"/>
            <a:endParaRPr lang="en-US" altLang="vi-VN" dirty="0" smtClean="0"/>
          </a:p>
        </p:txBody>
      </p:sp>
    </p:spTree>
    <p:extLst>
      <p:ext uri="{BB962C8B-B14F-4D97-AF65-F5344CB8AC3E}">
        <p14:creationId xmlns:p14="http://schemas.microsoft.com/office/powerpoint/2010/main" val="401199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Rectangle 3"/>
          <p:cNvSpPr/>
          <p:nvPr/>
        </p:nvSpPr>
        <p:spPr>
          <a:xfrm>
            <a:off x="3341100" y="2713447"/>
            <a:ext cx="5562805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4800" i="1" dirty="0">
                <a:solidFill>
                  <a:prstClr val="black"/>
                </a:solidFill>
              </a:rPr>
              <a:t>Thank your listening !</a:t>
            </a:r>
            <a:endParaRPr lang="vi-VN" sz="48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1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vi-VN" dirty="0" err="1">
                <a:latin typeface="Arial" panose="020B0604020202020204" pitchFamily="34" charset="0"/>
              </a:rPr>
              <a:t>Nguyên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tắc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truyền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thông</a:t>
            </a:r>
            <a:endParaRPr lang="en-US" altLang="vi-VN" dirty="0" smtClean="0">
              <a:latin typeface="Arial" panose="020B0604020202020204" pitchFamily="34" charset="0"/>
            </a:endParaRPr>
          </a:p>
          <a:p>
            <a:r>
              <a:rPr lang="en-US" altLang="vi-VN" dirty="0" err="1">
                <a:latin typeface="Arial" panose="020B0604020202020204" pitchFamily="34" charset="0"/>
              </a:rPr>
              <a:t>Mô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hình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truyền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thông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trong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kiến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trúc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mạng</a:t>
            </a:r>
            <a:endParaRPr lang="en-US" altLang="vi-VN" dirty="0" smtClean="0">
              <a:latin typeface="Arial" panose="020B0604020202020204" pitchFamily="34" charset="0"/>
            </a:endParaRPr>
          </a:p>
          <a:p>
            <a:r>
              <a:rPr lang="en-US" altLang="vi-VN" dirty="0">
                <a:latin typeface="Arial" panose="020B0604020202020204" pitchFamily="34" charset="0"/>
              </a:rPr>
              <a:t>7 </a:t>
            </a:r>
            <a:r>
              <a:rPr lang="en-US" altLang="vi-VN" dirty="0" err="1">
                <a:latin typeface="Arial" panose="020B0604020202020204" pitchFamily="34" charset="0"/>
              </a:rPr>
              <a:t>tầng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của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mô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hình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tham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chiếu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smtClean="0">
                <a:latin typeface="Arial" panose="020B0604020202020204" pitchFamily="34" charset="0"/>
              </a:rPr>
              <a:t>OSI</a:t>
            </a:r>
          </a:p>
          <a:p>
            <a:r>
              <a:rPr lang="en-US" altLang="vi-VN" dirty="0" err="1" smtClean="0">
                <a:latin typeface="Arial" panose="020B0604020202020204" pitchFamily="34" charset="0"/>
              </a:rPr>
              <a:t>Các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giao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thức</a:t>
            </a:r>
            <a:endParaRPr lang="en-US" altLang="vi-VN" dirty="0" smtClean="0">
              <a:latin typeface="Arial" panose="020B0604020202020204" pitchFamily="34" charset="0"/>
            </a:endParaRPr>
          </a:p>
          <a:p>
            <a:r>
              <a:rPr lang="en-US" altLang="vi-VN" dirty="0" err="1" smtClean="0">
                <a:latin typeface="Arial" panose="020B0604020202020204" pitchFamily="34" charset="0"/>
              </a:rPr>
              <a:t>Mô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hình</a:t>
            </a:r>
            <a:r>
              <a:rPr lang="en-US" altLang="vi-VN" dirty="0">
                <a:latin typeface="Arial" panose="020B0604020202020204" pitchFamily="34" charset="0"/>
              </a:rPr>
              <a:t> 4 </a:t>
            </a:r>
            <a:r>
              <a:rPr lang="en-US" altLang="vi-VN" dirty="0" err="1">
                <a:latin typeface="Arial" panose="020B0604020202020204" pitchFamily="34" charset="0"/>
              </a:rPr>
              <a:t>tầng</a:t>
            </a:r>
            <a:r>
              <a:rPr lang="en-US" altLang="vi-VN" dirty="0">
                <a:latin typeface="Arial" panose="020B0604020202020204" pitchFamily="34" charset="0"/>
              </a:rPr>
              <a:t> TCP/IP </a:t>
            </a:r>
            <a:endParaRPr lang="en-US" altLang="vi-VN" dirty="0" smtClean="0">
              <a:latin typeface="Arial" panose="020B0604020202020204" pitchFamily="34" charset="0"/>
            </a:endParaRPr>
          </a:p>
          <a:p>
            <a:r>
              <a:rPr lang="en-US" altLang="vi-VN" dirty="0" err="1">
                <a:latin typeface="Arial" panose="020B0604020202020204" pitchFamily="34" charset="0"/>
              </a:rPr>
              <a:t>Mô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hình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phân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tầng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thu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gọn</a:t>
            </a:r>
            <a:r>
              <a:rPr lang="en-US" altLang="vi-VN" dirty="0">
                <a:latin typeface="Arial" panose="020B0604020202020204" pitchFamily="34" charset="0"/>
              </a:rPr>
              <a:t> 3 </a:t>
            </a:r>
            <a:r>
              <a:rPr lang="en-US" altLang="vi-VN" dirty="0" err="1" smtClean="0">
                <a:latin typeface="Arial" panose="020B0604020202020204" pitchFamily="34" charset="0"/>
              </a:rPr>
              <a:t>tầng</a:t>
            </a:r>
            <a:endParaRPr lang="en-US" altLang="vi-VN" dirty="0" smtClean="0">
              <a:latin typeface="Arial" panose="020B0604020202020204" pitchFamily="34" charset="0"/>
            </a:endParaRPr>
          </a:p>
          <a:p>
            <a:r>
              <a:rPr lang="en-US" altLang="vi-VN" dirty="0" err="1">
                <a:latin typeface="Arial" panose="020B0604020202020204" pitchFamily="34" charset="0"/>
              </a:rPr>
              <a:t>Ví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dụ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mô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hình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truyền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thông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>
                <a:latin typeface="Arial" panose="020B0604020202020204" pitchFamily="34" charset="0"/>
              </a:rPr>
              <a:t>đơn</a:t>
            </a:r>
            <a:r>
              <a:rPr lang="en-US" altLang="vi-VN" dirty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giản</a:t>
            </a:r>
            <a:endParaRPr lang="en-US" altLang="vi-VN" dirty="0" smtClean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1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A34D23-2327-4742-A14F-A54F9A689AC1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z="2800" dirty="0" err="1">
                <a:latin typeface="Arial" panose="020B0604020202020204" pitchFamily="34" charset="0"/>
              </a:rPr>
              <a:t>Nguyên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tắc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truyền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thông</a:t>
            </a:r>
            <a:r>
              <a:rPr lang="en-US" altLang="vi-VN" sz="2800" dirty="0">
                <a:latin typeface="Arial" panose="020B0604020202020204" pitchFamily="34" charset="0"/>
              </a:rPr>
              <a:t/>
            </a:r>
            <a:br>
              <a:rPr lang="en-US" altLang="vi-VN" sz="2800" dirty="0">
                <a:latin typeface="Arial" panose="020B0604020202020204" pitchFamily="34" charset="0"/>
              </a:rPr>
            </a:br>
            <a:endParaRPr lang="en-US" altLang="vi-VN" sz="2800" dirty="0">
              <a:latin typeface="Arial" panose="020B0604020202020204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vi-VN" smtClean="0"/>
              <a:t>Một mạng máy tính truyền dữ liệu được khi:</a:t>
            </a:r>
          </a:p>
          <a:p>
            <a:pPr lvl="1">
              <a:lnSpc>
                <a:spcPct val="170000"/>
              </a:lnSpc>
            </a:pPr>
            <a:r>
              <a:rPr lang="en-US" altLang="vi-VN" smtClean="0"/>
              <a:t>Các máy tính kết nối nhau theo một cấu trúc (topology) nào đó.</a:t>
            </a:r>
          </a:p>
          <a:p>
            <a:pPr lvl="1">
              <a:lnSpc>
                <a:spcPct val="170000"/>
              </a:lnSpc>
            </a:pPr>
            <a:r>
              <a:rPr lang="en-US" altLang="vi-VN" smtClean="0"/>
              <a:t>Truyền/nhận dữ liệu theo qui định thống nhất (protocol).</a:t>
            </a:r>
          </a:p>
          <a:p>
            <a:pPr lvl="1">
              <a:lnSpc>
                <a:spcPct val="170000"/>
              </a:lnSpc>
            </a:pPr>
            <a:r>
              <a:rPr lang="en-US" altLang="vi-VN" smtClean="0"/>
              <a:t>Phân chia hoạt động truyền thông của hệ thống thành nhiều lớp theo các nguyên tắc nhất định.</a:t>
            </a:r>
          </a:p>
        </p:txBody>
      </p:sp>
    </p:spTree>
    <p:extLst>
      <p:ext uri="{BB962C8B-B14F-4D97-AF65-F5344CB8AC3E}">
        <p14:creationId xmlns:p14="http://schemas.microsoft.com/office/powerpoint/2010/main" val="32262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1F8A79-FBEF-4274-8B0D-B68FCCF88E61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z="2800" dirty="0" err="1">
                <a:latin typeface="Arial" panose="020B0604020202020204" pitchFamily="34" charset="0"/>
              </a:rPr>
              <a:t>Mô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hình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truyền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thông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trong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kiến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trúc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mạng</a:t>
            </a:r>
            <a:r>
              <a:rPr lang="en-US" altLang="vi-VN" sz="2800" dirty="0">
                <a:latin typeface="Arial" panose="020B0604020202020204" pitchFamily="34" charset="0"/>
              </a:rPr>
              <a:t> (</a:t>
            </a:r>
            <a:r>
              <a:rPr lang="en-US" altLang="vi-VN" sz="2800" dirty="0" err="1">
                <a:latin typeface="Arial" panose="020B0604020202020204" pitchFamily="34" charset="0"/>
              </a:rPr>
              <a:t>tt</a:t>
            </a:r>
            <a:r>
              <a:rPr lang="en-US" altLang="vi-VN" sz="2800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altLang="vi-VN" smtClean="0"/>
              <a:t>Phương pháp phân tầng mạng</a:t>
            </a:r>
          </a:p>
          <a:p>
            <a:pPr lvl="1">
              <a:lnSpc>
                <a:spcPct val="170000"/>
              </a:lnSpc>
            </a:pPr>
            <a:r>
              <a:rPr lang="en-US" altLang="vi-VN" smtClean="0"/>
              <a:t>Tách và xét mô hình mạng thành các môđun độc lập: </a:t>
            </a:r>
          </a:p>
          <a:p>
            <a:pPr lvl="2">
              <a:lnSpc>
                <a:spcPct val="170000"/>
              </a:lnSpc>
            </a:pPr>
            <a:r>
              <a:rPr lang="en-US" altLang="vi-VN" smtClean="0"/>
              <a:t>giảm độ phức tạp cho việc thiết kế và cài đặt. </a:t>
            </a:r>
          </a:p>
          <a:p>
            <a:pPr>
              <a:lnSpc>
                <a:spcPct val="170000"/>
              </a:lnSpc>
            </a:pPr>
            <a:r>
              <a:rPr lang="en-US" altLang="vi-VN" smtClean="0"/>
              <a:t>Nguyên tắc</a:t>
            </a:r>
          </a:p>
          <a:p>
            <a:pPr lvl="1">
              <a:lnSpc>
                <a:spcPct val="170000"/>
              </a:lnSpc>
            </a:pPr>
            <a:r>
              <a:rPr lang="en-US" altLang="vi-VN" smtClean="0"/>
              <a:t>Mỗi hệ thống được xây dựng như một cấu trúc nhiều tầng và có cấu trúc giống nhau: </a:t>
            </a:r>
          </a:p>
          <a:p>
            <a:pPr lvl="2">
              <a:lnSpc>
                <a:spcPct val="170000"/>
              </a:lnSpc>
            </a:pPr>
            <a:r>
              <a:rPr lang="en-US" altLang="vi-VN" smtClean="0"/>
              <a:t>số lượng tầng và chức năng của các tầng </a:t>
            </a:r>
          </a:p>
        </p:txBody>
      </p:sp>
      <p:sp>
        <p:nvSpPr>
          <p:cNvPr id="39941" name="AutoShape 5" descr="9k=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fr-FR" altLang="vi-VN" sz="20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9942" name="AutoShape 7" descr="9k=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fr-FR" altLang="vi-VN" sz="20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B0205F-1764-41FD-83FD-C8B75D7F4C6D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FR" altLang="vi-VN" smtClean="0">
              <a:latin typeface="Arial" panose="020B0604020202020204" pitchFamily="34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352" y="1133856"/>
            <a:ext cx="10137648" cy="5321808"/>
          </a:xfrm>
        </p:spPr>
        <p:txBody>
          <a:bodyPr>
            <a:normAutofit lnSpcReduction="10000"/>
          </a:bodyPr>
          <a:lstStyle/>
          <a:p>
            <a:pPr lvl="2"/>
            <a:endParaRPr lang="en-US" altLang="vi-VN" dirty="0" smtClean="0"/>
          </a:p>
          <a:p>
            <a:pPr lvl="2"/>
            <a:endParaRPr lang="en-US" altLang="vi-VN" dirty="0" smtClean="0"/>
          </a:p>
          <a:p>
            <a:pPr lvl="2"/>
            <a:endParaRPr lang="en-US" altLang="vi-VN" dirty="0" smtClean="0"/>
          </a:p>
          <a:p>
            <a:pPr lvl="2"/>
            <a:endParaRPr lang="en-US" altLang="vi-VN" dirty="0" smtClean="0"/>
          </a:p>
          <a:p>
            <a:pPr lvl="2"/>
            <a:endParaRPr lang="en-US" altLang="vi-VN" dirty="0" smtClean="0"/>
          </a:p>
          <a:p>
            <a:pPr lvl="2"/>
            <a:endParaRPr lang="en-US" altLang="vi-VN" dirty="0" smtClean="0"/>
          </a:p>
          <a:p>
            <a:pPr lvl="2"/>
            <a:endParaRPr lang="en-US" altLang="vi-VN" dirty="0" smtClean="0"/>
          </a:p>
          <a:p>
            <a:pPr lvl="2"/>
            <a:endParaRPr lang="en-US" altLang="vi-VN" dirty="0" smtClean="0"/>
          </a:p>
          <a:p>
            <a:pPr lvl="2"/>
            <a:endParaRPr lang="en-US" altLang="vi-VN" dirty="0" smtClean="0"/>
          </a:p>
          <a:p>
            <a:pPr lvl="2"/>
            <a:endParaRPr lang="en-US" altLang="vi-VN" dirty="0" smtClean="0"/>
          </a:p>
          <a:p>
            <a:pPr lvl="1">
              <a:lnSpc>
                <a:spcPct val="130000"/>
              </a:lnSpc>
            </a:pPr>
            <a:endParaRPr lang="en-US" altLang="vi-VN" dirty="0" smtClean="0"/>
          </a:p>
          <a:p>
            <a:pPr lvl="1">
              <a:lnSpc>
                <a:spcPct val="130000"/>
              </a:lnSpc>
            </a:pPr>
            <a:r>
              <a:rPr lang="en-US" altLang="vi-VN" dirty="0" err="1" smtClean="0"/>
              <a:t>Dữ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liệu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chỉ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được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truyền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giữa</a:t>
            </a:r>
            <a:r>
              <a:rPr lang="en-US" altLang="vi-VN" dirty="0" smtClean="0"/>
              <a:t> 2 </a:t>
            </a:r>
            <a:r>
              <a:rPr lang="en-US" altLang="vi-VN" dirty="0" err="1" smtClean="0"/>
              <a:t>tầng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kề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nhau</a:t>
            </a:r>
            <a:r>
              <a:rPr lang="en-US" altLang="vi-VN" dirty="0" smtClean="0"/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vi-VN" dirty="0" err="1" smtClean="0"/>
              <a:t>Bên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gửi</a:t>
            </a:r>
            <a:r>
              <a:rPr lang="en-US" altLang="vi-VN" dirty="0" smtClean="0"/>
              <a:t>: </a:t>
            </a:r>
            <a:r>
              <a:rPr lang="en-US" altLang="vi-VN" dirty="0" err="1" smtClean="0"/>
              <a:t>Dữ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liệu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từ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tầng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cao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nhất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lần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lượt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đến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tầng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thấp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nhất</a:t>
            </a:r>
            <a:r>
              <a:rPr lang="en-US" altLang="vi-VN" dirty="0" smtClean="0"/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vi-VN" dirty="0" err="1" smtClean="0"/>
              <a:t>Bên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nhận</a:t>
            </a:r>
            <a:r>
              <a:rPr lang="en-US" altLang="vi-VN" dirty="0" smtClean="0"/>
              <a:t>: </a:t>
            </a:r>
            <a:r>
              <a:rPr lang="en-US" altLang="vi-VN" dirty="0" err="1" smtClean="0"/>
              <a:t>Dữ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liệu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từ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tầng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thấp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nhất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ngược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đến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tầng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cao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nhất</a:t>
            </a:r>
            <a:r>
              <a:rPr lang="en-US" altLang="vi-VN" dirty="0" smtClean="0"/>
              <a:t>.</a:t>
            </a:r>
          </a:p>
        </p:txBody>
      </p:sp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8" t="40483" r="24318" b="34743"/>
          <a:stretch>
            <a:fillRect/>
          </a:stretch>
        </p:blipFill>
        <p:spPr bwMode="auto">
          <a:xfrm>
            <a:off x="4495799" y="1060533"/>
            <a:ext cx="6858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1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FB90E7-F3FC-4C8C-A2C9-EACA2FE0DD56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056" y="1417320"/>
            <a:ext cx="11283696" cy="4983480"/>
          </a:xfrm>
        </p:spPr>
        <p:txBody>
          <a:bodyPr/>
          <a:lstStyle/>
          <a:p>
            <a:pPr lvl="1"/>
            <a:r>
              <a:rPr lang="en-US" altLang="vi-VN" dirty="0" err="1" smtClean="0"/>
              <a:t>Chỉ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2 </a:t>
            </a:r>
            <a:r>
              <a:rPr lang="en-US" altLang="vi-VN" dirty="0" err="1" smtClean="0"/>
              <a:t>tầng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thấp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nhất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mới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kết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vật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lý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với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nhau</a:t>
            </a:r>
            <a:r>
              <a:rPr lang="en-US" altLang="vi-VN" dirty="0" smtClean="0"/>
              <a:t>, </a:t>
            </a:r>
            <a:r>
              <a:rPr lang="en-US" altLang="vi-VN" dirty="0" err="1" smtClean="0"/>
              <a:t>còn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tầng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cùng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thứ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tự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chỉ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kết</a:t>
            </a:r>
            <a:r>
              <a:rPr lang="en-US" altLang="vi-VN" dirty="0" smtClean="0"/>
              <a:t> logic </a:t>
            </a:r>
            <a:r>
              <a:rPr lang="en-US" altLang="vi-VN" dirty="0" err="1" smtClean="0"/>
              <a:t>với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nhau</a:t>
            </a:r>
            <a:r>
              <a:rPr lang="en-US" altLang="vi-VN" dirty="0" smtClean="0"/>
              <a:t>. 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31166" r="12813" b="17000"/>
          <a:stretch>
            <a:fillRect/>
          </a:stretch>
        </p:blipFill>
        <p:spPr bwMode="auto">
          <a:xfrm>
            <a:off x="3099816" y="2296016"/>
            <a:ext cx="7199884" cy="424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66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FEEAEE-3DC1-4295-8416-B44AF726714D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484" y="392558"/>
            <a:ext cx="9310315" cy="946840"/>
          </a:xfrm>
        </p:spPr>
        <p:txBody>
          <a:bodyPr/>
          <a:lstStyle/>
          <a:p>
            <a:r>
              <a:rPr lang="en-US" altLang="vi-VN" dirty="0" smtClean="0">
                <a:latin typeface="Arial" panose="020B0604020202020204" pitchFamily="34" charset="0"/>
              </a:rPr>
              <a:t>7 </a:t>
            </a:r>
            <a:r>
              <a:rPr lang="en-US" altLang="vi-VN" dirty="0" err="1" smtClean="0">
                <a:latin typeface="Arial" panose="020B0604020202020204" pitchFamily="34" charset="0"/>
              </a:rPr>
              <a:t>tầng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của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mô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hình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tham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chiếu</a:t>
            </a:r>
            <a:r>
              <a:rPr lang="en-US" altLang="vi-VN" dirty="0" smtClean="0">
                <a:latin typeface="Arial" panose="020B0604020202020204" pitchFamily="34" charset="0"/>
              </a:rPr>
              <a:t> OSI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vi-VN" dirty="0" smtClean="0"/>
          </a:p>
        </p:txBody>
      </p:sp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9" t="14000" r="21875" b="14999"/>
          <a:stretch>
            <a:fillRect/>
          </a:stretch>
        </p:blipFill>
        <p:spPr bwMode="auto">
          <a:xfrm>
            <a:off x="3867912" y="1551184"/>
            <a:ext cx="7251192" cy="466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2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244D43-36C0-4801-8A4E-191A43A910E0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vi-VN" dirty="0" err="1" smtClean="0">
                <a:latin typeface="Arial" panose="020B0604020202020204" pitchFamily="34" charset="0"/>
              </a:rPr>
              <a:t>Tầng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vật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lý</a:t>
            </a:r>
            <a:r>
              <a:rPr lang="en-US" altLang="vi-VN" dirty="0" smtClean="0">
                <a:latin typeface="Arial" panose="020B0604020202020204" pitchFamily="34" charset="0"/>
              </a:rPr>
              <a:t> (physical layer)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30000"/>
              </a:lnSpc>
            </a:pPr>
            <a:r>
              <a:rPr lang="en-US" altLang="vi-VN" sz="2000"/>
              <a:t>Kiểm soát mức thấp nhất việc truyền thông giữa 2 nút mạng. </a:t>
            </a:r>
          </a:p>
          <a:p>
            <a:pPr lvl="1">
              <a:lnSpc>
                <a:spcPct val="130000"/>
              </a:lnSpc>
            </a:pPr>
            <a:r>
              <a:rPr lang="en-US" altLang="vi-VN" sz="2000"/>
              <a:t>Card mạng và cáp mạng. Truyền dãy các bit giữa 2 nút. </a:t>
            </a:r>
          </a:p>
          <a:p>
            <a:pPr lvl="1">
              <a:lnSpc>
                <a:spcPct val="130000"/>
              </a:lnSpc>
            </a:pPr>
            <a:r>
              <a:rPr lang="en-US" altLang="vi-VN" sz="2000">
                <a:solidFill>
                  <a:srgbClr val="A50021"/>
                </a:solidFill>
              </a:rPr>
              <a:t>Các nhà lập trình mạng không làm việc ở mức này. </a:t>
            </a:r>
          </a:p>
          <a:p>
            <a:pPr lvl="2">
              <a:lnSpc>
                <a:spcPct val="130000"/>
              </a:lnSpc>
            </a:pPr>
            <a:r>
              <a:rPr lang="en-US" altLang="vi-VN" sz="1800">
                <a:solidFill>
                  <a:srgbClr val="A50021"/>
                </a:solidFill>
              </a:rPr>
              <a:t>Trách nhiệm của các nhà phát triển driver phần cứng và các kỹ sư điện.</a:t>
            </a:r>
            <a:r>
              <a:rPr lang="en-US" altLang="vi-VN" sz="1800"/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vi-VN" sz="2000"/>
              <a:t>Lỗi có thể xảy ra trong quá trình truyền dữ liệu ở tầng này do điện áp, hay nhiễu đường truyền trên mạng.</a:t>
            </a:r>
          </a:p>
        </p:txBody>
      </p:sp>
      <p:pic>
        <p:nvPicPr>
          <p:cNvPr id="48133" name="Picture 5" descr="181-Physical-layer-signa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1"/>
          <a:stretch>
            <a:fillRect/>
          </a:stretch>
        </p:blipFill>
        <p:spPr bwMode="auto">
          <a:xfrm>
            <a:off x="4686300" y="3645673"/>
            <a:ext cx="69342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0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1168</Words>
  <Application>Microsoft Office PowerPoint</Application>
  <PresentationFormat>Widescreen</PresentationFormat>
  <Paragraphs>158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Garamond</vt:lpstr>
      <vt:lpstr>Tahoma</vt:lpstr>
      <vt:lpstr>Times New Roman</vt:lpstr>
      <vt:lpstr>Wingdings</vt:lpstr>
      <vt:lpstr>Office Theme</vt:lpstr>
      <vt:lpstr>BÀI GIẢNG  LẬP TRÌNH MẠNG</vt:lpstr>
      <vt:lpstr>PowerPoint Presentation</vt:lpstr>
      <vt:lpstr>PowerPoint Presentation</vt:lpstr>
      <vt:lpstr>Nguyên tắc truyền thông </vt:lpstr>
      <vt:lpstr>Mô hình truyền thông trong kiến trúc mạng (tt)</vt:lpstr>
      <vt:lpstr>PowerPoint Presentation</vt:lpstr>
      <vt:lpstr>PowerPoint Presentation</vt:lpstr>
      <vt:lpstr>7 tầng của mô hình tham chiếu OSI</vt:lpstr>
      <vt:lpstr>Tầng vật lý (physical layer)</vt:lpstr>
      <vt:lpstr>Tầng liên kết dữ liệu (Data link layer)</vt:lpstr>
      <vt:lpstr>Tầng Mạng (Network layer)</vt:lpstr>
      <vt:lpstr>Tầng vận chuyển (transport layer)</vt:lpstr>
      <vt:lpstr>Tầng phiên (session layer)</vt:lpstr>
      <vt:lpstr>Tầng trình bày (Presentation layer)</vt:lpstr>
      <vt:lpstr>Tầng ứng dụng (Application layer)</vt:lpstr>
      <vt:lpstr>Các giao thức</vt:lpstr>
      <vt:lpstr>Metadata trong một thông điệp</vt:lpstr>
      <vt:lpstr>Đóng gói dữ liệu</vt:lpstr>
      <vt:lpstr>Mô hình 4 tầng TCP/IP </vt:lpstr>
      <vt:lpstr>Mô hình phân tầng thu gọn 3 tầng</vt:lpstr>
      <vt:lpstr>Mô hình phân tầng thu gọn 3 tầng (tt)</vt:lpstr>
      <vt:lpstr>Ví dụ mô hình truyền thông đơn giản</vt:lpstr>
      <vt:lpstr>Ví dụ mô hình truyền thông..(tt)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Toan Le</dc:creator>
  <cp:lastModifiedBy>acer</cp:lastModifiedBy>
  <cp:revision>15</cp:revision>
  <dcterms:created xsi:type="dcterms:W3CDTF">2020-05-27T05:21:30Z</dcterms:created>
  <dcterms:modified xsi:type="dcterms:W3CDTF">2022-08-13T01:34:51Z</dcterms:modified>
</cp:coreProperties>
</file>