
<file path=[Content_Types].xml><?xml version="1.0" encoding="utf-8"?>
<Types xmlns="http://schemas.openxmlformats.org/package/2006/content-types">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5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56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864576-714C-4DC5-A631-46C3F6719D7D}" type="datetimeFigureOut">
              <a:rPr lang="en-US" smtClean="0"/>
              <a:t>8/13/2022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F18FF-D669-49CF-8606-B901D19B6EA0}" type="slidenum">
              <a:rPr lang="en-US" smtClean="0"/>
              <a:t>‹#›</a:t>
            </a:fld>
            <a:endParaRPr lang="en-US"/>
          </a:p>
        </p:txBody>
      </p:sp>
    </p:spTree>
    <p:extLst>
      <p:ext uri="{BB962C8B-B14F-4D97-AF65-F5344CB8AC3E}">
        <p14:creationId xmlns:p14="http://schemas.microsoft.com/office/powerpoint/2010/main" val="1489203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7874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spect="1" noChangeArrowheads="1" noTextEdit="1"/>
          </p:cNvSpPr>
          <p:nvPr>
            <p:ph type="sldImg"/>
          </p:nvPr>
        </p:nvSpPr>
        <p:spPr>
          <a:ln/>
        </p:spPr>
      </p:sp>
      <p:sp>
        <p:nvSpPr>
          <p:cNvPr id="171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8345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1840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7042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4025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Rot="1" noChangeAspect="1" noChangeArrowheads="1" noTextEdit="1"/>
          </p:cNvSpPr>
          <p:nvPr>
            <p:ph type="sldImg"/>
          </p:nvPr>
        </p:nvSpPr>
        <p:spPr>
          <a:ln/>
        </p:spPr>
      </p:sp>
      <p:sp>
        <p:nvSpPr>
          <p:cNvPr id="179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8806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Rot="1" noChangeAspect="1" noChangeArrowheads="1" noTextEdit="1"/>
          </p:cNvSpPr>
          <p:nvPr>
            <p:ph type="sldImg"/>
          </p:nvPr>
        </p:nvSpPr>
        <p:spPr>
          <a:ln/>
        </p:spPr>
      </p:sp>
      <p:sp>
        <p:nvSpPr>
          <p:cNvPr id="181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69116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0969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9470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0255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3403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495443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30237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065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8906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5743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0698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64824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ln/>
        </p:spPr>
      </p:sp>
      <p:sp>
        <p:nvSpPr>
          <p:cNvPr id="203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37297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02321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Grp="1" noRot="1" noChangeAspect="1" noChangeArrowheads="1" noTextEdit="1"/>
          </p:cNvSpPr>
          <p:nvPr>
            <p:ph type="sldImg"/>
          </p:nvPr>
        </p:nvSpPr>
        <p:spPr>
          <a:ln/>
        </p:spPr>
      </p:sp>
      <p:sp>
        <p:nvSpPr>
          <p:cNvPr id="207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53304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024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5817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0071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46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3221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70715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0931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Rot="1" noChangeAspect="1" noChangeArrowheads="1" noTextEdit="1"/>
          </p:cNvSpPr>
          <p:nvPr>
            <p:ph type="sldImg"/>
          </p:nvPr>
        </p:nvSpPr>
        <p:spPr>
          <a:ln/>
        </p:spPr>
      </p:sp>
      <p:sp>
        <p:nvSpPr>
          <p:cNvPr id="168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vi-VN"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34200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A2C102-B8AE-4CC8-8DFD-907875E47A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BD06CCF0-B4C9-4910-B71B-BC5228E90B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587BE8D5-EACC-475F-B772-4C6E30ECC271}"/>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5" name="Footer Placeholder 4">
            <a:extLst>
              <a:ext uri="{FF2B5EF4-FFF2-40B4-BE49-F238E27FC236}">
                <a16:creationId xmlns="" xmlns:a16="http://schemas.microsoft.com/office/drawing/2014/main" id="{217793E9-AE2F-44EA-9261-CDDE0A3202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EB453C0-1394-4470-9C6B-5680634C4EC3}"/>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31466898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85D5A0-D36B-42D3-8503-A08848E90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4B9DE344-B2E6-4D08-8EFD-71DBF31471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494F3758-74C8-452E-83A6-2CC57BC5F423}"/>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5" name="Footer Placeholder 4">
            <a:extLst>
              <a:ext uri="{FF2B5EF4-FFF2-40B4-BE49-F238E27FC236}">
                <a16:creationId xmlns="" xmlns:a16="http://schemas.microsoft.com/office/drawing/2014/main" id="{4A0A3BFC-EC66-4779-8648-8C5557A28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11D2088-CE38-4639-9C50-5E8FE341BD1C}"/>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146818737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956662CB-0803-47C7-B8F3-343BD63757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DC913163-7159-4A13-99D8-0BF55A0089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08937CC0-663F-45FD-AF01-CB2762545C84}"/>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5" name="Footer Placeholder 4">
            <a:extLst>
              <a:ext uri="{FF2B5EF4-FFF2-40B4-BE49-F238E27FC236}">
                <a16:creationId xmlns="" xmlns:a16="http://schemas.microsoft.com/office/drawing/2014/main" id="{36F24968-DE40-4BED-BFBB-FACFDD8CF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C1762EC-6177-4132-ACB5-5C730475D94C}"/>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1170246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8593C6-3D1B-460E-B901-F4BB8F0EFEF2}"/>
              </a:ext>
            </a:extLst>
          </p:cNvPr>
          <p:cNvSpPr>
            <a:spLocks noGrp="1"/>
          </p:cNvSpPr>
          <p:nvPr>
            <p:ph type="title"/>
          </p:nvPr>
        </p:nvSpPr>
        <p:spPr>
          <a:xfrm>
            <a:off x="2043484" y="365126"/>
            <a:ext cx="9310315" cy="946840"/>
          </a:xfrm>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B9BE0FE-78F6-411B-A5F1-2D9DD895E4E1}"/>
              </a:ext>
            </a:extLst>
          </p:cNvPr>
          <p:cNvSpPr>
            <a:spLocks noGrp="1"/>
          </p:cNvSpPr>
          <p:nvPr>
            <p:ph idx="1"/>
          </p:nvPr>
        </p:nvSpPr>
        <p:spPr>
          <a:xfrm>
            <a:off x="572493" y="1431235"/>
            <a:ext cx="11100021" cy="48661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687351A-05B1-4209-ABD5-8A3B58E66BEF}"/>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5" name="Footer Placeholder 4">
            <a:extLst>
              <a:ext uri="{FF2B5EF4-FFF2-40B4-BE49-F238E27FC236}">
                <a16:creationId xmlns="" xmlns:a16="http://schemas.microsoft.com/office/drawing/2014/main" id="{D29372B3-9D16-415C-AFC6-5D4652E2A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4FC96612-9E2F-40CF-99EB-6E186AFA1352}"/>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82541760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F184B0-B474-49DB-90DF-EA5251578B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21C19F0-1FB7-4AE0-896E-2777B6C62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E6464CF-570F-4361-9C22-BC3CA88D148C}"/>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5" name="Footer Placeholder 4">
            <a:extLst>
              <a:ext uri="{FF2B5EF4-FFF2-40B4-BE49-F238E27FC236}">
                <a16:creationId xmlns="" xmlns:a16="http://schemas.microsoft.com/office/drawing/2014/main" id="{E58B62D1-8837-45F2-8787-A2B9AB185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8E02877-DE60-4015-8FCF-892ACE36AA54}"/>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114061975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78C28F-0E26-4450-B5E9-87FEB7BDC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70A839B7-197F-4E24-9034-3FAB490EBD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94A0A18-C706-495C-B58F-7AF0D336D6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6C573B90-884B-4A9F-A8FA-7F1E17F9DBD1}"/>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6" name="Footer Placeholder 5">
            <a:extLst>
              <a:ext uri="{FF2B5EF4-FFF2-40B4-BE49-F238E27FC236}">
                <a16:creationId xmlns="" xmlns:a16="http://schemas.microsoft.com/office/drawing/2014/main" id="{488F9F5E-BDB1-45F3-BCE2-76B6520C3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884A89C-CCFA-45DE-98FF-AD7815AB8397}"/>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31942534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97480A-21EF-4CFF-9025-CCD9FA4E3840}"/>
              </a:ext>
            </a:extLst>
          </p:cNvPr>
          <p:cNvSpPr>
            <a:spLocks noGrp="1"/>
          </p:cNvSpPr>
          <p:nvPr>
            <p:ph type="title"/>
          </p:nvPr>
        </p:nvSpPr>
        <p:spPr>
          <a:xfrm>
            <a:off x="2059536" y="365125"/>
            <a:ext cx="9295852" cy="959473"/>
          </a:xfrm>
        </p:spPr>
        <p:txBody>
          <a:bodyPr/>
          <a:lstStyle/>
          <a:p>
            <a:r>
              <a:rPr lang="en-US" dirty="0"/>
              <a:t>Click to edit Master title style</a:t>
            </a:r>
          </a:p>
        </p:txBody>
      </p:sp>
      <p:sp>
        <p:nvSpPr>
          <p:cNvPr id="3" name="Text Placeholder 2">
            <a:extLst>
              <a:ext uri="{FF2B5EF4-FFF2-40B4-BE49-F238E27FC236}">
                <a16:creationId xmlns="" xmlns:a16="http://schemas.microsoft.com/office/drawing/2014/main" id="{D58E34F7-5664-4D9D-945D-F455A3DFE8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0230B20-378D-4F09-8BF3-DEC4AF8599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3E6BB53C-6E2D-4274-9D7E-A670158CB3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F167D38A-88C4-4F01-BFB9-D94E541EC2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799B471D-3ADB-4293-9A4B-67CF34A75DFE}"/>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8" name="Footer Placeholder 7">
            <a:extLst>
              <a:ext uri="{FF2B5EF4-FFF2-40B4-BE49-F238E27FC236}">
                <a16:creationId xmlns="" xmlns:a16="http://schemas.microsoft.com/office/drawing/2014/main" id="{F3774760-CCCB-42BA-9A1B-D8E7D8A947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183038AC-F431-4B77-9D3B-926E6AB6988E}"/>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379408659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A8AF7B9-53C0-4585-9B89-2FBA7B701E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26201745-3FA6-4569-A489-EF0EA162A557}"/>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4" name="Footer Placeholder 3">
            <a:extLst>
              <a:ext uri="{FF2B5EF4-FFF2-40B4-BE49-F238E27FC236}">
                <a16:creationId xmlns="" xmlns:a16="http://schemas.microsoft.com/office/drawing/2014/main" id="{7CBFEA74-BC5E-4B0B-835D-E657A873B5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BFD1EE18-4D1C-4701-8BBA-0169DC7CC463}"/>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5758413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19FDDA1-6ACB-4F4D-B161-8B6F5641054C}"/>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3" name="Footer Placeholder 2">
            <a:extLst>
              <a:ext uri="{FF2B5EF4-FFF2-40B4-BE49-F238E27FC236}">
                <a16:creationId xmlns="" xmlns:a16="http://schemas.microsoft.com/office/drawing/2014/main" id="{57317F60-55C3-4BB3-BDEB-861CA8251C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F1E89CA0-249C-4A75-A3B7-DBDE4463B167}"/>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293627094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54949C-EB4F-4ACF-8ADE-56A8C29C7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9E126C2B-8498-44CE-B005-71433DDBB6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6F0CAAFC-D17E-4850-87AB-4B0A70BF44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70FB378-A528-4D34-A3DA-9AAD4037616B}"/>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6" name="Footer Placeholder 5">
            <a:extLst>
              <a:ext uri="{FF2B5EF4-FFF2-40B4-BE49-F238E27FC236}">
                <a16:creationId xmlns="" xmlns:a16="http://schemas.microsoft.com/office/drawing/2014/main" id="{3BE1E530-6145-4EB0-B9A0-4C5FC5E735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F277388-E30C-4DA3-B6CF-2F6706424C68}"/>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7788268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A174CB1-3943-4F0E-9F85-C3E76CA810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B93E7326-9859-4138-A3F6-5A4E1D605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61411D02-CB68-43D9-85FC-185924DA2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16D51B13-BF22-4142-BD28-F2F7C6142ECF}"/>
              </a:ext>
            </a:extLst>
          </p:cNvPr>
          <p:cNvSpPr>
            <a:spLocks noGrp="1"/>
          </p:cNvSpPr>
          <p:nvPr>
            <p:ph type="dt" sz="half" idx="10"/>
          </p:nvPr>
        </p:nvSpPr>
        <p:spPr/>
        <p:txBody>
          <a:bodyPr/>
          <a:lstStyle/>
          <a:p>
            <a:fld id="{084A6D4B-7653-4E0B-8F57-D38CF83377BB}" type="datetimeFigureOut">
              <a:rPr lang="en-US" smtClean="0"/>
              <a:t>8/13/2022</a:t>
            </a:fld>
            <a:endParaRPr lang="en-US"/>
          </a:p>
        </p:txBody>
      </p:sp>
      <p:sp>
        <p:nvSpPr>
          <p:cNvPr id="6" name="Footer Placeholder 5">
            <a:extLst>
              <a:ext uri="{FF2B5EF4-FFF2-40B4-BE49-F238E27FC236}">
                <a16:creationId xmlns="" xmlns:a16="http://schemas.microsoft.com/office/drawing/2014/main" id="{29197E58-C0D2-4770-BF0F-B8560F934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2179F60B-0CBB-4728-801E-BBB606D2C381}"/>
              </a:ext>
            </a:extLst>
          </p:cNvPr>
          <p:cNvSpPr>
            <a:spLocks noGrp="1"/>
          </p:cNvSpPr>
          <p:nvPr>
            <p:ph type="sldNum" sz="quarter" idx="12"/>
          </p:nvPr>
        </p:nvSpPr>
        <p:spPr/>
        <p:txBody>
          <a:bodyPr/>
          <a:lstStyle/>
          <a:p>
            <a:fld id="{4AAB023F-0D85-424A-AD30-ACA224193313}" type="slidenum">
              <a:rPr lang="en-US" smtClean="0"/>
              <a:t>‹#›</a:t>
            </a:fld>
            <a:endParaRPr lang="en-US"/>
          </a:p>
        </p:txBody>
      </p:sp>
    </p:spTree>
    <p:extLst>
      <p:ext uri="{BB962C8B-B14F-4D97-AF65-F5344CB8AC3E}">
        <p14:creationId xmlns:p14="http://schemas.microsoft.com/office/powerpoint/2010/main" val="99707503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2AD6C713-6B5B-4652-B919-0C9C326BA8FB}"/>
              </a:ext>
            </a:extLst>
          </p:cNvPr>
          <p:cNvSpPr>
            <a:spLocks noGrp="1"/>
          </p:cNvSpPr>
          <p:nvPr>
            <p:ph type="title"/>
          </p:nvPr>
        </p:nvSpPr>
        <p:spPr>
          <a:xfrm>
            <a:off x="2043484" y="365126"/>
            <a:ext cx="9310315" cy="93093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103E2E6-5E74-4663-AD70-D00426D6A4CF}"/>
              </a:ext>
            </a:extLst>
          </p:cNvPr>
          <p:cNvSpPr>
            <a:spLocks noGrp="1"/>
          </p:cNvSpPr>
          <p:nvPr>
            <p:ph type="body" idx="1"/>
          </p:nvPr>
        </p:nvSpPr>
        <p:spPr>
          <a:xfrm>
            <a:off x="564543" y="1447137"/>
            <a:ext cx="10789257" cy="472982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B9927BD6-A005-4E4E-8C32-0E1B6CC0CD1A}"/>
              </a:ext>
            </a:extLst>
          </p:cNvPr>
          <p:cNvSpPr>
            <a:spLocks noGrp="1"/>
          </p:cNvSpPr>
          <p:nvPr>
            <p:ph type="dt" sz="half" idx="2"/>
          </p:nvPr>
        </p:nvSpPr>
        <p:spPr>
          <a:xfrm>
            <a:off x="2050990" y="6520441"/>
            <a:ext cx="1530409" cy="346316"/>
          </a:xfrm>
          <a:prstGeom prst="rect">
            <a:avLst/>
          </a:prstGeom>
        </p:spPr>
        <p:txBody>
          <a:bodyPr vert="horz" lIns="91440" tIns="45720" rIns="91440" bIns="45720" rtlCol="0" anchor="ctr"/>
          <a:lstStyle>
            <a:lvl1pPr algn="l">
              <a:defRPr sz="1200">
                <a:solidFill>
                  <a:schemeClr val="tx1">
                    <a:tint val="75000"/>
                  </a:schemeClr>
                </a:solidFill>
              </a:defRPr>
            </a:lvl1pPr>
          </a:lstStyle>
          <a:p>
            <a:fld id="{084A6D4B-7653-4E0B-8F57-D38CF83377BB}" type="datetimeFigureOut">
              <a:rPr lang="en-US" smtClean="0"/>
              <a:t>8/13/2022</a:t>
            </a:fld>
            <a:endParaRPr lang="en-US"/>
          </a:p>
        </p:txBody>
      </p:sp>
      <p:sp>
        <p:nvSpPr>
          <p:cNvPr id="5" name="Footer Placeholder 4">
            <a:extLst>
              <a:ext uri="{FF2B5EF4-FFF2-40B4-BE49-F238E27FC236}">
                <a16:creationId xmlns="" xmlns:a16="http://schemas.microsoft.com/office/drawing/2014/main" id="{ED2D051F-F1D7-4D05-9D06-0B2E7BC10237}"/>
              </a:ext>
            </a:extLst>
          </p:cNvPr>
          <p:cNvSpPr>
            <a:spLocks noGrp="1"/>
          </p:cNvSpPr>
          <p:nvPr>
            <p:ph type="ftr" sz="quarter" idx="3"/>
          </p:nvPr>
        </p:nvSpPr>
        <p:spPr>
          <a:xfrm>
            <a:off x="4038600" y="6528987"/>
            <a:ext cx="4114800" cy="3292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91EC13-E05F-4BCF-8EC0-B2CDC677738E}"/>
              </a:ext>
            </a:extLst>
          </p:cNvPr>
          <p:cNvSpPr>
            <a:spLocks noGrp="1"/>
          </p:cNvSpPr>
          <p:nvPr>
            <p:ph type="sldNum" sz="quarter" idx="4"/>
          </p:nvPr>
        </p:nvSpPr>
        <p:spPr>
          <a:xfrm>
            <a:off x="8610600" y="6528987"/>
            <a:ext cx="2743200" cy="329224"/>
          </a:xfrm>
          <a:prstGeom prst="rect">
            <a:avLst/>
          </a:prstGeom>
        </p:spPr>
        <p:txBody>
          <a:bodyPr vert="horz" lIns="91440" tIns="45720" rIns="91440" bIns="45720" rtlCol="0" anchor="ctr"/>
          <a:lstStyle>
            <a:lvl1pPr algn="r">
              <a:defRPr sz="1200">
                <a:solidFill>
                  <a:schemeClr val="tx1">
                    <a:tint val="75000"/>
                  </a:schemeClr>
                </a:solidFill>
              </a:defRPr>
            </a:lvl1pPr>
          </a:lstStyle>
          <a:p>
            <a:fld id="{4AAB023F-0D85-424A-AD30-ACA224193313}" type="slidenum">
              <a:rPr lang="en-US" smtClean="0"/>
              <a:t>‹#›</a:t>
            </a:fld>
            <a:endParaRPr lang="en-US"/>
          </a:p>
        </p:txBody>
      </p:sp>
    </p:spTree>
    <p:extLst>
      <p:ext uri="{BB962C8B-B14F-4D97-AF65-F5344CB8AC3E}">
        <p14:creationId xmlns:p14="http://schemas.microsoft.com/office/powerpoint/2010/main" val="4060027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ftp://ftp.davidreilly.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www.davidreilly.com/"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D286FF-B124-458F-B57B-2B1D24945A8B}"/>
              </a:ext>
            </a:extLst>
          </p:cNvPr>
          <p:cNvSpPr>
            <a:spLocks noGrp="1"/>
          </p:cNvSpPr>
          <p:nvPr>
            <p:ph type="ctrTitle"/>
          </p:nvPr>
        </p:nvSpPr>
        <p:spPr/>
        <p:txBody>
          <a:bodyPr/>
          <a:lstStyle/>
          <a:p>
            <a:r>
              <a:rPr lang="en-US" dirty="0"/>
              <a:t>BÀI GIẢNG </a:t>
            </a:r>
            <a:br>
              <a:rPr lang="en-US" dirty="0"/>
            </a:br>
            <a:r>
              <a:rPr lang="en-US" dirty="0"/>
              <a:t>LẬP TRÌNH MẠNG</a:t>
            </a:r>
          </a:p>
        </p:txBody>
      </p:sp>
      <p:sp>
        <p:nvSpPr>
          <p:cNvPr id="3" name="Subtitle 2">
            <a:extLst>
              <a:ext uri="{FF2B5EF4-FFF2-40B4-BE49-F238E27FC236}">
                <a16:creationId xmlns="" xmlns:a16="http://schemas.microsoft.com/office/drawing/2014/main" id="{5B71ED79-E603-4351-A7EB-B158BDF0BA05}"/>
              </a:ext>
            </a:extLst>
          </p:cNvPr>
          <p:cNvSpPr>
            <a:spLocks noGrp="1"/>
          </p:cNvSpPr>
          <p:nvPr>
            <p:ph type="subTitle" idx="1"/>
          </p:nvPr>
        </p:nvSpPr>
        <p:spPr>
          <a:xfrm>
            <a:off x="932688" y="3509963"/>
            <a:ext cx="10479024" cy="1655762"/>
          </a:xfrm>
        </p:spPr>
        <p:txBody>
          <a:bodyPr/>
          <a:lstStyle/>
          <a:p>
            <a:r>
              <a:rPr lang="en-US" b="1" smtClean="0"/>
              <a:t>PGS.TS.Huỳnh</a:t>
            </a:r>
            <a:r>
              <a:rPr lang="en-US" b="1" dirty="0" smtClean="0"/>
              <a:t> </a:t>
            </a:r>
            <a:r>
              <a:rPr lang="en-US" b="1" dirty="0" err="1"/>
              <a:t>Công</a:t>
            </a:r>
            <a:r>
              <a:rPr lang="en-US" b="1" dirty="0"/>
              <a:t> </a:t>
            </a:r>
            <a:r>
              <a:rPr lang="en-US" b="1" dirty="0" err="1"/>
              <a:t>Pháp</a:t>
            </a:r>
            <a:r>
              <a:rPr lang="en-US" b="1" dirty="0"/>
              <a:t>; </a:t>
            </a:r>
            <a:r>
              <a:rPr lang="en-US" b="1" dirty="0" err="1"/>
              <a:t>Nguyễn</a:t>
            </a:r>
            <a:r>
              <a:rPr lang="en-US" b="1" dirty="0"/>
              <a:t> </a:t>
            </a:r>
            <a:r>
              <a:rPr lang="en-US" b="1" dirty="0" err="1"/>
              <a:t>Anh</a:t>
            </a:r>
            <a:r>
              <a:rPr lang="en-US" b="1" dirty="0"/>
              <a:t> </a:t>
            </a:r>
            <a:r>
              <a:rPr lang="en-US" b="1" dirty="0" err="1"/>
              <a:t>Tuấn</a:t>
            </a:r>
            <a:r>
              <a:rPr lang="en-US" b="1" dirty="0"/>
              <a:t>; </a:t>
            </a:r>
            <a:r>
              <a:rPr lang="en-US" b="1" dirty="0" err="1"/>
              <a:t>Lê</a:t>
            </a:r>
            <a:r>
              <a:rPr lang="en-US" b="1" dirty="0"/>
              <a:t> </a:t>
            </a:r>
            <a:r>
              <a:rPr lang="en-US" b="1" dirty="0" err="1" smtClean="0"/>
              <a:t>Tân</a:t>
            </a:r>
            <a:r>
              <a:rPr lang="en-US" b="1" dirty="0" smtClean="0"/>
              <a:t>; </a:t>
            </a:r>
            <a:br>
              <a:rPr lang="en-US" b="1" dirty="0" smtClean="0"/>
            </a:br>
            <a:r>
              <a:rPr lang="en-US" b="1" dirty="0" err="1" smtClean="0"/>
              <a:t>Nguyễn</a:t>
            </a:r>
            <a:r>
              <a:rPr lang="en-US" b="1" dirty="0" smtClean="0"/>
              <a:t> </a:t>
            </a:r>
            <a:r>
              <a:rPr lang="en-US" b="1" dirty="0" err="1"/>
              <a:t>Thanh</a:t>
            </a:r>
            <a:r>
              <a:rPr lang="en-US" b="1" dirty="0"/>
              <a:t> </a:t>
            </a:r>
            <a:r>
              <a:rPr lang="en-US" b="1" dirty="0" err="1" smtClean="0"/>
              <a:t>Cẩm;Hoàng</a:t>
            </a:r>
            <a:r>
              <a:rPr lang="en-US" b="1" dirty="0" smtClean="0"/>
              <a:t> </a:t>
            </a:r>
            <a:r>
              <a:rPr lang="en-US" b="1" dirty="0" err="1" smtClean="0"/>
              <a:t>Hữu</a:t>
            </a:r>
            <a:r>
              <a:rPr lang="en-US" b="1" dirty="0" smtClean="0"/>
              <a:t> </a:t>
            </a:r>
            <a:r>
              <a:rPr lang="en-US" b="1" dirty="0" err="1" smtClean="0"/>
              <a:t>Đức</a:t>
            </a:r>
            <a:endParaRPr lang="en-US" b="1" dirty="0"/>
          </a:p>
          <a:p>
            <a:r>
              <a:rPr lang="en-US" dirty="0" err="1" smtClean="0"/>
              <a:t>Khoa</a:t>
            </a:r>
            <a:r>
              <a:rPr lang="en-US" dirty="0" smtClean="0"/>
              <a:t> </a:t>
            </a:r>
            <a:r>
              <a:rPr lang="en-US" dirty="0" err="1"/>
              <a:t>Khoa</a:t>
            </a:r>
            <a:r>
              <a:rPr lang="en-US" dirty="0"/>
              <a:t> </a:t>
            </a:r>
            <a:r>
              <a:rPr lang="en-US" dirty="0" err="1"/>
              <a:t>học</a:t>
            </a:r>
            <a:r>
              <a:rPr lang="en-US" dirty="0"/>
              <a:t> </a:t>
            </a:r>
            <a:r>
              <a:rPr lang="en-US" dirty="0" err="1"/>
              <a:t>máy</a:t>
            </a:r>
            <a:r>
              <a:rPr lang="en-US" dirty="0"/>
              <a:t> </a:t>
            </a:r>
            <a:r>
              <a:rPr lang="en-US" dirty="0" err="1"/>
              <a:t>tính</a:t>
            </a:r>
            <a:endParaRPr lang="en-US" dirty="0"/>
          </a:p>
          <a:p>
            <a:endParaRPr lang="en-US" dirty="0"/>
          </a:p>
        </p:txBody>
      </p:sp>
    </p:spTree>
    <p:extLst>
      <p:ext uri="{BB962C8B-B14F-4D97-AF65-F5344CB8AC3E}">
        <p14:creationId xmlns:p14="http://schemas.microsoft.com/office/powerpoint/2010/main" val="14560913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6A07C0F-3903-4483-93AA-4F2678B46D6F}" type="slidenum">
              <a:rPr lang="en-US" altLang="vi-VN" sz="1200">
                <a:solidFill>
                  <a:prstClr val="black"/>
                </a:solidFill>
                <a:latin typeface="Garamond" panose="02020404030301010803" pitchFamily="18" charset="0"/>
              </a:rPr>
              <a:pPr>
                <a:spcBef>
                  <a:spcPct val="0"/>
                </a:spcBef>
                <a:buClrTx/>
                <a:buSzTx/>
                <a:buFontTx/>
                <a:buNone/>
              </a:pPr>
              <a:t>10</a:t>
            </a:fld>
            <a:endParaRPr lang="en-US" altLang="vi-VN" sz="1200">
              <a:solidFill>
                <a:prstClr val="black"/>
              </a:solidFill>
              <a:latin typeface="Garamond" panose="02020404030301010803" pitchFamily="18" charset="0"/>
            </a:endParaRPr>
          </a:p>
        </p:txBody>
      </p:sp>
      <p:sp>
        <p:nvSpPr>
          <p:cNvPr id="167939" name="Rectangle 2"/>
          <p:cNvSpPr>
            <a:spLocks noGrp="1" noChangeArrowheads="1"/>
          </p:cNvSpPr>
          <p:nvPr>
            <p:ph type="title"/>
          </p:nvPr>
        </p:nvSpPr>
        <p:spPr/>
        <p:txBody>
          <a:bodyPr/>
          <a:lstStyle/>
          <a:p>
            <a:r>
              <a:rPr lang="en-US" altLang="vi-VN" smtClean="0">
                <a:latin typeface="Arial" panose="020B0604020202020204" pitchFamily="34" charset="0"/>
              </a:rPr>
              <a:t>Địa chỉ IP (Addresses)</a:t>
            </a:r>
          </a:p>
        </p:txBody>
      </p:sp>
      <p:sp>
        <p:nvSpPr>
          <p:cNvPr id="167940" name="Rectangle 3"/>
          <p:cNvSpPr>
            <a:spLocks noGrp="1" noChangeArrowheads="1"/>
          </p:cNvSpPr>
          <p:nvPr>
            <p:ph type="body" idx="1"/>
          </p:nvPr>
        </p:nvSpPr>
        <p:spPr/>
        <p:txBody>
          <a:bodyPr/>
          <a:lstStyle/>
          <a:p>
            <a:r>
              <a:rPr lang="en-US" altLang="vi-VN" dirty="0" err="1" smtClean="0"/>
              <a:t>Mỗi</a:t>
            </a:r>
            <a:r>
              <a:rPr lang="en-US" altLang="vi-VN" dirty="0" smtClean="0"/>
              <a:t> </a:t>
            </a:r>
            <a:r>
              <a:rPr lang="en-US" altLang="vi-VN" dirty="0" err="1" smtClean="0"/>
              <a:t>thực</a:t>
            </a:r>
            <a:r>
              <a:rPr lang="en-US" altLang="vi-VN" dirty="0" smtClean="0"/>
              <a:t> </a:t>
            </a:r>
            <a:r>
              <a:rPr lang="en-US" altLang="vi-VN" dirty="0" err="1" smtClean="0"/>
              <a:t>thể</a:t>
            </a:r>
            <a:r>
              <a:rPr lang="en-US" altLang="vi-VN" dirty="0" smtClean="0"/>
              <a:t> </a:t>
            </a:r>
            <a:r>
              <a:rPr lang="en-US" altLang="vi-VN" dirty="0" err="1" smtClean="0"/>
              <a:t>trên</a:t>
            </a:r>
            <a:r>
              <a:rPr lang="en-US" altLang="vi-VN" dirty="0" smtClean="0"/>
              <a:t> </a:t>
            </a:r>
            <a:r>
              <a:rPr lang="en-US" altLang="vi-VN" dirty="0" err="1" smtClean="0"/>
              <a:t>mạng</a:t>
            </a:r>
            <a:r>
              <a:rPr lang="en-US" altLang="vi-VN" dirty="0" smtClean="0"/>
              <a:t> </a:t>
            </a:r>
            <a:r>
              <a:rPr lang="en-US" altLang="vi-VN" dirty="0" err="1" smtClean="0"/>
              <a:t>có</a:t>
            </a:r>
            <a:r>
              <a:rPr lang="en-US" altLang="vi-VN" dirty="0" smtClean="0"/>
              <a:t> </a:t>
            </a:r>
            <a:r>
              <a:rPr lang="en-US" altLang="vi-VN" dirty="0" err="1" smtClean="0"/>
              <a:t>một</a:t>
            </a:r>
            <a:r>
              <a:rPr lang="en-US" altLang="vi-VN" dirty="0" smtClean="0"/>
              <a:t> </a:t>
            </a:r>
            <a:r>
              <a:rPr lang="en-US" altLang="vi-VN" dirty="0" err="1" smtClean="0"/>
              <a:t>địa</a:t>
            </a:r>
            <a:r>
              <a:rPr lang="en-US" altLang="vi-VN" dirty="0" smtClean="0"/>
              <a:t> </a:t>
            </a:r>
            <a:r>
              <a:rPr lang="en-US" altLang="vi-VN" dirty="0" err="1" smtClean="0"/>
              <a:t>chỉ</a:t>
            </a:r>
            <a:r>
              <a:rPr lang="en-US" altLang="vi-VN" dirty="0" smtClean="0"/>
              <a:t> IP </a:t>
            </a:r>
            <a:r>
              <a:rPr lang="en-US" altLang="vi-VN" dirty="0" err="1" smtClean="0"/>
              <a:t>duy</a:t>
            </a:r>
            <a:r>
              <a:rPr lang="en-US" altLang="vi-VN" dirty="0" smtClean="0"/>
              <a:t> </a:t>
            </a:r>
            <a:r>
              <a:rPr lang="en-US" altLang="vi-VN" dirty="0" err="1" smtClean="0"/>
              <a:t>nhất</a:t>
            </a:r>
            <a:endParaRPr lang="en-US" altLang="vi-VN" dirty="0" smtClean="0"/>
          </a:p>
          <a:p>
            <a:pPr lvl="1"/>
            <a:r>
              <a:rPr lang="en-US" altLang="vi-VN" dirty="0" smtClean="0"/>
              <a:t>IPv4: </a:t>
            </a:r>
            <a:r>
              <a:rPr lang="en-US" altLang="vi-VN" dirty="0" err="1" smtClean="0"/>
              <a:t>số</a:t>
            </a:r>
            <a:r>
              <a:rPr lang="en-US" altLang="vi-VN" dirty="0" smtClean="0"/>
              <a:t> 32 bits, </a:t>
            </a:r>
            <a:r>
              <a:rPr lang="en-US" altLang="vi-VN" dirty="0" err="1" smtClean="0"/>
              <a:t>tạo</a:t>
            </a:r>
            <a:r>
              <a:rPr lang="en-US" altLang="vi-VN" dirty="0" smtClean="0"/>
              <a:t> </a:t>
            </a:r>
            <a:r>
              <a:rPr lang="en-US" altLang="vi-VN" dirty="0" err="1" smtClean="0"/>
              <a:t>thành</a:t>
            </a:r>
            <a:r>
              <a:rPr lang="en-US" altLang="vi-VN" dirty="0" smtClean="0"/>
              <a:t> </a:t>
            </a:r>
            <a:r>
              <a:rPr lang="en-US" altLang="vi-VN" dirty="0" err="1" smtClean="0"/>
              <a:t>từ</a:t>
            </a:r>
            <a:r>
              <a:rPr lang="en-US" altLang="vi-VN" dirty="0" smtClean="0"/>
              <a:t> 4 octets. </a:t>
            </a:r>
            <a:r>
              <a:rPr lang="en-US" altLang="vi-VN" dirty="0" err="1" smtClean="0"/>
              <a:t>Vd</a:t>
            </a:r>
            <a:r>
              <a:rPr lang="en-US" altLang="vi-VN" dirty="0" smtClean="0"/>
              <a:t>: 192.168.12.1</a:t>
            </a:r>
          </a:p>
          <a:p>
            <a:pPr lvl="1"/>
            <a:r>
              <a:rPr lang="en-US" altLang="vi-VN" dirty="0" err="1" smtClean="0"/>
              <a:t>Địa</a:t>
            </a:r>
            <a:r>
              <a:rPr lang="en-US" altLang="vi-VN" dirty="0" smtClean="0"/>
              <a:t> </a:t>
            </a:r>
            <a:r>
              <a:rPr lang="en-US" altLang="vi-VN" dirty="0" err="1" smtClean="0"/>
              <a:t>chỉ</a:t>
            </a:r>
            <a:r>
              <a:rPr lang="en-US" altLang="vi-VN" dirty="0" smtClean="0"/>
              <a:t> IP </a:t>
            </a:r>
            <a:r>
              <a:rPr lang="en-US" altLang="vi-VN" dirty="0" err="1" smtClean="0"/>
              <a:t>được</a:t>
            </a:r>
            <a:r>
              <a:rPr lang="en-US" altLang="vi-VN" dirty="0" smtClean="0"/>
              <a:t> chia </a:t>
            </a:r>
            <a:r>
              <a:rPr lang="en-US" altLang="vi-VN" dirty="0" err="1" smtClean="0"/>
              <a:t>thành</a:t>
            </a:r>
            <a:r>
              <a:rPr lang="en-US" altLang="vi-VN" dirty="0" smtClean="0"/>
              <a:t> </a:t>
            </a:r>
            <a:r>
              <a:rPr lang="en-US" altLang="vi-VN" dirty="0" err="1" smtClean="0"/>
              <a:t>các</a:t>
            </a:r>
            <a:r>
              <a:rPr lang="en-US" altLang="vi-VN" dirty="0" smtClean="0"/>
              <a:t> </a:t>
            </a:r>
            <a:r>
              <a:rPr lang="en-US" altLang="vi-VN" dirty="0" err="1" smtClean="0"/>
              <a:t>lớp</a:t>
            </a:r>
            <a:r>
              <a:rPr lang="en-US" altLang="vi-VN" dirty="0" smtClean="0"/>
              <a:t> </a:t>
            </a:r>
            <a:r>
              <a:rPr lang="en-US" altLang="vi-VN" dirty="0" err="1" smtClean="0"/>
              <a:t>sau</a:t>
            </a:r>
            <a:r>
              <a:rPr lang="en-US" altLang="vi-VN" dirty="0" smtClean="0"/>
              <a:t> </a:t>
            </a:r>
          </a:p>
          <a:p>
            <a:pPr lvl="2"/>
            <a:endParaRPr lang="en-US" altLang="vi-VN" dirty="0" smtClean="0"/>
          </a:p>
          <a:p>
            <a:pPr lvl="2"/>
            <a:endParaRPr lang="en-US" altLang="vi-VN" dirty="0" smtClean="0"/>
          </a:p>
          <a:p>
            <a:pPr lvl="2"/>
            <a:endParaRPr lang="en-US" altLang="vi-VN" dirty="0" smtClean="0"/>
          </a:p>
          <a:p>
            <a:pPr lvl="2"/>
            <a:endParaRPr lang="en-US" altLang="vi-VN" dirty="0" smtClean="0"/>
          </a:p>
          <a:p>
            <a:pPr lvl="2"/>
            <a:endParaRPr lang="en-US" altLang="vi-VN" dirty="0" smtClean="0"/>
          </a:p>
          <a:p>
            <a:pPr lvl="2"/>
            <a:endParaRPr lang="en-US" altLang="vi-VN" dirty="0" smtClean="0"/>
          </a:p>
          <a:p>
            <a:endParaRPr lang="en-US" altLang="vi-VN" dirty="0" smtClean="0"/>
          </a:p>
        </p:txBody>
      </p:sp>
      <p:pic>
        <p:nvPicPr>
          <p:cNvPr id="167941" name="Picture 4"/>
          <p:cNvPicPr>
            <a:picLocks noChangeAspect="1" noChangeArrowheads="1"/>
          </p:cNvPicPr>
          <p:nvPr/>
        </p:nvPicPr>
        <p:blipFill>
          <a:blip r:embed="rId3">
            <a:extLst>
              <a:ext uri="{28A0092B-C50C-407E-A947-70E740481C1C}">
                <a14:useLocalDpi xmlns:a14="http://schemas.microsoft.com/office/drawing/2010/main" val="0"/>
              </a:ext>
            </a:extLst>
          </a:blip>
          <a:srcRect l="31876" t="27000" r="15625" b="28000"/>
          <a:stretch>
            <a:fillRect/>
          </a:stretch>
        </p:blipFill>
        <p:spPr bwMode="auto">
          <a:xfrm>
            <a:off x="2627376" y="2740152"/>
            <a:ext cx="7074408" cy="404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391712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A7CF2641-CEBC-4584-831F-CFFDDDFCB302}" type="slidenum">
              <a:rPr lang="en-US" altLang="vi-VN" sz="1200">
                <a:solidFill>
                  <a:prstClr val="black"/>
                </a:solidFill>
                <a:latin typeface="Garamond" panose="02020404030301010803" pitchFamily="18" charset="0"/>
              </a:rPr>
              <a:pPr>
                <a:spcBef>
                  <a:spcPct val="0"/>
                </a:spcBef>
                <a:buClrTx/>
                <a:buSzTx/>
                <a:buFontTx/>
                <a:buNone/>
              </a:pPr>
              <a:t>11</a:t>
            </a:fld>
            <a:endParaRPr lang="en-US" altLang="vi-VN" sz="1200">
              <a:solidFill>
                <a:prstClr val="black"/>
              </a:solidFill>
              <a:latin typeface="Garamond" panose="02020404030301010803" pitchFamily="18" charset="0"/>
            </a:endParaRPr>
          </a:p>
        </p:txBody>
      </p:sp>
      <p:sp>
        <p:nvSpPr>
          <p:cNvPr id="169987" name="Rectangle 2"/>
          <p:cNvSpPr>
            <a:spLocks noGrp="1" noChangeArrowheads="1"/>
          </p:cNvSpPr>
          <p:nvPr>
            <p:ph type="title"/>
          </p:nvPr>
        </p:nvSpPr>
        <p:spPr/>
        <p:txBody>
          <a:bodyPr/>
          <a:lstStyle/>
          <a:p>
            <a:r>
              <a:rPr lang="en-US" altLang="vi-VN" smtClean="0">
                <a:latin typeface="Arial" panose="020B0604020202020204" pitchFamily="34" charset="0"/>
              </a:rPr>
              <a:t>Dãy địa chỉ IP theo lớp</a:t>
            </a:r>
          </a:p>
        </p:txBody>
      </p:sp>
      <p:sp>
        <p:nvSpPr>
          <p:cNvPr id="169988" name="Rectangle 3"/>
          <p:cNvSpPr>
            <a:spLocks noGrp="1" noChangeArrowheads="1"/>
          </p:cNvSpPr>
          <p:nvPr>
            <p:ph type="body" idx="1"/>
          </p:nvPr>
        </p:nvSpPr>
        <p:spPr/>
        <p:txBody>
          <a:bodyPr/>
          <a:lstStyle/>
          <a:p>
            <a:pPr lvl="1"/>
            <a:endParaRPr lang="en-US" altLang="vi-VN" smtClean="0"/>
          </a:p>
          <a:p>
            <a:pPr lvl="1"/>
            <a:r>
              <a:rPr lang="en-US" altLang="vi-VN" smtClean="0"/>
              <a:t>Lớp A:  0. 0. 0. 0 – 127.255.255.255</a:t>
            </a:r>
          </a:p>
          <a:p>
            <a:pPr lvl="1"/>
            <a:r>
              <a:rPr lang="en-US" altLang="vi-VN" smtClean="0"/>
              <a:t>Lớp B: 128.0.0.0 – 191.255.255.255</a:t>
            </a:r>
          </a:p>
          <a:p>
            <a:pPr lvl="1"/>
            <a:r>
              <a:rPr lang="en-US" altLang="vi-VN" smtClean="0"/>
              <a:t>Lớp C: 192.0.0.0 – 223.255.255.255</a:t>
            </a:r>
          </a:p>
          <a:p>
            <a:pPr lvl="1"/>
            <a:r>
              <a:rPr lang="en-US" altLang="vi-VN" smtClean="0"/>
              <a:t>Lớp D: 224.0.0.0 – 239.255.255.255</a:t>
            </a:r>
          </a:p>
          <a:p>
            <a:pPr lvl="1"/>
            <a:r>
              <a:rPr lang="en-US" altLang="vi-VN" smtClean="0"/>
              <a:t>Lớp E:  240.0.0.0 – 247.255.255.255</a:t>
            </a:r>
          </a:p>
          <a:p>
            <a:pPr lvl="1"/>
            <a:endParaRPr lang="en-US" altLang="vi-VN" smtClean="0"/>
          </a:p>
          <a:p>
            <a:pPr>
              <a:buFont typeface="Wingdings" panose="05000000000000000000" pitchFamily="2" charset="2"/>
              <a:buNone/>
            </a:pPr>
            <a:r>
              <a:rPr lang="en-US" altLang="vi-VN" smtClean="0"/>
              <a:t>Địa chỉ 127.0.0.1 chỉ địa chỉ IP máy cục bộ</a:t>
            </a:r>
          </a:p>
        </p:txBody>
      </p:sp>
    </p:spTree>
    <p:extLst>
      <p:ext uri="{BB962C8B-B14F-4D97-AF65-F5344CB8AC3E}">
        <p14:creationId xmlns:p14="http://schemas.microsoft.com/office/powerpoint/2010/main" val="40645646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EFCAE0DC-A308-4B80-A375-4EB0CDA40EEB}" type="slidenum">
              <a:rPr lang="en-US" altLang="vi-VN" sz="1200">
                <a:solidFill>
                  <a:prstClr val="black"/>
                </a:solidFill>
                <a:latin typeface="Garamond" panose="02020404030301010803" pitchFamily="18" charset="0"/>
              </a:rPr>
              <a:pPr>
                <a:spcBef>
                  <a:spcPct val="0"/>
                </a:spcBef>
                <a:buClrTx/>
                <a:buSzTx/>
                <a:buFontTx/>
                <a:buNone/>
              </a:pPr>
              <a:t>12</a:t>
            </a:fld>
            <a:endParaRPr lang="en-US" altLang="vi-VN" sz="1200">
              <a:solidFill>
                <a:prstClr val="black"/>
              </a:solidFill>
              <a:latin typeface="Garamond" panose="02020404030301010803" pitchFamily="18" charset="0"/>
            </a:endParaRPr>
          </a:p>
        </p:txBody>
      </p:sp>
      <p:sp>
        <p:nvSpPr>
          <p:cNvPr id="172035" name="Rectangle 2"/>
          <p:cNvSpPr>
            <a:spLocks noGrp="1" noChangeArrowheads="1"/>
          </p:cNvSpPr>
          <p:nvPr>
            <p:ph type="title"/>
          </p:nvPr>
        </p:nvSpPr>
        <p:spPr/>
        <p:txBody>
          <a:bodyPr/>
          <a:lstStyle/>
          <a:p>
            <a:r>
              <a:rPr lang="en-US" altLang="vi-VN" smtClean="0">
                <a:latin typeface="Arial" panose="020B0604020202020204" pitchFamily="34" charset="0"/>
              </a:rPr>
              <a:t>Tên miền (Domain Name)</a:t>
            </a:r>
          </a:p>
        </p:txBody>
      </p:sp>
      <p:sp>
        <p:nvSpPr>
          <p:cNvPr id="172036" name="Rectangle 3"/>
          <p:cNvSpPr>
            <a:spLocks noGrp="1" noChangeArrowheads="1"/>
          </p:cNvSpPr>
          <p:nvPr>
            <p:ph type="body" idx="1"/>
          </p:nvPr>
        </p:nvSpPr>
        <p:spPr/>
        <p:txBody>
          <a:bodyPr/>
          <a:lstStyle/>
          <a:p>
            <a:r>
              <a:rPr lang="en-US" altLang="vi-VN" smtClean="0"/>
              <a:t>Chúng ta thường khó nhớ một số dài hơn là nhớ một tên</a:t>
            </a:r>
          </a:p>
          <a:p>
            <a:pPr lvl="1"/>
            <a:r>
              <a:rPr lang="en-US" altLang="vi-VN" smtClean="0"/>
              <a:t>DNS (Domain Name Server) cung cấp ánh xạ từ địa chỉ sang tên.</a:t>
            </a:r>
          </a:p>
          <a:p>
            <a:pPr lvl="1"/>
            <a:r>
              <a:rPr lang="en-US" altLang="vi-VN" smtClean="0"/>
              <a:t>Ví dụ </a:t>
            </a:r>
            <a:r>
              <a:rPr lang="en-US" altLang="vi-VN" smtClean="0">
                <a:hlinkClick r:id="rId3"/>
              </a:rPr>
              <a:t>ftp.davidreilly.com</a:t>
            </a:r>
            <a:r>
              <a:rPr lang="en-US" altLang="vi-VN" smtClean="0"/>
              <a:t>, </a:t>
            </a:r>
            <a:r>
              <a:rPr lang="en-US" altLang="vi-VN" smtClean="0">
                <a:hlinkClick r:id="rId4"/>
              </a:rPr>
              <a:t>www.davidreilly.com</a:t>
            </a:r>
            <a:endParaRPr lang="en-US" altLang="vi-VN" smtClean="0"/>
          </a:p>
          <a:p>
            <a:pPr lvl="1"/>
            <a:r>
              <a:rPr lang="en-US" altLang="vi-VN" smtClean="0"/>
              <a:t>Tên miền cũng được nhóm theo các miền con sau</a:t>
            </a:r>
          </a:p>
          <a:p>
            <a:pPr lvl="2"/>
            <a:endParaRPr lang="en-US" altLang="vi-VN" smtClean="0"/>
          </a:p>
          <a:p>
            <a:endParaRPr lang="en-US" altLang="vi-VN" smtClean="0"/>
          </a:p>
        </p:txBody>
      </p:sp>
      <p:pic>
        <p:nvPicPr>
          <p:cNvPr id="17203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810000"/>
            <a:ext cx="8839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52473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9E533A45-8966-46B8-8229-412EDC67CB20}" type="slidenum">
              <a:rPr lang="en-US" altLang="vi-VN" sz="1200">
                <a:solidFill>
                  <a:prstClr val="black"/>
                </a:solidFill>
                <a:latin typeface="Garamond" panose="02020404030301010803" pitchFamily="18" charset="0"/>
              </a:rPr>
              <a:pPr>
                <a:spcBef>
                  <a:spcPct val="0"/>
                </a:spcBef>
                <a:buClrTx/>
                <a:buSzTx/>
                <a:buFontTx/>
                <a:buNone/>
              </a:pPr>
              <a:t>13</a:t>
            </a:fld>
            <a:endParaRPr lang="en-US" altLang="vi-VN" sz="1200">
              <a:solidFill>
                <a:prstClr val="black"/>
              </a:solidFill>
              <a:latin typeface="Garamond" panose="02020404030301010803" pitchFamily="18" charset="0"/>
            </a:endParaRPr>
          </a:p>
        </p:txBody>
      </p:sp>
      <p:sp>
        <p:nvSpPr>
          <p:cNvPr id="174083" name="Rectangle 2"/>
          <p:cNvSpPr>
            <a:spLocks noGrp="1" noChangeArrowheads="1"/>
          </p:cNvSpPr>
          <p:nvPr>
            <p:ph type="title"/>
          </p:nvPr>
        </p:nvSpPr>
        <p:spPr/>
        <p:txBody>
          <a:bodyPr/>
          <a:lstStyle/>
          <a:p>
            <a:r>
              <a:rPr lang="en-US" altLang="vi-VN" smtClean="0">
                <a:latin typeface="Arial" panose="020B0604020202020204" pitchFamily="34" charset="0"/>
              </a:rPr>
              <a:t>Ánh xạ tên miền</a:t>
            </a:r>
          </a:p>
        </p:txBody>
      </p:sp>
      <p:sp>
        <p:nvSpPr>
          <p:cNvPr id="174084" name="Rectangle 3"/>
          <p:cNvSpPr>
            <a:spLocks noGrp="1" noChangeArrowheads="1"/>
          </p:cNvSpPr>
          <p:nvPr>
            <p:ph type="body" idx="1"/>
          </p:nvPr>
        </p:nvSpPr>
        <p:spPr/>
        <p:txBody>
          <a:bodyPr/>
          <a:lstStyle/>
          <a:p>
            <a:endParaRPr lang="fr-FR" altLang="vi-VN" smtClean="0"/>
          </a:p>
        </p:txBody>
      </p:sp>
      <p:pic>
        <p:nvPicPr>
          <p:cNvPr id="17408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2" y="1645920"/>
            <a:ext cx="5666916" cy="510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38290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1CE76811-D557-4480-AD1F-5865D74B3CC4}" type="slidenum">
              <a:rPr lang="en-US" altLang="vi-VN" sz="1200">
                <a:solidFill>
                  <a:prstClr val="black"/>
                </a:solidFill>
                <a:latin typeface="Garamond" panose="02020404030301010803" pitchFamily="18" charset="0"/>
              </a:rPr>
              <a:pPr>
                <a:spcBef>
                  <a:spcPct val="0"/>
                </a:spcBef>
                <a:buClrTx/>
                <a:buSzTx/>
                <a:buFontTx/>
                <a:buNone/>
              </a:pPr>
              <a:t>14</a:t>
            </a:fld>
            <a:endParaRPr lang="en-US" altLang="vi-VN" sz="1200">
              <a:solidFill>
                <a:prstClr val="black"/>
              </a:solidFill>
              <a:latin typeface="Garamond" panose="02020404030301010803" pitchFamily="18" charset="0"/>
            </a:endParaRPr>
          </a:p>
        </p:txBody>
      </p:sp>
      <p:sp>
        <p:nvSpPr>
          <p:cNvPr id="176131" name="Rectangle 2"/>
          <p:cNvSpPr>
            <a:spLocks noGrp="1" noChangeArrowheads="1"/>
          </p:cNvSpPr>
          <p:nvPr>
            <p:ph type="title"/>
          </p:nvPr>
        </p:nvSpPr>
        <p:spPr/>
        <p:txBody>
          <a:bodyPr/>
          <a:lstStyle/>
          <a:p>
            <a:r>
              <a:rPr lang="en-US" altLang="vi-VN" smtClean="0">
                <a:latin typeface="Arial" panose="020B0604020202020204" pitchFamily="34" charset="0"/>
              </a:rPr>
              <a:t>Socket ?</a:t>
            </a:r>
          </a:p>
        </p:txBody>
      </p:sp>
      <p:sp>
        <p:nvSpPr>
          <p:cNvPr id="176132" name="Rectangle 3"/>
          <p:cNvSpPr>
            <a:spLocks noGrp="1" noChangeArrowheads="1"/>
          </p:cNvSpPr>
          <p:nvPr>
            <p:ph type="body" idx="1"/>
          </p:nvPr>
        </p:nvSpPr>
        <p:spPr/>
        <p:txBody>
          <a:bodyPr/>
          <a:lstStyle/>
          <a:p>
            <a:pPr>
              <a:lnSpc>
                <a:spcPct val="180000"/>
              </a:lnSpc>
            </a:pPr>
            <a:r>
              <a:rPr lang="en-US" altLang="vi-VN" smtClean="0"/>
              <a:t>Một ứng dụng trên mạng được xác định thông qua</a:t>
            </a:r>
          </a:p>
          <a:p>
            <a:pPr lvl="1">
              <a:lnSpc>
                <a:spcPct val="180000"/>
              </a:lnSpc>
            </a:pPr>
            <a:r>
              <a:rPr lang="en-US" altLang="vi-VN" smtClean="0"/>
              <a:t>Địa chỉ IP duy nhất mà nó chạy trên một hệ thống.</a:t>
            </a:r>
          </a:p>
          <a:p>
            <a:pPr lvl="1">
              <a:lnSpc>
                <a:spcPct val="180000"/>
              </a:lnSpc>
            </a:pPr>
            <a:r>
              <a:rPr lang="en-US" altLang="vi-VN" smtClean="0"/>
              <a:t>Số hiệu cổng riêng được gán cho nó.</a:t>
            </a:r>
          </a:p>
          <a:p>
            <a:pPr>
              <a:lnSpc>
                <a:spcPct val="180000"/>
              </a:lnSpc>
            </a:pPr>
            <a:r>
              <a:rPr lang="en-US" altLang="vi-VN" smtClean="0"/>
              <a:t>2 ứng dụng mạng liên lạc được với nhau cần phải thiết lập </a:t>
            </a:r>
            <a:r>
              <a:rPr lang="en-US" altLang="vi-VN" smtClean="0">
                <a:solidFill>
                  <a:srgbClr val="A50021"/>
                </a:solidFill>
              </a:rPr>
              <a:t>kết nối (connection)</a:t>
            </a:r>
            <a:r>
              <a:rPr lang="en-US" altLang="vi-VN" smtClean="0"/>
              <a:t>. </a:t>
            </a:r>
          </a:p>
          <a:p>
            <a:pPr lvl="1">
              <a:lnSpc>
                <a:spcPct val="180000"/>
              </a:lnSpc>
            </a:pPr>
            <a:r>
              <a:rPr lang="en-US" altLang="vi-VN" smtClean="0"/>
              <a:t>Mỗi đầu </a:t>
            </a:r>
            <a:r>
              <a:rPr lang="en-US" altLang="vi-VN" smtClean="0">
                <a:solidFill>
                  <a:srgbClr val="A50021"/>
                </a:solidFill>
              </a:rPr>
              <a:t>kết nối</a:t>
            </a:r>
            <a:r>
              <a:rPr lang="en-US" altLang="vi-VN" smtClean="0"/>
              <a:t> tương ứng với một Socket.</a:t>
            </a:r>
          </a:p>
          <a:p>
            <a:endParaRPr lang="en-US" altLang="vi-VN" smtClean="0"/>
          </a:p>
        </p:txBody>
      </p:sp>
    </p:spTree>
    <p:extLst>
      <p:ext uri="{BB962C8B-B14F-4D97-AF65-F5344CB8AC3E}">
        <p14:creationId xmlns:p14="http://schemas.microsoft.com/office/powerpoint/2010/main" val="2203745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4AF7020C-90CD-4289-8953-5022EA14F52F}" type="slidenum">
              <a:rPr lang="en-US" altLang="vi-VN" sz="1200">
                <a:solidFill>
                  <a:prstClr val="black"/>
                </a:solidFill>
                <a:latin typeface="Garamond" panose="02020404030301010803" pitchFamily="18" charset="0"/>
              </a:rPr>
              <a:pPr>
                <a:spcBef>
                  <a:spcPct val="0"/>
                </a:spcBef>
                <a:buClrTx/>
                <a:buSzTx/>
                <a:buFontTx/>
                <a:buNone/>
              </a:pPr>
              <a:t>15</a:t>
            </a:fld>
            <a:endParaRPr lang="en-US" altLang="vi-VN" sz="1200">
              <a:solidFill>
                <a:prstClr val="black"/>
              </a:solidFill>
              <a:latin typeface="Garamond" panose="02020404030301010803" pitchFamily="18" charset="0"/>
            </a:endParaRPr>
          </a:p>
        </p:txBody>
      </p:sp>
      <p:sp>
        <p:nvSpPr>
          <p:cNvPr id="178179" name="Rectangle 2"/>
          <p:cNvSpPr>
            <a:spLocks noGrp="1" noChangeArrowheads="1"/>
          </p:cNvSpPr>
          <p:nvPr>
            <p:ph type="title"/>
          </p:nvPr>
        </p:nvSpPr>
        <p:spPr/>
        <p:txBody>
          <a:bodyPr/>
          <a:lstStyle/>
          <a:p>
            <a:r>
              <a:rPr lang="en-US" altLang="vi-VN" smtClean="0">
                <a:latin typeface="Arial" panose="020B0604020202020204" pitchFamily="34" charset="0"/>
              </a:rPr>
              <a:t>Socket ?</a:t>
            </a:r>
          </a:p>
        </p:txBody>
      </p:sp>
      <p:sp>
        <p:nvSpPr>
          <p:cNvPr id="178180" name="Rectangle 3"/>
          <p:cNvSpPr>
            <a:spLocks noGrp="1" noChangeArrowheads="1"/>
          </p:cNvSpPr>
          <p:nvPr>
            <p:ph type="body" idx="1"/>
          </p:nvPr>
        </p:nvSpPr>
        <p:spPr>
          <a:xfrm>
            <a:off x="1981200" y="1133856"/>
            <a:ext cx="9759696" cy="5257800"/>
          </a:xfrm>
          <a:noFill/>
        </p:spPr>
        <p:txBody>
          <a:bodyPr vert="horz" lIns="91440" tIns="82800" rIns="91440" bIns="45720" rtlCol="0">
            <a:normAutofit/>
          </a:bodyPr>
          <a:lstStyle/>
          <a:p>
            <a:r>
              <a:rPr lang="en-US" altLang="vi-VN" dirty="0" err="1" smtClean="0"/>
              <a:t>Vậy</a:t>
            </a:r>
            <a:r>
              <a:rPr lang="en-US" altLang="vi-VN" dirty="0" smtClean="0"/>
              <a:t>,</a:t>
            </a:r>
          </a:p>
          <a:p>
            <a:pPr lvl="1"/>
            <a:r>
              <a:rPr lang="en-US" altLang="vi-VN" dirty="0" err="1" smtClean="0"/>
              <a:t>Một</a:t>
            </a:r>
            <a:r>
              <a:rPr lang="en-US" altLang="vi-VN" dirty="0" smtClean="0"/>
              <a:t> socket </a:t>
            </a:r>
            <a:r>
              <a:rPr lang="en-US" altLang="vi-VN" dirty="0" err="1" smtClean="0"/>
              <a:t>là</a:t>
            </a:r>
            <a:r>
              <a:rPr lang="en-US" altLang="vi-VN" dirty="0" smtClean="0"/>
              <a:t> </a:t>
            </a:r>
            <a:r>
              <a:rPr lang="en-US" altLang="vi-VN" dirty="0" err="1" smtClean="0"/>
              <a:t>một</a:t>
            </a:r>
            <a:r>
              <a:rPr lang="en-US" altLang="vi-VN" dirty="0" smtClean="0"/>
              <a:t> </a:t>
            </a:r>
            <a:r>
              <a:rPr lang="en-US" altLang="vi-VN" dirty="0" err="1" smtClean="0"/>
              <a:t>đầu</a:t>
            </a:r>
            <a:r>
              <a:rPr lang="en-US" altLang="vi-VN" dirty="0" smtClean="0"/>
              <a:t> </a:t>
            </a:r>
            <a:r>
              <a:rPr lang="en-US" altLang="vi-VN" dirty="0" err="1" smtClean="0"/>
              <a:t>cuối</a:t>
            </a:r>
            <a:r>
              <a:rPr lang="en-US" altLang="vi-VN" dirty="0" smtClean="0"/>
              <a:t> </a:t>
            </a:r>
            <a:r>
              <a:rPr lang="en-US" altLang="vi-VN" dirty="0" err="1" smtClean="0"/>
              <a:t>của</a:t>
            </a:r>
            <a:r>
              <a:rPr lang="en-US" altLang="vi-VN" dirty="0" smtClean="0"/>
              <a:t> </a:t>
            </a:r>
            <a:r>
              <a:rPr lang="en-US" altLang="vi-VN" dirty="0" err="1" smtClean="0"/>
              <a:t>một</a:t>
            </a:r>
            <a:r>
              <a:rPr lang="en-US" altLang="vi-VN" dirty="0" smtClean="0"/>
              <a:t> </a:t>
            </a:r>
            <a:r>
              <a:rPr lang="en-US" altLang="vi-VN" dirty="0" err="1" smtClean="0"/>
              <a:t>sự</a:t>
            </a:r>
            <a:r>
              <a:rPr lang="en-US" altLang="vi-VN" dirty="0" smtClean="0"/>
              <a:t> </a:t>
            </a:r>
            <a:r>
              <a:rPr lang="en-US" altLang="vi-VN" dirty="0" err="1" smtClean="0"/>
              <a:t>truyền</a:t>
            </a:r>
            <a:r>
              <a:rPr lang="en-US" altLang="vi-VN" dirty="0" smtClean="0"/>
              <a:t> </a:t>
            </a:r>
            <a:r>
              <a:rPr lang="en-US" altLang="vi-VN" dirty="0" err="1" smtClean="0"/>
              <a:t>thông</a:t>
            </a:r>
            <a:r>
              <a:rPr lang="en-US" altLang="vi-VN" dirty="0" smtClean="0"/>
              <a:t> 2 </a:t>
            </a:r>
            <a:r>
              <a:rPr lang="en-US" altLang="vi-VN" dirty="0" err="1" smtClean="0"/>
              <a:t>chiều</a:t>
            </a:r>
            <a:r>
              <a:rPr lang="en-US" altLang="vi-VN" dirty="0" smtClean="0"/>
              <a:t>, </a:t>
            </a:r>
            <a:r>
              <a:rPr lang="en-US" altLang="vi-VN" dirty="0" err="1" smtClean="0"/>
              <a:t>liên</a:t>
            </a:r>
            <a:r>
              <a:rPr lang="en-US" altLang="vi-VN" dirty="0" smtClean="0"/>
              <a:t> </a:t>
            </a:r>
            <a:r>
              <a:rPr lang="en-US" altLang="vi-VN" dirty="0" err="1" smtClean="0"/>
              <a:t>kết</a:t>
            </a:r>
            <a:r>
              <a:rPr lang="en-US" altLang="vi-VN" dirty="0" smtClean="0"/>
              <a:t> </a:t>
            </a:r>
            <a:r>
              <a:rPr lang="en-US" altLang="vi-VN" dirty="0" err="1" smtClean="0"/>
              <a:t>giữa</a:t>
            </a:r>
            <a:r>
              <a:rPr lang="en-US" altLang="vi-VN" dirty="0" smtClean="0"/>
              <a:t> </a:t>
            </a:r>
            <a:r>
              <a:rPr lang="en-US" altLang="vi-VN" dirty="0" err="1" smtClean="0"/>
              <a:t>hai</a:t>
            </a:r>
            <a:r>
              <a:rPr lang="en-US" altLang="vi-VN" dirty="0" smtClean="0"/>
              <a:t> </a:t>
            </a:r>
            <a:r>
              <a:rPr lang="en-US" altLang="vi-VN" dirty="0" err="1" smtClean="0"/>
              <a:t>chương</a:t>
            </a:r>
            <a:r>
              <a:rPr lang="en-US" altLang="vi-VN" dirty="0" smtClean="0"/>
              <a:t> </a:t>
            </a:r>
            <a:r>
              <a:rPr lang="en-US" altLang="vi-VN" dirty="0" err="1" smtClean="0"/>
              <a:t>trình</a:t>
            </a:r>
            <a:r>
              <a:rPr lang="en-US" altLang="vi-VN" dirty="0" smtClean="0"/>
              <a:t> </a:t>
            </a:r>
            <a:r>
              <a:rPr lang="en-US" altLang="vi-VN" dirty="0" err="1" smtClean="0"/>
              <a:t>chạy</a:t>
            </a:r>
            <a:r>
              <a:rPr lang="en-US" altLang="vi-VN" dirty="0" smtClean="0"/>
              <a:t> </a:t>
            </a:r>
            <a:r>
              <a:rPr lang="en-US" altLang="vi-VN" dirty="0" err="1" smtClean="0"/>
              <a:t>trên</a:t>
            </a:r>
            <a:r>
              <a:rPr lang="en-US" altLang="vi-VN" dirty="0" smtClean="0"/>
              <a:t> </a:t>
            </a:r>
            <a:r>
              <a:rPr lang="en-US" altLang="vi-VN" dirty="0" err="1" smtClean="0"/>
              <a:t>mạng</a:t>
            </a:r>
            <a:r>
              <a:rPr lang="en-US" altLang="vi-VN" dirty="0" smtClean="0"/>
              <a:t>. </a:t>
            </a:r>
          </a:p>
          <a:p>
            <a:pPr lvl="1"/>
            <a:r>
              <a:rPr lang="en-US" altLang="vi-VN" dirty="0" err="1" smtClean="0"/>
              <a:t>Một</a:t>
            </a:r>
            <a:r>
              <a:rPr lang="en-US" altLang="vi-VN" dirty="0" smtClean="0"/>
              <a:t> socket </a:t>
            </a:r>
            <a:r>
              <a:rPr lang="en-US" altLang="vi-VN" dirty="0" err="1" smtClean="0"/>
              <a:t>được</a:t>
            </a:r>
            <a:r>
              <a:rPr lang="en-US" altLang="vi-VN" dirty="0" smtClean="0"/>
              <a:t> </a:t>
            </a:r>
            <a:r>
              <a:rPr lang="en-US" altLang="vi-VN" dirty="0" err="1" smtClean="0"/>
              <a:t>gán</a:t>
            </a:r>
            <a:r>
              <a:rPr lang="en-US" altLang="vi-VN" dirty="0" smtClean="0"/>
              <a:t> </a:t>
            </a:r>
            <a:r>
              <a:rPr lang="en-US" altLang="vi-VN" dirty="0" err="1" smtClean="0"/>
              <a:t>với</a:t>
            </a:r>
            <a:r>
              <a:rPr lang="en-US" altLang="vi-VN" dirty="0" smtClean="0"/>
              <a:t> </a:t>
            </a:r>
            <a:r>
              <a:rPr lang="en-US" altLang="vi-VN" dirty="0" err="1" smtClean="0"/>
              <a:t>một</a:t>
            </a:r>
            <a:r>
              <a:rPr lang="en-US" altLang="vi-VN" dirty="0" smtClean="0"/>
              <a:t> </a:t>
            </a:r>
            <a:r>
              <a:rPr lang="en-US" altLang="vi-VN" dirty="0" err="1" smtClean="0"/>
              <a:t>số</a:t>
            </a:r>
            <a:r>
              <a:rPr lang="en-US" altLang="vi-VN" dirty="0" smtClean="0"/>
              <a:t> </a:t>
            </a:r>
            <a:r>
              <a:rPr lang="en-US" altLang="vi-VN" dirty="0" err="1" smtClean="0"/>
              <a:t>hiệu</a:t>
            </a:r>
            <a:r>
              <a:rPr lang="en-US" altLang="vi-VN" dirty="0" smtClean="0"/>
              <a:t> </a:t>
            </a:r>
            <a:r>
              <a:rPr lang="en-US" altLang="vi-VN" dirty="0" err="1" smtClean="0"/>
              <a:t>cổng</a:t>
            </a:r>
            <a:r>
              <a:rPr lang="en-US" altLang="vi-VN" dirty="0" smtClean="0"/>
              <a:t> (port), </a:t>
            </a:r>
            <a:r>
              <a:rPr lang="en-US" altLang="vi-VN" dirty="0" err="1" smtClean="0"/>
              <a:t>vì</a:t>
            </a:r>
            <a:r>
              <a:rPr lang="en-US" altLang="vi-VN" dirty="0" smtClean="0"/>
              <a:t> </a:t>
            </a:r>
            <a:r>
              <a:rPr lang="en-US" altLang="vi-VN" dirty="0" err="1" smtClean="0"/>
              <a:t>thế</a:t>
            </a:r>
            <a:r>
              <a:rPr lang="en-US" altLang="vi-VN" dirty="0" smtClean="0"/>
              <a:t> </a:t>
            </a:r>
            <a:r>
              <a:rPr lang="en-US" altLang="vi-VN" dirty="0" err="1" smtClean="0"/>
              <a:t>tầng</a:t>
            </a:r>
            <a:r>
              <a:rPr lang="en-US" altLang="vi-VN" dirty="0" smtClean="0"/>
              <a:t> </a:t>
            </a:r>
            <a:r>
              <a:rPr lang="en-US" altLang="vi-VN" dirty="0" err="1" smtClean="0"/>
              <a:t>giao</a:t>
            </a:r>
            <a:r>
              <a:rPr lang="en-US" altLang="vi-VN" dirty="0" smtClean="0"/>
              <a:t> </a:t>
            </a:r>
            <a:r>
              <a:rPr lang="en-US" altLang="vi-VN" dirty="0" err="1" smtClean="0"/>
              <a:t>vận</a:t>
            </a:r>
            <a:r>
              <a:rPr lang="en-US" altLang="vi-VN" dirty="0" smtClean="0"/>
              <a:t> </a:t>
            </a:r>
            <a:r>
              <a:rPr lang="en-US" altLang="vi-VN" dirty="0" err="1" smtClean="0"/>
              <a:t>có</a:t>
            </a:r>
            <a:r>
              <a:rPr lang="en-US" altLang="vi-VN" dirty="0" smtClean="0"/>
              <a:t> </a:t>
            </a:r>
            <a:r>
              <a:rPr lang="en-US" altLang="vi-VN" dirty="0" err="1" smtClean="0"/>
              <a:t>thể</a:t>
            </a:r>
            <a:r>
              <a:rPr lang="en-US" altLang="vi-VN" dirty="0" smtClean="0"/>
              <a:t> </a:t>
            </a:r>
            <a:r>
              <a:rPr lang="en-US" altLang="vi-VN" dirty="0" err="1" smtClean="0"/>
              <a:t>nhận</a:t>
            </a:r>
            <a:r>
              <a:rPr lang="en-US" altLang="vi-VN" dirty="0" smtClean="0"/>
              <a:t> </a:t>
            </a:r>
            <a:r>
              <a:rPr lang="en-US" altLang="vi-VN" dirty="0" err="1" smtClean="0"/>
              <a:t>biết</a:t>
            </a:r>
            <a:r>
              <a:rPr lang="en-US" altLang="vi-VN" dirty="0" smtClean="0"/>
              <a:t> </a:t>
            </a:r>
            <a:r>
              <a:rPr lang="en-US" altLang="vi-VN" dirty="0" err="1" smtClean="0"/>
              <a:t>ứng</a:t>
            </a:r>
            <a:r>
              <a:rPr lang="en-US" altLang="vi-VN" dirty="0" smtClean="0"/>
              <a:t> </a:t>
            </a:r>
            <a:r>
              <a:rPr lang="en-US" altLang="vi-VN" dirty="0" err="1" smtClean="0"/>
              <a:t>dụng</a:t>
            </a:r>
            <a:r>
              <a:rPr lang="en-US" altLang="vi-VN" dirty="0" smtClean="0"/>
              <a:t> </a:t>
            </a:r>
            <a:r>
              <a:rPr lang="en-US" altLang="vi-VN" dirty="0" err="1" smtClean="0"/>
              <a:t>mà</a:t>
            </a:r>
            <a:r>
              <a:rPr lang="en-US" altLang="vi-VN" dirty="0" smtClean="0"/>
              <a:t> </a:t>
            </a:r>
            <a:r>
              <a:rPr lang="en-US" altLang="vi-VN" dirty="0" err="1" smtClean="0"/>
              <a:t>dữ</a:t>
            </a:r>
            <a:r>
              <a:rPr lang="en-US" altLang="vi-VN" dirty="0" smtClean="0"/>
              <a:t> </a:t>
            </a:r>
            <a:r>
              <a:rPr lang="en-US" altLang="vi-VN" dirty="0" err="1" smtClean="0"/>
              <a:t>liệu</a:t>
            </a:r>
            <a:r>
              <a:rPr lang="en-US" altLang="vi-VN" dirty="0" smtClean="0"/>
              <a:t> </a:t>
            </a:r>
            <a:r>
              <a:rPr lang="en-US" altLang="vi-VN" dirty="0" err="1" smtClean="0"/>
              <a:t>được</a:t>
            </a:r>
            <a:r>
              <a:rPr lang="en-US" altLang="vi-VN" dirty="0" smtClean="0"/>
              <a:t> </a:t>
            </a:r>
            <a:r>
              <a:rPr lang="en-US" altLang="vi-VN" dirty="0" err="1" smtClean="0"/>
              <a:t>chuyển</a:t>
            </a:r>
            <a:r>
              <a:rPr lang="en-US" altLang="vi-VN" dirty="0" smtClean="0"/>
              <a:t> </a:t>
            </a:r>
            <a:r>
              <a:rPr lang="en-US" altLang="vi-VN" dirty="0" err="1" smtClean="0"/>
              <a:t>đến</a:t>
            </a:r>
            <a:r>
              <a:rPr lang="en-US" altLang="vi-VN" dirty="0" smtClean="0"/>
              <a:t>.</a:t>
            </a:r>
          </a:p>
          <a:p>
            <a:r>
              <a:rPr lang="en-US" altLang="vi-VN" dirty="0" smtClean="0"/>
              <a:t>Socket </a:t>
            </a:r>
            <a:r>
              <a:rPr lang="en-US" altLang="vi-VN" dirty="0" err="1" smtClean="0"/>
              <a:t>cho</a:t>
            </a:r>
            <a:r>
              <a:rPr lang="en-US" altLang="vi-VN" dirty="0" smtClean="0"/>
              <a:t> </a:t>
            </a:r>
            <a:r>
              <a:rPr lang="en-US" altLang="vi-VN" dirty="0" err="1" smtClean="0"/>
              <a:t>phép</a:t>
            </a:r>
            <a:r>
              <a:rPr lang="en-US" altLang="vi-VN" dirty="0" smtClean="0"/>
              <a:t> </a:t>
            </a:r>
            <a:r>
              <a:rPr lang="en-US" altLang="vi-VN" dirty="0" err="1" smtClean="0"/>
              <a:t>thực</a:t>
            </a:r>
            <a:r>
              <a:rPr lang="en-US" altLang="vi-VN" dirty="0" smtClean="0"/>
              <a:t> </a:t>
            </a:r>
            <a:r>
              <a:rPr lang="en-US" altLang="vi-VN" dirty="0" err="1" smtClean="0"/>
              <a:t>hiện</a:t>
            </a:r>
            <a:r>
              <a:rPr lang="en-US" altLang="vi-VN" dirty="0" smtClean="0"/>
              <a:t> </a:t>
            </a:r>
            <a:r>
              <a:rPr lang="en-US" altLang="vi-VN" dirty="0" err="1" smtClean="0"/>
              <a:t>các</a:t>
            </a:r>
            <a:r>
              <a:rPr lang="en-US" altLang="vi-VN" dirty="0" smtClean="0"/>
              <a:t> </a:t>
            </a:r>
            <a:r>
              <a:rPr lang="en-US" altLang="vi-VN" dirty="0" err="1" smtClean="0"/>
              <a:t>hoạt</a:t>
            </a:r>
            <a:r>
              <a:rPr lang="en-US" altLang="vi-VN" dirty="0" smtClean="0"/>
              <a:t> </a:t>
            </a:r>
            <a:r>
              <a:rPr lang="en-US" altLang="vi-VN" dirty="0" err="1" smtClean="0"/>
              <a:t>động</a:t>
            </a:r>
            <a:r>
              <a:rPr lang="en-US" altLang="vi-VN" dirty="0" smtClean="0"/>
              <a:t> </a:t>
            </a:r>
            <a:r>
              <a:rPr lang="en-US" altLang="vi-VN" dirty="0" err="1" smtClean="0"/>
              <a:t>sau</a:t>
            </a:r>
            <a:r>
              <a:rPr lang="en-US" altLang="vi-VN" dirty="0" smtClean="0"/>
              <a:t>:</a:t>
            </a:r>
          </a:p>
          <a:p>
            <a:pPr lvl="2"/>
            <a:r>
              <a:rPr lang="en-US" altLang="vi-VN" sz="2200" dirty="0" err="1">
                <a:solidFill>
                  <a:srgbClr val="0000FF"/>
                </a:solidFill>
              </a:rPr>
              <a:t>Kết</a:t>
            </a:r>
            <a:r>
              <a:rPr lang="en-US" altLang="vi-VN" sz="2200" dirty="0">
                <a:solidFill>
                  <a:srgbClr val="0000FF"/>
                </a:solidFill>
              </a:rPr>
              <a:t> </a:t>
            </a:r>
            <a:r>
              <a:rPr lang="en-US" altLang="vi-VN" sz="2200" dirty="0" err="1">
                <a:solidFill>
                  <a:srgbClr val="0000FF"/>
                </a:solidFill>
              </a:rPr>
              <a:t>nối</a:t>
            </a:r>
            <a:r>
              <a:rPr lang="en-US" altLang="vi-VN" sz="2200" dirty="0">
                <a:solidFill>
                  <a:srgbClr val="0000FF"/>
                </a:solidFill>
              </a:rPr>
              <a:t> </a:t>
            </a:r>
            <a:r>
              <a:rPr lang="en-US" altLang="vi-VN" sz="2200" dirty="0" err="1">
                <a:solidFill>
                  <a:srgbClr val="0000FF"/>
                </a:solidFill>
              </a:rPr>
              <a:t>đến</a:t>
            </a:r>
            <a:r>
              <a:rPr lang="en-US" altLang="vi-VN" sz="2200" dirty="0">
                <a:solidFill>
                  <a:srgbClr val="0000FF"/>
                </a:solidFill>
              </a:rPr>
              <a:t> </a:t>
            </a:r>
            <a:r>
              <a:rPr lang="en-US" altLang="vi-VN" sz="2200" dirty="0" err="1">
                <a:solidFill>
                  <a:srgbClr val="0000FF"/>
                </a:solidFill>
              </a:rPr>
              <a:t>máy</a:t>
            </a:r>
            <a:r>
              <a:rPr lang="en-US" altLang="vi-VN" sz="2200" dirty="0">
                <a:solidFill>
                  <a:srgbClr val="0000FF"/>
                </a:solidFill>
              </a:rPr>
              <a:t> ở </a:t>
            </a:r>
            <a:r>
              <a:rPr lang="en-US" altLang="vi-VN" sz="2200" dirty="0" err="1">
                <a:solidFill>
                  <a:srgbClr val="0000FF"/>
                </a:solidFill>
              </a:rPr>
              <a:t>xa</a:t>
            </a:r>
            <a:endParaRPr lang="en-US" altLang="vi-VN" sz="2200" dirty="0">
              <a:solidFill>
                <a:srgbClr val="0000FF"/>
              </a:solidFill>
            </a:endParaRPr>
          </a:p>
          <a:p>
            <a:pPr lvl="2"/>
            <a:r>
              <a:rPr lang="en-US" altLang="vi-VN" sz="2200" dirty="0" err="1">
                <a:solidFill>
                  <a:srgbClr val="0000FF"/>
                </a:solidFill>
              </a:rPr>
              <a:t>Gửi</a:t>
            </a:r>
            <a:r>
              <a:rPr lang="en-US" altLang="vi-VN" sz="2200" dirty="0">
                <a:solidFill>
                  <a:srgbClr val="0000FF"/>
                </a:solidFill>
              </a:rPr>
              <a:t> </a:t>
            </a:r>
            <a:r>
              <a:rPr lang="en-US" altLang="vi-VN" sz="2200" dirty="0" err="1">
                <a:solidFill>
                  <a:srgbClr val="0000FF"/>
                </a:solidFill>
              </a:rPr>
              <a:t>dữ</a:t>
            </a:r>
            <a:r>
              <a:rPr lang="en-US" altLang="vi-VN" sz="2200" dirty="0">
                <a:solidFill>
                  <a:srgbClr val="0000FF"/>
                </a:solidFill>
              </a:rPr>
              <a:t> </a:t>
            </a:r>
            <a:r>
              <a:rPr lang="en-US" altLang="vi-VN" sz="2200" dirty="0" err="1">
                <a:solidFill>
                  <a:srgbClr val="0000FF"/>
                </a:solidFill>
              </a:rPr>
              <a:t>liệu</a:t>
            </a:r>
            <a:endParaRPr lang="en-US" altLang="vi-VN" sz="2200" dirty="0">
              <a:solidFill>
                <a:srgbClr val="0000FF"/>
              </a:solidFill>
            </a:endParaRPr>
          </a:p>
          <a:p>
            <a:pPr lvl="2"/>
            <a:r>
              <a:rPr lang="en-US" altLang="vi-VN" sz="2200" dirty="0" err="1">
                <a:solidFill>
                  <a:srgbClr val="0000FF"/>
                </a:solidFill>
              </a:rPr>
              <a:t>Nhận</a:t>
            </a:r>
            <a:r>
              <a:rPr lang="en-US" altLang="vi-VN" sz="2200" dirty="0">
                <a:solidFill>
                  <a:srgbClr val="0000FF"/>
                </a:solidFill>
              </a:rPr>
              <a:t> </a:t>
            </a:r>
            <a:r>
              <a:rPr lang="en-US" altLang="vi-VN" sz="2200" dirty="0" err="1">
                <a:solidFill>
                  <a:srgbClr val="0000FF"/>
                </a:solidFill>
              </a:rPr>
              <a:t>dữ</a:t>
            </a:r>
            <a:r>
              <a:rPr lang="en-US" altLang="vi-VN" sz="2200" dirty="0">
                <a:solidFill>
                  <a:srgbClr val="0000FF"/>
                </a:solidFill>
              </a:rPr>
              <a:t> </a:t>
            </a:r>
            <a:r>
              <a:rPr lang="en-US" altLang="vi-VN" sz="2200" dirty="0" err="1">
                <a:solidFill>
                  <a:srgbClr val="0000FF"/>
                </a:solidFill>
              </a:rPr>
              <a:t>liệu</a:t>
            </a:r>
            <a:endParaRPr lang="en-US" altLang="vi-VN" sz="2200" dirty="0">
              <a:solidFill>
                <a:srgbClr val="0000FF"/>
              </a:solidFill>
            </a:endParaRPr>
          </a:p>
          <a:p>
            <a:pPr lvl="2"/>
            <a:r>
              <a:rPr lang="en-US" altLang="vi-VN" sz="2200" dirty="0" err="1">
                <a:solidFill>
                  <a:srgbClr val="0000FF"/>
                </a:solidFill>
              </a:rPr>
              <a:t>Đóng</a:t>
            </a:r>
            <a:r>
              <a:rPr lang="en-US" altLang="vi-VN" sz="2200" dirty="0">
                <a:solidFill>
                  <a:srgbClr val="0000FF"/>
                </a:solidFill>
              </a:rPr>
              <a:t> </a:t>
            </a:r>
            <a:r>
              <a:rPr lang="en-US" altLang="vi-VN" sz="2200" dirty="0" err="1">
                <a:solidFill>
                  <a:srgbClr val="0000FF"/>
                </a:solidFill>
              </a:rPr>
              <a:t>kết</a:t>
            </a:r>
            <a:r>
              <a:rPr lang="en-US" altLang="vi-VN" sz="2200" dirty="0">
                <a:solidFill>
                  <a:srgbClr val="0000FF"/>
                </a:solidFill>
              </a:rPr>
              <a:t> </a:t>
            </a:r>
            <a:r>
              <a:rPr lang="en-US" altLang="vi-VN" sz="2200" dirty="0" err="1">
                <a:solidFill>
                  <a:srgbClr val="0000FF"/>
                </a:solidFill>
              </a:rPr>
              <a:t>nối</a:t>
            </a:r>
            <a:endParaRPr lang="en-US" altLang="vi-VN" sz="2200" dirty="0">
              <a:solidFill>
                <a:srgbClr val="0000FF"/>
              </a:solidFill>
            </a:endParaRPr>
          </a:p>
          <a:p>
            <a:pPr lvl="2"/>
            <a:r>
              <a:rPr lang="en-US" altLang="vi-VN" sz="2200" dirty="0" err="1"/>
              <a:t>Gắn</a:t>
            </a:r>
            <a:r>
              <a:rPr lang="en-US" altLang="vi-VN" sz="2200" dirty="0"/>
              <a:t> </a:t>
            </a:r>
            <a:r>
              <a:rPr lang="en-US" altLang="vi-VN" sz="2200" dirty="0" err="1"/>
              <a:t>với</a:t>
            </a:r>
            <a:r>
              <a:rPr lang="en-US" altLang="vi-VN" sz="2200" dirty="0"/>
              <a:t> </a:t>
            </a:r>
            <a:r>
              <a:rPr lang="en-US" altLang="vi-VN" sz="2200" dirty="0" err="1"/>
              <a:t>một</a:t>
            </a:r>
            <a:r>
              <a:rPr lang="en-US" altLang="vi-VN" sz="2200" dirty="0"/>
              <a:t> </a:t>
            </a:r>
            <a:r>
              <a:rPr lang="en-US" altLang="vi-VN" sz="2200" dirty="0" err="1"/>
              <a:t>cổng</a:t>
            </a:r>
            <a:endParaRPr lang="en-US" altLang="vi-VN" sz="2200" dirty="0"/>
          </a:p>
          <a:p>
            <a:pPr lvl="2"/>
            <a:r>
              <a:rPr lang="en-US" altLang="vi-VN" sz="2200" dirty="0" err="1"/>
              <a:t>Lắng</a:t>
            </a:r>
            <a:r>
              <a:rPr lang="en-US" altLang="vi-VN" sz="2200" dirty="0"/>
              <a:t> </a:t>
            </a:r>
            <a:r>
              <a:rPr lang="en-US" altLang="vi-VN" sz="2200" dirty="0" err="1"/>
              <a:t>nghe</a:t>
            </a:r>
            <a:r>
              <a:rPr lang="en-US" altLang="vi-VN" sz="2200" dirty="0"/>
              <a:t> </a:t>
            </a:r>
            <a:r>
              <a:rPr lang="en-US" altLang="vi-VN" sz="2200" dirty="0" err="1"/>
              <a:t>dữ</a:t>
            </a:r>
            <a:r>
              <a:rPr lang="en-US" altLang="vi-VN" sz="2200" dirty="0"/>
              <a:t> </a:t>
            </a:r>
            <a:r>
              <a:rPr lang="en-US" altLang="vi-VN" sz="2200" dirty="0" err="1"/>
              <a:t>liệu</a:t>
            </a:r>
            <a:r>
              <a:rPr lang="en-US" altLang="vi-VN" sz="2200" dirty="0"/>
              <a:t> </a:t>
            </a:r>
            <a:r>
              <a:rPr lang="en-US" altLang="vi-VN" sz="2200" dirty="0" err="1"/>
              <a:t>đến</a:t>
            </a:r>
            <a:endParaRPr lang="en-US" altLang="vi-VN" sz="2200" dirty="0"/>
          </a:p>
          <a:p>
            <a:pPr lvl="2"/>
            <a:r>
              <a:rPr lang="en-US" altLang="vi-VN" sz="2200" dirty="0" err="1"/>
              <a:t>Chấp</a:t>
            </a:r>
            <a:r>
              <a:rPr lang="en-US" altLang="vi-VN" sz="2200" dirty="0"/>
              <a:t> </a:t>
            </a:r>
            <a:r>
              <a:rPr lang="en-US" altLang="vi-VN" sz="2200" dirty="0" err="1"/>
              <a:t>nhận</a:t>
            </a:r>
            <a:r>
              <a:rPr lang="en-US" altLang="vi-VN" sz="2200" dirty="0"/>
              <a:t> </a:t>
            </a:r>
            <a:r>
              <a:rPr lang="en-US" altLang="vi-VN" sz="2200" dirty="0" err="1"/>
              <a:t>kết</a:t>
            </a:r>
            <a:r>
              <a:rPr lang="en-US" altLang="vi-VN" sz="2200" dirty="0"/>
              <a:t> </a:t>
            </a:r>
            <a:r>
              <a:rPr lang="en-US" altLang="vi-VN" sz="2200" dirty="0" err="1"/>
              <a:t>nối</a:t>
            </a:r>
            <a:r>
              <a:rPr lang="en-US" altLang="vi-VN" sz="2200" dirty="0"/>
              <a:t> </a:t>
            </a:r>
            <a:r>
              <a:rPr lang="en-US" altLang="vi-VN" sz="2200" dirty="0" err="1"/>
              <a:t>từ</a:t>
            </a:r>
            <a:r>
              <a:rPr lang="en-US" altLang="vi-VN" sz="2200" dirty="0"/>
              <a:t> </a:t>
            </a:r>
            <a:r>
              <a:rPr lang="en-US" altLang="vi-VN" sz="2200" dirty="0" err="1"/>
              <a:t>máy</a:t>
            </a:r>
            <a:r>
              <a:rPr lang="en-US" altLang="vi-VN" sz="2200" dirty="0"/>
              <a:t> ở </a:t>
            </a:r>
            <a:r>
              <a:rPr lang="en-US" altLang="vi-VN" sz="2200" dirty="0" err="1"/>
              <a:t>xa</a:t>
            </a:r>
            <a:r>
              <a:rPr lang="en-US" altLang="vi-VN" sz="2200" dirty="0"/>
              <a:t> </a:t>
            </a:r>
            <a:r>
              <a:rPr lang="en-US" altLang="vi-VN" sz="2200" dirty="0" err="1"/>
              <a:t>trên</a:t>
            </a:r>
            <a:r>
              <a:rPr lang="en-US" altLang="vi-VN" sz="2200" dirty="0"/>
              <a:t> </a:t>
            </a:r>
            <a:r>
              <a:rPr lang="en-US" altLang="vi-VN" sz="2200" dirty="0" err="1"/>
              <a:t>cổng</a:t>
            </a:r>
            <a:r>
              <a:rPr lang="en-US" altLang="vi-VN" sz="2200" dirty="0"/>
              <a:t> </a:t>
            </a:r>
            <a:r>
              <a:rPr lang="en-US" altLang="vi-VN" sz="2200" dirty="0" err="1"/>
              <a:t>đã</a:t>
            </a:r>
            <a:r>
              <a:rPr lang="en-US" altLang="vi-VN" sz="2200" dirty="0"/>
              <a:t> </a:t>
            </a:r>
            <a:r>
              <a:rPr lang="en-US" altLang="vi-VN" sz="2200" dirty="0" err="1"/>
              <a:t>được</a:t>
            </a:r>
            <a:r>
              <a:rPr lang="en-US" altLang="vi-VN" sz="2200" dirty="0"/>
              <a:t> </a:t>
            </a:r>
            <a:r>
              <a:rPr lang="en-US" altLang="vi-VN" sz="2200" dirty="0" err="1"/>
              <a:t>gắn</a:t>
            </a:r>
            <a:r>
              <a:rPr lang="en-US" altLang="vi-VN" sz="2200" dirty="0"/>
              <a:t>.</a:t>
            </a:r>
          </a:p>
          <a:p>
            <a:endParaRPr lang="en-US" altLang="vi-VN" dirty="0" smtClean="0"/>
          </a:p>
        </p:txBody>
      </p:sp>
    </p:spTree>
    <p:extLst>
      <p:ext uri="{BB962C8B-B14F-4D97-AF65-F5344CB8AC3E}">
        <p14:creationId xmlns:p14="http://schemas.microsoft.com/office/powerpoint/2010/main" val="19947725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56FD3FD2-2A79-4486-9686-BABB644F4E0D}" type="slidenum">
              <a:rPr lang="en-US" altLang="vi-VN" sz="1200">
                <a:solidFill>
                  <a:prstClr val="black"/>
                </a:solidFill>
                <a:latin typeface="Garamond" panose="02020404030301010803" pitchFamily="18" charset="0"/>
              </a:rPr>
              <a:pPr>
                <a:spcBef>
                  <a:spcPct val="0"/>
                </a:spcBef>
                <a:buClrTx/>
                <a:buSzTx/>
                <a:buFontTx/>
                <a:buNone/>
              </a:pPr>
              <a:t>16</a:t>
            </a:fld>
            <a:endParaRPr lang="en-US" altLang="vi-VN" sz="1200">
              <a:solidFill>
                <a:prstClr val="black"/>
              </a:solidFill>
              <a:latin typeface="Garamond" panose="02020404030301010803" pitchFamily="18" charset="0"/>
            </a:endParaRPr>
          </a:p>
        </p:txBody>
      </p:sp>
      <p:sp>
        <p:nvSpPr>
          <p:cNvPr id="180227" name="Rectangle 2"/>
          <p:cNvSpPr>
            <a:spLocks noGrp="1" noChangeArrowheads="1"/>
          </p:cNvSpPr>
          <p:nvPr>
            <p:ph type="title"/>
          </p:nvPr>
        </p:nvSpPr>
        <p:spPr/>
        <p:txBody>
          <a:bodyPr/>
          <a:lstStyle/>
          <a:p>
            <a:r>
              <a:rPr lang="en-US" altLang="vi-VN" smtClean="0">
                <a:latin typeface="Arial" panose="020B0604020202020204" pitchFamily="34" charset="0"/>
              </a:rPr>
              <a:t>Các kiểu socket</a:t>
            </a:r>
          </a:p>
        </p:txBody>
      </p:sp>
      <p:sp>
        <p:nvSpPr>
          <p:cNvPr id="180228" name="Rectangle 3"/>
          <p:cNvSpPr>
            <a:spLocks noGrp="1" noChangeArrowheads="1"/>
          </p:cNvSpPr>
          <p:nvPr>
            <p:ph type="body" idx="1"/>
          </p:nvPr>
        </p:nvSpPr>
        <p:spPr/>
        <p:txBody>
          <a:bodyPr/>
          <a:lstStyle/>
          <a:p>
            <a:r>
              <a:rPr lang="en-US" altLang="vi-VN" sz="3200"/>
              <a:t>Có 2 kiểu socket</a:t>
            </a:r>
          </a:p>
          <a:p>
            <a:pPr lvl="1"/>
            <a:r>
              <a:rPr lang="en-US" altLang="vi-VN" sz="2800"/>
              <a:t>Kiểu thứ nhất tương tự như điện thoại kết nối đến một tổng đài. Kiểu này được gọi là kiểu hướng kết nối. TCP socket thuộc kiểu này.</a:t>
            </a:r>
          </a:p>
          <a:p>
            <a:pPr lvl="2"/>
            <a:r>
              <a:rPr lang="en-US" altLang="vi-VN" sz="2400"/>
              <a:t>Khi sử dụng những socket kết nối TCP, giao thức TCP bảo đảm dữ liệu đến đích an toàn và đầy đủ.</a:t>
            </a:r>
          </a:p>
          <a:p>
            <a:pPr lvl="1"/>
            <a:r>
              <a:rPr lang="en-US" altLang="vi-VN" sz="2800"/>
              <a:t>Kiểu thứ hai tương tự như hộp thư (mailbox), kiểu này còn gọi là kiểu phi kết nối, tức không giữ kênh kết nối trong quá trình truyền thông. UDP socket thuộc kiểu này (Unreliable Datagram Protocol (UDP)).</a:t>
            </a:r>
          </a:p>
          <a:p>
            <a:endParaRPr lang="en-US" altLang="vi-VN" smtClean="0"/>
          </a:p>
        </p:txBody>
      </p:sp>
    </p:spTree>
    <p:extLst>
      <p:ext uri="{BB962C8B-B14F-4D97-AF65-F5344CB8AC3E}">
        <p14:creationId xmlns:p14="http://schemas.microsoft.com/office/powerpoint/2010/main" val="18869976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C52EB143-102F-4F8C-B0F2-F462F18C389C}" type="slidenum">
              <a:rPr lang="en-US" altLang="vi-VN" sz="1200">
                <a:solidFill>
                  <a:prstClr val="black"/>
                </a:solidFill>
                <a:latin typeface="Garamond" panose="02020404030301010803" pitchFamily="18" charset="0"/>
              </a:rPr>
              <a:pPr>
                <a:spcBef>
                  <a:spcPct val="0"/>
                </a:spcBef>
                <a:buClrTx/>
                <a:buSzTx/>
                <a:buFontTx/>
                <a:buNone/>
              </a:pPr>
              <a:t>17</a:t>
            </a:fld>
            <a:endParaRPr lang="en-US" altLang="vi-VN" sz="1200">
              <a:solidFill>
                <a:prstClr val="black"/>
              </a:solidFill>
              <a:latin typeface="Garamond" panose="02020404030301010803" pitchFamily="18" charset="0"/>
            </a:endParaRPr>
          </a:p>
        </p:txBody>
      </p:sp>
      <p:sp>
        <p:nvSpPr>
          <p:cNvPr id="182275" name="Rectangle 2"/>
          <p:cNvSpPr>
            <a:spLocks noGrp="1" noChangeArrowheads="1"/>
          </p:cNvSpPr>
          <p:nvPr>
            <p:ph type="title"/>
          </p:nvPr>
        </p:nvSpPr>
        <p:spPr/>
        <p:txBody>
          <a:bodyPr/>
          <a:lstStyle/>
          <a:p>
            <a:r>
              <a:rPr lang="en-US" altLang="vi-VN" smtClean="0">
                <a:latin typeface="Arial" panose="020B0604020202020204" pitchFamily="34" charset="0"/>
              </a:rPr>
              <a:t>State và Stateless</a:t>
            </a:r>
          </a:p>
        </p:txBody>
      </p:sp>
      <p:sp>
        <p:nvSpPr>
          <p:cNvPr id="182276" name="Rectangle 3"/>
          <p:cNvSpPr>
            <a:spLocks noGrp="1" noChangeArrowheads="1"/>
          </p:cNvSpPr>
          <p:nvPr>
            <p:ph type="body" idx="1"/>
          </p:nvPr>
        </p:nvSpPr>
        <p:spPr/>
        <p:txBody>
          <a:bodyPr/>
          <a:lstStyle/>
          <a:p>
            <a:r>
              <a:rPr lang="en-US" altLang="vi-VN" smtClean="0"/>
              <a:t>Stateful : </a:t>
            </a:r>
          </a:p>
          <a:p>
            <a:pPr lvl="1"/>
            <a:r>
              <a:rPr lang="en-US" altLang="vi-VN" smtClean="0"/>
              <a:t>lưu giữ trạng thái giữa các lần kết nối (request/response).</a:t>
            </a:r>
          </a:p>
          <a:p>
            <a:r>
              <a:rPr lang="en-US" altLang="vi-VN" smtClean="0"/>
              <a:t>Stateless </a:t>
            </a:r>
          </a:p>
          <a:p>
            <a:pPr lvl="1"/>
            <a:r>
              <a:rPr lang="en-US" altLang="vi-VN" smtClean="0"/>
              <a:t>Mỗi lần request/response thì cầu nối hủy bỏ. Không giữ trạng trái trước đó.</a:t>
            </a:r>
          </a:p>
        </p:txBody>
      </p:sp>
    </p:spTree>
    <p:extLst>
      <p:ext uri="{BB962C8B-B14F-4D97-AF65-F5344CB8AC3E}">
        <p14:creationId xmlns:p14="http://schemas.microsoft.com/office/powerpoint/2010/main" val="17915158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2D453135-587C-4D8C-A2FE-0379DF92F807}" type="slidenum">
              <a:rPr lang="en-US" altLang="vi-VN" sz="1200">
                <a:solidFill>
                  <a:prstClr val="black"/>
                </a:solidFill>
                <a:latin typeface="Garamond" panose="02020404030301010803" pitchFamily="18" charset="0"/>
              </a:rPr>
              <a:pPr>
                <a:spcBef>
                  <a:spcPct val="0"/>
                </a:spcBef>
                <a:buClrTx/>
                <a:buSzTx/>
                <a:buFontTx/>
                <a:buNone/>
              </a:pPr>
              <a:t>18</a:t>
            </a:fld>
            <a:endParaRPr lang="en-US" altLang="vi-VN" sz="1200">
              <a:solidFill>
                <a:prstClr val="black"/>
              </a:solidFill>
              <a:latin typeface="Garamond" panose="02020404030301010803" pitchFamily="18" charset="0"/>
            </a:endParaRPr>
          </a:p>
        </p:txBody>
      </p:sp>
      <p:sp>
        <p:nvSpPr>
          <p:cNvPr id="184323" name="Rectangle 2"/>
          <p:cNvSpPr>
            <a:spLocks noGrp="1" noChangeArrowheads="1"/>
          </p:cNvSpPr>
          <p:nvPr>
            <p:ph type="title"/>
          </p:nvPr>
        </p:nvSpPr>
        <p:spPr/>
        <p:txBody>
          <a:bodyPr/>
          <a:lstStyle/>
          <a:p>
            <a:r>
              <a:rPr lang="en-US" altLang="vi-VN" smtClean="0">
                <a:latin typeface="Arial" panose="020B0604020202020204" pitchFamily="34" charset="0"/>
              </a:rPr>
              <a:t>Các bước tạo một ứng dụng TCP</a:t>
            </a:r>
          </a:p>
        </p:txBody>
      </p:sp>
      <p:sp>
        <p:nvSpPr>
          <p:cNvPr id="184324" name="Rectangle 3"/>
          <p:cNvSpPr>
            <a:spLocks noGrp="1" noChangeArrowheads="1"/>
          </p:cNvSpPr>
          <p:nvPr>
            <p:ph type="body" idx="1"/>
          </p:nvPr>
        </p:nvSpPr>
        <p:spPr>
          <a:xfrm>
            <a:off x="1981200" y="1311966"/>
            <a:ext cx="8686800" cy="5546034"/>
          </a:xfrm>
        </p:spPr>
        <p:txBody>
          <a:bodyPr/>
          <a:lstStyle/>
          <a:p>
            <a:r>
              <a:rPr lang="en-US" altLang="vi-VN" sz="2400" dirty="0" err="1">
                <a:latin typeface="Tahoma" panose="020B0604030504040204" pitchFamily="34" charset="0"/>
                <a:cs typeface="Tahoma" panose="020B0604030504040204" pitchFamily="34" charset="0"/>
              </a:rPr>
              <a:t>Phía</a:t>
            </a:r>
            <a:r>
              <a:rPr lang="en-US" altLang="vi-VN" sz="2400" dirty="0">
                <a:latin typeface="Tahoma" panose="020B0604030504040204" pitchFamily="34" charset="0"/>
                <a:cs typeface="Tahoma" panose="020B0604030504040204" pitchFamily="34" charset="0"/>
              </a:rPr>
              <a:t> Server</a:t>
            </a:r>
          </a:p>
          <a:p>
            <a:pPr lvl="1"/>
            <a:r>
              <a:rPr lang="en-US" altLang="vi-VN" sz="2000" dirty="0" err="1">
                <a:latin typeface="Tahoma" panose="020B0604030504040204" pitchFamily="34" charset="0"/>
                <a:cs typeface="Tahoma" panose="020B0604030504040204" pitchFamily="34" charset="0"/>
              </a:rPr>
              <a:t>Gán</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một</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cổng</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với</a:t>
            </a:r>
            <a:r>
              <a:rPr lang="en-US" altLang="vi-VN" sz="2000" dirty="0">
                <a:latin typeface="Tahoma" panose="020B0604030504040204" pitchFamily="34" charset="0"/>
                <a:cs typeface="Tahoma" panose="020B0604030504040204" pitchFamily="34" charset="0"/>
              </a:rPr>
              <a:t> </a:t>
            </a:r>
            <a:r>
              <a:rPr lang="en-US" altLang="vi-VN" sz="2000" i="1" dirty="0">
                <a:latin typeface="Tahoma" panose="020B0604030504040204" pitchFamily="34" charset="0"/>
                <a:cs typeface="Tahoma" panose="020B0604030504040204" pitchFamily="34" charset="0"/>
              </a:rPr>
              <a:t>Socket</a:t>
            </a:r>
            <a:endParaRPr lang="en-US" altLang="vi-VN" sz="2000" dirty="0">
              <a:latin typeface="Tahoma" panose="020B0604030504040204" pitchFamily="34" charset="0"/>
              <a:cs typeface="Tahoma" panose="020B0604030504040204" pitchFamily="34" charset="0"/>
            </a:endParaRPr>
          </a:p>
          <a:p>
            <a:pPr lvl="1"/>
            <a:r>
              <a:rPr lang="en-US" altLang="vi-VN" sz="2000" dirty="0" err="1">
                <a:latin typeface="Tahoma" panose="020B0604030504040204" pitchFamily="34" charset="0"/>
                <a:cs typeface="Tahoma" panose="020B0604030504040204" pitchFamily="34" charset="0"/>
              </a:rPr>
              <a:t>Chờ</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và</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lắng</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nghe</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yêu</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cầu</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kết</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nối</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từ</a:t>
            </a:r>
            <a:r>
              <a:rPr lang="en-US" altLang="vi-VN" sz="2000" dirty="0">
                <a:latin typeface="Tahoma" panose="020B0604030504040204" pitchFamily="34" charset="0"/>
                <a:cs typeface="Tahoma" panose="020B0604030504040204" pitchFamily="34" charset="0"/>
              </a:rPr>
              <a:t> client </a:t>
            </a:r>
            <a:r>
              <a:rPr lang="en-US" altLang="vi-VN" sz="2000" dirty="0" err="1">
                <a:latin typeface="Tahoma" panose="020B0604030504040204" pitchFamily="34" charset="0"/>
                <a:cs typeface="Tahoma" panose="020B0604030504040204" pitchFamily="34" charset="0"/>
              </a:rPr>
              <a:t>đến</a:t>
            </a:r>
            <a:endParaRPr lang="en-US" altLang="vi-VN" sz="2000" dirty="0">
              <a:latin typeface="Tahoma" panose="020B0604030504040204" pitchFamily="34" charset="0"/>
              <a:cs typeface="Tahoma" panose="020B0604030504040204" pitchFamily="34" charset="0"/>
            </a:endParaRPr>
          </a:p>
          <a:p>
            <a:pPr lvl="1"/>
            <a:r>
              <a:rPr lang="en-US" altLang="vi-VN" sz="2000" dirty="0" err="1">
                <a:latin typeface="Tahoma" panose="020B0604030504040204" pitchFamily="34" charset="0"/>
                <a:cs typeface="Tahoma" panose="020B0604030504040204" pitchFamily="34" charset="0"/>
              </a:rPr>
              <a:t>Chấp</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nhận</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kết</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nối</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tạo</a:t>
            </a:r>
            <a:r>
              <a:rPr lang="en-US" altLang="vi-VN" sz="2000" dirty="0">
                <a:latin typeface="Tahoma" panose="020B0604030504040204" pitchFamily="34" charset="0"/>
                <a:cs typeface="Tahoma" panose="020B0604030504040204" pitchFamily="34" charset="0"/>
              </a:rPr>
              <a:t> Socket </a:t>
            </a:r>
            <a:r>
              <a:rPr lang="en-US" altLang="vi-VN" sz="2000" dirty="0" err="1">
                <a:latin typeface="Tahoma" panose="020B0604030504040204" pitchFamily="34" charset="0"/>
                <a:cs typeface="Tahoma" panose="020B0604030504040204" pitchFamily="34" charset="0"/>
              </a:rPr>
              <a:t>tương</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ứng</a:t>
            </a:r>
            <a:endParaRPr lang="en-US" altLang="vi-VN" sz="2000" dirty="0">
              <a:latin typeface="Tahoma" panose="020B0604030504040204" pitchFamily="34" charset="0"/>
              <a:cs typeface="Tahoma" panose="020B0604030504040204" pitchFamily="34" charset="0"/>
            </a:endParaRPr>
          </a:p>
          <a:p>
            <a:pPr lvl="1"/>
            <a:r>
              <a:rPr lang="en-US" altLang="vi-VN" sz="2000" dirty="0" err="1">
                <a:latin typeface="Tahoma" panose="020B0604030504040204" pitchFamily="34" charset="0"/>
                <a:cs typeface="Tahoma" panose="020B0604030504040204" pitchFamily="34" charset="0"/>
              </a:rPr>
              <a:t>Truyền</a:t>
            </a:r>
            <a:r>
              <a:rPr lang="en-US" altLang="vi-VN" sz="2000" dirty="0">
                <a:latin typeface="Tahoma" panose="020B0604030504040204" pitchFamily="34" charset="0"/>
                <a:cs typeface="Tahoma" panose="020B0604030504040204" pitchFamily="34" charset="0"/>
              </a:rPr>
              <a:t>/</a:t>
            </a:r>
            <a:r>
              <a:rPr lang="en-US" altLang="vi-VN" sz="2000" dirty="0" err="1">
                <a:latin typeface="Tahoma" panose="020B0604030504040204" pitchFamily="34" charset="0"/>
                <a:cs typeface="Tahoma" panose="020B0604030504040204" pitchFamily="34" charset="0"/>
              </a:rPr>
              <a:t>nhận</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dữ</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liệu</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thông</a:t>
            </a:r>
            <a:r>
              <a:rPr lang="en-US" altLang="vi-VN" sz="2000" dirty="0">
                <a:latin typeface="Tahoma" panose="020B0604030504040204" pitchFamily="34" charset="0"/>
                <a:cs typeface="Tahoma" panose="020B0604030504040204" pitchFamily="34" charset="0"/>
              </a:rPr>
              <a:t> qua </a:t>
            </a:r>
            <a:r>
              <a:rPr lang="en-US" altLang="vi-VN" sz="2000" dirty="0" err="1">
                <a:latin typeface="Tahoma" panose="020B0604030504040204" pitchFamily="34" charset="0"/>
                <a:cs typeface="Tahoma" panose="020B0604030504040204" pitchFamily="34" charset="0"/>
              </a:rPr>
              <a:t>các</a:t>
            </a:r>
            <a:r>
              <a:rPr lang="en-US" altLang="vi-VN" sz="2000" dirty="0">
                <a:latin typeface="Tahoma" panose="020B0604030504040204" pitchFamily="34" charset="0"/>
                <a:cs typeface="Tahoma" panose="020B0604030504040204" pitchFamily="34" charset="0"/>
              </a:rPr>
              <a:t> streams in/out </a:t>
            </a:r>
            <a:r>
              <a:rPr lang="en-US" altLang="vi-VN" sz="2000" dirty="0" err="1">
                <a:latin typeface="Tahoma" panose="020B0604030504040204" pitchFamily="34" charset="0"/>
                <a:cs typeface="Tahoma" panose="020B0604030504040204" pitchFamily="34" charset="0"/>
              </a:rPr>
              <a:t>của</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đối</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đối</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tượng</a:t>
            </a:r>
            <a:r>
              <a:rPr lang="en-US" altLang="vi-VN" sz="2000" dirty="0">
                <a:latin typeface="Tahoma" panose="020B0604030504040204" pitchFamily="34" charset="0"/>
                <a:cs typeface="Tahoma" panose="020B0604030504040204" pitchFamily="34" charset="0"/>
              </a:rPr>
              <a:t> Socket</a:t>
            </a:r>
          </a:p>
          <a:p>
            <a:pPr lvl="1"/>
            <a:r>
              <a:rPr lang="en-US" altLang="vi-VN" sz="2000" dirty="0" err="1">
                <a:latin typeface="Tahoma" panose="020B0604030504040204" pitchFamily="34" charset="0"/>
                <a:cs typeface="Tahoma" panose="020B0604030504040204" pitchFamily="34" charset="0"/>
              </a:rPr>
              <a:t>Đóng</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kết</a:t>
            </a:r>
            <a:r>
              <a:rPr lang="en-US" altLang="vi-VN" sz="2000" dirty="0">
                <a:latin typeface="Tahoma" panose="020B0604030504040204" pitchFamily="34" charset="0"/>
                <a:cs typeface="Tahoma" panose="020B0604030504040204" pitchFamily="34" charset="0"/>
              </a:rPr>
              <a:t> </a:t>
            </a:r>
            <a:r>
              <a:rPr lang="en-US" altLang="vi-VN" sz="2000" dirty="0" err="1">
                <a:latin typeface="Tahoma" panose="020B0604030504040204" pitchFamily="34" charset="0"/>
                <a:cs typeface="Tahoma" panose="020B0604030504040204" pitchFamily="34" charset="0"/>
              </a:rPr>
              <a:t>nối</a:t>
            </a:r>
            <a:endParaRPr lang="en-US" altLang="vi-VN" sz="2000" dirty="0">
              <a:latin typeface="Tahoma" panose="020B0604030504040204" pitchFamily="34" charset="0"/>
              <a:cs typeface="Tahoma" panose="020B0604030504040204" pitchFamily="34" charset="0"/>
            </a:endParaRPr>
          </a:p>
          <a:p>
            <a:pPr lvl="1">
              <a:buFont typeface="Wingdings" panose="05000000000000000000" pitchFamily="2" charset="2"/>
              <a:buNone/>
            </a:pPr>
            <a:r>
              <a:rPr lang="en-US" altLang="vi-VN" sz="2000" dirty="0"/>
              <a:t>socket  </a:t>
            </a:r>
            <a:r>
              <a:rPr lang="en-US" altLang="vi-VN" sz="2000" dirty="0">
                <a:sym typeface="Wingdings" panose="05000000000000000000" pitchFamily="2" charset="2"/>
              </a:rPr>
              <a:t> </a:t>
            </a:r>
            <a:r>
              <a:rPr lang="en-US" altLang="vi-VN" sz="2000" dirty="0"/>
              <a:t>bind </a:t>
            </a:r>
            <a:r>
              <a:rPr lang="en-US" altLang="vi-VN" sz="2000" dirty="0">
                <a:sym typeface="Wingdings" panose="05000000000000000000" pitchFamily="2" charset="2"/>
              </a:rPr>
              <a:t></a:t>
            </a:r>
            <a:r>
              <a:rPr lang="en-US" altLang="vi-VN" sz="2000" dirty="0"/>
              <a:t>  listen </a:t>
            </a:r>
            <a:r>
              <a:rPr lang="en-US" altLang="vi-VN" sz="2000" dirty="0">
                <a:sym typeface="Wingdings" panose="05000000000000000000" pitchFamily="2" charset="2"/>
              </a:rPr>
              <a:t></a:t>
            </a:r>
            <a:r>
              <a:rPr lang="en-US" altLang="vi-VN" sz="2000" dirty="0"/>
              <a:t>  accept </a:t>
            </a:r>
            <a:r>
              <a:rPr lang="en-US" altLang="vi-VN" sz="2000" dirty="0">
                <a:sym typeface="Wingdings" panose="05000000000000000000" pitchFamily="2" charset="2"/>
              </a:rPr>
              <a:t></a:t>
            </a:r>
            <a:r>
              <a:rPr lang="en-US" altLang="vi-VN" sz="2000" dirty="0"/>
              <a:t>  </a:t>
            </a:r>
            <a:r>
              <a:rPr lang="en-US" altLang="vi-VN" sz="2000" dirty="0" err="1"/>
              <a:t>recv</a:t>
            </a:r>
            <a:r>
              <a:rPr lang="en-US" altLang="vi-VN" sz="2000" dirty="0"/>
              <a:t>/send</a:t>
            </a:r>
            <a:r>
              <a:rPr lang="en-US" altLang="vi-VN" sz="2000" dirty="0">
                <a:sym typeface="Wingdings" panose="05000000000000000000" pitchFamily="2" charset="2"/>
              </a:rPr>
              <a:t></a:t>
            </a:r>
            <a:r>
              <a:rPr lang="en-US" altLang="vi-VN" sz="2000" dirty="0"/>
              <a:t> close</a:t>
            </a:r>
            <a:endParaRPr lang="en-US" altLang="vi-VN" sz="2000" dirty="0">
              <a:latin typeface="Tahoma" panose="020B0604030504040204" pitchFamily="34" charset="0"/>
              <a:cs typeface="Tahoma" panose="020B0604030504040204" pitchFamily="34" charset="0"/>
            </a:endParaRPr>
          </a:p>
          <a:p>
            <a:r>
              <a:rPr lang="en-US" altLang="vi-VN" sz="2400" dirty="0" err="1">
                <a:latin typeface="Tahoma" panose="020B0604030504040204" pitchFamily="34" charset="0"/>
                <a:cs typeface="Tahoma" panose="020B0604030504040204" pitchFamily="34" charset="0"/>
              </a:rPr>
              <a:t>Phía</a:t>
            </a:r>
            <a:r>
              <a:rPr lang="en-US" altLang="vi-VN" sz="2400" dirty="0">
                <a:latin typeface="Tahoma" panose="020B0604030504040204" pitchFamily="34" charset="0"/>
                <a:cs typeface="Tahoma" panose="020B0604030504040204" pitchFamily="34" charset="0"/>
              </a:rPr>
              <a:t> Client</a:t>
            </a:r>
            <a:endParaRPr lang="th-TH" altLang="vi-VN" sz="2400" dirty="0">
              <a:latin typeface="Tahoma" panose="020B0604030504040204" pitchFamily="34" charset="0"/>
              <a:cs typeface="Tahoma" panose="020B0604030504040204" pitchFamily="34" charset="0"/>
            </a:endParaRPr>
          </a:p>
          <a:p>
            <a:pPr lvl="1"/>
            <a:r>
              <a:rPr lang="en-US" altLang="vi-VN" sz="2000" dirty="0" err="1"/>
              <a:t>Tạo</a:t>
            </a:r>
            <a:r>
              <a:rPr lang="en-US" altLang="vi-VN" sz="2000" dirty="0"/>
              <a:t> </a:t>
            </a:r>
            <a:r>
              <a:rPr lang="en-US" altLang="vi-VN" sz="2000" dirty="0" err="1"/>
              <a:t>một</a:t>
            </a:r>
            <a:r>
              <a:rPr lang="en-US" altLang="vi-VN" sz="2000" dirty="0"/>
              <a:t> TCP socket </a:t>
            </a:r>
            <a:r>
              <a:rPr lang="en-US" altLang="vi-VN" sz="2000" dirty="0" err="1"/>
              <a:t>với</a:t>
            </a:r>
            <a:r>
              <a:rPr lang="en-US" altLang="vi-VN" sz="2000" dirty="0"/>
              <a:t> </a:t>
            </a:r>
            <a:r>
              <a:rPr lang="en-US" altLang="vi-VN" sz="2000" dirty="0" err="1"/>
              <a:t>địa</a:t>
            </a:r>
            <a:r>
              <a:rPr lang="en-US" altLang="vi-VN" sz="2000" dirty="0"/>
              <a:t> </a:t>
            </a:r>
            <a:r>
              <a:rPr lang="en-US" altLang="vi-VN" sz="2000" dirty="0" err="1"/>
              <a:t>chỉ</a:t>
            </a:r>
            <a:r>
              <a:rPr lang="en-US" altLang="vi-VN" sz="2000" dirty="0"/>
              <a:t> IP </a:t>
            </a:r>
            <a:r>
              <a:rPr lang="en-US" altLang="vi-VN" sz="2000" dirty="0" err="1"/>
              <a:t>và</a:t>
            </a:r>
            <a:r>
              <a:rPr lang="en-US" altLang="vi-VN" sz="2000" dirty="0"/>
              <a:t> </a:t>
            </a:r>
            <a:r>
              <a:rPr lang="en-US" altLang="vi-VN" sz="2000" dirty="0" err="1"/>
              <a:t>số</a:t>
            </a:r>
            <a:r>
              <a:rPr lang="en-US" altLang="vi-VN" sz="2000" dirty="0"/>
              <a:t> </a:t>
            </a:r>
            <a:r>
              <a:rPr lang="en-US" altLang="vi-VN" sz="2000" dirty="0" err="1"/>
              <a:t>cổng</a:t>
            </a:r>
            <a:r>
              <a:rPr lang="en-US" altLang="vi-VN" sz="2000" dirty="0"/>
              <a:t> </a:t>
            </a:r>
            <a:r>
              <a:rPr lang="en-US" altLang="vi-VN" sz="2000" dirty="0" err="1"/>
              <a:t>mà</a:t>
            </a:r>
            <a:r>
              <a:rPr lang="en-US" altLang="vi-VN" sz="2000" dirty="0"/>
              <a:t> </a:t>
            </a:r>
            <a:r>
              <a:rPr lang="en-US" altLang="vi-VN" sz="2000" dirty="0" err="1"/>
              <a:t>chương</a:t>
            </a:r>
            <a:r>
              <a:rPr lang="en-US" altLang="vi-VN" sz="2000" dirty="0"/>
              <a:t> </a:t>
            </a:r>
            <a:r>
              <a:rPr lang="en-US" altLang="vi-VN" sz="2000" dirty="0" err="1"/>
              <a:t>trình</a:t>
            </a:r>
            <a:r>
              <a:rPr lang="en-US" altLang="vi-VN" sz="2000" dirty="0"/>
              <a:t> Server </a:t>
            </a:r>
            <a:r>
              <a:rPr lang="en-US" altLang="vi-VN" sz="2000" dirty="0" err="1"/>
              <a:t>đang</a:t>
            </a:r>
            <a:r>
              <a:rPr lang="en-US" altLang="vi-VN" sz="2000" dirty="0"/>
              <a:t> </a:t>
            </a:r>
            <a:r>
              <a:rPr lang="en-US" altLang="vi-VN" sz="2000" dirty="0" err="1"/>
              <a:t>chạy</a:t>
            </a:r>
            <a:endParaRPr lang="en-US" altLang="vi-VN" sz="2000" dirty="0"/>
          </a:p>
          <a:p>
            <a:pPr lvl="1"/>
            <a:r>
              <a:rPr lang="en-US" altLang="vi-VN" sz="2000" dirty="0" err="1"/>
              <a:t>Thiết</a:t>
            </a:r>
            <a:r>
              <a:rPr lang="en-US" altLang="vi-VN" sz="2000" dirty="0"/>
              <a:t> </a:t>
            </a:r>
            <a:r>
              <a:rPr lang="en-US" altLang="vi-VN" sz="2000" dirty="0" err="1"/>
              <a:t>lập</a:t>
            </a:r>
            <a:r>
              <a:rPr lang="en-US" altLang="vi-VN" sz="2000" dirty="0"/>
              <a:t> </a:t>
            </a:r>
            <a:r>
              <a:rPr lang="en-US" altLang="vi-VN" sz="2000" dirty="0" err="1"/>
              <a:t>kết</a:t>
            </a:r>
            <a:r>
              <a:rPr lang="en-US" altLang="vi-VN" sz="2000" dirty="0"/>
              <a:t> </a:t>
            </a:r>
            <a:r>
              <a:rPr lang="en-US" altLang="vi-VN" sz="2000" dirty="0" err="1"/>
              <a:t>nối</a:t>
            </a:r>
            <a:r>
              <a:rPr lang="en-US" altLang="vi-VN" sz="2000" dirty="0"/>
              <a:t> </a:t>
            </a:r>
            <a:r>
              <a:rPr lang="en-US" altLang="vi-VN" sz="2000" dirty="0" err="1"/>
              <a:t>đến</a:t>
            </a:r>
            <a:r>
              <a:rPr lang="en-US" altLang="vi-VN" sz="2000" dirty="0"/>
              <a:t> Server</a:t>
            </a:r>
          </a:p>
          <a:p>
            <a:pPr lvl="1"/>
            <a:r>
              <a:rPr lang="en-US" altLang="vi-VN" sz="2000" dirty="0" err="1"/>
              <a:t>Trao</a:t>
            </a:r>
            <a:r>
              <a:rPr lang="en-US" altLang="vi-VN" sz="2000" dirty="0"/>
              <a:t> </a:t>
            </a:r>
            <a:r>
              <a:rPr lang="en-US" altLang="vi-VN" sz="2000" dirty="0" err="1"/>
              <a:t>đổi</a:t>
            </a:r>
            <a:r>
              <a:rPr lang="en-US" altLang="vi-VN" sz="2000" dirty="0"/>
              <a:t> </a:t>
            </a:r>
            <a:r>
              <a:rPr lang="en-US" altLang="vi-VN" sz="2000" dirty="0" err="1"/>
              <a:t>dữ</a:t>
            </a:r>
            <a:r>
              <a:rPr lang="en-US" altLang="vi-VN" sz="2000" dirty="0"/>
              <a:t> </a:t>
            </a:r>
            <a:r>
              <a:rPr lang="en-US" altLang="vi-VN" sz="2000" dirty="0" err="1"/>
              <a:t>liệu</a:t>
            </a:r>
            <a:r>
              <a:rPr lang="en-US" altLang="vi-VN" sz="2000" dirty="0"/>
              <a:t> </a:t>
            </a:r>
            <a:r>
              <a:rPr lang="en-US" altLang="vi-VN" sz="2000" dirty="0" err="1"/>
              <a:t>với</a:t>
            </a:r>
            <a:r>
              <a:rPr lang="en-US" altLang="vi-VN" sz="2000" dirty="0"/>
              <a:t> Server</a:t>
            </a:r>
          </a:p>
          <a:p>
            <a:pPr lvl="1"/>
            <a:r>
              <a:rPr lang="en-US" altLang="vi-VN" sz="2000" dirty="0" err="1"/>
              <a:t>Đóng</a:t>
            </a:r>
            <a:r>
              <a:rPr lang="en-US" altLang="vi-VN" sz="2000" dirty="0"/>
              <a:t> </a:t>
            </a:r>
            <a:r>
              <a:rPr lang="en-US" altLang="vi-VN" sz="2000" dirty="0" err="1"/>
              <a:t>kết</a:t>
            </a:r>
            <a:r>
              <a:rPr lang="en-US" altLang="vi-VN" sz="2000" dirty="0"/>
              <a:t> </a:t>
            </a:r>
            <a:r>
              <a:rPr lang="en-US" altLang="vi-VN" sz="2000" dirty="0" err="1"/>
              <a:t>nối</a:t>
            </a:r>
            <a:endParaRPr lang="en-US" altLang="vi-VN" sz="2000" dirty="0"/>
          </a:p>
          <a:p>
            <a:pPr lvl="2">
              <a:buFont typeface="Wingdings" panose="05000000000000000000" pitchFamily="2" charset="2"/>
              <a:buNone/>
            </a:pPr>
            <a:r>
              <a:rPr lang="en-US" altLang="vi-VN" dirty="0" smtClean="0"/>
              <a:t>Socket </a:t>
            </a:r>
            <a:r>
              <a:rPr lang="en-US" altLang="vi-VN" dirty="0" smtClean="0">
                <a:sym typeface="Wingdings" panose="05000000000000000000" pitchFamily="2" charset="2"/>
              </a:rPr>
              <a:t> connect  send/</a:t>
            </a:r>
            <a:r>
              <a:rPr lang="en-US" altLang="vi-VN" dirty="0" err="1" smtClean="0">
                <a:sym typeface="Wingdings" panose="05000000000000000000" pitchFamily="2" charset="2"/>
              </a:rPr>
              <a:t>recv</a:t>
            </a:r>
            <a:r>
              <a:rPr lang="en-US" altLang="vi-VN" dirty="0" smtClean="0">
                <a:sym typeface="Wingdings" panose="05000000000000000000" pitchFamily="2" charset="2"/>
              </a:rPr>
              <a:t> close</a:t>
            </a:r>
          </a:p>
        </p:txBody>
      </p:sp>
      <p:sp>
        <p:nvSpPr>
          <p:cNvPr id="184325" name="AutoShape 8"/>
          <p:cNvSpPr>
            <a:spLocks noChangeArrowheads="1"/>
          </p:cNvSpPr>
          <p:nvPr/>
        </p:nvSpPr>
        <p:spPr bwMode="auto">
          <a:xfrm>
            <a:off x="5562600" y="5638800"/>
            <a:ext cx="533400" cy="381000"/>
          </a:xfrm>
          <a:prstGeom prst="curvedDownArrow">
            <a:avLst>
              <a:gd name="adj1" fmla="val 28000"/>
              <a:gd name="adj2" fmla="val 56000"/>
              <a:gd name="adj3" fmla="val 33333"/>
            </a:avLst>
          </a:prstGeom>
          <a:noFill/>
          <a:ln w="63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fr-FR" altLang="vi-VN" sz="2000">
              <a:solidFill>
                <a:prstClr val="black"/>
              </a:solidFill>
              <a:latin typeface="Garamond" panose="02020404030301010803" pitchFamily="18" charset="0"/>
            </a:endParaRPr>
          </a:p>
        </p:txBody>
      </p:sp>
      <p:sp>
        <p:nvSpPr>
          <p:cNvPr id="184326" name="AutoShape 9"/>
          <p:cNvSpPr>
            <a:spLocks noChangeArrowheads="1"/>
          </p:cNvSpPr>
          <p:nvPr/>
        </p:nvSpPr>
        <p:spPr bwMode="auto">
          <a:xfrm rot="10653873">
            <a:off x="6976872" y="4011168"/>
            <a:ext cx="533400" cy="381000"/>
          </a:xfrm>
          <a:prstGeom prst="curvedDownArrow">
            <a:avLst>
              <a:gd name="adj1" fmla="val 28000"/>
              <a:gd name="adj2" fmla="val 56000"/>
              <a:gd name="adj3" fmla="val 33333"/>
            </a:avLst>
          </a:prstGeom>
          <a:noFill/>
          <a:ln w="63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fr-FR" altLang="vi-VN" sz="2000">
              <a:solidFill>
                <a:prstClr val="black"/>
              </a:solidFill>
              <a:latin typeface="Garamond" panose="02020404030301010803" pitchFamily="18" charset="0"/>
            </a:endParaRPr>
          </a:p>
        </p:txBody>
      </p:sp>
      <p:sp>
        <p:nvSpPr>
          <p:cNvPr id="184327" name="Freeform 18"/>
          <p:cNvSpPr>
            <a:spLocks/>
          </p:cNvSpPr>
          <p:nvPr/>
        </p:nvSpPr>
        <p:spPr bwMode="auto">
          <a:xfrm>
            <a:off x="5715000" y="3276600"/>
            <a:ext cx="2895600" cy="241300"/>
          </a:xfrm>
          <a:custGeom>
            <a:avLst/>
            <a:gdLst>
              <a:gd name="T0" fmla="*/ 2147483646 w 1824"/>
              <a:gd name="T1" fmla="*/ 2147483646 h 296"/>
              <a:gd name="T2" fmla="*/ 2147483646 w 1824"/>
              <a:gd name="T3" fmla="*/ 2147483646 h 296"/>
              <a:gd name="T4" fmla="*/ 2147483646 w 1824"/>
              <a:gd name="T5" fmla="*/ 2147483646 h 296"/>
              <a:gd name="T6" fmla="*/ 2147483646 w 1824"/>
              <a:gd name="T7" fmla="*/ 2147483646 h 296"/>
              <a:gd name="T8" fmla="*/ 2147483646 w 1824"/>
              <a:gd name="T9" fmla="*/ 2147483646 h 296"/>
              <a:gd name="T10" fmla="*/ 2147483646 w 1824"/>
              <a:gd name="T11" fmla="*/ 2147483646 h 296"/>
              <a:gd name="T12" fmla="*/ 0 w 1824"/>
              <a:gd name="T13" fmla="*/ 2147483646 h 296"/>
              <a:gd name="T14" fmla="*/ 0 60000 65536"/>
              <a:gd name="T15" fmla="*/ 0 60000 65536"/>
              <a:gd name="T16" fmla="*/ 0 60000 65536"/>
              <a:gd name="T17" fmla="*/ 0 60000 65536"/>
              <a:gd name="T18" fmla="*/ 0 60000 65536"/>
              <a:gd name="T19" fmla="*/ 0 60000 65536"/>
              <a:gd name="T20" fmla="*/ 0 60000 65536"/>
              <a:gd name="T21" fmla="*/ 0 w 1824"/>
              <a:gd name="T22" fmla="*/ 0 h 296"/>
              <a:gd name="T23" fmla="*/ 1824 w 1824"/>
              <a:gd name="T24" fmla="*/ 296 h 2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24" h="296">
                <a:moveTo>
                  <a:pt x="1824" y="296"/>
                </a:moveTo>
                <a:cubicBezTo>
                  <a:pt x="1744" y="220"/>
                  <a:pt x="1664" y="144"/>
                  <a:pt x="1584" y="104"/>
                </a:cubicBezTo>
                <a:cubicBezTo>
                  <a:pt x="1504" y="64"/>
                  <a:pt x="1472" y="72"/>
                  <a:pt x="1344" y="56"/>
                </a:cubicBezTo>
                <a:cubicBezTo>
                  <a:pt x="1216" y="40"/>
                  <a:pt x="952" y="16"/>
                  <a:pt x="816" y="8"/>
                </a:cubicBezTo>
                <a:cubicBezTo>
                  <a:pt x="680" y="0"/>
                  <a:pt x="616" y="0"/>
                  <a:pt x="528" y="8"/>
                </a:cubicBezTo>
                <a:cubicBezTo>
                  <a:pt x="440" y="16"/>
                  <a:pt x="376" y="16"/>
                  <a:pt x="288" y="56"/>
                </a:cubicBezTo>
                <a:cubicBezTo>
                  <a:pt x="200" y="96"/>
                  <a:pt x="100" y="172"/>
                  <a:pt x="0" y="248"/>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solidFill>
                <a:prstClr val="black"/>
              </a:solidFill>
            </a:endParaRPr>
          </a:p>
        </p:txBody>
      </p:sp>
    </p:spTree>
    <p:extLst>
      <p:ext uri="{BB962C8B-B14F-4D97-AF65-F5344CB8AC3E}">
        <p14:creationId xmlns:p14="http://schemas.microsoft.com/office/powerpoint/2010/main" val="28068207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E3B68670-0D74-44E2-86C2-48F3F1C2F383}" type="slidenum">
              <a:rPr lang="en-US" altLang="vi-VN" sz="1200">
                <a:solidFill>
                  <a:prstClr val="black"/>
                </a:solidFill>
                <a:latin typeface="Garamond" panose="02020404030301010803" pitchFamily="18" charset="0"/>
              </a:rPr>
              <a:pPr>
                <a:spcBef>
                  <a:spcPct val="0"/>
                </a:spcBef>
                <a:buClrTx/>
                <a:buSzTx/>
                <a:buFontTx/>
                <a:buNone/>
              </a:pPr>
              <a:t>19</a:t>
            </a:fld>
            <a:endParaRPr lang="en-US" altLang="vi-VN" sz="1200">
              <a:solidFill>
                <a:prstClr val="black"/>
              </a:solidFill>
              <a:latin typeface="Garamond" panose="02020404030301010803" pitchFamily="18" charset="0"/>
            </a:endParaRPr>
          </a:p>
        </p:txBody>
      </p:sp>
      <p:sp>
        <p:nvSpPr>
          <p:cNvPr id="186371" name="Rectangle 2"/>
          <p:cNvSpPr>
            <a:spLocks noGrp="1" noChangeArrowheads="1"/>
          </p:cNvSpPr>
          <p:nvPr>
            <p:ph type="title"/>
          </p:nvPr>
        </p:nvSpPr>
        <p:spPr/>
        <p:txBody>
          <a:bodyPr/>
          <a:lstStyle/>
          <a:p>
            <a:r>
              <a:rPr lang="en-US" altLang="vi-VN" smtClean="0">
                <a:latin typeface="Arial" panose="020B0604020202020204" pitchFamily="34" charset="0"/>
              </a:rPr>
              <a:t>Các bước tạo một ứng dụng TCP</a:t>
            </a:r>
          </a:p>
        </p:txBody>
      </p:sp>
      <p:sp>
        <p:nvSpPr>
          <p:cNvPr id="186372" name="Rectangle 3"/>
          <p:cNvSpPr>
            <a:spLocks noGrp="1" noChangeArrowheads="1"/>
          </p:cNvSpPr>
          <p:nvPr>
            <p:ph type="body" idx="1"/>
          </p:nvPr>
        </p:nvSpPr>
        <p:spPr/>
        <p:txBody>
          <a:bodyPr/>
          <a:lstStyle/>
          <a:p>
            <a:endParaRPr lang="fr-FR" altLang="vi-VN" smtClean="0"/>
          </a:p>
        </p:txBody>
      </p:sp>
      <p:pic>
        <p:nvPicPr>
          <p:cNvPr id="186373" name="Picture 5"/>
          <p:cNvPicPr>
            <a:picLocks noChangeAspect="1" noChangeArrowheads="1"/>
          </p:cNvPicPr>
          <p:nvPr/>
        </p:nvPicPr>
        <p:blipFill>
          <a:blip r:embed="rId3">
            <a:extLst>
              <a:ext uri="{28A0092B-C50C-407E-A947-70E740481C1C}">
                <a14:useLocalDpi xmlns:a14="http://schemas.microsoft.com/office/drawing/2010/main" val="0"/>
              </a:ext>
            </a:extLst>
          </a:blip>
          <a:srcRect l="20000" t="20000" r="17500" b="16000"/>
          <a:stretch>
            <a:fillRect/>
          </a:stretch>
        </p:blipFill>
        <p:spPr bwMode="auto">
          <a:xfrm>
            <a:off x="2124456" y="1267970"/>
            <a:ext cx="8530620" cy="5459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82746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67A8B079-BED2-4977-A7E2-CCF9F50C9CCC}" type="slidenum">
              <a:rPr lang="en-US" altLang="vi-VN" sz="1200">
                <a:solidFill>
                  <a:prstClr val="black"/>
                </a:solidFill>
                <a:latin typeface="Garamond" panose="02020404030301010803" pitchFamily="18" charset="0"/>
              </a:rPr>
              <a:pPr>
                <a:spcBef>
                  <a:spcPct val="0"/>
                </a:spcBef>
                <a:buClrTx/>
                <a:buSzTx/>
                <a:buFontTx/>
                <a:buNone/>
              </a:pPr>
              <a:t>2</a:t>
            </a:fld>
            <a:endParaRPr lang="en-US" altLang="vi-VN" sz="1200">
              <a:solidFill>
                <a:prstClr val="black"/>
              </a:solidFill>
              <a:latin typeface="Garamond" panose="02020404030301010803" pitchFamily="18" charset="0"/>
            </a:endParaRPr>
          </a:p>
        </p:txBody>
      </p:sp>
      <p:sp>
        <p:nvSpPr>
          <p:cNvPr id="151555" name="Rectangle 2"/>
          <p:cNvSpPr>
            <a:spLocks noGrp="1" noChangeArrowheads="1"/>
          </p:cNvSpPr>
          <p:nvPr>
            <p:ph type="title"/>
          </p:nvPr>
        </p:nvSpPr>
        <p:spPr/>
        <p:txBody>
          <a:bodyPr/>
          <a:lstStyle/>
          <a:p>
            <a:endParaRPr lang="fr-FR" altLang="vi-VN" smtClean="0">
              <a:latin typeface="Arial" panose="020B0604020202020204" pitchFamily="34" charset="0"/>
            </a:endParaRPr>
          </a:p>
        </p:txBody>
      </p:sp>
      <p:sp>
        <p:nvSpPr>
          <p:cNvPr id="151556" name="Rectangle 3"/>
          <p:cNvSpPr>
            <a:spLocks noGrp="1" noChangeArrowheads="1"/>
          </p:cNvSpPr>
          <p:nvPr>
            <p:ph type="body" idx="1"/>
          </p:nvPr>
        </p:nvSpPr>
        <p:spPr/>
        <p:txBody>
          <a:bodyPr/>
          <a:lstStyle/>
          <a:p>
            <a:endParaRPr lang="en-US" altLang="vi-VN" dirty="0" smtClean="0"/>
          </a:p>
          <a:p>
            <a:endParaRPr lang="en-US" altLang="vi-VN" dirty="0" smtClean="0"/>
          </a:p>
          <a:p>
            <a:endParaRPr lang="en-US" altLang="vi-VN" dirty="0" smtClean="0"/>
          </a:p>
          <a:p>
            <a:pPr algn="ctr">
              <a:buFont typeface="Wingdings" panose="05000000000000000000" pitchFamily="2" charset="2"/>
              <a:buNone/>
            </a:pPr>
            <a:r>
              <a:rPr lang="en-US" altLang="vi-VN" sz="3200" b="1" dirty="0" err="1" smtClean="0"/>
              <a:t>Bài</a:t>
            </a:r>
            <a:r>
              <a:rPr lang="en-US" altLang="vi-VN" sz="3200" b="1" dirty="0" smtClean="0"/>
              <a:t> 4. </a:t>
            </a:r>
            <a:r>
              <a:rPr lang="en-US" altLang="vi-VN" sz="3200" b="1" dirty="0" err="1" smtClean="0"/>
              <a:t>Lập</a:t>
            </a:r>
            <a:r>
              <a:rPr lang="en-US" altLang="vi-VN" sz="3200" b="1" dirty="0" smtClean="0"/>
              <a:t> </a:t>
            </a:r>
            <a:r>
              <a:rPr lang="en-US" altLang="vi-VN" sz="3200" b="1" dirty="0" err="1"/>
              <a:t>trình</a:t>
            </a:r>
            <a:r>
              <a:rPr lang="en-US" altLang="vi-VN" sz="3200" b="1" dirty="0"/>
              <a:t> </a:t>
            </a:r>
            <a:r>
              <a:rPr lang="en-US" altLang="vi-VN" sz="3200" b="1" dirty="0" err="1"/>
              <a:t>với</a:t>
            </a:r>
            <a:r>
              <a:rPr lang="en-US" altLang="vi-VN" sz="3200" b="1" dirty="0"/>
              <a:t> </a:t>
            </a:r>
            <a:r>
              <a:rPr lang="en-US" altLang="vi-VN" sz="3200" b="1" dirty="0" err="1"/>
              <a:t>giao</a:t>
            </a:r>
            <a:r>
              <a:rPr lang="en-US" altLang="vi-VN" sz="3200" b="1" dirty="0"/>
              <a:t> </a:t>
            </a:r>
            <a:r>
              <a:rPr lang="en-US" altLang="vi-VN" sz="3200" b="1" dirty="0" err="1"/>
              <a:t>thức</a:t>
            </a:r>
            <a:r>
              <a:rPr lang="en-US" altLang="vi-VN" sz="3200" b="1" dirty="0"/>
              <a:t> </a:t>
            </a:r>
            <a:r>
              <a:rPr lang="en-US" altLang="vi-VN" sz="3200" b="1" dirty="0" smtClean="0"/>
              <a:t>TCP</a:t>
            </a:r>
          </a:p>
          <a:p>
            <a:pPr algn="ctr">
              <a:buNone/>
            </a:pPr>
            <a:r>
              <a:rPr lang="en-US" sz="3200" dirty="0"/>
              <a:t>(Transmission Control Protocol)</a:t>
            </a:r>
          </a:p>
          <a:p>
            <a:pPr algn="ctr">
              <a:buFont typeface="Wingdings" panose="05000000000000000000" pitchFamily="2" charset="2"/>
              <a:buNone/>
            </a:pPr>
            <a:endParaRPr lang="en-US" altLang="vi-VN" sz="3200" b="1" dirty="0"/>
          </a:p>
        </p:txBody>
      </p:sp>
    </p:spTree>
    <p:extLst>
      <p:ext uri="{BB962C8B-B14F-4D97-AF65-F5344CB8AC3E}">
        <p14:creationId xmlns:p14="http://schemas.microsoft.com/office/powerpoint/2010/main" val="3472039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BFDF5AD-336D-45ED-8C47-1600F005DF0C}" type="slidenum">
              <a:rPr lang="en-US" altLang="vi-VN" sz="1200">
                <a:solidFill>
                  <a:prstClr val="black"/>
                </a:solidFill>
                <a:latin typeface="Garamond" panose="02020404030301010803" pitchFamily="18" charset="0"/>
              </a:rPr>
              <a:pPr>
                <a:spcBef>
                  <a:spcPct val="0"/>
                </a:spcBef>
                <a:buClrTx/>
                <a:buSzTx/>
                <a:buFontTx/>
                <a:buNone/>
              </a:pPr>
              <a:t>20</a:t>
            </a:fld>
            <a:endParaRPr lang="en-US" altLang="vi-VN" sz="1200">
              <a:solidFill>
                <a:prstClr val="black"/>
              </a:solidFill>
              <a:latin typeface="Garamond" panose="02020404030301010803" pitchFamily="18" charset="0"/>
            </a:endParaRPr>
          </a:p>
        </p:txBody>
      </p:sp>
      <p:sp>
        <p:nvSpPr>
          <p:cNvPr id="188419" name="Rectangle 2"/>
          <p:cNvSpPr>
            <a:spLocks noGrp="1" noChangeArrowheads="1"/>
          </p:cNvSpPr>
          <p:nvPr>
            <p:ph type="title"/>
          </p:nvPr>
        </p:nvSpPr>
        <p:spPr/>
        <p:txBody>
          <a:bodyPr/>
          <a:lstStyle/>
          <a:p>
            <a:r>
              <a:rPr lang="en-US" altLang="vi-VN" smtClean="0">
                <a:latin typeface="Arial" panose="020B0604020202020204" pitchFamily="34" charset="0"/>
              </a:rPr>
              <a:t>Các bước tạo một ứng dụng TCP</a:t>
            </a:r>
          </a:p>
        </p:txBody>
      </p:sp>
      <p:sp>
        <p:nvSpPr>
          <p:cNvPr id="188420" name="Rectangle 3"/>
          <p:cNvSpPr>
            <a:spLocks noGrp="1" noChangeArrowheads="1"/>
          </p:cNvSpPr>
          <p:nvPr>
            <p:ph type="body" idx="1"/>
          </p:nvPr>
        </p:nvSpPr>
        <p:spPr/>
        <p:txBody>
          <a:bodyPr/>
          <a:lstStyle/>
          <a:p>
            <a:endParaRPr lang="fr-FR" altLang="vi-VN" smtClean="0"/>
          </a:p>
        </p:txBody>
      </p:sp>
      <p:pic>
        <p:nvPicPr>
          <p:cNvPr id="18842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225296"/>
            <a:ext cx="8534400" cy="555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47912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C81BBC7E-8241-4335-86D2-8C18EB50FE6B}" type="slidenum">
              <a:rPr lang="en-US" altLang="vi-VN" sz="1200">
                <a:solidFill>
                  <a:prstClr val="black"/>
                </a:solidFill>
                <a:latin typeface="Garamond" panose="02020404030301010803" pitchFamily="18" charset="0"/>
              </a:rPr>
              <a:pPr>
                <a:spcBef>
                  <a:spcPct val="0"/>
                </a:spcBef>
                <a:buClrTx/>
                <a:buSzTx/>
                <a:buFontTx/>
                <a:buNone/>
              </a:pPr>
              <a:t>21</a:t>
            </a:fld>
            <a:endParaRPr lang="en-US" altLang="vi-VN" sz="1200">
              <a:solidFill>
                <a:prstClr val="black"/>
              </a:solidFill>
              <a:latin typeface="Garamond" panose="02020404030301010803" pitchFamily="18" charset="0"/>
            </a:endParaRPr>
          </a:p>
        </p:txBody>
      </p:sp>
      <p:sp>
        <p:nvSpPr>
          <p:cNvPr id="190467" name="Rectangle 2"/>
          <p:cNvSpPr>
            <a:spLocks noGrp="1" noChangeArrowheads="1"/>
          </p:cNvSpPr>
          <p:nvPr>
            <p:ph type="title"/>
          </p:nvPr>
        </p:nvSpPr>
        <p:spPr/>
        <p:txBody>
          <a:bodyPr>
            <a:normAutofit/>
          </a:bodyPr>
          <a:lstStyle/>
          <a:p>
            <a:r>
              <a:rPr lang="en-US" altLang="vi-VN" sz="3600" dirty="0" err="1" smtClean="0">
                <a:latin typeface="Arial" panose="020B0604020202020204" pitchFamily="34" charset="0"/>
              </a:rPr>
              <a:t>Ví</a:t>
            </a:r>
            <a:r>
              <a:rPr lang="en-US" altLang="vi-VN" sz="3600" dirty="0" smtClean="0">
                <a:latin typeface="Arial" panose="020B0604020202020204" pitchFamily="34" charset="0"/>
              </a:rPr>
              <a:t> </a:t>
            </a:r>
            <a:r>
              <a:rPr lang="en-US" altLang="vi-VN" sz="3600" dirty="0" err="1" smtClean="0">
                <a:latin typeface="Arial" panose="020B0604020202020204" pitchFamily="34" charset="0"/>
              </a:rPr>
              <a:t>dụ</a:t>
            </a:r>
            <a:r>
              <a:rPr lang="en-US" altLang="vi-VN" sz="3600" dirty="0" smtClean="0">
                <a:latin typeface="Arial" panose="020B0604020202020204" pitchFamily="34" charset="0"/>
              </a:rPr>
              <a:t> </a:t>
            </a:r>
            <a:r>
              <a:rPr lang="en-US" altLang="vi-VN" sz="3600" dirty="0" err="1" smtClean="0">
                <a:latin typeface="Arial" panose="020B0604020202020204" pitchFamily="34" charset="0"/>
              </a:rPr>
              <a:t>các</a:t>
            </a:r>
            <a:r>
              <a:rPr lang="en-US" altLang="vi-VN" sz="3600" dirty="0" smtClean="0">
                <a:latin typeface="Arial" panose="020B0604020202020204" pitchFamily="34" charset="0"/>
              </a:rPr>
              <a:t> </a:t>
            </a:r>
            <a:r>
              <a:rPr lang="en-US" altLang="vi-VN" sz="3600" dirty="0" err="1" smtClean="0">
                <a:latin typeface="Arial" panose="020B0604020202020204" pitchFamily="34" charset="0"/>
              </a:rPr>
              <a:t>bước</a:t>
            </a:r>
            <a:r>
              <a:rPr lang="en-US" altLang="vi-VN" sz="3600" dirty="0" smtClean="0">
                <a:latin typeface="Arial" panose="020B0604020202020204" pitchFamily="34" charset="0"/>
              </a:rPr>
              <a:t> </a:t>
            </a:r>
            <a:r>
              <a:rPr lang="en-US" altLang="vi-VN" sz="3600" dirty="0" err="1" smtClean="0">
                <a:latin typeface="Arial" panose="020B0604020202020204" pitchFamily="34" charset="0"/>
              </a:rPr>
              <a:t>tạo</a:t>
            </a:r>
            <a:r>
              <a:rPr lang="en-US" altLang="vi-VN" sz="3600" dirty="0" smtClean="0">
                <a:latin typeface="Arial" panose="020B0604020202020204" pitchFamily="34" charset="0"/>
              </a:rPr>
              <a:t> </a:t>
            </a:r>
            <a:r>
              <a:rPr lang="en-US" altLang="vi-VN" sz="3600" dirty="0" err="1" smtClean="0">
                <a:latin typeface="Arial" panose="020B0604020202020204" pitchFamily="34" charset="0"/>
              </a:rPr>
              <a:t>ứng</a:t>
            </a:r>
            <a:r>
              <a:rPr lang="en-US" altLang="vi-VN" sz="3600" dirty="0" smtClean="0">
                <a:latin typeface="Arial" panose="020B0604020202020204" pitchFamily="34" charset="0"/>
              </a:rPr>
              <a:t> </a:t>
            </a:r>
            <a:r>
              <a:rPr lang="en-US" altLang="vi-VN" sz="3600" dirty="0" err="1" smtClean="0">
                <a:latin typeface="Arial" panose="020B0604020202020204" pitchFamily="34" charset="0"/>
              </a:rPr>
              <a:t>dụng</a:t>
            </a:r>
            <a:r>
              <a:rPr lang="en-US" altLang="vi-VN" sz="3600" dirty="0" smtClean="0">
                <a:latin typeface="Arial" panose="020B0604020202020204" pitchFamily="34" charset="0"/>
              </a:rPr>
              <a:t> TCP </a:t>
            </a:r>
            <a:r>
              <a:rPr lang="en-US" altLang="vi-VN" sz="3600" dirty="0" err="1" smtClean="0">
                <a:latin typeface="Arial" panose="020B0604020202020204" pitchFamily="34" charset="0"/>
              </a:rPr>
              <a:t>với</a:t>
            </a:r>
            <a:r>
              <a:rPr lang="en-US" altLang="vi-VN" sz="3600" dirty="0" smtClean="0">
                <a:latin typeface="Arial" panose="020B0604020202020204" pitchFamily="34" charset="0"/>
              </a:rPr>
              <a:t> Java</a:t>
            </a:r>
          </a:p>
        </p:txBody>
      </p:sp>
      <p:sp>
        <p:nvSpPr>
          <p:cNvPr id="190468" name="Rectangle 3"/>
          <p:cNvSpPr>
            <a:spLocks noGrp="1" noChangeArrowheads="1"/>
          </p:cNvSpPr>
          <p:nvPr>
            <p:ph type="body" idx="1"/>
          </p:nvPr>
        </p:nvSpPr>
        <p:spPr>
          <a:xfrm>
            <a:off x="356615" y="1422091"/>
            <a:ext cx="11835385" cy="4866198"/>
          </a:xfrm>
        </p:spPr>
        <p:txBody>
          <a:bodyPr/>
          <a:lstStyle/>
          <a:p>
            <a:r>
              <a:rPr lang="en-US" altLang="vi-VN" sz="2400" dirty="0" err="1" smtClean="0">
                <a:latin typeface="Tahoma" panose="020B0604030504040204" pitchFamily="34" charset="0"/>
                <a:cs typeface="Tahoma" panose="020B0604030504040204" pitchFamily="34" charset="0"/>
              </a:rPr>
              <a:t>Phía</a:t>
            </a:r>
            <a:r>
              <a:rPr lang="en-US" altLang="vi-VN" sz="2400" dirty="0" smtClean="0">
                <a:latin typeface="Tahoma" panose="020B0604030504040204" pitchFamily="34" charset="0"/>
                <a:cs typeface="Tahoma" panose="020B0604030504040204" pitchFamily="34" charset="0"/>
              </a:rPr>
              <a:t> Server</a:t>
            </a:r>
          </a:p>
          <a:p>
            <a:pPr lvl="1">
              <a:buFont typeface="Wingdings" panose="05000000000000000000" pitchFamily="2" charset="2"/>
              <a:buNone/>
            </a:pPr>
            <a:r>
              <a:rPr lang="en-US" altLang="vi-VN" sz="2000" dirty="0" smtClean="0">
                <a:solidFill>
                  <a:srgbClr val="000000"/>
                </a:solidFill>
                <a:latin typeface="Tahoma" panose="020B0604030504040204" pitchFamily="34" charset="0"/>
                <a:cs typeface="Tahoma" panose="020B0604030504040204" pitchFamily="34" charset="0"/>
              </a:rPr>
              <a:t>1: </a:t>
            </a:r>
            <a:r>
              <a:rPr lang="en-US" altLang="vi-VN" sz="2000" dirty="0" err="1" smtClean="0">
                <a:solidFill>
                  <a:srgbClr val="000000"/>
                </a:solidFill>
                <a:latin typeface="Tahoma" panose="020B0604030504040204" pitchFamily="34" charset="0"/>
                <a:cs typeface="Tahoma" panose="020B0604030504040204" pitchFamily="34" charset="0"/>
              </a:rPr>
              <a:t>ServerSocket</a:t>
            </a:r>
            <a:r>
              <a:rPr lang="en-US" altLang="vi-VN" sz="2000" dirty="0" smtClean="0">
                <a:solidFill>
                  <a:srgbClr val="000000"/>
                </a:solidFill>
                <a:latin typeface="Tahoma" panose="020B0604030504040204" pitchFamily="34" charset="0"/>
                <a:cs typeface="Tahoma" panose="020B0604030504040204" pitchFamily="34" charset="0"/>
              </a:rPr>
              <a:t> server </a:t>
            </a:r>
            <a:r>
              <a:rPr lang="th-TH" altLang="vi-VN" sz="2000" dirty="0" smtClean="0">
                <a:solidFill>
                  <a:srgbClr val="000000"/>
                </a:solidFill>
                <a:latin typeface="Tahoma" panose="020B0604030504040204" pitchFamily="34" charset="0"/>
                <a:cs typeface="Tahoma" panose="020B0604030504040204" pitchFamily="34" charset="0"/>
              </a:rPr>
              <a:t>= </a:t>
            </a:r>
            <a:r>
              <a:rPr lang="en-US" altLang="vi-VN" sz="2000" dirty="0" smtClean="0">
                <a:solidFill>
                  <a:srgbClr val="000000"/>
                </a:solidFill>
                <a:latin typeface="Tahoma" panose="020B0604030504040204" pitchFamily="34" charset="0"/>
                <a:cs typeface="Tahoma" panose="020B0604030504040204" pitchFamily="34" charset="0"/>
              </a:rPr>
              <a:t>new </a:t>
            </a:r>
            <a:r>
              <a:rPr lang="en-US" altLang="vi-VN" sz="2000" dirty="0" err="1" smtClean="0">
                <a:solidFill>
                  <a:srgbClr val="000000"/>
                </a:solidFill>
                <a:latin typeface="Tahoma" panose="020B0604030504040204" pitchFamily="34" charset="0"/>
                <a:cs typeface="Tahoma" panose="020B0604030504040204" pitchFamily="34" charset="0"/>
              </a:rPr>
              <a:t>ServerSocket</a:t>
            </a:r>
            <a:r>
              <a:rPr lang="th-TH" altLang="vi-VN" sz="2000" dirty="0" smtClean="0">
                <a:solidFill>
                  <a:srgbClr val="000000"/>
                </a:solidFill>
                <a:latin typeface="Tahoma" panose="020B0604030504040204" pitchFamily="34" charset="0"/>
                <a:cs typeface="Tahoma" panose="020B0604030504040204" pitchFamily="34" charset="0"/>
              </a:rPr>
              <a:t>(</a:t>
            </a:r>
            <a:r>
              <a:rPr lang="en-US" altLang="vi-VN" sz="2000" dirty="0" smtClean="0">
                <a:solidFill>
                  <a:srgbClr val="000000"/>
                </a:solidFill>
                <a:latin typeface="Tahoma" panose="020B0604030504040204" pitchFamily="34" charset="0"/>
                <a:cs typeface="Tahoma" panose="020B0604030504040204" pitchFamily="34" charset="0"/>
              </a:rPr>
              <a:t>7000</a:t>
            </a:r>
            <a:r>
              <a:rPr lang="th-TH" altLang="vi-VN" sz="2000" dirty="0" smtClean="0">
                <a:solidFill>
                  <a:srgbClr val="000000"/>
                </a:solidFill>
                <a:latin typeface="Tahoma" panose="020B0604030504040204" pitchFamily="34" charset="0"/>
                <a:cs typeface="Tahoma" panose="020B0604030504040204" pitchFamily="34" charset="0"/>
              </a:rPr>
              <a:t>)</a:t>
            </a:r>
            <a:r>
              <a:rPr lang="en-US" altLang="vi-VN" sz="2000" dirty="0" smtClean="0">
                <a:solidFill>
                  <a:srgbClr val="000000"/>
                </a:solidFill>
                <a:latin typeface="Tahoma" panose="020B0604030504040204" pitchFamily="34" charset="0"/>
                <a:cs typeface="Tahoma" panose="020B0604030504040204" pitchFamily="34" charset="0"/>
              </a:rPr>
              <a:t>;</a:t>
            </a:r>
          </a:p>
          <a:p>
            <a:pPr lvl="4">
              <a:buFont typeface="Wingdings" panose="05000000000000000000" pitchFamily="2" charset="2"/>
              <a:buNone/>
            </a:pPr>
            <a:r>
              <a:rPr lang="en-US" altLang="vi-VN" sz="1600" dirty="0" smtClean="0">
                <a:latin typeface="Tahoma" panose="020B0604030504040204" pitchFamily="34" charset="0"/>
                <a:cs typeface="Tahoma" panose="020B0604030504040204" pitchFamily="34" charset="0"/>
              </a:rPr>
              <a:t>//</a:t>
            </a:r>
            <a:r>
              <a:rPr lang="en-US" altLang="vi-VN" sz="1600" dirty="0" err="1" smtClean="0">
                <a:latin typeface="Tahoma" panose="020B0604030504040204" pitchFamily="34" charset="0"/>
                <a:cs typeface="Tahoma" panose="020B0604030504040204" pitchFamily="34" charset="0"/>
              </a:rPr>
              <a:t>Gắn</a:t>
            </a:r>
            <a:r>
              <a:rPr lang="en-US" altLang="vi-VN" sz="1600" dirty="0" smtClean="0">
                <a:latin typeface="Tahoma" panose="020B0604030504040204" pitchFamily="34" charset="0"/>
                <a:cs typeface="Tahoma" panose="020B0604030504040204" pitchFamily="34" charset="0"/>
              </a:rPr>
              <a:t> </a:t>
            </a:r>
            <a:r>
              <a:rPr lang="en-US" altLang="vi-VN" sz="1600" dirty="0" err="1" smtClean="0">
                <a:latin typeface="Tahoma" panose="020B0604030504040204" pitchFamily="34" charset="0"/>
                <a:cs typeface="Tahoma" panose="020B0604030504040204" pitchFamily="34" charset="0"/>
              </a:rPr>
              <a:t>một</a:t>
            </a:r>
            <a:r>
              <a:rPr lang="en-US" altLang="vi-VN" sz="1600" dirty="0" smtClean="0">
                <a:latin typeface="Tahoma" panose="020B0604030504040204" pitchFamily="34" charset="0"/>
                <a:cs typeface="Tahoma" panose="020B0604030504040204" pitchFamily="34" charset="0"/>
              </a:rPr>
              <a:t> </a:t>
            </a:r>
            <a:r>
              <a:rPr lang="en-US" altLang="vi-VN" sz="1600" dirty="0" err="1" smtClean="0">
                <a:latin typeface="Tahoma" panose="020B0604030504040204" pitchFamily="34" charset="0"/>
                <a:cs typeface="Tahoma" panose="020B0604030504040204" pitchFamily="34" charset="0"/>
              </a:rPr>
              <a:t>cổng</a:t>
            </a:r>
            <a:r>
              <a:rPr lang="en-US" altLang="vi-VN" sz="1600" dirty="0" smtClean="0">
                <a:latin typeface="Tahoma" panose="020B0604030504040204" pitchFamily="34" charset="0"/>
                <a:cs typeface="Tahoma" panose="020B0604030504040204" pitchFamily="34" charset="0"/>
              </a:rPr>
              <a:t> 7000 </a:t>
            </a:r>
            <a:r>
              <a:rPr lang="en-US" altLang="vi-VN" sz="1600" dirty="0" err="1" smtClean="0">
                <a:latin typeface="Tahoma" panose="020B0604030504040204" pitchFamily="34" charset="0"/>
                <a:cs typeface="Tahoma" panose="020B0604030504040204" pitchFamily="34" charset="0"/>
              </a:rPr>
              <a:t>với</a:t>
            </a:r>
            <a:r>
              <a:rPr lang="en-US" altLang="vi-VN" sz="1600" dirty="0" smtClean="0">
                <a:latin typeface="Tahoma" panose="020B0604030504040204" pitchFamily="34" charset="0"/>
                <a:cs typeface="Tahoma" panose="020B0604030504040204" pitchFamily="34" charset="0"/>
              </a:rPr>
              <a:t> </a:t>
            </a:r>
            <a:r>
              <a:rPr lang="en-US" altLang="vi-VN" sz="1600" i="1" dirty="0" smtClean="0">
                <a:latin typeface="Tahoma" panose="020B0604030504040204" pitchFamily="34" charset="0"/>
                <a:cs typeface="Tahoma" panose="020B0604030504040204" pitchFamily="34" charset="0"/>
              </a:rPr>
              <a:t>Socket</a:t>
            </a:r>
            <a:endParaRPr lang="th-TH" altLang="vi-VN" sz="1600" dirty="0" smtClean="0">
              <a:solidFill>
                <a:srgbClr val="000000"/>
              </a:solidFill>
              <a:latin typeface="Tahoma" panose="020B0604030504040204" pitchFamily="34" charset="0"/>
              <a:cs typeface="Tahoma" panose="020B0604030504040204" pitchFamily="34" charset="0"/>
            </a:endParaRPr>
          </a:p>
          <a:p>
            <a:pPr lvl="1">
              <a:buFont typeface="Wingdings" panose="05000000000000000000" pitchFamily="2" charset="2"/>
              <a:buNone/>
            </a:pPr>
            <a:r>
              <a:rPr lang="en-US" altLang="vi-VN" sz="2000" dirty="0" smtClean="0">
                <a:solidFill>
                  <a:srgbClr val="000000"/>
                </a:solidFill>
                <a:latin typeface="Tahoma" panose="020B0604030504040204" pitchFamily="34" charset="0"/>
                <a:cs typeface="Tahoma" panose="020B0604030504040204" pitchFamily="34" charset="0"/>
              </a:rPr>
              <a:t>2: Socket </a:t>
            </a:r>
            <a:r>
              <a:rPr lang="en-US" altLang="vi-VN" sz="2000" dirty="0" err="1" smtClean="0">
                <a:solidFill>
                  <a:srgbClr val="000000"/>
                </a:solidFill>
                <a:latin typeface="Tahoma" panose="020B0604030504040204" pitchFamily="34" charset="0"/>
                <a:cs typeface="Tahoma" panose="020B0604030504040204" pitchFamily="34" charset="0"/>
              </a:rPr>
              <a:t>socket</a:t>
            </a:r>
            <a:r>
              <a:rPr lang="en-US" altLang="vi-VN" sz="2000" dirty="0" smtClean="0">
                <a:solidFill>
                  <a:srgbClr val="000000"/>
                </a:solidFill>
                <a:latin typeface="Tahoma" panose="020B0604030504040204" pitchFamily="34" charset="0"/>
                <a:cs typeface="Tahoma" panose="020B0604030504040204" pitchFamily="34" charset="0"/>
              </a:rPr>
              <a:t> </a:t>
            </a:r>
            <a:r>
              <a:rPr lang="th-TH" altLang="vi-VN" sz="2000" dirty="0" smtClean="0">
                <a:solidFill>
                  <a:srgbClr val="000000"/>
                </a:solidFill>
                <a:latin typeface="Tahoma" panose="020B0604030504040204" pitchFamily="34" charset="0"/>
                <a:cs typeface="Tahoma" panose="020B0604030504040204" pitchFamily="34" charset="0"/>
              </a:rPr>
              <a:t>= </a:t>
            </a:r>
            <a:r>
              <a:rPr lang="en-US" altLang="vi-VN" sz="2000" dirty="0" smtClean="0">
                <a:solidFill>
                  <a:srgbClr val="000000"/>
                </a:solidFill>
                <a:latin typeface="Tahoma" panose="020B0604030504040204" pitchFamily="34" charset="0"/>
                <a:cs typeface="Tahoma" panose="020B0604030504040204" pitchFamily="34" charset="0"/>
              </a:rPr>
              <a:t>server</a:t>
            </a:r>
            <a:r>
              <a:rPr lang="th-TH" altLang="vi-VN" sz="2000" dirty="0" smtClean="0">
                <a:solidFill>
                  <a:srgbClr val="000000"/>
                </a:solidFill>
                <a:latin typeface="Tahoma" panose="020B0604030504040204" pitchFamily="34" charset="0"/>
                <a:cs typeface="Tahoma" panose="020B0604030504040204" pitchFamily="34" charset="0"/>
              </a:rPr>
              <a:t>.</a:t>
            </a:r>
            <a:r>
              <a:rPr lang="en-US" altLang="vi-VN" sz="2000" dirty="0" smtClean="0">
                <a:solidFill>
                  <a:srgbClr val="000000"/>
                </a:solidFill>
                <a:latin typeface="Tahoma" panose="020B0604030504040204" pitchFamily="34" charset="0"/>
                <a:cs typeface="Tahoma" panose="020B0604030504040204" pitchFamily="34" charset="0"/>
              </a:rPr>
              <a:t>accept</a:t>
            </a:r>
            <a:r>
              <a:rPr lang="th-TH" altLang="vi-VN" sz="2000" dirty="0" smtClean="0">
                <a:solidFill>
                  <a:srgbClr val="000000"/>
                </a:solidFill>
                <a:latin typeface="Tahoma" panose="020B0604030504040204" pitchFamily="34" charset="0"/>
                <a:cs typeface="Tahoma" panose="020B0604030504040204" pitchFamily="34" charset="0"/>
              </a:rPr>
              <a:t>()</a:t>
            </a:r>
            <a:r>
              <a:rPr lang="en-US" altLang="vi-VN" sz="2000" dirty="0" smtClean="0">
                <a:solidFill>
                  <a:srgbClr val="000000"/>
                </a:solidFill>
                <a:latin typeface="Tahoma" panose="020B0604030504040204" pitchFamily="34" charset="0"/>
                <a:cs typeface="Tahoma" panose="020B0604030504040204" pitchFamily="34" charset="0"/>
              </a:rPr>
              <a:t>;</a:t>
            </a:r>
          </a:p>
          <a:p>
            <a:pPr lvl="3">
              <a:buClr>
                <a:schemeClr val="accent1"/>
              </a:buClr>
              <a:buSzPct val="75000"/>
              <a:buFont typeface="Wingdings" panose="05000000000000000000" pitchFamily="2" charset="2"/>
              <a:buNone/>
            </a:pPr>
            <a:r>
              <a:rPr lang="en-US" altLang="vi-VN" sz="1400" dirty="0">
                <a:latin typeface="Tahoma" panose="020B0604030504040204" pitchFamily="34" charset="0"/>
                <a:cs typeface="Tahoma" panose="020B0604030504040204" pitchFamily="34" charset="0"/>
              </a:rPr>
              <a:t>//</a:t>
            </a:r>
            <a:r>
              <a:rPr lang="en-US" altLang="vi-VN" sz="1400" dirty="0" err="1">
                <a:latin typeface="Tahoma" panose="020B0604030504040204" pitchFamily="34" charset="0"/>
                <a:cs typeface="Tahoma" panose="020B0604030504040204" pitchFamily="34" charset="0"/>
              </a:rPr>
              <a:t>Chờ</a:t>
            </a:r>
            <a:r>
              <a:rPr lang="en-US" altLang="vi-VN" sz="1400" dirty="0">
                <a:latin typeface="Tahoma" panose="020B0604030504040204" pitchFamily="34" charset="0"/>
                <a:cs typeface="Tahoma" panose="020B0604030504040204" pitchFamily="34" charset="0"/>
              </a:rPr>
              <a:t> </a:t>
            </a:r>
            <a:r>
              <a:rPr lang="en-US" altLang="vi-VN" sz="1400" dirty="0" err="1">
                <a:latin typeface="Tahoma" panose="020B0604030504040204" pitchFamily="34" charset="0"/>
                <a:cs typeface="Tahoma" panose="020B0604030504040204" pitchFamily="34" charset="0"/>
              </a:rPr>
              <a:t>và</a:t>
            </a:r>
            <a:r>
              <a:rPr lang="en-US" altLang="vi-VN" sz="1400" dirty="0">
                <a:latin typeface="Tahoma" panose="020B0604030504040204" pitchFamily="34" charset="0"/>
                <a:cs typeface="Tahoma" panose="020B0604030504040204" pitchFamily="34" charset="0"/>
              </a:rPr>
              <a:t> </a:t>
            </a:r>
            <a:r>
              <a:rPr lang="en-US" altLang="vi-VN" sz="1400" dirty="0" err="1">
                <a:latin typeface="Tahoma" panose="020B0604030504040204" pitchFamily="34" charset="0"/>
                <a:cs typeface="Tahoma" panose="020B0604030504040204" pitchFamily="34" charset="0"/>
              </a:rPr>
              <a:t>Lắng</a:t>
            </a:r>
            <a:r>
              <a:rPr lang="en-US" altLang="vi-VN" sz="1400" dirty="0">
                <a:latin typeface="Tahoma" panose="020B0604030504040204" pitchFamily="34" charset="0"/>
                <a:cs typeface="Tahoma" panose="020B0604030504040204" pitchFamily="34" charset="0"/>
              </a:rPr>
              <a:t> </a:t>
            </a:r>
            <a:r>
              <a:rPr lang="en-US" altLang="vi-VN" sz="1400" dirty="0" err="1">
                <a:latin typeface="Tahoma" panose="020B0604030504040204" pitchFamily="34" charset="0"/>
                <a:cs typeface="Tahoma" panose="020B0604030504040204" pitchFamily="34" charset="0"/>
              </a:rPr>
              <a:t>nghe</a:t>
            </a:r>
            <a:r>
              <a:rPr lang="en-US" altLang="vi-VN" sz="1400" dirty="0">
                <a:latin typeface="Tahoma" panose="020B0604030504040204" pitchFamily="34" charset="0"/>
                <a:cs typeface="Tahoma" panose="020B0604030504040204" pitchFamily="34" charset="0"/>
              </a:rPr>
              <a:t> </a:t>
            </a:r>
            <a:r>
              <a:rPr lang="en-US" altLang="vi-VN" sz="1400" dirty="0" err="1">
                <a:latin typeface="Tahoma" panose="020B0604030504040204" pitchFamily="34" charset="0"/>
                <a:cs typeface="Tahoma" panose="020B0604030504040204" pitchFamily="34" charset="0"/>
              </a:rPr>
              <a:t>yêu</a:t>
            </a:r>
            <a:r>
              <a:rPr lang="en-US" altLang="vi-VN" sz="1400" dirty="0">
                <a:latin typeface="Tahoma" panose="020B0604030504040204" pitchFamily="34" charset="0"/>
                <a:cs typeface="Tahoma" panose="020B0604030504040204" pitchFamily="34" charset="0"/>
              </a:rPr>
              <a:t> </a:t>
            </a:r>
            <a:r>
              <a:rPr lang="en-US" altLang="vi-VN" sz="1400" dirty="0" err="1">
                <a:latin typeface="Tahoma" panose="020B0604030504040204" pitchFamily="34" charset="0"/>
                <a:cs typeface="Tahoma" panose="020B0604030504040204" pitchFamily="34" charset="0"/>
              </a:rPr>
              <a:t>cầu</a:t>
            </a:r>
            <a:r>
              <a:rPr lang="en-US" altLang="vi-VN" sz="1400" dirty="0">
                <a:latin typeface="Tahoma" panose="020B0604030504040204" pitchFamily="34" charset="0"/>
                <a:cs typeface="Tahoma" panose="020B0604030504040204" pitchFamily="34" charset="0"/>
              </a:rPr>
              <a:t> </a:t>
            </a:r>
            <a:r>
              <a:rPr lang="en-US" altLang="vi-VN" sz="1400" dirty="0" err="1">
                <a:latin typeface="Tahoma" panose="020B0604030504040204" pitchFamily="34" charset="0"/>
                <a:cs typeface="Tahoma" panose="020B0604030504040204" pitchFamily="34" charset="0"/>
              </a:rPr>
              <a:t>từ</a:t>
            </a:r>
            <a:r>
              <a:rPr lang="en-US" altLang="vi-VN" sz="1400" dirty="0">
                <a:latin typeface="Tahoma" panose="020B0604030504040204" pitchFamily="34" charset="0"/>
                <a:cs typeface="Tahoma" panose="020B0604030504040204" pitchFamily="34" charset="0"/>
              </a:rPr>
              <a:t> client </a:t>
            </a:r>
            <a:r>
              <a:rPr lang="en-US" altLang="vi-VN" sz="1400" dirty="0" err="1">
                <a:latin typeface="Tahoma" panose="020B0604030504040204" pitchFamily="34" charset="0"/>
                <a:cs typeface="Tahoma" panose="020B0604030504040204" pitchFamily="34" charset="0"/>
              </a:rPr>
              <a:t>đến</a:t>
            </a:r>
            <a:endParaRPr lang="en-US" altLang="vi-VN" sz="1400" dirty="0">
              <a:latin typeface="Tahoma" panose="020B0604030504040204" pitchFamily="34" charset="0"/>
              <a:cs typeface="Tahoma" panose="020B0604030504040204" pitchFamily="34" charset="0"/>
            </a:endParaRPr>
          </a:p>
          <a:p>
            <a:pPr lvl="1">
              <a:buClr>
                <a:schemeClr val="accent1"/>
              </a:buClr>
              <a:buSzPct val="75000"/>
              <a:buFont typeface="Wingdings" panose="05000000000000000000" pitchFamily="2" charset="2"/>
              <a:buNone/>
            </a:pPr>
            <a:r>
              <a:rPr lang="en-US" altLang="vi-VN" sz="2000" dirty="0" smtClean="0">
                <a:solidFill>
                  <a:srgbClr val="000000"/>
                </a:solidFill>
                <a:latin typeface="Tahoma" panose="020B0604030504040204" pitchFamily="34" charset="0"/>
                <a:cs typeface="Tahoma" panose="020B0604030504040204" pitchFamily="34" charset="0"/>
              </a:rPr>
              <a:t>3: </a:t>
            </a:r>
            <a:r>
              <a:rPr lang="en-US" altLang="vi-VN" sz="2000" dirty="0" err="1" smtClean="0">
                <a:solidFill>
                  <a:srgbClr val="000000"/>
                </a:solidFill>
                <a:latin typeface="Tahoma" panose="020B0604030504040204" pitchFamily="34" charset="0"/>
                <a:cs typeface="Tahoma" panose="020B0604030504040204" pitchFamily="34" charset="0"/>
              </a:rPr>
              <a:t>nếu</a:t>
            </a:r>
            <a:r>
              <a:rPr lang="en-US" altLang="vi-VN" sz="2000" dirty="0" smtClean="0">
                <a:solidFill>
                  <a:srgbClr val="000000"/>
                </a:solidFill>
                <a:latin typeface="Tahoma" panose="020B0604030504040204" pitchFamily="34" charset="0"/>
                <a:cs typeface="Tahoma" panose="020B0604030504040204" pitchFamily="34" charset="0"/>
              </a:rPr>
              <a:t> </a:t>
            </a:r>
            <a:r>
              <a:rPr lang="en-US" altLang="vi-VN" sz="2000" dirty="0" err="1" smtClean="0">
                <a:solidFill>
                  <a:srgbClr val="000000"/>
                </a:solidFill>
                <a:latin typeface="Tahoma" panose="020B0604030504040204" pitchFamily="34" charset="0"/>
                <a:cs typeface="Tahoma" panose="020B0604030504040204" pitchFamily="34" charset="0"/>
              </a:rPr>
              <a:t>có</a:t>
            </a:r>
            <a:r>
              <a:rPr lang="en-US" altLang="vi-VN" sz="2000" dirty="0" smtClean="0">
                <a:solidFill>
                  <a:srgbClr val="000000"/>
                </a:solidFill>
                <a:latin typeface="Tahoma" panose="020B0604030504040204" pitchFamily="34" charset="0"/>
                <a:cs typeface="Tahoma" panose="020B0604030504040204" pitchFamily="34" charset="0"/>
              </a:rPr>
              <a:t> </a:t>
            </a:r>
            <a:r>
              <a:rPr lang="en-US" altLang="vi-VN" sz="2000" dirty="0" err="1" smtClean="0">
                <a:solidFill>
                  <a:srgbClr val="000000"/>
                </a:solidFill>
                <a:latin typeface="Tahoma" panose="020B0604030504040204" pitchFamily="34" charset="0"/>
                <a:cs typeface="Tahoma" panose="020B0604030504040204" pitchFamily="34" charset="0"/>
              </a:rPr>
              <a:t>yêu</a:t>
            </a:r>
            <a:r>
              <a:rPr lang="en-US" altLang="vi-VN" sz="2000" dirty="0" smtClean="0">
                <a:solidFill>
                  <a:srgbClr val="000000"/>
                </a:solidFill>
                <a:latin typeface="Tahoma" panose="020B0604030504040204" pitchFamily="34" charset="0"/>
                <a:cs typeface="Tahoma" panose="020B0604030504040204" pitchFamily="34" charset="0"/>
              </a:rPr>
              <a:t> </a:t>
            </a:r>
            <a:r>
              <a:rPr lang="en-US" altLang="vi-VN" sz="2000" dirty="0" err="1" smtClean="0">
                <a:solidFill>
                  <a:srgbClr val="000000"/>
                </a:solidFill>
                <a:latin typeface="Tahoma" panose="020B0604030504040204" pitchFamily="34" charset="0"/>
                <a:cs typeface="Tahoma" panose="020B0604030504040204" pitchFamily="34" charset="0"/>
              </a:rPr>
              <a:t>cầu</a:t>
            </a:r>
            <a:r>
              <a:rPr lang="en-US" altLang="vi-VN" sz="2000" dirty="0" smtClean="0">
                <a:solidFill>
                  <a:srgbClr val="000000"/>
                </a:solidFill>
                <a:latin typeface="Tahoma" panose="020B0604030504040204" pitchFamily="34" charset="0"/>
                <a:cs typeface="Tahoma" panose="020B0604030504040204" pitchFamily="34" charset="0"/>
              </a:rPr>
              <a:t> </a:t>
            </a:r>
            <a:r>
              <a:rPr lang="en-US" altLang="vi-VN" sz="2000" dirty="0" err="1" smtClean="0">
                <a:solidFill>
                  <a:srgbClr val="000000"/>
                </a:solidFill>
                <a:latin typeface="Tahoma" panose="020B0604030504040204" pitchFamily="34" charset="0"/>
                <a:cs typeface="Tahoma" panose="020B0604030504040204" pitchFamily="34" charset="0"/>
              </a:rPr>
              <a:t>kết</a:t>
            </a:r>
            <a:r>
              <a:rPr lang="en-US" altLang="vi-VN" sz="2000" dirty="0" smtClean="0">
                <a:solidFill>
                  <a:srgbClr val="000000"/>
                </a:solidFill>
                <a:latin typeface="Tahoma" panose="020B0604030504040204" pitchFamily="34" charset="0"/>
                <a:cs typeface="Tahoma" panose="020B0604030504040204" pitchFamily="34" charset="0"/>
              </a:rPr>
              <a:t> </a:t>
            </a:r>
            <a:r>
              <a:rPr lang="en-US" altLang="vi-VN" sz="2000" dirty="0" err="1" smtClean="0">
                <a:solidFill>
                  <a:srgbClr val="000000"/>
                </a:solidFill>
                <a:latin typeface="Tahoma" panose="020B0604030504040204" pitchFamily="34" charset="0"/>
                <a:cs typeface="Tahoma" panose="020B0604030504040204" pitchFamily="34" charset="0"/>
              </a:rPr>
              <a:t>nối</a:t>
            </a:r>
            <a:r>
              <a:rPr lang="en-US" altLang="vi-VN" sz="2000" dirty="0" smtClean="0">
                <a:solidFill>
                  <a:srgbClr val="000000"/>
                </a:solidFill>
                <a:latin typeface="Tahoma" panose="020B0604030504040204" pitchFamily="34" charset="0"/>
                <a:cs typeface="Tahoma" panose="020B0604030504040204" pitchFamily="34" charset="0"/>
              </a:rPr>
              <a:t> </a:t>
            </a:r>
            <a:r>
              <a:rPr lang="en-US" altLang="vi-VN" sz="2000" dirty="0" err="1" smtClean="0">
                <a:solidFill>
                  <a:srgbClr val="000000"/>
                </a:solidFill>
                <a:latin typeface="Tahoma" panose="020B0604030504040204" pitchFamily="34" charset="0"/>
                <a:cs typeface="Tahoma" panose="020B0604030504040204" pitchFamily="34" charset="0"/>
              </a:rPr>
              <a:t>từ</a:t>
            </a:r>
            <a:r>
              <a:rPr lang="en-US" altLang="vi-VN" sz="2000" dirty="0" smtClean="0">
                <a:solidFill>
                  <a:srgbClr val="000000"/>
                </a:solidFill>
                <a:latin typeface="Tahoma" panose="020B0604030504040204" pitchFamily="34" charset="0"/>
                <a:cs typeface="Tahoma" panose="020B0604030504040204" pitchFamily="34" charset="0"/>
              </a:rPr>
              <a:t> client (</a:t>
            </a:r>
            <a:r>
              <a:rPr lang="en-US" altLang="vi-VN" sz="2000" dirty="0" err="1" smtClean="0">
                <a:solidFill>
                  <a:srgbClr val="000000"/>
                </a:solidFill>
                <a:latin typeface="Tahoma" panose="020B0604030504040204" pitchFamily="34" charset="0"/>
                <a:cs typeface="Tahoma" panose="020B0604030504040204" pitchFamily="34" charset="0"/>
              </a:rPr>
              <a:t>hàm</a:t>
            </a:r>
            <a:r>
              <a:rPr lang="en-US" altLang="vi-VN" sz="2000" dirty="0" smtClean="0">
                <a:solidFill>
                  <a:srgbClr val="000000"/>
                </a:solidFill>
                <a:latin typeface="Tahoma" panose="020B0604030504040204" pitchFamily="34" charset="0"/>
                <a:cs typeface="Tahoma" panose="020B0604030504040204" pitchFamily="34" charset="0"/>
              </a:rPr>
              <a:t> accept() </a:t>
            </a:r>
            <a:r>
              <a:rPr lang="en-US" altLang="vi-VN" sz="2000" dirty="0" err="1" smtClean="0">
                <a:solidFill>
                  <a:srgbClr val="000000"/>
                </a:solidFill>
                <a:latin typeface="Tahoma" panose="020B0604030504040204" pitchFamily="34" charset="0"/>
                <a:cs typeface="Tahoma" panose="020B0604030504040204" pitchFamily="34" charset="0"/>
              </a:rPr>
              <a:t>thực</a:t>
            </a:r>
            <a:r>
              <a:rPr lang="en-US" altLang="vi-VN" sz="2000" dirty="0" smtClean="0">
                <a:solidFill>
                  <a:srgbClr val="000000"/>
                </a:solidFill>
                <a:latin typeface="Tahoma" panose="020B0604030504040204" pitchFamily="34" charset="0"/>
                <a:cs typeface="Tahoma" panose="020B0604030504040204" pitchFamily="34" charset="0"/>
              </a:rPr>
              <a:t> </a:t>
            </a:r>
            <a:r>
              <a:rPr lang="en-US" altLang="vi-VN" sz="2000" dirty="0" err="1" smtClean="0">
                <a:solidFill>
                  <a:srgbClr val="000000"/>
                </a:solidFill>
                <a:latin typeface="Tahoma" panose="020B0604030504040204" pitchFamily="34" charset="0"/>
                <a:cs typeface="Tahoma" panose="020B0604030504040204" pitchFamily="34" charset="0"/>
              </a:rPr>
              <a:t>hiện</a:t>
            </a:r>
            <a:r>
              <a:rPr lang="en-US" altLang="vi-VN" sz="2000" dirty="0" smtClean="0">
                <a:solidFill>
                  <a:srgbClr val="000000"/>
                </a:solidFill>
                <a:latin typeface="Tahoma" panose="020B0604030504040204" pitchFamily="34" charset="0"/>
                <a:cs typeface="Tahoma" panose="020B0604030504040204" pitchFamily="34" charset="0"/>
              </a:rPr>
              <a:t>, </a:t>
            </a:r>
            <a:r>
              <a:rPr lang="en-US" altLang="vi-VN" sz="2000" dirty="0" err="1" smtClean="0">
                <a:solidFill>
                  <a:srgbClr val="000000"/>
                </a:solidFill>
                <a:latin typeface="Tahoma" panose="020B0604030504040204" pitchFamily="34" charset="0"/>
                <a:cs typeface="Tahoma" panose="020B0604030504040204" pitchFamily="34" charset="0"/>
              </a:rPr>
              <a:t>tạo</a:t>
            </a:r>
            <a:r>
              <a:rPr lang="en-US" altLang="vi-VN" sz="2000" dirty="0" smtClean="0">
                <a:solidFill>
                  <a:srgbClr val="000000"/>
                </a:solidFill>
                <a:latin typeface="Tahoma" panose="020B0604030504040204" pitchFamily="34" charset="0"/>
                <a:cs typeface="Tahoma" panose="020B0604030504040204" pitchFamily="34" charset="0"/>
              </a:rPr>
              <a:t> </a:t>
            </a:r>
            <a:r>
              <a:rPr lang="en-US" altLang="vi-VN" sz="2000" dirty="0" err="1" smtClean="0">
                <a:solidFill>
                  <a:srgbClr val="000000"/>
                </a:solidFill>
                <a:latin typeface="Tahoma" panose="020B0604030504040204" pitchFamily="34" charset="0"/>
                <a:cs typeface="Tahoma" panose="020B0604030504040204" pitchFamily="34" charset="0"/>
              </a:rPr>
              <a:t>ra</a:t>
            </a:r>
            <a:r>
              <a:rPr lang="en-US" altLang="vi-VN" sz="2000" dirty="0" smtClean="0">
                <a:solidFill>
                  <a:srgbClr val="000000"/>
                </a:solidFill>
                <a:latin typeface="Tahoma" panose="020B0604030504040204" pitchFamily="34" charset="0"/>
                <a:cs typeface="Tahoma" panose="020B0604030504040204" pitchFamily="34" charset="0"/>
              </a:rPr>
              <a:t> </a:t>
            </a:r>
            <a:r>
              <a:rPr lang="en-US" altLang="vi-VN" sz="2000" dirty="0" err="1" smtClean="0">
                <a:solidFill>
                  <a:srgbClr val="000000"/>
                </a:solidFill>
                <a:latin typeface="Tahoma" panose="020B0604030504040204" pitchFamily="34" charset="0"/>
                <a:cs typeface="Tahoma" panose="020B0604030504040204" pitchFamily="34" charset="0"/>
              </a:rPr>
              <a:t>một</a:t>
            </a:r>
            <a:r>
              <a:rPr lang="en-US" altLang="vi-VN" sz="2000" dirty="0" smtClean="0">
                <a:solidFill>
                  <a:srgbClr val="000000"/>
                </a:solidFill>
                <a:latin typeface="Tahoma" panose="020B0604030504040204" pitchFamily="34" charset="0"/>
                <a:cs typeface="Tahoma" panose="020B0604030504040204" pitchFamily="34" charset="0"/>
              </a:rPr>
              <a:t> socket ở </a:t>
            </a:r>
            <a:r>
              <a:rPr lang="en-US" altLang="vi-VN" sz="2000" dirty="0" err="1" smtClean="0">
                <a:solidFill>
                  <a:srgbClr val="000000"/>
                </a:solidFill>
                <a:latin typeface="Tahoma" panose="020B0604030504040204" pitchFamily="34" charset="0"/>
                <a:cs typeface="Tahoma" panose="020B0604030504040204" pitchFamily="34" charset="0"/>
              </a:rPr>
              <a:t>phía</a:t>
            </a:r>
            <a:r>
              <a:rPr lang="en-US" altLang="vi-VN" sz="2000" dirty="0" smtClean="0">
                <a:solidFill>
                  <a:srgbClr val="000000"/>
                </a:solidFill>
                <a:latin typeface="Tahoma" panose="020B0604030504040204" pitchFamily="34" charset="0"/>
                <a:cs typeface="Tahoma" panose="020B0604030504040204" pitchFamily="34" charset="0"/>
              </a:rPr>
              <a:t> server)</a:t>
            </a:r>
          </a:p>
          <a:p>
            <a:pPr lvl="1">
              <a:buClr>
                <a:schemeClr val="accent1"/>
              </a:buClr>
              <a:buSzPct val="75000"/>
              <a:buFont typeface="Wingdings" panose="05000000000000000000" pitchFamily="2" charset="2"/>
              <a:buNone/>
            </a:pPr>
            <a:r>
              <a:rPr lang="en-US" altLang="vi-VN" sz="2000" dirty="0" smtClean="0">
                <a:solidFill>
                  <a:srgbClr val="000000"/>
                </a:solidFill>
                <a:latin typeface="Tahoma" panose="020B0604030504040204" pitchFamily="34" charset="0"/>
                <a:cs typeface="Tahoma" panose="020B0604030504040204" pitchFamily="34" charset="0"/>
              </a:rPr>
              <a:t>4: </a:t>
            </a:r>
            <a:r>
              <a:rPr lang="en-US" altLang="vi-VN" sz="2000" dirty="0" err="1" smtClean="0">
                <a:solidFill>
                  <a:srgbClr val="000000"/>
                </a:solidFill>
                <a:latin typeface="Tahoma" panose="020B0604030504040204" pitchFamily="34" charset="0"/>
                <a:cs typeface="Tahoma" panose="020B0604030504040204" pitchFamily="34" charset="0"/>
              </a:rPr>
              <a:t>từ</a:t>
            </a:r>
            <a:r>
              <a:rPr lang="en-US" altLang="vi-VN" sz="2000" dirty="0" smtClean="0">
                <a:solidFill>
                  <a:srgbClr val="000000"/>
                </a:solidFill>
                <a:latin typeface="Tahoma" panose="020B0604030504040204" pitchFamily="34" charset="0"/>
                <a:cs typeface="Tahoma" panose="020B0604030504040204" pitchFamily="34" charset="0"/>
              </a:rPr>
              <a:t> </a:t>
            </a:r>
            <a:r>
              <a:rPr lang="en-US" altLang="vi-VN" sz="2000" dirty="0" err="1" smtClean="0">
                <a:solidFill>
                  <a:srgbClr val="000000"/>
                </a:solidFill>
                <a:latin typeface="Tahoma" panose="020B0604030504040204" pitchFamily="34" charset="0"/>
                <a:cs typeface="Tahoma" panose="020B0604030504040204" pitchFamily="34" charset="0"/>
              </a:rPr>
              <a:t>đối</a:t>
            </a:r>
            <a:r>
              <a:rPr lang="en-US" altLang="vi-VN" sz="2000" dirty="0" smtClean="0">
                <a:solidFill>
                  <a:srgbClr val="000000"/>
                </a:solidFill>
                <a:latin typeface="Tahoma" panose="020B0604030504040204" pitchFamily="34" charset="0"/>
                <a:cs typeface="Tahoma" panose="020B0604030504040204" pitchFamily="34" charset="0"/>
              </a:rPr>
              <a:t> </a:t>
            </a:r>
            <a:r>
              <a:rPr lang="en-US" altLang="vi-VN" sz="2000" dirty="0" err="1" smtClean="0">
                <a:solidFill>
                  <a:srgbClr val="000000"/>
                </a:solidFill>
                <a:latin typeface="Tahoma" panose="020B0604030504040204" pitchFamily="34" charset="0"/>
                <a:cs typeface="Tahoma" panose="020B0604030504040204" pitchFamily="34" charset="0"/>
              </a:rPr>
              <a:t>tượng</a:t>
            </a:r>
            <a:r>
              <a:rPr lang="en-US" altLang="vi-VN" sz="2000" dirty="0" smtClean="0">
                <a:solidFill>
                  <a:srgbClr val="000000"/>
                </a:solidFill>
                <a:latin typeface="Tahoma" panose="020B0604030504040204" pitchFamily="34" charset="0"/>
                <a:cs typeface="Tahoma" panose="020B0604030504040204" pitchFamily="34" charset="0"/>
              </a:rPr>
              <a:t> socket </a:t>
            </a:r>
            <a:r>
              <a:rPr lang="en-US" altLang="vi-VN" sz="2000" dirty="0" err="1" smtClean="0">
                <a:solidFill>
                  <a:srgbClr val="000000"/>
                </a:solidFill>
                <a:latin typeface="Tahoma" panose="020B0604030504040204" pitchFamily="34" charset="0"/>
                <a:cs typeface="Tahoma" panose="020B0604030504040204" pitchFamily="34" charset="0"/>
              </a:rPr>
              <a:t>tham</a:t>
            </a:r>
            <a:r>
              <a:rPr lang="en-US" altLang="vi-VN" sz="2000" dirty="0" smtClean="0">
                <a:solidFill>
                  <a:srgbClr val="000000"/>
                </a:solidFill>
                <a:latin typeface="Tahoma" panose="020B0604030504040204" pitchFamily="34" charset="0"/>
                <a:cs typeface="Tahoma" panose="020B0604030504040204" pitchFamily="34" charset="0"/>
              </a:rPr>
              <a:t> </a:t>
            </a:r>
            <a:r>
              <a:rPr lang="en-US" altLang="vi-VN" sz="2000" dirty="0" err="1" smtClean="0">
                <a:solidFill>
                  <a:srgbClr val="000000"/>
                </a:solidFill>
                <a:latin typeface="Tahoma" panose="020B0604030504040204" pitchFamily="34" charset="0"/>
                <a:cs typeface="Tahoma" panose="020B0604030504040204" pitchFamily="34" charset="0"/>
              </a:rPr>
              <a:t>chiếu</a:t>
            </a:r>
            <a:r>
              <a:rPr lang="en-US" altLang="vi-VN" sz="2000" dirty="0" smtClean="0">
                <a:solidFill>
                  <a:srgbClr val="000000"/>
                </a:solidFill>
                <a:latin typeface="Tahoma" panose="020B0604030504040204" pitchFamily="34" charset="0"/>
                <a:cs typeface="Tahoma" panose="020B0604030504040204" pitchFamily="34" charset="0"/>
              </a:rPr>
              <a:t>, </a:t>
            </a:r>
            <a:r>
              <a:rPr lang="en-US" altLang="vi-VN" sz="2000" dirty="0" err="1" smtClean="0">
                <a:solidFill>
                  <a:srgbClr val="000000"/>
                </a:solidFill>
                <a:latin typeface="Tahoma" panose="020B0604030504040204" pitchFamily="34" charset="0"/>
                <a:cs typeface="Tahoma" panose="020B0604030504040204" pitchFamily="34" charset="0"/>
              </a:rPr>
              <a:t>tạo</a:t>
            </a:r>
            <a:r>
              <a:rPr lang="en-US" altLang="vi-VN" sz="2000" dirty="0" smtClean="0">
                <a:solidFill>
                  <a:srgbClr val="000000"/>
                </a:solidFill>
                <a:latin typeface="Tahoma" panose="020B0604030504040204" pitchFamily="34" charset="0"/>
                <a:cs typeface="Tahoma" panose="020B0604030504040204" pitchFamily="34" charset="0"/>
              </a:rPr>
              <a:t> </a:t>
            </a:r>
            <a:r>
              <a:rPr lang="en-US" altLang="vi-VN" sz="2000" dirty="0" err="1" smtClean="0">
                <a:solidFill>
                  <a:srgbClr val="000000"/>
                </a:solidFill>
                <a:latin typeface="Tahoma" panose="020B0604030504040204" pitchFamily="34" charset="0"/>
                <a:cs typeface="Tahoma" panose="020B0604030504040204" pitchFamily="34" charset="0"/>
              </a:rPr>
              <a:t>ra</a:t>
            </a:r>
            <a:r>
              <a:rPr lang="en-US" altLang="vi-VN" sz="2000" dirty="0" smtClean="0">
                <a:solidFill>
                  <a:srgbClr val="000000"/>
                </a:solidFill>
                <a:latin typeface="Tahoma" panose="020B0604030504040204" pitchFamily="34" charset="0"/>
                <a:cs typeface="Tahoma" panose="020B0604030504040204" pitchFamily="34" charset="0"/>
              </a:rPr>
              <a:t> </a:t>
            </a:r>
            <a:r>
              <a:rPr lang="en-US" altLang="vi-VN" sz="2000" dirty="0" err="1" smtClean="0">
                <a:solidFill>
                  <a:srgbClr val="000000"/>
                </a:solidFill>
                <a:latin typeface="Tahoma" panose="020B0604030504040204" pitchFamily="34" charset="0"/>
                <a:cs typeface="Tahoma" panose="020B0604030504040204" pitchFamily="34" charset="0"/>
              </a:rPr>
              <a:t>các</a:t>
            </a:r>
            <a:r>
              <a:rPr lang="en-US" altLang="vi-VN" sz="2000" dirty="0" smtClean="0">
                <a:solidFill>
                  <a:srgbClr val="000000"/>
                </a:solidFill>
                <a:latin typeface="Tahoma" panose="020B0604030504040204" pitchFamily="34" charset="0"/>
                <a:cs typeface="Tahoma" panose="020B0604030504040204" pitchFamily="34" charset="0"/>
              </a:rPr>
              <a:t> stream in/out </a:t>
            </a:r>
            <a:r>
              <a:rPr lang="en-US" altLang="vi-VN" sz="2000" dirty="0" err="1" smtClean="0">
                <a:solidFill>
                  <a:srgbClr val="000000"/>
                </a:solidFill>
                <a:latin typeface="Tahoma" panose="020B0604030504040204" pitchFamily="34" charset="0"/>
                <a:cs typeface="Tahoma" panose="020B0604030504040204" pitchFamily="34" charset="0"/>
              </a:rPr>
              <a:t>để</a:t>
            </a:r>
            <a:r>
              <a:rPr lang="en-US" altLang="vi-VN" sz="2000" dirty="0" smtClean="0">
                <a:solidFill>
                  <a:srgbClr val="000000"/>
                </a:solidFill>
                <a:latin typeface="Tahoma" panose="020B0604030504040204" pitchFamily="34" charset="0"/>
                <a:cs typeface="Tahoma" panose="020B0604030504040204" pitchFamily="34" charset="0"/>
              </a:rPr>
              <a:t> </a:t>
            </a:r>
            <a:r>
              <a:rPr lang="en-US" altLang="vi-VN" sz="2000" dirty="0" err="1" smtClean="0">
                <a:solidFill>
                  <a:srgbClr val="000000"/>
                </a:solidFill>
                <a:latin typeface="Tahoma" panose="020B0604030504040204" pitchFamily="34" charset="0"/>
                <a:cs typeface="Tahoma" panose="020B0604030504040204" pitchFamily="34" charset="0"/>
              </a:rPr>
              <a:t>trao</a:t>
            </a:r>
            <a:r>
              <a:rPr lang="en-US" altLang="vi-VN" sz="2000" dirty="0" smtClean="0">
                <a:solidFill>
                  <a:srgbClr val="000000"/>
                </a:solidFill>
                <a:latin typeface="Tahoma" panose="020B0604030504040204" pitchFamily="34" charset="0"/>
                <a:cs typeface="Tahoma" panose="020B0604030504040204" pitchFamily="34" charset="0"/>
              </a:rPr>
              <a:t> </a:t>
            </a:r>
            <a:r>
              <a:rPr lang="en-US" altLang="vi-VN" sz="2000" dirty="0" err="1" smtClean="0">
                <a:solidFill>
                  <a:srgbClr val="000000"/>
                </a:solidFill>
                <a:latin typeface="Tahoma" panose="020B0604030504040204" pitchFamily="34" charset="0"/>
                <a:cs typeface="Tahoma" panose="020B0604030504040204" pitchFamily="34" charset="0"/>
              </a:rPr>
              <a:t>đổi</a:t>
            </a:r>
            <a:r>
              <a:rPr lang="en-US" altLang="vi-VN" sz="2000" dirty="0" smtClean="0">
                <a:solidFill>
                  <a:srgbClr val="000000"/>
                </a:solidFill>
                <a:latin typeface="Tahoma" panose="020B0604030504040204" pitchFamily="34" charset="0"/>
                <a:cs typeface="Tahoma" panose="020B0604030504040204" pitchFamily="34" charset="0"/>
              </a:rPr>
              <a:t> </a:t>
            </a:r>
            <a:r>
              <a:rPr lang="en-US" altLang="vi-VN" sz="2000" dirty="0" err="1" smtClean="0">
                <a:solidFill>
                  <a:srgbClr val="000000"/>
                </a:solidFill>
                <a:latin typeface="Tahoma" panose="020B0604030504040204" pitchFamily="34" charset="0"/>
                <a:cs typeface="Tahoma" panose="020B0604030504040204" pitchFamily="34" charset="0"/>
              </a:rPr>
              <a:t>dữ</a:t>
            </a:r>
            <a:r>
              <a:rPr lang="en-US" altLang="vi-VN" sz="2000" dirty="0" smtClean="0">
                <a:solidFill>
                  <a:srgbClr val="000000"/>
                </a:solidFill>
                <a:latin typeface="Tahoma" panose="020B0604030504040204" pitchFamily="34" charset="0"/>
                <a:cs typeface="Tahoma" panose="020B0604030504040204" pitchFamily="34" charset="0"/>
              </a:rPr>
              <a:t> </a:t>
            </a:r>
            <a:r>
              <a:rPr lang="en-US" altLang="vi-VN" sz="2000" dirty="0" err="1" smtClean="0">
                <a:solidFill>
                  <a:srgbClr val="000000"/>
                </a:solidFill>
                <a:latin typeface="Tahoma" panose="020B0604030504040204" pitchFamily="34" charset="0"/>
                <a:cs typeface="Tahoma" panose="020B0604030504040204" pitchFamily="34" charset="0"/>
              </a:rPr>
              <a:t>liệu</a:t>
            </a:r>
            <a:r>
              <a:rPr lang="en-US" altLang="vi-VN" sz="2000" dirty="0" smtClean="0">
                <a:solidFill>
                  <a:srgbClr val="000000"/>
                </a:solidFill>
                <a:latin typeface="Tahoma" panose="020B0604030504040204" pitchFamily="34" charset="0"/>
                <a:cs typeface="Tahoma" panose="020B0604030504040204" pitchFamily="34" charset="0"/>
              </a:rPr>
              <a:t> </a:t>
            </a:r>
            <a:r>
              <a:rPr lang="en-US" altLang="vi-VN" sz="2000" dirty="0" err="1" smtClean="0">
                <a:solidFill>
                  <a:srgbClr val="000000"/>
                </a:solidFill>
                <a:latin typeface="Tahoma" panose="020B0604030504040204" pitchFamily="34" charset="0"/>
                <a:cs typeface="Tahoma" panose="020B0604030504040204" pitchFamily="34" charset="0"/>
              </a:rPr>
              <a:t>với</a:t>
            </a:r>
            <a:r>
              <a:rPr lang="en-US" altLang="vi-VN" sz="2000" dirty="0" smtClean="0">
                <a:solidFill>
                  <a:srgbClr val="000000"/>
                </a:solidFill>
                <a:latin typeface="Tahoma" panose="020B0604030504040204" pitchFamily="34" charset="0"/>
                <a:cs typeface="Tahoma" panose="020B0604030504040204" pitchFamily="34" charset="0"/>
              </a:rPr>
              <a:t> client</a:t>
            </a:r>
          </a:p>
          <a:p>
            <a:pPr lvl="2">
              <a:buClr>
                <a:schemeClr val="accent1"/>
              </a:buClr>
              <a:buSzPct val="75000"/>
              <a:buFont typeface="Wingdings" panose="05000000000000000000" pitchFamily="2" charset="2"/>
              <a:buNone/>
            </a:pPr>
            <a:r>
              <a:rPr lang="en-US" altLang="vi-VN" sz="1800" dirty="0" err="1" smtClean="0">
                <a:solidFill>
                  <a:srgbClr val="000000"/>
                </a:solidFill>
                <a:latin typeface="Tahoma" panose="020B0604030504040204" pitchFamily="34" charset="0"/>
                <a:cs typeface="Tahoma" panose="020B0604030504040204" pitchFamily="34" charset="0"/>
              </a:rPr>
              <a:t>InputStream</a:t>
            </a:r>
            <a:r>
              <a:rPr lang="en-US" altLang="vi-VN" sz="1800" dirty="0" smtClean="0">
                <a:solidFill>
                  <a:srgbClr val="000000"/>
                </a:solidFill>
                <a:latin typeface="Tahoma" panose="020B0604030504040204" pitchFamily="34" charset="0"/>
                <a:cs typeface="Tahoma" panose="020B0604030504040204" pitchFamily="34" charset="0"/>
              </a:rPr>
              <a:t> </a:t>
            </a:r>
            <a:r>
              <a:rPr lang="en-US" altLang="vi-VN" sz="1800" dirty="0" err="1" smtClean="0">
                <a:solidFill>
                  <a:srgbClr val="000000"/>
                </a:solidFill>
                <a:latin typeface="Tahoma" panose="020B0604030504040204" pitchFamily="34" charset="0"/>
                <a:cs typeface="Tahoma" panose="020B0604030504040204" pitchFamily="34" charset="0"/>
              </a:rPr>
              <a:t>Stream_in</a:t>
            </a:r>
            <a:r>
              <a:rPr lang="en-US" altLang="vi-VN" sz="1800" dirty="0" smtClean="0">
                <a:solidFill>
                  <a:srgbClr val="000000"/>
                </a:solidFill>
                <a:latin typeface="Tahoma" panose="020B0604030504040204" pitchFamily="34" charset="0"/>
                <a:cs typeface="Tahoma" panose="020B0604030504040204" pitchFamily="34" charset="0"/>
              </a:rPr>
              <a:t> </a:t>
            </a:r>
            <a:r>
              <a:rPr lang="th-TH" altLang="vi-VN" sz="1800" dirty="0" smtClean="0">
                <a:solidFill>
                  <a:srgbClr val="000000"/>
                </a:solidFill>
                <a:latin typeface="Tahoma" panose="020B0604030504040204" pitchFamily="34" charset="0"/>
                <a:cs typeface="Tahoma" panose="020B0604030504040204" pitchFamily="34" charset="0"/>
              </a:rPr>
              <a:t>= </a:t>
            </a:r>
            <a:r>
              <a:rPr lang="fr-FR" altLang="vi-VN" sz="1800" dirty="0" smtClean="0">
                <a:solidFill>
                  <a:srgbClr val="000000"/>
                </a:solidFill>
                <a:latin typeface="Tahoma" panose="020B0604030504040204" pitchFamily="34" charset="0"/>
                <a:cs typeface="Tahoma" panose="020B0604030504040204" pitchFamily="34" charset="0"/>
              </a:rPr>
              <a:t>s</a:t>
            </a:r>
            <a:r>
              <a:rPr lang="en-US" altLang="vi-VN" sz="1800" dirty="0" err="1" smtClean="0">
                <a:solidFill>
                  <a:srgbClr val="000000"/>
                </a:solidFill>
                <a:latin typeface="Tahoma" panose="020B0604030504040204" pitchFamily="34" charset="0"/>
                <a:cs typeface="Tahoma" panose="020B0604030504040204" pitchFamily="34" charset="0"/>
              </a:rPr>
              <a:t>ocket</a:t>
            </a:r>
            <a:r>
              <a:rPr lang="th-TH" altLang="vi-VN" sz="1800" dirty="0" smtClean="0">
                <a:solidFill>
                  <a:srgbClr val="000000"/>
                </a:solidFill>
                <a:latin typeface="Tahoma" panose="020B0604030504040204" pitchFamily="34" charset="0"/>
                <a:cs typeface="Tahoma" panose="020B0604030504040204" pitchFamily="34" charset="0"/>
              </a:rPr>
              <a:t>.</a:t>
            </a:r>
            <a:r>
              <a:rPr lang="en-US" altLang="vi-VN" sz="1800" dirty="0" err="1" smtClean="0">
                <a:solidFill>
                  <a:srgbClr val="000000"/>
                </a:solidFill>
                <a:latin typeface="Tahoma" panose="020B0604030504040204" pitchFamily="34" charset="0"/>
                <a:cs typeface="Tahoma" panose="020B0604030504040204" pitchFamily="34" charset="0"/>
              </a:rPr>
              <a:t>getInputStream</a:t>
            </a:r>
            <a:r>
              <a:rPr lang="th-TH" altLang="vi-VN" sz="1800" dirty="0" smtClean="0">
                <a:solidFill>
                  <a:srgbClr val="000000"/>
                </a:solidFill>
                <a:latin typeface="Tahoma" panose="020B0604030504040204" pitchFamily="34" charset="0"/>
                <a:cs typeface="Tahoma" panose="020B0604030504040204" pitchFamily="34" charset="0"/>
              </a:rPr>
              <a:t>()</a:t>
            </a:r>
            <a:r>
              <a:rPr lang="fr-FR" altLang="vi-VN" sz="1800" dirty="0" smtClean="0">
                <a:solidFill>
                  <a:srgbClr val="000000"/>
                </a:solidFill>
                <a:latin typeface="Tahoma" panose="020B0604030504040204" pitchFamily="34" charset="0"/>
                <a:cs typeface="Tahoma" panose="020B0604030504040204" pitchFamily="34" charset="0"/>
              </a:rPr>
              <a:t>;</a:t>
            </a:r>
            <a:endParaRPr lang="en-US" altLang="vi-VN" sz="1800" dirty="0" smtClean="0">
              <a:solidFill>
                <a:srgbClr val="000000"/>
              </a:solidFill>
              <a:latin typeface="Tahoma" panose="020B0604030504040204" pitchFamily="34" charset="0"/>
              <a:cs typeface="Tahoma" panose="020B0604030504040204" pitchFamily="34" charset="0"/>
            </a:endParaRPr>
          </a:p>
          <a:p>
            <a:pPr lvl="2">
              <a:buFont typeface="Wingdings" panose="05000000000000000000" pitchFamily="2" charset="2"/>
              <a:buNone/>
            </a:pPr>
            <a:r>
              <a:rPr lang="en-US" altLang="vi-VN" sz="1800" dirty="0" err="1" smtClean="0">
                <a:solidFill>
                  <a:srgbClr val="000000"/>
                </a:solidFill>
                <a:latin typeface="Tahoma" panose="020B0604030504040204" pitchFamily="34" charset="0"/>
                <a:cs typeface="Tahoma" panose="020B0604030504040204" pitchFamily="34" charset="0"/>
              </a:rPr>
              <a:t>OutputStream</a:t>
            </a:r>
            <a:r>
              <a:rPr lang="en-US" altLang="vi-VN" sz="1800" dirty="0" smtClean="0">
                <a:solidFill>
                  <a:srgbClr val="000000"/>
                </a:solidFill>
                <a:latin typeface="Tahoma" panose="020B0604030504040204" pitchFamily="34" charset="0"/>
                <a:cs typeface="Tahoma" panose="020B0604030504040204" pitchFamily="34" charset="0"/>
              </a:rPr>
              <a:t> </a:t>
            </a:r>
            <a:r>
              <a:rPr lang="en-US" altLang="vi-VN" sz="1800" dirty="0" err="1" smtClean="0">
                <a:solidFill>
                  <a:srgbClr val="000000"/>
                </a:solidFill>
                <a:latin typeface="Tahoma" panose="020B0604030504040204" pitchFamily="34" charset="0"/>
                <a:cs typeface="Tahoma" panose="020B0604030504040204" pitchFamily="34" charset="0"/>
              </a:rPr>
              <a:t>Stream_out</a:t>
            </a:r>
            <a:r>
              <a:rPr lang="en-US" altLang="vi-VN" sz="1800" dirty="0" smtClean="0">
                <a:solidFill>
                  <a:srgbClr val="000000"/>
                </a:solidFill>
                <a:latin typeface="Tahoma" panose="020B0604030504040204" pitchFamily="34" charset="0"/>
                <a:cs typeface="Tahoma" panose="020B0604030504040204" pitchFamily="34" charset="0"/>
              </a:rPr>
              <a:t> </a:t>
            </a:r>
            <a:r>
              <a:rPr lang="th-TH" altLang="vi-VN" sz="1800" dirty="0" smtClean="0">
                <a:solidFill>
                  <a:srgbClr val="000000"/>
                </a:solidFill>
                <a:latin typeface="Tahoma" panose="020B0604030504040204" pitchFamily="34" charset="0"/>
                <a:cs typeface="Tahoma" panose="020B0604030504040204" pitchFamily="34" charset="0"/>
              </a:rPr>
              <a:t>= </a:t>
            </a:r>
            <a:r>
              <a:rPr lang="fr-FR" altLang="vi-VN" sz="1800" dirty="0" smtClean="0">
                <a:solidFill>
                  <a:srgbClr val="000000"/>
                </a:solidFill>
                <a:latin typeface="Tahoma" panose="020B0604030504040204" pitchFamily="34" charset="0"/>
                <a:cs typeface="Tahoma" panose="020B0604030504040204" pitchFamily="34" charset="0"/>
              </a:rPr>
              <a:t>s</a:t>
            </a:r>
            <a:r>
              <a:rPr lang="en-US" altLang="vi-VN" sz="1800" dirty="0" err="1" smtClean="0">
                <a:solidFill>
                  <a:srgbClr val="000000"/>
                </a:solidFill>
                <a:latin typeface="Tahoma" panose="020B0604030504040204" pitchFamily="34" charset="0"/>
                <a:cs typeface="Tahoma" panose="020B0604030504040204" pitchFamily="34" charset="0"/>
              </a:rPr>
              <a:t>ocket</a:t>
            </a:r>
            <a:r>
              <a:rPr lang="th-TH" altLang="vi-VN" sz="1800" dirty="0" smtClean="0">
                <a:solidFill>
                  <a:srgbClr val="000000"/>
                </a:solidFill>
                <a:latin typeface="Tahoma" panose="020B0604030504040204" pitchFamily="34" charset="0"/>
                <a:cs typeface="Tahoma" panose="020B0604030504040204" pitchFamily="34" charset="0"/>
              </a:rPr>
              <a:t>.</a:t>
            </a:r>
            <a:r>
              <a:rPr lang="en-US" altLang="vi-VN" sz="1800" dirty="0" err="1" smtClean="0">
                <a:solidFill>
                  <a:srgbClr val="000000"/>
                </a:solidFill>
                <a:latin typeface="Tahoma" panose="020B0604030504040204" pitchFamily="34" charset="0"/>
                <a:cs typeface="Tahoma" panose="020B0604030504040204" pitchFamily="34" charset="0"/>
              </a:rPr>
              <a:t>getOutputStream</a:t>
            </a:r>
            <a:r>
              <a:rPr lang="th-TH" altLang="vi-VN" sz="1800" dirty="0" smtClean="0">
                <a:solidFill>
                  <a:srgbClr val="000000"/>
                </a:solidFill>
                <a:latin typeface="Tahoma" panose="020B0604030504040204" pitchFamily="34" charset="0"/>
                <a:cs typeface="Tahoma" panose="020B0604030504040204" pitchFamily="34" charset="0"/>
              </a:rPr>
              <a:t>()</a:t>
            </a:r>
            <a:r>
              <a:rPr lang="fr-FR" altLang="vi-VN" sz="1800" dirty="0" smtClean="0">
                <a:solidFill>
                  <a:srgbClr val="000000"/>
                </a:solidFill>
                <a:latin typeface="Tahoma" panose="020B0604030504040204" pitchFamily="34" charset="0"/>
                <a:cs typeface="Tahoma" panose="020B0604030504040204" pitchFamily="34" charset="0"/>
              </a:rPr>
              <a:t>;</a:t>
            </a:r>
            <a:endParaRPr lang="th-TH" altLang="vi-VN" sz="1800" dirty="0" smtClean="0">
              <a:solidFill>
                <a:srgbClr val="000000"/>
              </a:solidFill>
              <a:latin typeface="Tahoma" panose="020B0604030504040204" pitchFamily="34" charset="0"/>
              <a:cs typeface="Tahoma" panose="020B0604030504040204" pitchFamily="34" charset="0"/>
            </a:endParaRPr>
          </a:p>
          <a:p>
            <a:pPr>
              <a:buFont typeface="Wingdings" panose="05000000000000000000" pitchFamily="2" charset="2"/>
              <a:buNone/>
            </a:pPr>
            <a:r>
              <a:rPr lang="en-US" altLang="vi-VN" sz="2400" dirty="0" smtClean="0">
                <a:solidFill>
                  <a:srgbClr val="000000"/>
                </a:solidFill>
                <a:latin typeface="Tahoma" panose="020B0604030504040204" pitchFamily="34" charset="0"/>
                <a:cs typeface="Tahoma" panose="020B0604030504040204" pitchFamily="34" charset="0"/>
              </a:rPr>
              <a:t>			</a:t>
            </a:r>
          </a:p>
          <a:p>
            <a:pPr lvl="1">
              <a:buClr>
                <a:schemeClr val="accent1"/>
              </a:buClr>
              <a:buSzPct val="75000"/>
              <a:buFont typeface="Wingdings" panose="05000000000000000000" pitchFamily="2" charset="2"/>
              <a:buNone/>
            </a:pPr>
            <a:endParaRPr lang="en-US" altLang="vi-VN" dirty="0" smtClean="0">
              <a:solidFill>
                <a:srgbClr val="000000"/>
              </a:solidFill>
              <a:latin typeface="Tahoma" panose="020B0604030504040204" pitchFamily="34" charset="0"/>
              <a:cs typeface="Tahoma" panose="020B0604030504040204" pitchFamily="34" charset="0"/>
            </a:endParaRPr>
          </a:p>
        </p:txBody>
      </p:sp>
      <p:pic>
        <p:nvPicPr>
          <p:cNvPr id="190469" name="Picture 4" descr="stream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4687824"/>
            <a:ext cx="7010400" cy="176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51330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E31E7389-3138-4604-9D5A-20522DC8F246}" type="slidenum">
              <a:rPr lang="en-US" altLang="vi-VN" sz="1200">
                <a:solidFill>
                  <a:prstClr val="black"/>
                </a:solidFill>
                <a:latin typeface="Garamond" panose="02020404030301010803" pitchFamily="18" charset="0"/>
              </a:rPr>
              <a:pPr>
                <a:spcBef>
                  <a:spcPct val="0"/>
                </a:spcBef>
                <a:buClrTx/>
                <a:buSzTx/>
                <a:buFontTx/>
                <a:buNone/>
              </a:pPr>
              <a:t>22</a:t>
            </a:fld>
            <a:endParaRPr lang="en-US" altLang="vi-VN" sz="1200">
              <a:solidFill>
                <a:prstClr val="black"/>
              </a:solidFill>
              <a:latin typeface="Garamond" panose="02020404030301010803" pitchFamily="18" charset="0"/>
            </a:endParaRPr>
          </a:p>
        </p:txBody>
      </p:sp>
      <p:sp>
        <p:nvSpPr>
          <p:cNvPr id="192515" name="Rectangle 2"/>
          <p:cNvSpPr>
            <a:spLocks noGrp="1" noChangeArrowheads="1"/>
          </p:cNvSpPr>
          <p:nvPr>
            <p:ph type="title"/>
          </p:nvPr>
        </p:nvSpPr>
        <p:spPr/>
        <p:txBody>
          <a:bodyPr>
            <a:normAutofit/>
          </a:bodyPr>
          <a:lstStyle/>
          <a:p>
            <a:r>
              <a:rPr lang="en-US" altLang="vi-VN" sz="3600" dirty="0" err="1" smtClean="0">
                <a:latin typeface="Arial" panose="020B0604020202020204" pitchFamily="34" charset="0"/>
              </a:rPr>
              <a:t>Ví</a:t>
            </a:r>
            <a:r>
              <a:rPr lang="en-US" altLang="vi-VN" sz="3600" dirty="0" smtClean="0">
                <a:latin typeface="Arial" panose="020B0604020202020204" pitchFamily="34" charset="0"/>
              </a:rPr>
              <a:t> </a:t>
            </a:r>
            <a:r>
              <a:rPr lang="en-US" altLang="vi-VN" sz="3600" dirty="0" err="1" smtClean="0">
                <a:latin typeface="Arial" panose="020B0604020202020204" pitchFamily="34" charset="0"/>
              </a:rPr>
              <a:t>dụ</a:t>
            </a:r>
            <a:r>
              <a:rPr lang="en-US" altLang="vi-VN" sz="3600" dirty="0" smtClean="0">
                <a:latin typeface="Arial" panose="020B0604020202020204" pitchFamily="34" charset="0"/>
              </a:rPr>
              <a:t> </a:t>
            </a:r>
            <a:r>
              <a:rPr lang="en-US" altLang="vi-VN" sz="3600" dirty="0" err="1" smtClean="0">
                <a:latin typeface="Arial" panose="020B0604020202020204" pitchFamily="34" charset="0"/>
              </a:rPr>
              <a:t>các</a:t>
            </a:r>
            <a:r>
              <a:rPr lang="en-US" altLang="vi-VN" sz="3600" dirty="0" smtClean="0">
                <a:latin typeface="Arial" panose="020B0604020202020204" pitchFamily="34" charset="0"/>
              </a:rPr>
              <a:t> </a:t>
            </a:r>
            <a:r>
              <a:rPr lang="en-US" altLang="vi-VN" sz="3600" dirty="0" err="1" smtClean="0">
                <a:latin typeface="Arial" panose="020B0604020202020204" pitchFamily="34" charset="0"/>
              </a:rPr>
              <a:t>bước</a:t>
            </a:r>
            <a:r>
              <a:rPr lang="en-US" altLang="vi-VN" sz="3600" dirty="0" smtClean="0">
                <a:latin typeface="Arial" panose="020B0604020202020204" pitchFamily="34" charset="0"/>
              </a:rPr>
              <a:t> </a:t>
            </a:r>
            <a:r>
              <a:rPr lang="en-US" altLang="vi-VN" sz="3600" dirty="0" err="1" smtClean="0">
                <a:latin typeface="Arial" panose="020B0604020202020204" pitchFamily="34" charset="0"/>
              </a:rPr>
              <a:t>tạo</a:t>
            </a:r>
            <a:r>
              <a:rPr lang="en-US" altLang="vi-VN" sz="3600" dirty="0" smtClean="0">
                <a:latin typeface="Arial" panose="020B0604020202020204" pitchFamily="34" charset="0"/>
              </a:rPr>
              <a:t> </a:t>
            </a:r>
            <a:r>
              <a:rPr lang="en-US" altLang="vi-VN" sz="3600" dirty="0" err="1" smtClean="0">
                <a:latin typeface="Arial" panose="020B0604020202020204" pitchFamily="34" charset="0"/>
              </a:rPr>
              <a:t>ứng</a:t>
            </a:r>
            <a:r>
              <a:rPr lang="en-US" altLang="vi-VN" sz="3600" dirty="0" smtClean="0">
                <a:latin typeface="Arial" panose="020B0604020202020204" pitchFamily="34" charset="0"/>
              </a:rPr>
              <a:t> </a:t>
            </a:r>
            <a:r>
              <a:rPr lang="en-US" altLang="vi-VN" sz="3600" dirty="0" err="1" smtClean="0">
                <a:latin typeface="Arial" panose="020B0604020202020204" pitchFamily="34" charset="0"/>
              </a:rPr>
              <a:t>dụng</a:t>
            </a:r>
            <a:r>
              <a:rPr lang="en-US" altLang="vi-VN" sz="3600" dirty="0" smtClean="0">
                <a:latin typeface="Arial" panose="020B0604020202020204" pitchFamily="34" charset="0"/>
              </a:rPr>
              <a:t> TCP </a:t>
            </a:r>
            <a:r>
              <a:rPr lang="en-US" altLang="vi-VN" sz="3600" dirty="0" err="1" smtClean="0">
                <a:latin typeface="Arial" panose="020B0604020202020204" pitchFamily="34" charset="0"/>
              </a:rPr>
              <a:t>với</a:t>
            </a:r>
            <a:r>
              <a:rPr lang="en-US" altLang="vi-VN" sz="3600" dirty="0" smtClean="0">
                <a:latin typeface="Arial" panose="020B0604020202020204" pitchFamily="34" charset="0"/>
              </a:rPr>
              <a:t> Java</a:t>
            </a:r>
          </a:p>
        </p:txBody>
      </p:sp>
      <p:sp>
        <p:nvSpPr>
          <p:cNvPr id="192516" name="Rectangle 3"/>
          <p:cNvSpPr>
            <a:spLocks noGrp="1" noChangeArrowheads="1"/>
          </p:cNvSpPr>
          <p:nvPr>
            <p:ph type="body" idx="1"/>
          </p:nvPr>
        </p:nvSpPr>
        <p:spPr/>
        <p:txBody>
          <a:bodyPr/>
          <a:lstStyle/>
          <a:p>
            <a:r>
              <a:rPr lang="en-US" altLang="vi-VN" smtClean="0"/>
              <a:t>Phía client</a:t>
            </a:r>
          </a:p>
          <a:p>
            <a:pPr lvl="2">
              <a:buFont typeface="Wingdings" panose="05000000000000000000" pitchFamily="2" charset="2"/>
              <a:buNone/>
            </a:pPr>
            <a:r>
              <a:rPr lang="en-US" altLang="vi-VN" sz="2200">
                <a:solidFill>
                  <a:srgbClr val="000000"/>
                </a:solidFill>
                <a:latin typeface="Tahoma" panose="020B0604030504040204" pitchFamily="34" charset="0"/>
                <a:cs typeface="Tahoma" panose="020B0604030504040204" pitchFamily="34" charset="0"/>
              </a:rPr>
              <a:t>1: Socket socket </a:t>
            </a:r>
            <a:r>
              <a:rPr lang="th-TH" altLang="vi-VN" sz="2200">
                <a:solidFill>
                  <a:srgbClr val="000000"/>
                </a:solidFill>
                <a:latin typeface="Tahoma" panose="020B0604030504040204" pitchFamily="34" charset="0"/>
                <a:cs typeface="Tahoma" panose="020B0604030504040204" pitchFamily="34" charset="0"/>
              </a:rPr>
              <a:t>= </a:t>
            </a:r>
            <a:r>
              <a:rPr lang="en-US" altLang="vi-VN" sz="2200">
                <a:solidFill>
                  <a:srgbClr val="000000"/>
                </a:solidFill>
                <a:latin typeface="Tahoma" panose="020B0604030504040204" pitchFamily="34" charset="0"/>
                <a:cs typeface="Tahoma" panose="020B0604030504040204" pitchFamily="34" charset="0"/>
              </a:rPr>
              <a:t>new Socket</a:t>
            </a:r>
            <a:r>
              <a:rPr lang="th-TH" altLang="vi-VN" sz="2200">
                <a:solidFill>
                  <a:srgbClr val="000000"/>
                </a:solidFill>
                <a:latin typeface="Tahoma" panose="020B0604030504040204" pitchFamily="34" charset="0"/>
                <a:cs typeface="Tahoma" panose="020B0604030504040204" pitchFamily="34" charset="0"/>
              </a:rPr>
              <a:t>(“</a:t>
            </a:r>
            <a:r>
              <a:rPr lang="en-US" altLang="vi-VN" sz="2200">
                <a:solidFill>
                  <a:srgbClr val="000000"/>
                </a:solidFill>
                <a:latin typeface="Tahoma" panose="020B0604030504040204" pitchFamily="34" charset="0"/>
                <a:cs typeface="Tahoma" panose="020B0604030504040204" pitchFamily="34" charset="0"/>
              </a:rPr>
              <a:t>192.168.61.15</a:t>
            </a:r>
            <a:r>
              <a:rPr lang="th-TH" altLang="vi-VN" sz="2200">
                <a:solidFill>
                  <a:srgbClr val="000000"/>
                </a:solidFill>
                <a:latin typeface="Tahoma" panose="020B0604030504040204" pitchFamily="34" charset="0"/>
                <a:cs typeface="Tahoma" panose="020B0604030504040204" pitchFamily="34" charset="0"/>
              </a:rPr>
              <a:t>"</a:t>
            </a:r>
            <a:r>
              <a:rPr lang="en-US" altLang="vi-VN" sz="2200">
                <a:solidFill>
                  <a:srgbClr val="000000"/>
                </a:solidFill>
                <a:latin typeface="Tahoma" panose="020B0604030504040204" pitchFamily="34" charset="0"/>
                <a:cs typeface="Tahoma" panose="020B0604030504040204" pitchFamily="34" charset="0"/>
              </a:rPr>
              <a:t>, 7000</a:t>
            </a:r>
            <a:r>
              <a:rPr lang="th-TH" altLang="vi-VN" sz="2200">
                <a:solidFill>
                  <a:srgbClr val="000000"/>
                </a:solidFill>
                <a:latin typeface="Tahoma" panose="020B0604030504040204" pitchFamily="34" charset="0"/>
                <a:cs typeface="Tahoma" panose="020B0604030504040204" pitchFamily="34" charset="0"/>
              </a:rPr>
              <a:t>)</a:t>
            </a:r>
            <a:r>
              <a:rPr lang="en-US" altLang="vi-VN" sz="2200">
                <a:solidFill>
                  <a:srgbClr val="000000"/>
                </a:solidFill>
                <a:latin typeface="Tahoma" panose="020B0604030504040204" pitchFamily="34" charset="0"/>
                <a:cs typeface="Tahoma" panose="020B0604030504040204" pitchFamily="34" charset="0"/>
              </a:rPr>
              <a:t>;</a:t>
            </a:r>
          </a:p>
          <a:p>
            <a:pPr lvl="4">
              <a:buFont typeface="Wingdings" panose="05000000000000000000" pitchFamily="2" charset="2"/>
              <a:buNone/>
            </a:pPr>
            <a:r>
              <a:rPr lang="en-US" altLang="vi-VN" smtClean="0"/>
              <a:t>// Tạo một TCP socket với địa chỉ IP và số cổng mà chương trình Server đang chạy</a:t>
            </a:r>
          </a:p>
          <a:p>
            <a:pPr lvl="4">
              <a:buFont typeface="Wingdings" panose="05000000000000000000" pitchFamily="2" charset="2"/>
              <a:buNone/>
            </a:pPr>
            <a:r>
              <a:rPr lang="en-US" altLang="vi-VN" smtClean="0"/>
              <a:t>// Nếu Server chấp nhận một kết nối đã được tạo ra, một socket được tạo</a:t>
            </a:r>
          </a:p>
          <a:p>
            <a:pPr lvl="2">
              <a:buFont typeface="Wingdings" panose="05000000000000000000" pitchFamily="2" charset="2"/>
              <a:buNone/>
            </a:pPr>
            <a:r>
              <a:rPr lang="en-US" altLang="vi-VN" smtClean="0"/>
              <a:t>2: Từ đối tượng socket đã được tạo, tạo các streams in/out để trao đổi dữ liệu với server</a:t>
            </a:r>
          </a:p>
          <a:p>
            <a:pPr lvl="3">
              <a:buClr>
                <a:schemeClr val="accent1"/>
              </a:buClr>
              <a:buSzPct val="75000"/>
              <a:buFont typeface="Wingdings" panose="05000000000000000000" pitchFamily="2" charset="2"/>
              <a:buNone/>
            </a:pPr>
            <a:r>
              <a:rPr lang="en-US" altLang="vi-VN" smtClean="0">
                <a:solidFill>
                  <a:srgbClr val="000000"/>
                </a:solidFill>
                <a:latin typeface="Tahoma" panose="020B0604030504040204" pitchFamily="34" charset="0"/>
                <a:cs typeface="Tahoma" panose="020B0604030504040204" pitchFamily="34" charset="0"/>
              </a:rPr>
              <a:t>InputStream Stream_in </a:t>
            </a:r>
            <a:r>
              <a:rPr lang="th-TH" altLang="vi-VN" smtClean="0">
                <a:solidFill>
                  <a:srgbClr val="000000"/>
                </a:solidFill>
                <a:latin typeface="Tahoma" panose="020B0604030504040204" pitchFamily="34" charset="0"/>
                <a:cs typeface="Tahoma" panose="020B0604030504040204" pitchFamily="34" charset="0"/>
              </a:rPr>
              <a:t>= </a:t>
            </a:r>
            <a:r>
              <a:rPr lang="fr-FR" altLang="vi-VN" smtClean="0">
                <a:solidFill>
                  <a:srgbClr val="000000"/>
                </a:solidFill>
                <a:latin typeface="Tahoma" panose="020B0604030504040204" pitchFamily="34" charset="0"/>
                <a:cs typeface="Tahoma" panose="020B0604030504040204" pitchFamily="34" charset="0"/>
              </a:rPr>
              <a:t>s</a:t>
            </a:r>
            <a:r>
              <a:rPr lang="en-US" altLang="vi-VN" smtClean="0">
                <a:solidFill>
                  <a:srgbClr val="000000"/>
                </a:solidFill>
                <a:latin typeface="Tahoma" panose="020B0604030504040204" pitchFamily="34" charset="0"/>
                <a:cs typeface="Tahoma" panose="020B0604030504040204" pitchFamily="34" charset="0"/>
              </a:rPr>
              <a:t>ocket</a:t>
            </a:r>
            <a:r>
              <a:rPr lang="th-TH" altLang="vi-VN" smtClean="0">
                <a:solidFill>
                  <a:srgbClr val="000000"/>
                </a:solidFill>
                <a:latin typeface="Tahoma" panose="020B0604030504040204" pitchFamily="34" charset="0"/>
                <a:cs typeface="Tahoma" panose="020B0604030504040204" pitchFamily="34" charset="0"/>
              </a:rPr>
              <a:t>.</a:t>
            </a:r>
            <a:r>
              <a:rPr lang="en-US" altLang="vi-VN" smtClean="0">
                <a:solidFill>
                  <a:srgbClr val="000000"/>
                </a:solidFill>
                <a:latin typeface="Tahoma" panose="020B0604030504040204" pitchFamily="34" charset="0"/>
                <a:cs typeface="Tahoma" panose="020B0604030504040204" pitchFamily="34" charset="0"/>
              </a:rPr>
              <a:t>getInputStream</a:t>
            </a:r>
            <a:r>
              <a:rPr lang="th-TH" altLang="vi-VN" smtClean="0">
                <a:solidFill>
                  <a:srgbClr val="000000"/>
                </a:solidFill>
                <a:latin typeface="Tahoma" panose="020B0604030504040204" pitchFamily="34" charset="0"/>
                <a:cs typeface="Tahoma" panose="020B0604030504040204" pitchFamily="34" charset="0"/>
              </a:rPr>
              <a:t>()</a:t>
            </a:r>
            <a:r>
              <a:rPr lang="fr-FR" altLang="vi-VN" smtClean="0">
                <a:solidFill>
                  <a:srgbClr val="000000"/>
                </a:solidFill>
                <a:latin typeface="Tahoma" panose="020B0604030504040204" pitchFamily="34" charset="0"/>
                <a:cs typeface="Tahoma" panose="020B0604030504040204" pitchFamily="34" charset="0"/>
              </a:rPr>
              <a:t>;</a:t>
            </a:r>
            <a:endParaRPr lang="en-US" altLang="vi-VN" smtClean="0">
              <a:solidFill>
                <a:srgbClr val="000000"/>
              </a:solidFill>
              <a:latin typeface="Tahoma" panose="020B0604030504040204" pitchFamily="34" charset="0"/>
              <a:cs typeface="Tahoma" panose="020B0604030504040204" pitchFamily="34" charset="0"/>
            </a:endParaRPr>
          </a:p>
          <a:p>
            <a:pPr lvl="3">
              <a:buFont typeface="Wingdings" panose="05000000000000000000" pitchFamily="2" charset="2"/>
              <a:buNone/>
            </a:pPr>
            <a:r>
              <a:rPr lang="en-US" altLang="vi-VN" smtClean="0">
                <a:solidFill>
                  <a:srgbClr val="000000"/>
                </a:solidFill>
                <a:latin typeface="Tahoma" panose="020B0604030504040204" pitchFamily="34" charset="0"/>
                <a:cs typeface="Tahoma" panose="020B0604030504040204" pitchFamily="34" charset="0"/>
              </a:rPr>
              <a:t>OutputStream Stream_out </a:t>
            </a:r>
            <a:r>
              <a:rPr lang="th-TH" altLang="vi-VN" smtClean="0">
                <a:solidFill>
                  <a:srgbClr val="000000"/>
                </a:solidFill>
                <a:latin typeface="Tahoma" panose="020B0604030504040204" pitchFamily="34" charset="0"/>
                <a:cs typeface="Tahoma" panose="020B0604030504040204" pitchFamily="34" charset="0"/>
              </a:rPr>
              <a:t>= </a:t>
            </a:r>
            <a:r>
              <a:rPr lang="fr-FR" altLang="vi-VN" smtClean="0">
                <a:solidFill>
                  <a:srgbClr val="000000"/>
                </a:solidFill>
                <a:latin typeface="Tahoma" panose="020B0604030504040204" pitchFamily="34" charset="0"/>
                <a:cs typeface="Tahoma" panose="020B0604030504040204" pitchFamily="34" charset="0"/>
              </a:rPr>
              <a:t>s</a:t>
            </a:r>
            <a:r>
              <a:rPr lang="en-US" altLang="vi-VN" smtClean="0">
                <a:solidFill>
                  <a:srgbClr val="000000"/>
                </a:solidFill>
                <a:latin typeface="Tahoma" panose="020B0604030504040204" pitchFamily="34" charset="0"/>
                <a:cs typeface="Tahoma" panose="020B0604030504040204" pitchFamily="34" charset="0"/>
              </a:rPr>
              <a:t>ocket</a:t>
            </a:r>
            <a:r>
              <a:rPr lang="th-TH" altLang="vi-VN" smtClean="0">
                <a:solidFill>
                  <a:srgbClr val="000000"/>
                </a:solidFill>
                <a:latin typeface="Tahoma" panose="020B0604030504040204" pitchFamily="34" charset="0"/>
                <a:cs typeface="Tahoma" panose="020B0604030504040204" pitchFamily="34" charset="0"/>
              </a:rPr>
              <a:t>.</a:t>
            </a:r>
            <a:r>
              <a:rPr lang="en-US" altLang="vi-VN" smtClean="0">
                <a:solidFill>
                  <a:srgbClr val="000000"/>
                </a:solidFill>
                <a:latin typeface="Tahoma" panose="020B0604030504040204" pitchFamily="34" charset="0"/>
                <a:cs typeface="Tahoma" panose="020B0604030504040204" pitchFamily="34" charset="0"/>
              </a:rPr>
              <a:t>getOutputStream</a:t>
            </a:r>
            <a:r>
              <a:rPr lang="th-TH" altLang="vi-VN" smtClean="0">
                <a:solidFill>
                  <a:srgbClr val="000000"/>
                </a:solidFill>
                <a:latin typeface="Tahoma" panose="020B0604030504040204" pitchFamily="34" charset="0"/>
                <a:cs typeface="Tahoma" panose="020B0604030504040204" pitchFamily="34" charset="0"/>
              </a:rPr>
              <a:t>()</a:t>
            </a:r>
            <a:r>
              <a:rPr lang="fr-FR" altLang="vi-VN" smtClean="0">
                <a:solidFill>
                  <a:srgbClr val="000000"/>
                </a:solidFill>
                <a:latin typeface="Tahoma" panose="020B0604030504040204" pitchFamily="34" charset="0"/>
                <a:cs typeface="Tahoma" panose="020B0604030504040204" pitchFamily="34" charset="0"/>
              </a:rPr>
              <a:t>;</a:t>
            </a:r>
            <a:endParaRPr lang="th-TH" altLang="vi-VN" smtClean="0">
              <a:solidFill>
                <a:srgbClr val="000000"/>
              </a:solidFill>
              <a:latin typeface="Tahoma" panose="020B0604030504040204" pitchFamily="34" charset="0"/>
              <a:cs typeface="Tahoma" panose="020B0604030504040204" pitchFamily="34" charset="0"/>
            </a:endParaRPr>
          </a:p>
          <a:p>
            <a:pPr lvl="2">
              <a:buFont typeface="Wingdings" panose="05000000000000000000" pitchFamily="2" charset="2"/>
              <a:buNone/>
            </a:pPr>
            <a:endParaRPr lang="en-US" altLang="vi-VN" smtClean="0"/>
          </a:p>
        </p:txBody>
      </p:sp>
      <p:pic>
        <p:nvPicPr>
          <p:cNvPr id="192517" name="Picture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994150"/>
            <a:ext cx="7848600" cy="271145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04404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E55B5D56-38AE-4EA1-87C8-315D039D244F}" type="slidenum">
              <a:rPr lang="en-US" altLang="vi-VN" sz="1200">
                <a:solidFill>
                  <a:prstClr val="black"/>
                </a:solidFill>
                <a:latin typeface="Garamond" panose="02020404030301010803" pitchFamily="18" charset="0"/>
              </a:rPr>
              <a:pPr>
                <a:spcBef>
                  <a:spcPct val="0"/>
                </a:spcBef>
                <a:buClrTx/>
                <a:buSzTx/>
                <a:buFontTx/>
                <a:buNone/>
              </a:pPr>
              <a:t>23</a:t>
            </a:fld>
            <a:endParaRPr lang="en-US" altLang="vi-VN" sz="1200">
              <a:solidFill>
                <a:prstClr val="black"/>
              </a:solidFill>
              <a:latin typeface="Garamond" panose="02020404030301010803" pitchFamily="18" charset="0"/>
            </a:endParaRPr>
          </a:p>
        </p:txBody>
      </p:sp>
      <p:sp>
        <p:nvSpPr>
          <p:cNvPr id="194563" name="Rectangle 2"/>
          <p:cNvSpPr>
            <a:spLocks noGrp="1" noChangeArrowheads="1"/>
          </p:cNvSpPr>
          <p:nvPr>
            <p:ph type="title"/>
          </p:nvPr>
        </p:nvSpPr>
        <p:spPr/>
        <p:txBody>
          <a:bodyPr/>
          <a:lstStyle/>
          <a:p>
            <a:r>
              <a:rPr lang="en-US" altLang="vi-VN" sz="2800">
                <a:latin typeface="Arial" panose="020B0604020202020204" pitchFamily="34" charset="0"/>
              </a:rPr>
              <a:t>Mô tả quá trình trao đổi dư liệu giữa client và server</a:t>
            </a:r>
          </a:p>
        </p:txBody>
      </p:sp>
      <p:grpSp>
        <p:nvGrpSpPr>
          <p:cNvPr id="194564" name="Group 33"/>
          <p:cNvGrpSpPr>
            <a:grpSpLocks/>
          </p:cNvGrpSpPr>
          <p:nvPr/>
        </p:nvGrpSpPr>
        <p:grpSpPr bwMode="auto">
          <a:xfrm>
            <a:off x="1676401" y="1219200"/>
            <a:ext cx="9199563" cy="4832350"/>
            <a:chOff x="96" y="768"/>
            <a:chExt cx="5795" cy="3044"/>
          </a:xfrm>
        </p:grpSpPr>
        <p:sp>
          <p:nvSpPr>
            <p:cNvPr id="194565" name="Text Box 5"/>
            <p:cNvSpPr txBox="1">
              <a:spLocks noChangeArrowheads="1"/>
            </p:cNvSpPr>
            <p:nvPr/>
          </p:nvSpPr>
          <p:spPr bwMode="auto">
            <a:xfrm>
              <a:off x="3408" y="2973"/>
              <a:ext cx="238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vi-VN" sz="1600" b="1">
                  <a:solidFill>
                    <a:srgbClr val="0000FF"/>
                  </a:solidFill>
                  <a:latin typeface="Tahoma" panose="020B0604030504040204" pitchFamily="34" charset="0"/>
                </a:rPr>
                <a:t>InputStream inClient = </a:t>
              </a:r>
              <a:br>
                <a:rPr lang="en-US" altLang="vi-VN" sz="1600" b="1">
                  <a:solidFill>
                    <a:srgbClr val="0000FF"/>
                  </a:solidFill>
                  <a:latin typeface="Tahoma" panose="020B0604030504040204" pitchFamily="34" charset="0"/>
                </a:rPr>
              </a:br>
              <a:r>
                <a:rPr lang="en-US" altLang="vi-VN" sz="1600" b="1">
                  <a:solidFill>
                    <a:srgbClr val="0000FF"/>
                  </a:solidFill>
                  <a:latin typeface="Tahoma" panose="020B0604030504040204" pitchFamily="34" charset="0"/>
                </a:rPr>
                <a:t>      clientSoc.getInputStream();</a:t>
              </a:r>
            </a:p>
          </p:txBody>
        </p:sp>
        <p:sp>
          <p:nvSpPr>
            <p:cNvPr id="194566" name="Line 6"/>
            <p:cNvSpPr>
              <a:spLocks noChangeShapeType="1"/>
            </p:cNvSpPr>
            <p:nvPr/>
          </p:nvSpPr>
          <p:spPr bwMode="auto">
            <a:xfrm flipH="1" flipV="1">
              <a:off x="4216" y="2662"/>
              <a:ext cx="176"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94567" name="Text Box 7"/>
            <p:cNvSpPr txBox="1">
              <a:spLocks noChangeArrowheads="1"/>
            </p:cNvSpPr>
            <p:nvPr/>
          </p:nvSpPr>
          <p:spPr bwMode="auto">
            <a:xfrm>
              <a:off x="3312" y="768"/>
              <a:ext cx="257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vi-VN" sz="1600" b="1">
                  <a:solidFill>
                    <a:srgbClr val="0000FF"/>
                  </a:solidFill>
                  <a:latin typeface="Tahoma" panose="020B0604030504040204" pitchFamily="34" charset="0"/>
                </a:rPr>
                <a:t>OutputStream outClient =   </a:t>
              </a:r>
              <a:br>
                <a:rPr lang="en-US" altLang="vi-VN" sz="1600" b="1">
                  <a:solidFill>
                    <a:srgbClr val="0000FF"/>
                  </a:solidFill>
                  <a:latin typeface="Tahoma" panose="020B0604030504040204" pitchFamily="34" charset="0"/>
                </a:rPr>
              </a:br>
              <a:r>
                <a:rPr lang="en-US" altLang="vi-VN" sz="1600" b="1">
                  <a:solidFill>
                    <a:srgbClr val="0000FF"/>
                  </a:solidFill>
                  <a:latin typeface="Tahoma" panose="020B0604030504040204" pitchFamily="34" charset="0"/>
                </a:rPr>
                <a:t>    clientSoc.getOutputStream();</a:t>
              </a:r>
            </a:p>
          </p:txBody>
        </p:sp>
        <p:sp>
          <p:nvSpPr>
            <p:cNvPr id="194568" name="Line 8"/>
            <p:cNvSpPr>
              <a:spLocks noChangeShapeType="1"/>
            </p:cNvSpPr>
            <p:nvPr/>
          </p:nvSpPr>
          <p:spPr bwMode="auto">
            <a:xfrm>
              <a:off x="4084" y="1139"/>
              <a:ext cx="88" cy="8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94569" name="Text Box 9"/>
            <p:cNvSpPr txBox="1">
              <a:spLocks noChangeArrowheads="1"/>
            </p:cNvSpPr>
            <p:nvPr/>
          </p:nvSpPr>
          <p:spPr bwMode="auto">
            <a:xfrm>
              <a:off x="96" y="1152"/>
              <a:ext cx="3590"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vi-VN" sz="1600" b="1">
                  <a:solidFill>
                    <a:srgbClr val="FF0000"/>
                  </a:solidFill>
                  <a:latin typeface="Tahoma" panose="020B0604030504040204" pitchFamily="34" charset="0"/>
                </a:rPr>
                <a:t>InputStream inServer =          </a:t>
              </a:r>
              <a:br>
                <a:rPr lang="en-US" altLang="vi-VN" sz="1600" b="1">
                  <a:solidFill>
                    <a:srgbClr val="FF0000"/>
                  </a:solidFill>
                  <a:latin typeface="Tahoma" panose="020B0604030504040204" pitchFamily="34" charset="0"/>
                </a:rPr>
              </a:br>
              <a:r>
                <a:rPr lang="en-US" altLang="vi-VN" sz="1600" b="1">
                  <a:solidFill>
                    <a:srgbClr val="FF0000"/>
                  </a:solidFill>
                  <a:latin typeface="Tahoma" panose="020B0604030504040204" pitchFamily="34" charset="0"/>
                </a:rPr>
                <a:t>      serverSoc.getInputStream();</a:t>
              </a:r>
              <a:r>
                <a:rPr lang="en-US" altLang="vi-VN" sz="1200">
                  <a:solidFill>
                    <a:prstClr val="black"/>
                  </a:solidFill>
                  <a:latin typeface="Courier New" panose="02070309020205020404" pitchFamily="49" charset="0"/>
                </a:rPr>
                <a:t> </a:t>
              </a:r>
            </a:p>
          </p:txBody>
        </p:sp>
        <p:sp>
          <p:nvSpPr>
            <p:cNvPr id="194570" name="Line 10"/>
            <p:cNvSpPr>
              <a:spLocks noChangeShapeType="1"/>
            </p:cNvSpPr>
            <p:nvPr/>
          </p:nvSpPr>
          <p:spPr bwMode="auto">
            <a:xfrm>
              <a:off x="1880" y="1595"/>
              <a:ext cx="131" cy="40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94571" name="Text Box 11"/>
            <p:cNvSpPr txBox="1">
              <a:spLocks noChangeArrowheads="1"/>
            </p:cNvSpPr>
            <p:nvPr/>
          </p:nvSpPr>
          <p:spPr bwMode="auto">
            <a:xfrm>
              <a:off x="96" y="3600"/>
              <a:ext cx="41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vi-VN" sz="1600" b="1">
                  <a:solidFill>
                    <a:srgbClr val="FF0000"/>
                  </a:solidFill>
                  <a:latin typeface="Tahoma" panose="020B0604030504040204" pitchFamily="34" charset="0"/>
                </a:rPr>
                <a:t>OutputStream outServer = serverSoc.getOutputStream();</a:t>
              </a:r>
            </a:p>
          </p:txBody>
        </p:sp>
        <p:sp>
          <p:nvSpPr>
            <p:cNvPr id="194572" name="Line 12"/>
            <p:cNvSpPr>
              <a:spLocks noChangeShapeType="1"/>
            </p:cNvSpPr>
            <p:nvPr/>
          </p:nvSpPr>
          <p:spPr bwMode="auto">
            <a:xfrm flipV="1">
              <a:off x="1403" y="2662"/>
              <a:ext cx="571" cy="86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grpSp>
          <p:nvGrpSpPr>
            <p:cNvPr id="194573" name="Group 13"/>
            <p:cNvGrpSpPr>
              <a:grpSpLocks/>
            </p:cNvGrpSpPr>
            <p:nvPr/>
          </p:nvGrpSpPr>
          <p:grpSpPr bwMode="auto">
            <a:xfrm>
              <a:off x="1007" y="2054"/>
              <a:ext cx="4176" cy="557"/>
              <a:chOff x="576" y="1968"/>
              <a:chExt cx="4560" cy="528"/>
            </a:xfrm>
          </p:grpSpPr>
          <p:sp>
            <p:nvSpPr>
              <p:cNvPr id="194578" name="Rectangle 14"/>
              <p:cNvSpPr>
                <a:spLocks noChangeArrowheads="1"/>
              </p:cNvSpPr>
              <p:nvPr/>
            </p:nvSpPr>
            <p:spPr bwMode="auto">
              <a:xfrm>
                <a:off x="576" y="2016"/>
                <a:ext cx="864" cy="3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vi-VN" sz="2400" b="1">
                    <a:solidFill>
                      <a:srgbClr val="FF0000"/>
                    </a:solidFill>
                    <a:latin typeface="Times New Roman" panose="02020603050405020304" pitchFamily="18" charset="0"/>
                  </a:rPr>
                  <a:t>Server</a:t>
                </a:r>
              </a:p>
            </p:txBody>
          </p:sp>
          <p:sp>
            <p:nvSpPr>
              <p:cNvPr id="194579" name="Rectangle 15"/>
              <p:cNvSpPr>
                <a:spLocks noChangeArrowheads="1"/>
              </p:cNvSpPr>
              <p:nvPr/>
            </p:nvSpPr>
            <p:spPr bwMode="auto">
              <a:xfrm>
                <a:off x="4272" y="2064"/>
                <a:ext cx="864" cy="38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vi-VN" sz="2400" b="1">
                    <a:solidFill>
                      <a:srgbClr val="0000FF"/>
                    </a:solidFill>
                    <a:latin typeface="Times New Roman" panose="02020603050405020304" pitchFamily="18" charset="0"/>
                  </a:rPr>
                  <a:t>Client</a:t>
                </a:r>
              </a:p>
            </p:txBody>
          </p:sp>
          <p:sp>
            <p:nvSpPr>
              <p:cNvPr id="194580" name="Rectangle 16"/>
              <p:cNvSpPr>
                <a:spLocks noChangeArrowheads="1"/>
              </p:cNvSpPr>
              <p:nvPr/>
            </p:nvSpPr>
            <p:spPr bwMode="auto">
              <a:xfrm>
                <a:off x="1872" y="1968"/>
                <a:ext cx="9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fr-FR" altLang="vi-VN" sz="2000">
                  <a:solidFill>
                    <a:prstClr val="black"/>
                  </a:solidFill>
                  <a:latin typeface="Garamond" panose="02020404030301010803" pitchFamily="18" charset="0"/>
                </a:endParaRPr>
              </a:p>
            </p:txBody>
          </p:sp>
          <p:sp>
            <p:nvSpPr>
              <p:cNvPr id="194581" name="Rectangle 17"/>
              <p:cNvSpPr>
                <a:spLocks noChangeArrowheads="1"/>
              </p:cNvSpPr>
              <p:nvPr/>
            </p:nvSpPr>
            <p:spPr bwMode="auto">
              <a:xfrm>
                <a:off x="3792" y="1968"/>
                <a:ext cx="9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fr-FR" altLang="vi-VN" sz="2000">
                  <a:solidFill>
                    <a:prstClr val="black"/>
                  </a:solidFill>
                  <a:latin typeface="Garamond" panose="02020404030301010803" pitchFamily="18" charset="0"/>
                </a:endParaRPr>
              </a:p>
            </p:txBody>
          </p:sp>
          <p:cxnSp>
            <p:nvCxnSpPr>
              <p:cNvPr id="194582" name="AutoShape 18"/>
              <p:cNvCxnSpPr>
                <a:cxnSpLocks noChangeShapeType="1"/>
              </p:cNvCxnSpPr>
              <p:nvPr/>
            </p:nvCxnSpPr>
            <p:spPr bwMode="auto">
              <a:xfrm>
                <a:off x="1968" y="2112"/>
                <a:ext cx="1824"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4583" name="Line 19"/>
              <p:cNvSpPr>
                <a:spLocks noChangeShapeType="1"/>
              </p:cNvSpPr>
              <p:nvPr/>
            </p:nvSpPr>
            <p:spPr bwMode="auto">
              <a:xfrm flipH="1">
                <a:off x="3936" y="20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94584" name="Line 20"/>
              <p:cNvSpPr>
                <a:spLocks noChangeShapeType="1"/>
              </p:cNvSpPr>
              <p:nvPr/>
            </p:nvSpPr>
            <p:spPr bwMode="auto">
              <a:xfrm flipH="1">
                <a:off x="1632" y="2064"/>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94585" name="Rectangle 21"/>
              <p:cNvSpPr>
                <a:spLocks noChangeArrowheads="1"/>
              </p:cNvSpPr>
              <p:nvPr/>
            </p:nvSpPr>
            <p:spPr bwMode="auto">
              <a:xfrm>
                <a:off x="1872" y="2304"/>
                <a:ext cx="9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fr-FR" altLang="vi-VN" sz="2000">
                  <a:solidFill>
                    <a:prstClr val="black"/>
                  </a:solidFill>
                  <a:latin typeface="Garamond" panose="02020404030301010803" pitchFamily="18" charset="0"/>
                </a:endParaRPr>
              </a:p>
            </p:txBody>
          </p:sp>
          <p:sp>
            <p:nvSpPr>
              <p:cNvPr id="194586" name="Rectangle 22"/>
              <p:cNvSpPr>
                <a:spLocks noChangeArrowheads="1"/>
              </p:cNvSpPr>
              <p:nvPr/>
            </p:nvSpPr>
            <p:spPr bwMode="auto">
              <a:xfrm>
                <a:off x="3792" y="2304"/>
                <a:ext cx="96"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fr-FR" altLang="vi-VN" sz="2000">
                  <a:solidFill>
                    <a:prstClr val="black"/>
                  </a:solidFill>
                  <a:latin typeface="Garamond" panose="02020404030301010803" pitchFamily="18" charset="0"/>
                </a:endParaRPr>
              </a:p>
            </p:txBody>
          </p:sp>
          <p:cxnSp>
            <p:nvCxnSpPr>
              <p:cNvPr id="194587" name="AutoShape 23"/>
              <p:cNvCxnSpPr>
                <a:cxnSpLocks noChangeShapeType="1"/>
              </p:cNvCxnSpPr>
              <p:nvPr/>
            </p:nvCxnSpPr>
            <p:spPr bwMode="auto">
              <a:xfrm>
                <a:off x="1968" y="2448"/>
                <a:ext cx="1824"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94588" name="Line 24"/>
              <p:cNvSpPr>
                <a:spLocks noChangeShapeType="1"/>
              </p:cNvSpPr>
              <p:nvPr/>
            </p:nvSpPr>
            <p:spPr bwMode="auto">
              <a:xfrm flipH="1">
                <a:off x="3936" y="2400"/>
                <a:ext cx="19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94589" name="Line 25"/>
              <p:cNvSpPr>
                <a:spLocks noChangeShapeType="1"/>
              </p:cNvSpPr>
              <p:nvPr/>
            </p:nvSpPr>
            <p:spPr bwMode="auto">
              <a:xfrm flipH="1">
                <a:off x="1632" y="2400"/>
                <a:ext cx="192"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cxnSp>
            <p:nvCxnSpPr>
              <p:cNvPr id="194590" name="AutoShape 26"/>
              <p:cNvCxnSpPr>
                <a:cxnSpLocks noChangeShapeType="1"/>
              </p:cNvCxnSpPr>
              <p:nvPr/>
            </p:nvCxnSpPr>
            <p:spPr bwMode="auto">
              <a:xfrm>
                <a:off x="1968" y="2016"/>
                <a:ext cx="1824"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194591" name="AutoShape 27"/>
              <p:cNvCxnSpPr>
                <a:cxnSpLocks noChangeShapeType="1"/>
              </p:cNvCxnSpPr>
              <p:nvPr/>
            </p:nvCxnSpPr>
            <p:spPr bwMode="auto">
              <a:xfrm>
                <a:off x="1968" y="2352"/>
                <a:ext cx="1824"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grpSp>
        <p:grpSp>
          <p:nvGrpSpPr>
            <p:cNvPr id="194574" name="Group 28"/>
            <p:cNvGrpSpPr>
              <a:grpSpLocks/>
            </p:cNvGrpSpPr>
            <p:nvPr/>
          </p:nvGrpSpPr>
          <p:grpSpPr bwMode="auto">
            <a:xfrm>
              <a:off x="3205" y="1595"/>
              <a:ext cx="791" cy="762"/>
              <a:chOff x="2976" y="1536"/>
              <a:chExt cx="864" cy="720"/>
            </a:xfrm>
          </p:grpSpPr>
          <p:sp>
            <p:nvSpPr>
              <p:cNvPr id="194575" name="Text Box 29"/>
              <p:cNvSpPr txBox="1">
                <a:spLocks noChangeArrowheads="1"/>
              </p:cNvSpPr>
              <p:nvPr/>
            </p:nvSpPr>
            <p:spPr bwMode="auto">
              <a:xfrm>
                <a:off x="3072" y="1536"/>
                <a:ext cx="768"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50000"/>
                  </a:spcBef>
                  <a:buClrTx/>
                  <a:buSzTx/>
                  <a:buFontTx/>
                  <a:buNone/>
                </a:pPr>
                <a:r>
                  <a:rPr lang="en-US" altLang="vi-VN" sz="1800">
                    <a:solidFill>
                      <a:prstClr val="black"/>
                    </a:solidFill>
                    <a:latin typeface="Times New Roman" panose="02020603050405020304" pitchFamily="18" charset="0"/>
                  </a:rPr>
                  <a:t>stream</a:t>
                </a:r>
              </a:p>
            </p:txBody>
          </p:sp>
          <p:sp>
            <p:nvSpPr>
              <p:cNvPr id="194576" name="Line 30"/>
              <p:cNvSpPr>
                <a:spLocks noChangeShapeType="1"/>
              </p:cNvSpPr>
              <p:nvPr/>
            </p:nvSpPr>
            <p:spPr bwMode="auto">
              <a:xfrm flipH="1">
                <a:off x="2976" y="1680"/>
                <a:ext cx="96"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
            <p:nvSpPr>
              <p:cNvPr id="194577" name="Line 31"/>
              <p:cNvSpPr>
                <a:spLocks noChangeShapeType="1"/>
              </p:cNvSpPr>
              <p:nvPr/>
            </p:nvSpPr>
            <p:spPr bwMode="auto">
              <a:xfrm>
                <a:off x="3072" y="1680"/>
                <a:ext cx="0" cy="5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grpSp>
      </p:grpSp>
    </p:spTree>
    <p:extLst>
      <p:ext uri="{BB962C8B-B14F-4D97-AF65-F5344CB8AC3E}">
        <p14:creationId xmlns:p14="http://schemas.microsoft.com/office/powerpoint/2010/main" val="8408635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3E5E7A67-2962-44F9-A729-27DC5417873C}" type="slidenum">
              <a:rPr lang="en-US" altLang="vi-VN" sz="1200">
                <a:solidFill>
                  <a:prstClr val="black"/>
                </a:solidFill>
                <a:latin typeface="Garamond" panose="02020404030301010803" pitchFamily="18" charset="0"/>
              </a:rPr>
              <a:pPr>
                <a:spcBef>
                  <a:spcPct val="0"/>
                </a:spcBef>
                <a:buClrTx/>
                <a:buSzTx/>
                <a:buFontTx/>
                <a:buNone/>
              </a:pPr>
              <a:t>24</a:t>
            </a:fld>
            <a:endParaRPr lang="en-US" altLang="vi-VN" sz="1200">
              <a:solidFill>
                <a:prstClr val="black"/>
              </a:solidFill>
              <a:latin typeface="Garamond" panose="02020404030301010803" pitchFamily="18" charset="0"/>
            </a:endParaRPr>
          </a:p>
        </p:txBody>
      </p:sp>
      <p:sp>
        <p:nvSpPr>
          <p:cNvPr id="196611" name="Rectangle 2"/>
          <p:cNvSpPr>
            <a:spLocks noGrp="1" noChangeArrowheads="1"/>
          </p:cNvSpPr>
          <p:nvPr>
            <p:ph type="title"/>
          </p:nvPr>
        </p:nvSpPr>
        <p:spPr/>
        <p:txBody>
          <a:bodyPr>
            <a:normAutofit fontScale="90000"/>
          </a:bodyPr>
          <a:lstStyle/>
          <a:p>
            <a:r>
              <a:rPr lang="en-US" altLang="vi-VN" smtClean="0">
                <a:latin typeface="Arial" panose="020B0604020202020204" pitchFamily="34" charset="0"/>
              </a:rPr>
              <a:t>Ví dụ chương trình Java : Time Server</a:t>
            </a:r>
          </a:p>
        </p:txBody>
      </p:sp>
      <p:sp>
        <p:nvSpPr>
          <p:cNvPr id="196612" name="Rectangle 3"/>
          <p:cNvSpPr>
            <a:spLocks noGrp="1" noChangeArrowheads="1"/>
          </p:cNvSpPr>
          <p:nvPr>
            <p:ph type="body" idx="1"/>
          </p:nvPr>
        </p:nvSpPr>
        <p:spPr/>
        <p:txBody>
          <a:bodyPr>
            <a:normAutofit fontScale="85000" lnSpcReduction="20000"/>
          </a:bodyPr>
          <a:lstStyle/>
          <a:p>
            <a:pPr>
              <a:lnSpc>
                <a:spcPct val="80000"/>
              </a:lnSpc>
              <a:buFont typeface="Wingdings" panose="05000000000000000000" pitchFamily="2" charset="2"/>
              <a:buNone/>
            </a:pPr>
            <a:r>
              <a:rPr lang="en-US" altLang="vi-VN" sz="2000">
                <a:solidFill>
                  <a:srgbClr val="000000"/>
                </a:solidFill>
                <a:latin typeface="Tahoma" panose="020B0604030504040204" pitchFamily="34" charset="0"/>
                <a:cs typeface="Tahoma" panose="020B0604030504040204" pitchFamily="34" charset="0"/>
              </a:rPr>
              <a:t>import java</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io</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DataOutputStream;</a:t>
            </a:r>
            <a:endParaRPr lang="th-TH" altLang="vi-VN" sz="2000">
              <a:solidFill>
                <a:srgbClr val="000000"/>
              </a:solidFill>
              <a:latin typeface="Tahoma" panose="020B0604030504040204" pitchFamily="34" charset="0"/>
              <a:cs typeface="Tahoma" panose="020B0604030504040204" pitchFamily="34" charset="0"/>
            </a:endParaRPr>
          </a:p>
          <a:p>
            <a:pPr>
              <a:lnSpc>
                <a:spcPct val="80000"/>
              </a:lnSpc>
              <a:buFont typeface="Wingdings" panose="05000000000000000000" pitchFamily="2" charset="2"/>
              <a:buNone/>
            </a:pPr>
            <a:r>
              <a:rPr lang="en-US" altLang="vi-VN" sz="2000">
                <a:solidFill>
                  <a:srgbClr val="000000"/>
                </a:solidFill>
                <a:latin typeface="Tahoma" panose="020B0604030504040204" pitchFamily="34" charset="0"/>
                <a:cs typeface="Tahoma" panose="020B0604030504040204" pitchFamily="34" charset="0"/>
              </a:rPr>
              <a:t>import java</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net</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a:t>
            </a:r>
            <a:endParaRPr lang="th-TH" altLang="vi-VN" sz="2000">
              <a:solidFill>
                <a:srgbClr val="000000"/>
              </a:solidFill>
              <a:latin typeface="Tahoma" panose="020B0604030504040204" pitchFamily="34" charset="0"/>
              <a:cs typeface="Tahoma" panose="020B0604030504040204" pitchFamily="34" charset="0"/>
            </a:endParaRPr>
          </a:p>
          <a:p>
            <a:pPr>
              <a:lnSpc>
                <a:spcPct val="80000"/>
              </a:lnSpc>
              <a:buFont typeface="Wingdings" panose="05000000000000000000" pitchFamily="2" charset="2"/>
              <a:buNone/>
            </a:pPr>
            <a:r>
              <a:rPr lang="en-US" altLang="vi-VN" sz="2000">
                <a:solidFill>
                  <a:srgbClr val="000000"/>
                </a:solidFill>
                <a:latin typeface="Tahoma" panose="020B0604030504040204" pitchFamily="34" charset="0"/>
                <a:cs typeface="Tahoma" panose="020B0604030504040204" pitchFamily="34" charset="0"/>
              </a:rPr>
              <a:t>import java</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util</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Date;</a:t>
            </a:r>
            <a:endParaRPr lang="th-TH" altLang="vi-VN" sz="2000">
              <a:solidFill>
                <a:srgbClr val="000000"/>
              </a:solidFill>
              <a:latin typeface="Tahoma" panose="020B0604030504040204" pitchFamily="34" charset="0"/>
              <a:cs typeface="Tahoma" panose="020B0604030504040204" pitchFamily="34" charset="0"/>
            </a:endParaRPr>
          </a:p>
          <a:p>
            <a:pPr>
              <a:lnSpc>
                <a:spcPct val="80000"/>
              </a:lnSpc>
              <a:buFont typeface="Wingdings" panose="05000000000000000000" pitchFamily="2" charset="2"/>
              <a:buNone/>
            </a:pPr>
            <a:r>
              <a:rPr lang="en-US" altLang="vi-VN" sz="2000">
                <a:solidFill>
                  <a:srgbClr val="000000"/>
                </a:solidFill>
                <a:latin typeface="Tahoma" panose="020B0604030504040204" pitchFamily="34" charset="0"/>
                <a:cs typeface="Tahoma" panose="020B0604030504040204" pitchFamily="34" charset="0"/>
              </a:rPr>
              <a:t>public class </a:t>
            </a:r>
            <a:r>
              <a:rPr lang="en-US" altLang="vi-VN" sz="2000">
                <a:solidFill>
                  <a:srgbClr val="0000CC"/>
                </a:solidFill>
                <a:latin typeface="Tahoma" panose="020B0604030504040204" pitchFamily="34" charset="0"/>
                <a:cs typeface="Tahoma" panose="020B0604030504040204" pitchFamily="34" charset="0"/>
              </a:rPr>
              <a:t>TimeServer</a:t>
            </a:r>
            <a:r>
              <a:rPr lang="en-US" altLang="vi-VN" sz="2000">
                <a:solidFill>
                  <a:srgbClr val="000000"/>
                </a:solidFill>
                <a:latin typeface="Tahoma" panose="020B0604030504040204" pitchFamily="34" charset="0"/>
                <a:cs typeface="Tahoma" panose="020B0604030504040204" pitchFamily="34" charset="0"/>
              </a:rPr>
              <a:t> {</a:t>
            </a:r>
            <a:endParaRPr lang="th-TH" altLang="vi-VN" sz="2000">
              <a:solidFill>
                <a:srgbClr val="000000"/>
              </a:solidFill>
              <a:latin typeface="Tahoma" panose="020B0604030504040204" pitchFamily="34" charset="0"/>
              <a:cs typeface="Tahoma" panose="020B0604030504040204" pitchFamily="34" charset="0"/>
            </a:endParaRPr>
          </a:p>
          <a:p>
            <a:pPr>
              <a:lnSpc>
                <a:spcPct val="80000"/>
              </a:lnSpc>
              <a:buFont typeface="Wingdings" panose="05000000000000000000" pitchFamily="2" charset="2"/>
              <a:buNone/>
            </a:pPr>
            <a:r>
              <a:rPr lang="en-US" altLang="vi-VN" sz="2000">
                <a:solidFill>
                  <a:srgbClr val="000000"/>
                </a:solidFill>
                <a:latin typeface="Tahoma" panose="020B0604030504040204" pitchFamily="34" charset="0"/>
                <a:cs typeface="Tahoma" panose="020B0604030504040204" pitchFamily="34" charset="0"/>
              </a:rPr>
              <a:t>	public static void main</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String</a:t>
            </a:r>
            <a:r>
              <a:rPr lang="th-TH" altLang="vi-VN" sz="2000">
                <a:solidFill>
                  <a:srgbClr val="000000"/>
                </a:solidFill>
                <a:latin typeface="Tahoma" panose="020B0604030504040204" pitchFamily="34" charset="0"/>
                <a:cs typeface="Tahoma" panose="020B0604030504040204" pitchFamily="34" charset="0"/>
              </a:rPr>
              <a:t>[] </a:t>
            </a:r>
            <a:r>
              <a:rPr lang="en-US" altLang="vi-VN" sz="2000">
                <a:solidFill>
                  <a:srgbClr val="000000"/>
                </a:solidFill>
                <a:latin typeface="Tahoma" panose="020B0604030504040204" pitchFamily="34" charset="0"/>
                <a:cs typeface="Tahoma" panose="020B0604030504040204" pitchFamily="34" charset="0"/>
              </a:rPr>
              <a:t>args</a:t>
            </a:r>
            <a:r>
              <a:rPr lang="th-TH" altLang="vi-VN" sz="2000">
                <a:solidFill>
                  <a:srgbClr val="000000"/>
                </a:solidFill>
                <a:latin typeface="Tahoma" panose="020B0604030504040204" pitchFamily="34" charset="0"/>
                <a:cs typeface="Tahoma" panose="020B0604030504040204" pitchFamily="34" charset="0"/>
              </a:rPr>
              <a:t>) </a:t>
            </a:r>
            <a:r>
              <a:rPr lang="en-US" altLang="vi-VN" sz="2000">
                <a:solidFill>
                  <a:srgbClr val="000000"/>
                </a:solidFill>
                <a:latin typeface="Tahoma" panose="020B0604030504040204" pitchFamily="34" charset="0"/>
                <a:cs typeface="Tahoma" panose="020B0604030504040204" pitchFamily="34" charset="0"/>
              </a:rPr>
              <a:t>throws Exception {</a:t>
            </a:r>
            <a:endParaRPr lang="th-TH" altLang="vi-VN" sz="2000">
              <a:solidFill>
                <a:srgbClr val="000000"/>
              </a:solidFill>
              <a:latin typeface="Tahoma" panose="020B0604030504040204" pitchFamily="34" charset="0"/>
              <a:cs typeface="Tahoma" panose="020B0604030504040204" pitchFamily="34" charset="0"/>
            </a:endParaRPr>
          </a:p>
          <a:p>
            <a:pPr>
              <a:lnSpc>
                <a:spcPct val="80000"/>
              </a:lnSpc>
              <a:buFont typeface="Wingdings" panose="05000000000000000000" pitchFamily="2" charset="2"/>
              <a:buNone/>
            </a:pPr>
            <a:r>
              <a:rPr lang="en-US" altLang="vi-VN" sz="2000">
                <a:solidFill>
                  <a:srgbClr val="000000"/>
                </a:solidFill>
                <a:latin typeface="Tahoma" panose="020B0604030504040204" pitchFamily="34" charset="0"/>
                <a:cs typeface="Tahoma" panose="020B0604030504040204" pitchFamily="34" charset="0"/>
              </a:rPr>
              <a:t>	  </a:t>
            </a:r>
            <a:r>
              <a:rPr lang="en-US" altLang="vi-VN" sz="2000">
                <a:solidFill>
                  <a:srgbClr val="A50021"/>
                </a:solidFill>
                <a:latin typeface="Tahoma" panose="020B0604030504040204" pitchFamily="34" charset="0"/>
                <a:cs typeface="Tahoma" panose="020B0604030504040204" pitchFamily="34" charset="0"/>
              </a:rPr>
              <a:t>ServerSocket server </a:t>
            </a:r>
            <a:r>
              <a:rPr lang="th-TH" altLang="vi-VN" sz="2000">
                <a:solidFill>
                  <a:srgbClr val="A50021"/>
                </a:solidFill>
                <a:latin typeface="Tahoma" panose="020B0604030504040204" pitchFamily="34" charset="0"/>
                <a:cs typeface="Tahoma" panose="020B0604030504040204" pitchFamily="34" charset="0"/>
              </a:rPr>
              <a:t>= </a:t>
            </a:r>
            <a:r>
              <a:rPr lang="en-US" altLang="vi-VN" sz="2000">
                <a:solidFill>
                  <a:srgbClr val="A50021"/>
                </a:solidFill>
                <a:latin typeface="Tahoma" panose="020B0604030504040204" pitchFamily="34" charset="0"/>
                <a:cs typeface="Tahoma" panose="020B0604030504040204" pitchFamily="34" charset="0"/>
              </a:rPr>
              <a:t>new ServerSocket</a:t>
            </a:r>
            <a:r>
              <a:rPr lang="th-TH" altLang="vi-VN" sz="2000">
                <a:solidFill>
                  <a:srgbClr val="A50021"/>
                </a:solidFill>
                <a:latin typeface="Tahoma" panose="020B0604030504040204" pitchFamily="34" charset="0"/>
                <a:cs typeface="Tahoma" panose="020B0604030504040204" pitchFamily="34" charset="0"/>
              </a:rPr>
              <a:t>(</a:t>
            </a:r>
            <a:r>
              <a:rPr lang="en-US" altLang="vi-VN" sz="2000">
                <a:solidFill>
                  <a:srgbClr val="A50021"/>
                </a:solidFill>
                <a:latin typeface="Tahoma" panose="020B0604030504040204" pitchFamily="34" charset="0"/>
                <a:cs typeface="Tahoma" panose="020B0604030504040204" pitchFamily="34" charset="0"/>
              </a:rPr>
              <a:t>7000</a:t>
            </a:r>
            <a:r>
              <a:rPr lang="th-TH" altLang="vi-VN" sz="2000">
                <a:solidFill>
                  <a:srgbClr val="A50021"/>
                </a:solidFill>
                <a:latin typeface="Tahoma" panose="020B0604030504040204" pitchFamily="34" charset="0"/>
                <a:cs typeface="Tahoma" panose="020B0604030504040204" pitchFamily="34" charset="0"/>
              </a:rPr>
              <a:t>)</a:t>
            </a:r>
            <a:r>
              <a:rPr lang="en-US" altLang="vi-VN" sz="2000">
                <a:solidFill>
                  <a:srgbClr val="A50021"/>
                </a:solidFill>
                <a:latin typeface="Tahoma" panose="020B0604030504040204" pitchFamily="34" charset="0"/>
                <a:cs typeface="Tahoma" panose="020B0604030504040204" pitchFamily="34" charset="0"/>
              </a:rPr>
              <a:t>;</a:t>
            </a:r>
            <a:endParaRPr lang="th-TH" altLang="vi-VN" sz="2000">
              <a:solidFill>
                <a:srgbClr val="A50021"/>
              </a:solidFill>
              <a:latin typeface="Tahoma" panose="020B0604030504040204" pitchFamily="34" charset="0"/>
              <a:cs typeface="Tahoma" panose="020B0604030504040204" pitchFamily="34" charset="0"/>
            </a:endParaRPr>
          </a:p>
          <a:p>
            <a:pPr>
              <a:lnSpc>
                <a:spcPct val="80000"/>
              </a:lnSpc>
              <a:buFont typeface="Wingdings" panose="05000000000000000000" pitchFamily="2" charset="2"/>
              <a:buNone/>
            </a:pPr>
            <a:r>
              <a:rPr lang="en-US" altLang="vi-VN" sz="2000">
                <a:solidFill>
                  <a:srgbClr val="000000"/>
                </a:solidFill>
                <a:latin typeface="Tahoma" panose="020B0604030504040204" pitchFamily="34" charset="0"/>
                <a:cs typeface="Tahoma" panose="020B0604030504040204" pitchFamily="34" charset="0"/>
              </a:rPr>
              <a:t>	  System</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out</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println</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Server is started</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		</a:t>
            </a:r>
            <a:endParaRPr lang="th-TH" altLang="vi-VN" sz="2000">
              <a:solidFill>
                <a:srgbClr val="000000"/>
              </a:solidFill>
              <a:latin typeface="Tahoma" panose="020B0604030504040204" pitchFamily="34" charset="0"/>
              <a:cs typeface="Tahoma" panose="020B0604030504040204" pitchFamily="34" charset="0"/>
            </a:endParaRPr>
          </a:p>
          <a:p>
            <a:pPr>
              <a:lnSpc>
                <a:spcPct val="80000"/>
              </a:lnSpc>
              <a:buFont typeface="Wingdings" panose="05000000000000000000" pitchFamily="2" charset="2"/>
              <a:buNone/>
            </a:pPr>
            <a:r>
              <a:rPr lang="en-US" altLang="vi-VN" sz="2000">
                <a:solidFill>
                  <a:srgbClr val="000000"/>
                </a:solidFill>
                <a:latin typeface="Tahoma" panose="020B0604030504040204" pitchFamily="34" charset="0"/>
                <a:cs typeface="Tahoma" panose="020B0604030504040204" pitchFamily="34" charset="0"/>
              </a:rPr>
              <a:t>	  while</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true</a:t>
            </a:r>
            <a:r>
              <a:rPr lang="th-TH" altLang="vi-VN" sz="2000">
                <a:solidFill>
                  <a:srgbClr val="000000"/>
                </a:solidFill>
                <a:latin typeface="Tahoma" panose="020B0604030504040204" pitchFamily="34" charset="0"/>
                <a:cs typeface="Tahoma" panose="020B0604030504040204" pitchFamily="34" charset="0"/>
              </a:rPr>
              <a:t>) </a:t>
            </a:r>
            <a:r>
              <a:rPr lang="en-US" altLang="vi-VN" sz="2000">
                <a:solidFill>
                  <a:srgbClr val="000000"/>
                </a:solidFill>
                <a:latin typeface="Tahoma" panose="020B0604030504040204" pitchFamily="34" charset="0"/>
                <a:cs typeface="Tahoma" panose="020B0604030504040204" pitchFamily="34" charset="0"/>
              </a:rPr>
              <a:t>{</a:t>
            </a:r>
            <a:endParaRPr lang="th-TH" altLang="vi-VN" sz="2000">
              <a:solidFill>
                <a:srgbClr val="000000"/>
              </a:solidFill>
              <a:latin typeface="Tahoma" panose="020B0604030504040204" pitchFamily="34" charset="0"/>
              <a:cs typeface="Tahoma" panose="020B0604030504040204" pitchFamily="34" charset="0"/>
            </a:endParaRPr>
          </a:p>
          <a:p>
            <a:pPr>
              <a:lnSpc>
                <a:spcPct val="80000"/>
              </a:lnSpc>
              <a:buFont typeface="Wingdings" panose="05000000000000000000" pitchFamily="2" charset="2"/>
              <a:buNone/>
            </a:pPr>
            <a:r>
              <a:rPr lang="en-US" altLang="vi-VN" sz="2000">
                <a:solidFill>
                  <a:srgbClr val="000000"/>
                </a:solidFill>
                <a:latin typeface="Tahoma" panose="020B0604030504040204" pitchFamily="34" charset="0"/>
                <a:cs typeface="Tahoma" panose="020B0604030504040204" pitchFamily="34" charset="0"/>
              </a:rPr>
              <a:t>		 </a:t>
            </a:r>
            <a:r>
              <a:rPr lang="en-US" altLang="vi-VN" sz="2000">
                <a:solidFill>
                  <a:srgbClr val="A50021"/>
                </a:solidFill>
                <a:latin typeface="Tahoma" panose="020B0604030504040204" pitchFamily="34" charset="0"/>
                <a:cs typeface="Tahoma" panose="020B0604030504040204" pitchFamily="34" charset="0"/>
              </a:rPr>
              <a:t>Socket socket </a:t>
            </a:r>
            <a:r>
              <a:rPr lang="th-TH" altLang="vi-VN" sz="2000">
                <a:solidFill>
                  <a:srgbClr val="A50021"/>
                </a:solidFill>
                <a:latin typeface="Tahoma" panose="020B0604030504040204" pitchFamily="34" charset="0"/>
                <a:cs typeface="Tahoma" panose="020B0604030504040204" pitchFamily="34" charset="0"/>
              </a:rPr>
              <a:t>= </a:t>
            </a:r>
            <a:r>
              <a:rPr lang="en-US" altLang="vi-VN" sz="2000">
                <a:solidFill>
                  <a:srgbClr val="A50021"/>
                </a:solidFill>
                <a:latin typeface="Tahoma" panose="020B0604030504040204" pitchFamily="34" charset="0"/>
                <a:cs typeface="Tahoma" panose="020B0604030504040204" pitchFamily="34" charset="0"/>
              </a:rPr>
              <a:t>server</a:t>
            </a:r>
            <a:r>
              <a:rPr lang="th-TH" altLang="vi-VN" sz="2000">
                <a:solidFill>
                  <a:srgbClr val="A50021"/>
                </a:solidFill>
                <a:latin typeface="Tahoma" panose="020B0604030504040204" pitchFamily="34" charset="0"/>
                <a:cs typeface="Tahoma" panose="020B0604030504040204" pitchFamily="34" charset="0"/>
              </a:rPr>
              <a:t>.</a:t>
            </a:r>
            <a:r>
              <a:rPr lang="en-US" altLang="vi-VN" sz="2000">
                <a:solidFill>
                  <a:srgbClr val="A50021"/>
                </a:solidFill>
                <a:latin typeface="Tahoma" panose="020B0604030504040204" pitchFamily="34" charset="0"/>
                <a:cs typeface="Tahoma" panose="020B0604030504040204" pitchFamily="34" charset="0"/>
              </a:rPr>
              <a:t>accept</a:t>
            </a:r>
            <a:r>
              <a:rPr lang="th-TH" altLang="vi-VN" sz="2000">
                <a:solidFill>
                  <a:srgbClr val="A50021"/>
                </a:solidFill>
                <a:latin typeface="Tahoma" panose="020B0604030504040204" pitchFamily="34" charset="0"/>
                <a:cs typeface="Tahoma" panose="020B0604030504040204" pitchFamily="34" charset="0"/>
              </a:rPr>
              <a:t>()</a:t>
            </a:r>
            <a:r>
              <a:rPr lang="en-US" altLang="vi-VN" sz="2000">
                <a:solidFill>
                  <a:srgbClr val="A50021"/>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		</a:t>
            </a:r>
            <a:endParaRPr lang="th-TH" altLang="vi-VN" sz="2000">
              <a:solidFill>
                <a:srgbClr val="000000"/>
              </a:solidFill>
              <a:latin typeface="Tahoma" panose="020B0604030504040204" pitchFamily="34" charset="0"/>
              <a:cs typeface="Tahoma" panose="020B0604030504040204" pitchFamily="34" charset="0"/>
            </a:endParaRPr>
          </a:p>
          <a:p>
            <a:pPr>
              <a:lnSpc>
                <a:spcPct val="80000"/>
              </a:lnSpc>
              <a:buFont typeface="Wingdings" panose="05000000000000000000" pitchFamily="2" charset="2"/>
              <a:buNone/>
            </a:pPr>
            <a:r>
              <a:rPr lang="en-US" altLang="vi-VN" sz="2000">
                <a:solidFill>
                  <a:srgbClr val="000000"/>
                </a:solidFill>
                <a:latin typeface="Tahoma" panose="020B0604030504040204" pitchFamily="34" charset="0"/>
                <a:cs typeface="Tahoma" panose="020B0604030504040204" pitchFamily="34" charset="0"/>
              </a:rPr>
              <a:t>		 DataOutputStream dos </a:t>
            </a:r>
            <a:r>
              <a:rPr lang="th-TH" altLang="vi-VN" sz="2000">
                <a:solidFill>
                  <a:srgbClr val="000000"/>
                </a:solidFill>
                <a:latin typeface="Tahoma" panose="020B0604030504040204" pitchFamily="34" charset="0"/>
                <a:cs typeface="Tahoma" panose="020B0604030504040204" pitchFamily="34" charset="0"/>
              </a:rPr>
              <a:t>= </a:t>
            </a:r>
            <a:r>
              <a:rPr lang="en-US" altLang="vi-VN" sz="2000">
                <a:solidFill>
                  <a:srgbClr val="000000"/>
                </a:solidFill>
                <a:latin typeface="Tahoma" panose="020B0604030504040204" pitchFamily="34" charset="0"/>
                <a:cs typeface="Tahoma" panose="020B0604030504040204" pitchFamily="34" charset="0"/>
              </a:rPr>
              <a:t>new 			             		                       DataOutputStream</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socket</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getOutputStream</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a:t>
            </a:r>
            <a:endParaRPr lang="th-TH" altLang="vi-VN" sz="2000">
              <a:solidFill>
                <a:srgbClr val="000000"/>
              </a:solidFill>
              <a:latin typeface="Tahoma" panose="020B0604030504040204" pitchFamily="34" charset="0"/>
              <a:cs typeface="Tahoma" panose="020B0604030504040204" pitchFamily="34" charset="0"/>
            </a:endParaRPr>
          </a:p>
          <a:p>
            <a:pPr>
              <a:lnSpc>
                <a:spcPct val="80000"/>
              </a:lnSpc>
              <a:buFont typeface="Wingdings" panose="05000000000000000000" pitchFamily="2" charset="2"/>
              <a:buNone/>
            </a:pPr>
            <a:r>
              <a:rPr lang="en-US" altLang="vi-VN" sz="2000">
                <a:solidFill>
                  <a:srgbClr val="000000"/>
                </a:solidFill>
                <a:latin typeface="Tahoma" panose="020B0604030504040204" pitchFamily="34" charset="0"/>
                <a:cs typeface="Tahoma" panose="020B0604030504040204" pitchFamily="34" charset="0"/>
              </a:rPr>
              <a:t>		 String time </a:t>
            </a:r>
            <a:r>
              <a:rPr lang="th-TH" altLang="vi-VN" sz="2000">
                <a:solidFill>
                  <a:srgbClr val="000000"/>
                </a:solidFill>
                <a:latin typeface="Tahoma" panose="020B0604030504040204" pitchFamily="34" charset="0"/>
                <a:cs typeface="Tahoma" panose="020B0604030504040204" pitchFamily="34" charset="0"/>
              </a:rPr>
              <a:t>= </a:t>
            </a:r>
            <a:r>
              <a:rPr lang="en-US" altLang="vi-VN" sz="2000">
                <a:solidFill>
                  <a:srgbClr val="000000"/>
                </a:solidFill>
                <a:latin typeface="Tahoma" panose="020B0604030504040204" pitchFamily="34" charset="0"/>
                <a:cs typeface="Tahoma" panose="020B0604030504040204" pitchFamily="34" charset="0"/>
              </a:rPr>
              <a:t>new Date</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toString</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a:t>
            </a:r>
            <a:endParaRPr lang="th-TH" altLang="vi-VN" sz="2000">
              <a:solidFill>
                <a:srgbClr val="000000"/>
              </a:solidFill>
              <a:latin typeface="Tahoma" panose="020B0604030504040204" pitchFamily="34" charset="0"/>
              <a:cs typeface="Tahoma" panose="020B0604030504040204" pitchFamily="34" charset="0"/>
            </a:endParaRPr>
          </a:p>
          <a:p>
            <a:pPr>
              <a:lnSpc>
                <a:spcPct val="80000"/>
              </a:lnSpc>
              <a:buFont typeface="Wingdings" panose="05000000000000000000" pitchFamily="2" charset="2"/>
              <a:buNone/>
            </a:pPr>
            <a:r>
              <a:rPr lang="en-US" altLang="vi-VN" sz="2000">
                <a:solidFill>
                  <a:srgbClr val="000000"/>
                </a:solidFill>
                <a:latin typeface="Tahoma" panose="020B0604030504040204" pitchFamily="34" charset="0"/>
                <a:cs typeface="Tahoma" panose="020B0604030504040204" pitchFamily="34" charset="0"/>
              </a:rPr>
              <a:t>		 dos</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writeUTF</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time</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a:t>
            </a:r>
            <a:endParaRPr lang="th-TH" altLang="vi-VN" sz="2000">
              <a:solidFill>
                <a:srgbClr val="000000"/>
              </a:solidFill>
              <a:latin typeface="Tahoma" panose="020B0604030504040204" pitchFamily="34" charset="0"/>
              <a:cs typeface="Tahoma" panose="020B0604030504040204" pitchFamily="34" charset="0"/>
            </a:endParaRPr>
          </a:p>
          <a:p>
            <a:pPr>
              <a:lnSpc>
                <a:spcPct val="80000"/>
              </a:lnSpc>
              <a:buFont typeface="Wingdings" panose="05000000000000000000" pitchFamily="2" charset="2"/>
              <a:buNone/>
            </a:pPr>
            <a:r>
              <a:rPr lang="en-US" altLang="vi-VN" sz="2000">
                <a:solidFill>
                  <a:srgbClr val="000000"/>
                </a:solidFill>
                <a:latin typeface="Tahoma" panose="020B0604030504040204" pitchFamily="34" charset="0"/>
                <a:cs typeface="Tahoma" panose="020B0604030504040204" pitchFamily="34" charset="0"/>
              </a:rPr>
              <a:t>		socket</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close</a:t>
            </a:r>
            <a:r>
              <a:rPr lang="th-TH" altLang="vi-VN" sz="2000">
                <a:solidFill>
                  <a:srgbClr val="000000"/>
                </a:solidFill>
                <a:latin typeface="Tahoma" panose="020B0604030504040204" pitchFamily="34" charset="0"/>
                <a:cs typeface="Tahoma" panose="020B0604030504040204" pitchFamily="34" charset="0"/>
              </a:rPr>
              <a:t>()</a:t>
            </a:r>
            <a:r>
              <a:rPr lang="en-US" altLang="vi-VN" sz="2000">
                <a:solidFill>
                  <a:srgbClr val="000000"/>
                </a:solidFill>
                <a:latin typeface="Tahoma" panose="020B0604030504040204" pitchFamily="34" charset="0"/>
                <a:cs typeface="Tahoma" panose="020B0604030504040204" pitchFamily="34" charset="0"/>
              </a:rPr>
              <a:t>;			</a:t>
            </a:r>
            <a:endParaRPr lang="th-TH" altLang="vi-VN" sz="2000">
              <a:solidFill>
                <a:srgbClr val="000000"/>
              </a:solidFill>
              <a:latin typeface="Tahoma" panose="020B0604030504040204" pitchFamily="34" charset="0"/>
              <a:cs typeface="Tahoma" panose="020B0604030504040204" pitchFamily="34" charset="0"/>
            </a:endParaRPr>
          </a:p>
          <a:p>
            <a:pPr>
              <a:lnSpc>
                <a:spcPct val="80000"/>
              </a:lnSpc>
              <a:buFont typeface="Wingdings" panose="05000000000000000000" pitchFamily="2" charset="2"/>
              <a:buNone/>
            </a:pPr>
            <a:r>
              <a:rPr lang="en-US" altLang="vi-VN" sz="2000">
                <a:solidFill>
                  <a:srgbClr val="000000"/>
                </a:solidFill>
                <a:latin typeface="Tahoma" panose="020B0604030504040204" pitchFamily="34" charset="0"/>
                <a:cs typeface="Tahoma" panose="020B0604030504040204" pitchFamily="34" charset="0"/>
              </a:rPr>
              <a:t>		}	</a:t>
            </a:r>
            <a:endParaRPr lang="th-TH" altLang="vi-VN" sz="2000">
              <a:solidFill>
                <a:srgbClr val="000000"/>
              </a:solidFill>
              <a:latin typeface="Tahoma" panose="020B0604030504040204" pitchFamily="34" charset="0"/>
              <a:cs typeface="Tahoma" panose="020B0604030504040204" pitchFamily="34" charset="0"/>
            </a:endParaRPr>
          </a:p>
          <a:p>
            <a:pPr>
              <a:lnSpc>
                <a:spcPct val="80000"/>
              </a:lnSpc>
              <a:buFont typeface="Wingdings" panose="05000000000000000000" pitchFamily="2" charset="2"/>
              <a:buNone/>
            </a:pPr>
            <a:r>
              <a:rPr lang="en-US" altLang="vi-VN" sz="2000">
                <a:solidFill>
                  <a:srgbClr val="000000"/>
                </a:solidFill>
                <a:latin typeface="Tahoma" panose="020B0604030504040204" pitchFamily="34" charset="0"/>
                <a:cs typeface="Tahoma" panose="020B0604030504040204" pitchFamily="34" charset="0"/>
              </a:rPr>
              <a:t>	}</a:t>
            </a:r>
            <a:endParaRPr lang="th-TH" altLang="vi-VN" sz="2000">
              <a:solidFill>
                <a:srgbClr val="000000"/>
              </a:solidFill>
              <a:latin typeface="Tahoma" panose="020B0604030504040204" pitchFamily="34" charset="0"/>
              <a:cs typeface="Tahoma" panose="020B0604030504040204" pitchFamily="34" charset="0"/>
            </a:endParaRPr>
          </a:p>
          <a:p>
            <a:pPr>
              <a:lnSpc>
                <a:spcPct val="80000"/>
              </a:lnSpc>
              <a:buFont typeface="Wingdings" panose="05000000000000000000" pitchFamily="2" charset="2"/>
              <a:buNone/>
            </a:pPr>
            <a:r>
              <a:rPr lang="en-US" altLang="vi-VN" sz="2000">
                <a:solidFill>
                  <a:srgbClr val="000000"/>
                </a:solidFill>
                <a:latin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5195549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EF3CB78-ADB9-4270-9C0F-042FD7D617D8}" type="slidenum">
              <a:rPr lang="en-US" altLang="vi-VN" sz="1200">
                <a:solidFill>
                  <a:prstClr val="black"/>
                </a:solidFill>
                <a:latin typeface="Garamond" panose="02020404030301010803" pitchFamily="18" charset="0"/>
              </a:rPr>
              <a:pPr>
                <a:spcBef>
                  <a:spcPct val="0"/>
                </a:spcBef>
                <a:buClrTx/>
                <a:buSzTx/>
                <a:buFontTx/>
                <a:buNone/>
              </a:pPr>
              <a:t>25</a:t>
            </a:fld>
            <a:endParaRPr lang="en-US" altLang="vi-VN" sz="1200">
              <a:solidFill>
                <a:prstClr val="black"/>
              </a:solidFill>
              <a:latin typeface="Garamond" panose="02020404030301010803" pitchFamily="18" charset="0"/>
            </a:endParaRPr>
          </a:p>
        </p:txBody>
      </p:sp>
      <p:sp>
        <p:nvSpPr>
          <p:cNvPr id="198659" name="Rectangle 2"/>
          <p:cNvSpPr>
            <a:spLocks noGrp="1" noChangeArrowheads="1"/>
          </p:cNvSpPr>
          <p:nvPr>
            <p:ph type="title"/>
          </p:nvPr>
        </p:nvSpPr>
        <p:spPr/>
        <p:txBody>
          <a:bodyPr/>
          <a:lstStyle/>
          <a:p>
            <a:endParaRPr lang="fr-FR" altLang="vi-VN" smtClean="0">
              <a:latin typeface="Arial" panose="020B0604020202020204" pitchFamily="34" charset="0"/>
            </a:endParaRPr>
          </a:p>
        </p:txBody>
      </p:sp>
      <p:sp>
        <p:nvSpPr>
          <p:cNvPr id="198660" name="Rectangle 3"/>
          <p:cNvSpPr>
            <a:spLocks noGrp="1" noChangeArrowheads="1"/>
          </p:cNvSpPr>
          <p:nvPr>
            <p:ph type="body" idx="1"/>
          </p:nvPr>
        </p:nvSpPr>
        <p:spPr/>
        <p:txBody>
          <a:bodyPr/>
          <a:lstStyle/>
          <a:p>
            <a:endParaRPr lang="fr-FR" altLang="vi-VN" smtClean="0"/>
          </a:p>
        </p:txBody>
      </p:sp>
      <p:pic>
        <p:nvPicPr>
          <p:cNvPr id="198661" name="Picture 4" descr="stream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7350" y="1196975"/>
            <a:ext cx="6408738" cy="529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77245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CF938882-63AB-4718-BB2C-5DA1BF2A42F0}" type="slidenum">
              <a:rPr lang="en-US" altLang="vi-VN" sz="1200">
                <a:solidFill>
                  <a:prstClr val="black"/>
                </a:solidFill>
                <a:latin typeface="Garamond" panose="02020404030301010803" pitchFamily="18" charset="0"/>
              </a:rPr>
              <a:pPr>
                <a:spcBef>
                  <a:spcPct val="0"/>
                </a:spcBef>
                <a:buClrTx/>
                <a:buSzTx/>
                <a:buFontTx/>
                <a:buNone/>
              </a:pPr>
              <a:t>26</a:t>
            </a:fld>
            <a:endParaRPr lang="en-US" altLang="vi-VN" sz="1200">
              <a:solidFill>
                <a:prstClr val="black"/>
              </a:solidFill>
              <a:latin typeface="Garamond" panose="02020404030301010803" pitchFamily="18" charset="0"/>
            </a:endParaRPr>
          </a:p>
        </p:txBody>
      </p:sp>
      <p:sp>
        <p:nvSpPr>
          <p:cNvPr id="200707" name="Rectangle 2"/>
          <p:cNvSpPr>
            <a:spLocks noGrp="1" noChangeArrowheads="1"/>
          </p:cNvSpPr>
          <p:nvPr>
            <p:ph type="title"/>
          </p:nvPr>
        </p:nvSpPr>
        <p:spPr/>
        <p:txBody>
          <a:bodyPr/>
          <a:lstStyle/>
          <a:p>
            <a:r>
              <a:rPr lang="en-US" altLang="vi-VN" smtClean="0">
                <a:latin typeface="Arial" panose="020B0604020202020204" pitchFamily="34" charset="0"/>
              </a:rPr>
              <a:t>Chương trình Java: Time client</a:t>
            </a:r>
          </a:p>
        </p:txBody>
      </p:sp>
      <p:sp>
        <p:nvSpPr>
          <p:cNvPr id="200708" name="Rectangle 3"/>
          <p:cNvSpPr>
            <a:spLocks noGrp="1" noChangeArrowheads="1"/>
          </p:cNvSpPr>
          <p:nvPr>
            <p:ph type="body" idx="1"/>
          </p:nvPr>
        </p:nvSpPr>
        <p:spPr/>
        <p:txBody>
          <a:bodyPr>
            <a:normAutofit fontScale="92500" lnSpcReduction="20000"/>
          </a:bodyPr>
          <a:lstStyle/>
          <a:p>
            <a:pPr>
              <a:lnSpc>
                <a:spcPct val="90000"/>
              </a:lnSpc>
              <a:buFont typeface="Wingdings" panose="05000000000000000000" pitchFamily="2" charset="2"/>
              <a:buNone/>
            </a:pPr>
            <a:r>
              <a:rPr lang="en-US" altLang="vi-VN" sz="2200">
                <a:solidFill>
                  <a:srgbClr val="000000"/>
                </a:solidFill>
                <a:latin typeface="Tahoma" panose="020B0604030504040204" pitchFamily="34" charset="0"/>
                <a:cs typeface="Tahoma" panose="020B0604030504040204" pitchFamily="34" charset="0"/>
              </a:rPr>
              <a:t>import java</a:t>
            </a:r>
            <a:r>
              <a:rPr lang="th-TH" altLang="vi-VN" sz="2200">
                <a:solidFill>
                  <a:srgbClr val="000000"/>
                </a:solidFill>
                <a:latin typeface="Tahoma" panose="020B0604030504040204" pitchFamily="34" charset="0"/>
                <a:cs typeface="Tahoma" panose="020B0604030504040204" pitchFamily="34" charset="0"/>
              </a:rPr>
              <a:t>.</a:t>
            </a:r>
            <a:r>
              <a:rPr lang="en-US" altLang="vi-VN" sz="2200">
                <a:solidFill>
                  <a:srgbClr val="000000"/>
                </a:solidFill>
                <a:latin typeface="Tahoma" panose="020B0604030504040204" pitchFamily="34" charset="0"/>
                <a:cs typeface="Tahoma" panose="020B0604030504040204" pitchFamily="34" charset="0"/>
              </a:rPr>
              <a:t>io</a:t>
            </a:r>
            <a:r>
              <a:rPr lang="th-TH" altLang="vi-VN" sz="2200">
                <a:solidFill>
                  <a:srgbClr val="000000"/>
                </a:solidFill>
                <a:latin typeface="Tahoma" panose="020B0604030504040204" pitchFamily="34" charset="0"/>
                <a:cs typeface="Tahoma" panose="020B0604030504040204" pitchFamily="34" charset="0"/>
              </a:rPr>
              <a:t>.</a:t>
            </a:r>
            <a:r>
              <a:rPr lang="en-US" altLang="vi-VN" sz="2200">
                <a:solidFill>
                  <a:srgbClr val="000000"/>
                </a:solidFill>
                <a:latin typeface="Tahoma" panose="020B0604030504040204" pitchFamily="34" charset="0"/>
                <a:cs typeface="Tahoma" panose="020B0604030504040204" pitchFamily="34" charset="0"/>
              </a:rPr>
              <a:t>DataInputStream;</a:t>
            </a:r>
            <a:endParaRPr lang="th-TH" altLang="vi-VN" sz="2200">
              <a:solidFill>
                <a:srgbClr val="000000"/>
              </a:solidFill>
              <a:latin typeface="Tahoma" panose="020B0604030504040204" pitchFamily="34" charset="0"/>
              <a:cs typeface="Tahoma" panose="020B0604030504040204" pitchFamily="34" charset="0"/>
            </a:endParaRPr>
          </a:p>
          <a:p>
            <a:pPr>
              <a:lnSpc>
                <a:spcPct val="90000"/>
              </a:lnSpc>
              <a:buFont typeface="Wingdings" panose="05000000000000000000" pitchFamily="2" charset="2"/>
              <a:buNone/>
            </a:pPr>
            <a:r>
              <a:rPr lang="en-US" altLang="vi-VN" sz="2200">
                <a:solidFill>
                  <a:srgbClr val="000000"/>
                </a:solidFill>
                <a:latin typeface="Tahoma" panose="020B0604030504040204" pitchFamily="34" charset="0"/>
                <a:cs typeface="Tahoma" panose="020B0604030504040204" pitchFamily="34" charset="0"/>
              </a:rPr>
              <a:t>import java</a:t>
            </a:r>
            <a:r>
              <a:rPr lang="th-TH" altLang="vi-VN" sz="2200">
                <a:solidFill>
                  <a:srgbClr val="000000"/>
                </a:solidFill>
                <a:latin typeface="Tahoma" panose="020B0604030504040204" pitchFamily="34" charset="0"/>
                <a:cs typeface="Tahoma" panose="020B0604030504040204" pitchFamily="34" charset="0"/>
              </a:rPr>
              <a:t>.</a:t>
            </a:r>
            <a:r>
              <a:rPr lang="en-US" altLang="vi-VN" sz="2200">
                <a:solidFill>
                  <a:srgbClr val="000000"/>
                </a:solidFill>
                <a:latin typeface="Tahoma" panose="020B0604030504040204" pitchFamily="34" charset="0"/>
                <a:cs typeface="Tahoma" panose="020B0604030504040204" pitchFamily="34" charset="0"/>
              </a:rPr>
              <a:t>io</a:t>
            </a:r>
            <a:r>
              <a:rPr lang="th-TH" altLang="vi-VN" sz="2200">
                <a:solidFill>
                  <a:srgbClr val="000000"/>
                </a:solidFill>
                <a:latin typeface="Tahoma" panose="020B0604030504040204" pitchFamily="34" charset="0"/>
                <a:cs typeface="Tahoma" panose="020B0604030504040204" pitchFamily="34" charset="0"/>
              </a:rPr>
              <a:t>.</a:t>
            </a:r>
            <a:r>
              <a:rPr lang="en-US" altLang="vi-VN" sz="2200">
                <a:solidFill>
                  <a:srgbClr val="000000"/>
                </a:solidFill>
                <a:latin typeface="Tahoma" panose="020B0604030504040204" pitchFamily="34" charset="0"/>
                <a:cs typeface="Tahoma" panose="020B0604030504040204" pitchFamily="34" charset="0"/>
              </a:rPr>
              <a:t>DataOutputStream;</a:t>
            </a:r>
            <a:endParaRPr lang="th-TH" altLang="vi-VN" sz="2200">
              <a:solidFill>
                <a:srgbClr val="000000"/>
              </a:solidFill>
              <a:latin typeface="Tahoma" panose="020B0604030504040204" pitchFamily="34" charset="0"/>
              <a:cs typeface="Tahoma" panose="020B0604030504040204" pitchFamily="34" charset="0"/>
            </a:endParaRPr>
          </a:p>
          <a:p>
            <a:pPr>
              <a:lnSpc>
                <a:spcPct val="90000"/>
              </a:lnSpc>
              <a:buFont typeface="Wingdings" panose="05000000000000000000" pitchFamily="2" charset="2"/>
              <a:buNone/>
            </a:pPr>
            <a:r>
              <a:rPr lang="en-US" altLang="vi-VN" sz="2200">
                <a:solidFill>
                  <a:srgbClr val="000000"/>
                </a:solidFill>
                <a:latin typeface="Tahoma" panose="020B0604030504040204" pitchFamily="34" charset="0"/>
                <a:cs typeface="Tahoma" panose="020B0604030504040204" pitchFamily="34" charset="0"/>
              </a:rPr>
              <a:t>import java</a:t>
            </a:r>
            <a:r>
              <a:rPr lang="th-TH" altLang="vi-VN" sz="2200">
                <a:solidFill>
                  <a:srgbClr val="000000"/>
                </a:solidFill>
                <a:latin typeface="Tahoma" panose="020B0604030504040204" pitchFamily="34" charset="0"/>
                <a:cs typeface="Tahoma" panose="020B0604030504040204" pitchFamily="34" charset="0"/>
              </a:rPr>
              <a:t>.</a:t>
            </a:r>
            <a:r>
              <a:rPr lang="en-US" altLang="vi-VN" sz="2200">
                <a:solidFill>
                  <a:srgbClr val="000000"/>
                </a:solidFill>
                <a:latin typeface="Tahoma" panose="020B0604030504040204" pitchFamily="34" charset="0"/>
                <a:cs typeface="Tahoma" panose="020B0604030504040204" pitchFamily="34" charset="0"/>
              </a:rPr>
              <a:t>net</a:t>
            </a:r>
            <a:r>
              <a:rPr lang="th-TH" altLang="vi-VN" sz="2200">
                <a:solidFill>
                  <a:srgbClr val="000000"/>
                </a:solidFill>
                <a:latin typeface="Tahoma" panose="020B0604030504040204" pitchFamily="34" charset="0"/>
                <a:cs typeface="Tahoma" panose="020B0604030504040204" pitchFamily="34" charset="0"/>
              </a:rPr>
              <a:t>.</a:t>
            </a:r>
            <a:r>
              <a:rPr lang="en-US" altLang="vi-VN" sz="2200">
                <a:solidFill>
                  <a:srgbClr val="000000"/>
                </a:solidFill>
                <a:latin typeface="Tahoma" panose="020B0604030504040204" pitchFamily="34" charset="0"/>
                <a:cs typeface="Tahoma" panose="020B0604030504040204" pitchFamily="34" charset="0"/>
              </a:rPr>
              <a:t>Socket;</a:t>
            </a:r>
            <a:endParaRPr lang="th-TH" altLang="vi-VN" sz="2200">
              <a:solidFill>
                <a:srgbClr val="000000"/>
              </a:solidFill>
              <a:latin typeface="Tahoma" panose="020B0604030504040204" pitchFamily="34" charset="0"/>
              <a:cs typeface="Tahoma" panose="020B0604030504040204" pitchFamily="34" charset="0"/>
            </a:endParaRPr>
          </a:p>
          <a:p>
            <a:pPr>
              <a:lnSpc>
                <a:spcPct val="90000"/>
              </a:lnSpc>
              <a:buFont typeface="Wingdings" panose="05000000000000000000" pitchFamily="2" charset="2"/>
              <a:buNone/>
            </a:pPr>
            <a:endParaRPr lang="th-TH" altLang="vi-VN" sz="2200">
              <a:solidFill>
                <a:srgbClr val="000000"/>
              </a:solidFill>
              <a:latin typeface="Tahoma" panose="020B0604030504040204" pitchFamily="34" charset="0"/>
              <a:cs typeface="Tahoma" panose="020B0604030504040204" pitchFamily="34" charset="0"/>
            </a:endParaRPr>
          </a:p>
          <a:p>
            <a:pPr>
              <a:lnSpc>
                <a:spcPct val="90000"/>
              </a:lnSpc>
              <a:buFont typeface="Wingdings" panose="05000000000000000000" pitchFamily="2" charset="2"/>
              <a:buNone/>
            </a:pPr>
            <a:r>
              <a:rPr lang="en-US" altLang="vi-VN" sz="2200">
                <a:solidFill>
                  <a:srgbClr val="000000"/>
                </a:solidFill>
                <a:latin typeface="Tahoma" panose="020B0604030504040204" pitchFamily="34" charset="0"/>
                <a:cs typeface="Tahoma" panose="020B0604030504040204" pitchFamily="34" charset="0"/>
              </a:rPr>
              <a:t>public class </a:t>
            </a:r>
            <a:r>
              <a:rPr lang="en-US" altLang="vi-VN" sz="2200">
                <a:solidFill>
                  <a:srgbClr val="0000CC"/>
                </a:solidFill>
                <a:latin typeface="Tahoma" panose="020B0604030504040204" pitchFamily="34" charset="0"/>
                <a:cs typeface="Tahoma" panose="020B0604030504040204" pitchFamily="34" charset="0"/>
              </a:rPr>
              <a:t>TimeClient</a:t>
            </a:r>
            <a:r>
              <a:rPr lang="en-US" altLang="vi-VN" sz="2200">
                <a:solidFill>
                  <a:srgbClr val="000000"/>
                </a:solidFill>
                <a:latin typeface="Tahoma" panose="020B0604030504040204" pitchFamily="34" charset="0"/>
                <a:cs typeface="Tahoma" panose="020B0604030504040204" pitchFamily="34" charset="0"/>
              </a:rPr>
              <a:t> {</a:t>
            </a:r>
            <a:endParaRPr lang="th-TH" altLang="vi-VN" sz="2200">
              <a:solidFill>
                <a:srgbClr val="000000"/>
              </a:solidFill>
              <a:latin typeface="Tahoma" panose="020B0604030504040204" pitchFamily="34" charset="0"/>
              <a:cs typeface="Tahoma" panose="020B0604030504040204" pitchFamily="34" charset="0"/>
            </a:endParaRPr>
          </a:p>
          <a:p>
            <a:pPr>
              <a:lnSpc>
                <a:spcPct val="90000"/>
              </a:lnSpc>
              <a:buFont typeface="Wingdings" panose="05000000000000000000" pitchFamily="2" charset="2"/>
              <a:buNone/>
            </a:pPr>
            <a:r>
              <a:rPr lang="en-US" altLang="vi-VN" sz="2200">
                <a:solidFill>
                  <a:srgbClr val="000000"/>
                </a:solidFill>
                <a:latin typeface="Tahoma" panose="020B0604030504040204" pitchFamily="34" charset="0"/>
                <a:cs typeface="Tahoma" panose="020B0604030504040204" pitchFamily="34" charset="0"/>
              </a:rPr>
              <a:t>	public static void main</a:t>
            </a:r>
            <a:r>
              <a:rPr lang="th-TH" altLang="vi-VN" sz="2200">
                <a:solidFill>
                  <a:srgbClr val="000000"/>
                </a:solidFill>
                <a:latin typeface="Tahoma" panose="020B0604030504040204" pitchFamily="34" charset="0"/>
                <a:cs typeface="Tahoma" panose="020B0604030504040204" pitchFamily="34" charset="0"/>
              </a:rPr>
              <a:t>(</a:t>
            </a:r>
            <a:r>
              <a:rPr lang="en-US" altLang="vi-VN" sz="2200">
                <a:solidFill>
                  <a:srgbClr val="000000"/>
                </a:solidFill>
                <a:latin typeface="Tahoma" panose="020B0604030504040204" pitchFamily="34" charset="0"/>
                <a:cs typeface="Tahoma" panose="020B0604030504040204" pitchFamily="34" charset="0"/>
              </a:rPr>
              <a:t>String</a:t>
            </a:r>
            <a:r>
              <a:rPr lang="th-TH" altLang="vi-VN" sz="2200">
                <a:solidFill>
                  <a:srgbClr val="000000"/>
                </a:solidFill>
                <a:latin typeface="Tahoma" panose="020B0604030504040204" pitchFamily="34" charset="0"/>
                <a:cs typeface="Tahoma" panose="020B0604030504040204" pitchFamily="34" charset="0"/>
              </a:rPr>
              <a:t>[] </a:t>
            </a:r>
            <a:r>
              <a:rPr lang="en-US" altLang="vi-VN" sz="2200">
                <a:solidFill>
                  <a:srgbClr val="000000"/>
                </a:solidFill>
                <a:latin typeface="Tahoma" panose="020B0604030504040204" pitchFamily="34" charset="0"/>
                <a:cs typeface="Tahoma" panose="020B0604030504040204" pitchFamily="34" charset="0"/>
              </a:rPr>
              <a:t>args</a:t>
            </a:r>
            <a:r>
              <a:rPr lang="th-TH" altLang="vi-VN" sz="2200">
                <a:solidFill>
                  <a:srgbClr val="000000"/>
                </a:solidFill>
                <a:latin typeface="Tahoma" panose="020B0604030504040204" pitchFamily="34" charset="0"/>
                <a:cs typeface="Tahoma" panose="020B0604030504040204" pitchFamily="34" charset="0"/>
              </a:rPr>
              <a:t>) </a:t>
            </a:r>
            <a:r>
              <a:rPr lang="en-US" altLang="vi-VN" sz="2200">
                <a:solidFill>
                  <a:srgbClr val="000000"/>
                </a:solidFill>
                <a:latin typeface="Tahoma" panose="020B0604030504040204" pitchFamily="34" charset="0"/>
                <a:cs typeface="Tahoma" panose="020B0604030504040204" pitchFamily="34" charset="0"/>
              </a:rPr>
              <a:t>throws Exception {</a:t>
            </a:r>
            <a:endParaRPr lang="th-TH" altLang="vi-VN" sz="2200">
              <a:solidFill>
                <a:srgbClr val="000000"/>
              </a:solidFill>
              <a:latin typeface="Tahoma" panose="020B0604030504040204" pitchFamily="34" charset="0"/>
              <a:cs typeface="Tahoma" panose="020B0604030504040204" pitchFamily="34" charset="0"/>
            </a:endParaRPr>
          </a:p>
          <a:p>
            <a:pPr>
              <a:lnSpc>
                <a:spcPct val="90000"/>
              </a:lnSpc>
              <a:buFont typeface="Wingdings" panose="05000000000000000000" pitchFamily="2" charset="2"/>
              <a:buNone/>
            </a:pPr>
            <a:r>
              <a:rPr lang="en-US" altLang="vi-VN" sz="2200">
                <a:solidFill>
                  <a:srgbClr val="000000"/>
                </a:solidFill>
                <a:latin typeface="Tahoma" panose="020B0604030504040204" pitchFamily="34" charset="0"/>
                <a:cs typeface="Tahoma" panose="020B0604030504040204" pitchFamily="34" charset="0"/>
              </a:rPr>
              <a:t>		</a:t>
            </a:r>
            <a:r>
              <a:rPr lang="en-US" altLang="vi-VN" sz="2200">
                <a:solidFill>
                  <a:srgbClr val="A50021"/>
                </a:solidFill>
                <a:latin typeface="Tahoma" panose="020B0604030504040204" pitchFamily="34" charset="0"/>
                <a:cs typeface="Tahoma" panose="020B0604030504040204" pitchFamily="34" charset="0"/>
              </a:rPr>
              <a:t>Socket socket </a:t>
            </a:r>
            <a:r>
              <a:rPr lang="th-TH" altLang="vi-VN" sz="2200">
                <a:solidFill>
                  <a:srgbClr val="A50021"/>
                </a:solidFill>
                <a:latin typeface="Tahoma" panose="020B0604030504040204" pitchFamily="34" charset="0"/>
                <a:cs typeface="Tahoma" panose="020B0604030504040204" pitchFamily="34" charset="0"/>
              </a:rPr>
              <a:t>= </a:t>
            </a:r>
            <a:r>
              <a:rPr lang="en-US" altLang="vi-VN" sz="2200">
                <a:solidFill>
                  <a:srgbClr val="A50021"/>
                </a:solidFill>
                <a:latin typeface="Tahoma" panose="020B0604030504040204" pitchFamily="34" charset="0"/>
                <a:cs typeface="Tahoma" panose="020B0604030504040204" pitchFamily="34" charset="0"/>
              </a:rPr>
              <a:t>new Socket</a:t>
            </a:r>
            <a:r>
              <a:rPr lang="th-TH" altLang="vi-VN" sz="2200">
                <a:solidFill>
                  <a:srgbClr val="A50021"/>
                </a:solidFill>
                <a:latin typeface="Tahoma" panose="020B0604030504040204" pitchFamily="34" charset="0"/>
                <a:cs typeface="Tahoma" panose="020B0604030504040204" pitchFamily="34" charset="0"/>
              </a:rPr>
              <a:t>("</a:t>
            </a:r>
            <a:r>
              <a:rPr lang="en-US" altLang="vi-VN" sz="2200">
                <a:solidFill>
                  <a:srgbClr val="A50021"/>
                </a:solidFill>
                <a:latin typeface="Tahoma" panose="020B0604030504040204" pitchFamily="34" charset="0"/>
                <a:cs typeface="Tahoma" panose="020B0604030504040204" pitchFamily="34" charset="0"/>
              </a:rPr>
              <a:t>localhost</a:t>
            </a:r>
            <a:r>
              <a:rPr lang="th-TH" altLang="vi-VN" sz="2200">
                <a:solidFill>
                  <a:srgbClr val="A50021"/>
                </a:solidFill>
                <a:latin typeface="Tahoma" panose="020B0604030504040204" pitchFamily="34" charset="0"/>
                <a:cs typeface="Tahoma" panose="020B0604030504040204" pitchFamily="34" charset="0"/>
              </a:rPr>
              <a:t>"</a:t>
            </a:r>
            <a:r>
              <a:rPr lang="en-US" altLang="vi-VN" sz="2200">
                <a:solidFill>
                  <a:srgbClr val="A50021"/>
                </a:solidFill>
                <a:latin typeface="Tahoma" panose="020B0604030504040204" pitchFamily="34" charset="0"/>
                <a:cs typeface="Tahoma" panose="020B0604030504040204" pitchFamily="34" charset="0"/>
              </a:rPr>
              <a:t>, 7000</a:t>
            </a:r>
            <a:r>
              <a:rPr lang="th-TH" altLang="vi-VN" sz="2200">
                <a:solidFill>
                  <a:srgbClr val="A50021"/>
                </a:solidFill>
                <a:latin typeface="Tahoma" panose="020B0604030504040204" pitchFamily="34" charset="0"/>
                <a:cs typeface="Tahoma" panose="020B0604030504040204" pitchFamily="34" charset="0"/>
              </a:rPr>
              <a:t>)</a:t>
            </a:r>
            <a:r>
              <a:rPr lang="en-US" altLang="vi-VN" sz="2200">
                <a:solidFill>
                  <a:srgbClr val="A50021"/>
                </a:solidFill>
                <a:latin typeface="Tahoma" panose="020B0604030504040204" pitchFamily="34" charset="0"/>
                <a:cs typeface="Tahoma" panose="020B0604030504040204" pitchFamily="34" charset="0"/>
              </a:rPr>
              <a:t>;</a:t>
            </a:r>
            <a:endParaRPr lang="th-TH" altLang="vi-VN" sz="2200">
              <a:solidFill>
                <a:srgbClr val="A50021"/>
              </a:solidFill>
              <a:latin typeface="Tahoma" panose="020B0604030504040204" pitchFamily="34" charset="0"/>
              <a:cs typeface="Tahoma" panose="020B0604030504040204" pitchFamily="34" charset="0"/>
            </a:endParaRPr>
          </a:p>
          <a:p>
            <a:pPr>
              <a:lnSpc>
                <a:spcPct val="90000"/>
              </a:lnSpc>
              <a:buFont typeface="Wingdings" panose="05000000000000000000" pitchFamily="2" charset="2"/>
              <a:buNone/>
            </a:pPr>
            <a:r>
              <a:rPr lang="en-US" altLang="vi-VN" sz="2200">
                <a:solidFill>
                  <a:srgbClr val="000000"/>
                </a:solidFill>
                <a:latin typeface="Tahoma" panose="020B0604030504040204" pitchFamily="34" charset="0"/>
                <a:cs typeface="Tahoma" panose="020B0604030504040204" pitchFamily="34" charset="0"/>
              </a:rPr>
              <a:t>		DataInputStream din = new </a:t>
            </a:r>
          </a:p>
          <a:p>
            <a:pPr>
              <a:lnSpc>
                <a:spcPct val="90000"/>
              </a:lnSpc>
              <a:buFont typeface="Wingdings" panose="05000000000000000000" pitchFamily="2" charset="2"/>
              <a:buNone/>
            </a:pPr>
            <a:r>
              <a:rPr lang="en-US" altLang="vi-VN" sz="2200">
                <a:solidFill>
                  <a:srgbClr val="000000"/>
                </a:solidFill>
                <a:latin typeface="Tahoma" panose="020B0604030504040204" pitchFamily="34" charset="0"/>
                <a:cs typeface="Tahoma" panose="020B0604030504040204" pitchFamily="34" charset="0"/>
              </a:rPr>
              <a:t>			DataInputStream</a:t>
            </a:r>
            <a:r>
              <a:rPr lang="th-TH" altLang="vi-VN" sz="2200">
                <a:solidFill>
                  <a:srgbClr val="000000"/>
                </a:solidFill>
                <a:latin typeface="Tahoma" panose="020B0604030504040204" pitchFamily="34" charset="0"/>
                <a:cs typeface="Tahoma" panose="020B0604030504040204" pitchFamily="34" charset="0"/>
              </a:rPr>
              <a:t>(</a:t>
            </a:r>
            <a:r>
              <a:rPr lang="en-US" altLang="vi-VN" sz="2200">
                <a:solidFill>
                  <a:srgbClr val="000000"/>
                </a:solidFill>
                <a:latin typeface="Tahoma" panose="020B0604030504040204" pitchFamily="34" charset="0"/>
                <a:cs typeface="Tahoma" panose="020B0604030504040204" pitchFamily="34" charset="0"/>
              </a:rPr>
              <a:t>socket</a:t>
            </a:r>
            <a:r>
              <a:rPr lang="th-TH" altLang="vi-VN" sz="2200">
                <a:solidFill>
                  <a:srgbClr val="000000"/>
                </a:solidFill>
                <a:latin typeface="Tahoma" panose="020B0604030504040204" pitchFamily="34" charset="0"/>
                <a:cs typeface="Tahoma" panose="020B0604030504040204" pitchFamily="34" charset="0"/>
              </a:rPr>
              <a:t>.</a:t>
            </a:r>
            <a:r>
              <a:rPr lang="en-US" altLang="vi-VN" sz="2200">
                <a:solidFill>
                  <a:srgbClr val="000000"/>
                </a:solidFill>
                <a:latin typeface="Tahoma" panose="020B0604030504040204" pitchFamily="34" charset="0"/>
                <a:cs typeface="Tahoma" panose="020B0604030504040204" pitchFamily="34" charset="0"/>
              </a:rPr>
              <a:t>getInputStream</a:t>
            </a:r>
            <a:r>
              <a:rPr lang="th-TH" altLang="vi-VN" sz="2200">
                <a:solidFill>
                  <a:srgbClr val="000000"/>
                </a:solidFill>
                <a:latin typeface="Tahoma" panose="020B0604030504040204" pitchFamily="34" charset="0"/>
                <a:cs typeface="Tahoma" panose="020B0604030504040204" pitchFamily="34" charset="0"/>
              </a:rPr>
              <a:t>())</a:t>
            </a:r>
            <a:r>
              <a:rPr lang="en-US" altLang="vi-VN" sz="2200">
                <a:solidFill>
                  <a:srgbClr val="000000"/>
                </a:solidFill>
                <a:latin typeface="Tahoma" panose="020B0604030504040204" pitchFamily="34" charset="0"/>
                <a:cs typeface="Tahoma" panose="020B0604030504040204" pitchFamily="34" charset="0"/>
              </a:rPr>
              <a:t>;</a:t>
            </a:r>
          </a:p>
          <a:p>
            <a:pPr>
              <a:lnSpc>
                <a:spcPct val="90000"/>
              </a:lnSpc>
              <a:buFont typeface="Wingdings" panose="05000000000000000000" pitchFamily="2" charset="2"/>
              <a:buNone/>
            </a:pPr>
            <a:r>
              <a:rPr lang="en-US" altLang="vi-VN" sz="2200">
                <a:solidFill>
                  <a:srgbClr val="000000"/>
                </a:solidFill>
                <a:latin typeface="Tahoma" panose="020B0604030504040204" pitchFamily="34" charset="0"/>
                <a:cs typeface="Tahoma" panose="020B0604030504040204" pitchFamily="34" charset="0"/>
              </a:rPr>
              <a:t>		String time </a:t>
            </a:r>
            <a:r>
              <a:rPr lang="th-TH" altLang="vi-VN" sz="2200">
                <a:solidFill>
                  <a:srgbClr val="000000"/>
                </a:solidFill>
                <a:latin typeface="Tahoma" panose="020B0604030504040204" pitchFamily="34" charset="0"/>
                <a:cs typeface="Tahoma" panose="020B0604030504040204" pitchFamily="34" charset="0"/>
              </a:rPr>
              <a:t>= </a:t>
            </a:r>
            <a:r>
              <a:rPr lang="en-US" altLang="vi-VN" sz="2200">
                <a:solidFill>
                  <a:srgbClr val="000000"/>
                </a:solidFill>
                <a:latin typeface="Tahoma" panose="020B0604030504040204" pitchFamily="34" charset="0"/>
                <a:cs typeface="Tahoma" panose="020B0604030504040204" pitchFamily="34" charset="0"/>
              </a:rPr>
              <a:t>din</a:t>
            </a:r>
            <a:r>
              <a:rPr lang="th-TH" altLang="vi-VN" sz="2200">
                <a:solidFill>
                  <a:srgbClr val="000000"/>
                </a:solidFill>
                <a:latin typeface="Tahoma" panose="020B0604030504040204" pitchFamily="34" charset="0"/>
                <a:cs typeface="Tahoma" panose="020B0604030504040204" pitchFamily="34" charset="0"/>
              </a:rPr>
              <a:t>.</a:t>
            </a:r>
            <a:r>
              <a:rPr lang="en-US" altLang="vi-VN" sz="2200">
                <a:solidFill>
                  <a:srgbClr val="000000"/>
                </a:solidFill>
                <a:latin typeface="Tahoma" panose="020B0604030504040204" pitchFamily="34" charset="0"/>
                <a:cs typeface="Tahoma" panose="020B0604030504040204" pitchFamily="34" charset="0"/>
              </a:rPr>
              <a:t>readUTF</a:t>
            </a:r>
            <a:r>
              <a:rPr lang="th-TH" altLang="vi-VN" sz="2200">
                <a:solidFill>
                  <a:srgbClr val="000000"/>
                </a:solidFill>
                <a:latin typeface="Tahoma" panose="020B0604030504040204" pitchFamily="34" charset="0"/>
                <a:cs typeface="Tahoma" panose="020B0604030504040204" pitchFamily="34" charset="0"/>
              </a:rPr>
              <a:t>()</a:t>
            </a:r>
            <a:r>
              <a:rPr lang="en-US" altLang="vi-VN" sz="2200">
                <a:solidFill>
                  <a:srgbClr val="000000"/>
                </a:solidFill>
                <a:latin typeface="Tahoma" panose="020B0604030504040204" pitchFamily="34" charset="0"/>
                <a:cs typeface="Tahoma" panose="020B0604030504040204" pitchFamily="34" charset="0"/>
              </a:rPr>
              <a:t>;</a:t>
            </a:r>
            <a:endParaRPr lang="th-TH" altLang="vi-VN" sz="2200">
              <a:solidFill>
                <a:srgbClr val="000000"/>
              </a:solidFill>
              <a:latin typeface="Tahoma" panose="020B0604030504040204" pitchFamily="34" charset="0"/>
              <a:cs typeface="Tahoma" panose="020B0604030504040204" pitchFamily="34" charset="0"/>
            </a:endParaRPr>
          </a:p>
          <a:p>
            <a:pPr>
              <a:lnSpc>
                <a:spcPct val="90000"/>
              </a:lnSpc>
              <a:buFont typeface="Wingdings" panose="05000000000000000000" pitchFamily="2" charset="2"/>
              <a:buNone/>
            </a:pPr>
            <a:r>
              <a:rPr lang="en-US" altLang="vi-VN" sz="2200">
                <a:solidFill>
                  <a:srgbClr val="000000"/>
                </a:solidFill>
                <a:latin typeface="Tahoma" panose="020B0604030504040204" pitchFamily="34" charset="0"/>
                <a:cs typeface="Tahoma" panose="020B0604030504040204" pitchFamily="34" charset="0"/>
              </a:rPr>
              <a:t>		System</a:t>
            </a:r>
            <a:r>
              <a:rPr lang="th-TH" altLang="vi-VN" sz="2200">
                <a:solidFill>
                  <a:srgbClr val="000000"/>
                </a:solidFill>
                <a:latin typeface="Tahoma" panose="020B0604030504040204" pitchFamily="34" charset="0"/>
                <a:cs typeface="Tahoma" panose="020B0604030504040204" pitchFamily="34" charset="0"/>
              </a:rPr>
              <a:t>.</a:t>
            </a:r>
            <a:r>
              <a:rPr lang="en-US" altLang="vi-VN" sz="2200">
                <a:solidFill>
                  <a:srgbClr val="000000"/>
                </a:solidFill>
                <a:latin typeface="Tahoma" panose="020B0604030504040204" pitchFamily="34" charset="0"/>
                <a:cs typeface="Tahoma" panose="020B0604030504040204" pitchFamily="34" charset="0"/>
              </a:rPr>
              <a:t>out</a:t>
            </a:r>
            <a:r>
              <a:rPr lang="th-TH" altLang="vi-VN" sz="2200">
                <a:solidFill>
                  <a:srgbClr val="000000"/>
                </a:solidFill>
                <a:latin typeface="Tahoma" panose="020B0604030504040204" pitchFamily="34" charset="0"/>
                <a:cs typeface="Tahoma" panose="020B0604030504040204" pitchFamily="34" charset="0"/>
              </a:rPr>
              <a:t>.</a:t>
            </a:r>
            <a:r>
              <a:rPr lang="en-US" altLang="vi-VN" sz="2200">
                <a:solidFill>
                  <a:srgbClr val="000000"/>
                </a:solidFill>
                <a:latin typeface="Tahoma" panose="020B0604030504040204" pitchFamily="34" charset="0"/>
                <a:cs typeface="Tahoma" panose="020B0604030504040204" pitchFamily="34" charset="0"/>
              </a:rPr>
              <a:t>println</a:t>
            </a:r>
            <a:r>
              <a:rPr lang="th-TH" altLang="vi-VN" sz="2200">
                <a:solidFill>
                  <a:srgbClr val="000000"/>
                </a:solidFill>
                <a:latin typeface="Tahoma" panose="020B0604030504040204" pitchFamily="34" charset="0"/>
                <a:cs typeface="Tahoma" panose="020B0604030504040204" pitchFamily="34" charset="0"/>
              </a:rPr>
              <a:t>(</a:t>
            </a:r>
            <a:r>
              <a:rPr lang="en-US" altLang="vi-VN" sz="2200">
                <a:solidFill>
                  <a:srgbClr val="000000"/>
                </a:solidFill>
                <a:latin typeface="Tahoma" panose="020B0604030504040204" pitchFamily="34" charset="0"/>
                <a:cs typeface="Tahoma" panose="020B0604030504040204" pitchFamily="34" charset="0"/>
              </a:rPr>
              <a:t>time</a:t>
            </a:r>
            <a:r>
              <a:rPr lang="th-TH" altLang="vi-VN" sz="2200">
                <a:solidFill>
                  <a:srgbClr val="000000"/>
                </a:solidFill>
                <a:latin typeface="Tahoma" panose="020B0604030504040204" pitchFamily="34" charset="0"/>
                <a:cs typeface="Tahoma" panose="020B0604030504040204" pitchFamily="34" charset="0"/>
              </a:rPr>
              <a:t>)</a:t>
            </a:r>
            <a:r>
              <a:rPr lang="en-US" altLang="vi-VN" sz="2200">
                <a:solidFill>
                  <a:srgbClr val="000000"/>
                </a:solidFill>
                <a:latin typeface="Tahoma" panose="020B0604030504040204" pitchFamily="34" charset="0"/>
                <a:cs typeface="Tahoma" panose="020B0604030504040204" pitchFamily="34" charset="0"/>
              </a:rPr>
              <a:t>;</a:t>
            </a:r>
            <a:endParaRPr lang="th-TH" altLang="vi-VN" sz="2200">
              <a:solidFill>
                <a:srgbClr val="000000"/>
              </a:solidFill>
              <a:latin typeface="Tahoma" panose="020B0604030504040204" pitchFamily="34" charset="0"/>
              <a:cs typeface="Tahoma" panose="020B0604030504040204" pitchFamily="34" charset="0"/>
            </a:endParaRPr>
          </a:p>
          <a:p>
            <a:pPr>
              <a:lnSpc>
                <a:spcPct val="90000"/>
              </a:lnSpc>
              <a:buFont typeface="Wingdings" panose="05000000000000000000" pitchFamily="2" charset="2"/>
              <a:buNone/>
            </a:pPr>
            <a:endParaRPr lang="th-TH" altLang="vi-VN" sz="2200">
              <a:solidFill>
                <a:srgbClr val="000000"/>
              </a:solidFill>
              <a:latin typeface="Tahoma" panose="020B0604030504040204" pitchFamily="34" charset="0"/>
              <a:cs typeface="Tahoma" panose="020B0604030504040204" pitchFamily="34" charset="0"/>
            </a:endParaRPr>
          </a:p>
          <a:p>
            <a:pPr>
              <a:lnSpc>
                <a:spcPct val="90000"/>
              </a:lnSpc>
              <a:buFont typeface="Wingdings" panose="05000000000000000000" pitchFamily="2" charset="2"/>
              <a:buNone/>
            </a:pPr>
            <a:r>
              <a:rPr lang="en-US" altLang="vi-VN" sz="2200">
                <a:solidFill>
                  <a:srgbClr val="000000"/>
                </a:solidFill>
                <a:latin typeface="Tahoma" panose="020B0604030504040204" pitchFamily="34" charset="0"/>
                <a:cs typeface="Tahoma" panose="020B0604030504040204" pitchFamily="34" charset="0"/>
              </a:rPr>
              <a:t>	}</a:t>
            </a:r>
            <a:endParaRPr lang="th-TH" altLang="vi-VN" sz="2200">
              <a:solidFill>
                <a:srgbClr val="000000"/>
              </a:solidFill>
              <a:latin typeface="Tahoma" panose="020B0604030504040204" pitchFamily="34" charset="0"/>
              <a:cs typeface="Tahoma" panose="020B0604030504040204" pitchFamily="34" charset="0"/>
            </a:endParaRPr>
          </a:p>
          <a:p>
            <a:pPr>
              <a:lnSpc>
                <a:spcPct val="90000"/>
              </a:lnSpc>
              <a:buFont typeface="Wingdings" panose="05000000000000000000" pitchFamily="2" charset="2"/>
              <a:buNone/>
            </a:pPr>
            <a:r>
              <a:rPr lang="en-US" altLang="vi-VN" sz="2200">
                <a:solidFill>
                  <a:srgbClr val="000000"/>
                </a:solidFill>
                <a:latin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29805335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1A9BA333-E5F7-4C18-9631-FAE622E7AB3C}" type="slidenum">
              <a:rPr lang="en-US" altLang="vi-VN" sz="1200">
                <a:solidFill>
                  <a:prstClr val="black"/>
                </a:solidFill>
                <a:latin typeface="Garamond" panose="02020404030301010803" pitchFamily="18" charset="0"/>
              </a:rPr>
              <a:pPr>
                <a:spcBef>
                  <a:spcPct val="0"/>
                </a:spcBef>
                <a:buClrTx/>
                <a:buSzTx/>
                <a:buFontTx/>
                <a:buNone/>
              </a:pPr>
              <a:t>27</a:t>
            </a:fld>
            <a:endParaRPr lang="en-US" altLang="vi-VN" sz="1200">
              <a:solidFill>
                <a:prstClr val="black"/>
              </a:solidFill>
              <a:latin typeface="Garamond" panose="02020404030301010803" pitchFamily="18" charset="0"/>
            </a:endParaRPr>
          </a:p>
        </p:txBody>
      </p:sp>
      <p:sp>
        <p:nvSpPr>
          <p:cNvPr id="202755" name="Rectangle 2"/>
          <p:cNvSpPr>
            <a:spLocks noGrp="1" noChangeArrowheads="1"/>
          </p:cNvSpPr>
          <p:nvPr>
            <p:ph type="title"/>
          </p:nvPr>
        </p:nvSpPr>
        <p:spPr>
          <a:xfrm>
            <a:off x="1981200" y="481584"/>
            <a:ext cx="8610600" cy="685800"/>
          </a:xfrm>
        </p:spPr>
        <p:txBody>
          <a:bodyPr/>
          <a:lstStyle/>
          <a:p>
            <a:r>
              <a:rPr lang="en-US" altLang="vi-VN" sz="2800" dirty="0" err="1">
                <a:latin typeface="Arial" panose="020B0604020202020204" pitchFamily="34" charset="0"/>
              </a:rPr>
              <a:t>Chương</a:t>
            </a:r>
            <a:r>
              <a:rPr lang="en-US" altLang="vi-VN" sz="2800" dirty="0">
                <a:latin typeface="Arial" panose="020B0604020202020204" pitchFamily="34" charset="0"/>
              </a:rPr>
              <a:t> </a:t>
            </a:r>
            <a:r>
              <a:rPr lang="en-US" altLang="vi-VN" sz="2800" dirty="0" err="1">
                <a:latin typeface="Arial" panose="020B0604020202020204" pitchFamily="34" charset="0"/>
              </a:rPr>
              <a:t>trình</a:t>
            </a:r>
            <a:r>
              <a:rPr lang="en-US" altLang="vi-VN" sz="2800" dirty="0">
                <a:latin typeface="Arial" panose="020B0604020202020204" pitchFamily="34" charset="0"/>
              </a:rPr>
              <a:t> server </a:t>
            </a:r>
            <a:r>
              <a:rPr lang="en-US" altLang="vi-VN" sz="2800" dirty="0" err="1">
                <a:latin typeface="Arial" panose="020B0604020202020204" pitchFamily="34" charset="0"/>
              </a:rPr>
              <a:t>đa</a:t>
            </a:r>
            <a:r>
              <a:rPr lang="en-US" altLang="vi-VN" sz="2800" dirty="0">
                <a:latin typeface="Arial" panose="020B0604020202020204" pitchFamily="34" charset="0"/>
              </a:rPr>
              <a:t> </a:t>
            </a:r>
            <a:r>
              <a:rPr lang="en-US" altLang="vi-VN" sz="2800" dirty="0" err="1">
                <a:latin typeface="Arial" panose="020B0604020202020204" pitchFamily="34" charset="0"/>
              </a:rPr>
              <a:t>tuyến</a:t>
            </a:r>
            <a:r>
              <a:rPr lang="en-US" altLang="vi-VN" sz="2800" dirty="0">
                <a:latin typeface="Arial" panose="020B0604020202020204" pitchFamily="34" charset="0"/>
              </a:rPr>
              <a:t> (Threaded Server)</a:t>
            </a:r>
          </a:p>
        </p:txBody>
      </p:sp>
      <p:sp>
        <p:nvSpPr>
          <p:cNvPr id="202756" name="Rectangle 3"/>
          <p:cNvSpPr>
            <a:spLocks noGrp="1" noChangeArrowheads="1"/>
          </p:cNvSpPr>
          <p:nvPr>
            <p:ph type="body" idx="1"/>
          </p:nvPr>
        </p:nvSpPr>
        <p:spPr>
          <a:xfrm>
            <a:off x="1981200" y="1490472"/>
            <a:ext cx="8686800" cy="5215128"/>
          </a:xfrm>
        </p:spPr>
        <p:txBody>
          <a:bodyPr/>
          <a:lstStyle/>
          <a:p>
            <a:pPr>
              <a:lnSpc>
                <a:spcPct val="120000"/>
              </a:lnSpc>
            </a:pPr>
            <a:r>
              <a:rPr lang="en-US" altLang="vi-VN" dirty="0" err="1" smtClean="0"/>
              <a:t>Một</a:t>
            </a:r>
            <a:r>
              <a:rPr lang="en-US" altLang="vi-VN" dirty="0" smtClean="0"/>
              <a:t> </a:t>
            </a:r>
            <a:r>
              <a:rPr lang="en-US" altLang="vi-VN" dirty="0" err="1" smtClean="0"/>
              <a:t>vấn</a:t>
            </a:r>
            <a:r>
              <a:rPr lang="en-US" altLang="vi-VN" dirty="0" smtClean="0"/>
              <a:t> </a:t>
            </a:r>
            <a:r>
              <a:rPr lang="en-US" altLang="vi-VN" dirty="0" err="1" smtClean="0"/>
              <a:t>đề</a:t>
            </a:r>
            <a:r>
              <a:rPr lang="en-US" altLang="vi-VN" dirty="0" smtClean="0"/>
              <a:t> </a:t>
            </a:r>
            <a:r>
              <a:rPr lang="en-US" altLang="vi-VN" dirty="0" err="1" smtClean="0"/>
              <a:t>xảy</a:t>
            </a:r>
            <a:r>
              <a:rPr lang="en-US" altLang="vi-VN" dirty="0" smtClean="0"/>
              <a:t> </a:t>
            </a:r>
            <a:r>
              <a:rPr lang="en-US" altLang="vi-VN" dirty="0" err="1" smtClean="0"/>
              <a:t>ra</a:t>
            </a:r>
            <a:r>
              <a:rPr lang="en-US" altLang="vi-VN" dirty="0" smtClean="0"/>
              <a:t> </a:t>
            </a:r>
            <a:r>
              <a:rPr lang="en-US" altLang="vi-VN" dirty="0" err="1" smtClean="0"/>
              <a:t>với</a:t>
            </a:r>
            <a:r>
              <a:rPr lang="en-US" altLang="vi-VN" dirty="0" smtClean="0"/>
              <a:t> </a:t>
            </a:r>
            <a:r>
              <a:rPr lang="en-US" altLang="vi-VN" dirty="0" err="1" smtClean="0"/>
              <a:t>ví</a:t>
            </a:r>
            <a:r>
              <a:rPr lang="en-US" altLang="vi-VN" dirty="0" smtClean="0"/>
              <a:t> </a:t>
            </a:r>
            <a:r>
              <a:rPr lang="en-US" altLang="vi-VN" dirty="0" err="1" smtClean="0"/>
              <a:t>dụ</a:t>
            </a:r>
            <a:r>
              <a:rPr lang="en-US" altLang="vi-VN" dirty="0" smtClean="0"/>
              <a:t> </a:t>
            </a:r>
            <a:r>
              <a:rPr lang="en-US" altLang="vi-VN" dirty="0" err="1" smtClean="0"/>
              <a:t>vừa</a:t>
            </a:r>
            <a:r>
              <a:rPr lang="en-US" altLang="vi-VN" dirty="0" smtClean="0"/>
              <a:t> </a:t>
            </a:r>
            <a:r>
              <a:rPr lang="en-US" altLang="vi-VN" dirty="0" err="1" smtClean="0"/>
              <a:t>rồi</a:t>
            </a:r>
            <a:r>
              <a:rPr lang="en-US" altLang="vi-VN" dirty="0" smtClean="0"/>
              <a:t> </a:t>
            </a:r>
            <a:r>
              <a:rPr lang="en-US" altLang="vi-VN" dirty="0" err="1" smtClean="0"/>
              <a:t>là</a:t>
            </a:r>
            <a:r>
              <a:rPr lang="en-US" altLang="vi-VN" dirty="0" smtClean="0"/>
              <a:t> </a:t>
            </a:r>
            <a:r>
              <a:rPr lang="en-US" altLang="vi-VN" dirty="0" err="1" smtClean="0"/>
              <a:t>chỉ</a:t>
            </a:r>
            <a:r>
              <a:rPr lang="en-US" altLang="vi-VN" dirty="0" smtClean="0"/>
              <a:t> </a:t>
            </a:r>
            <a:r>
              <a:rPr lang="en-US" altLang="vi-VN" dirty="0" err="1" smtClean="0"/>
              <a:t>có</a:t>
            </a:r>
            <a:r>
              <a:rPr lang="en-US" altLang="vi-VN" dirty="0" smtClean="0"/>
              <a:t> </a:t>
            </a:r>
            <a:r>
              <a:rPr lang="en-US" altLang="vi-VN" dirty="0" err="1" smtClean="0"/>
              <a:t>một</a:t>
            </a:r>
            <a:r>
              <a:rPr lang="en-US" altLang="vi-VN" dirty="0" smtClean="0"/>
              <a:t> client </a:t>
            </a:r>
            <a:r>
              <a:rPr lang="en-US" altLang="vi-VN" dirty="0" err="1" smtClean="0"/>
              <a:t>kết</a:t>
            </a:r>
            <a:r>
              <a:rPr lang="en-US" altLang="vi-VN" dirty="0" smtClean="0"/>
              <a:t> </a:t>
            </a:r>
            <a:r>
              <a:rPr lang="en-US" altLang="vi-VN" dirty="0" err="1" smtClean="0"/>
              <a:t>nối</a:t>
            </a:r>
            <a:r>
              <a:rPr lang="en-US" altLang="vi-VN" dirty="0" smtClean="0"/>
              <a:t> </a:t>
            </a:r>
            <a:r>
              <a:rPr lang="en-US" altLang="vi-VN" dirty="0" err="1" smtClean="0"/>
              <a:t>đến</a:t>
            </a:r>
            <a:r>
              <a:rPr lang="en-US" altLang="vi-VN" dirty="0" smtClean="0"/>
              <a:t> server </a:t>
            </a:r>
            <a:r>
              <a:rPr lang="en-US" altLang="vi-VN" dirty="0" err="1" smtClean="0"/>
              <a:t>tại</a:t>
            </a:r>
            <a:r>
              <a:rPr lang="en-US" altLang="vi-VN" dirty="0" smtClean="0"/>
              <a:t> </a:t>
            </a:r>
            <a:r>
              <a:rPr lang="en-US" altLang="vi-VN" dirty="0" err="1" smtClean="0"/>
              <a:t>một</a:t>
            </a:r>
            <a:r>
              <a:rPr lang="en-US" altLang="vi-VN" dirty="0" smtClean="0"/>
              <a:t> </a:t>
            </a:r>
            <a:r>
              <a:rPr lang="en-US" altLang="vi-VN" dirty="0" err="1" smtClean="0"/>
              <a:t>thời</a:t>
            </a:r>
            <a:r>
              <a:rPr lang="en-US" altLang="vi-VN" dirty="0" smtClean="0"/>
              <a:t> </a:t>
            </a:r>
            <a:r>
              <a:rPr lang="en-US" altLang="vi-VN" dirty="0" err="1" smtClean="0"/>
              <a:t>điểm</a:t>
            </a:r>
            <a:r>
              <a:rPr lang="en-US" altLang="vi-VN" dirty="0" smtClean="0"/>
              <a:t>.</a:t>
            </a:r>
          </a:p>
          <a:p>
            <a:pPr>
              <a:lnSpc>
                <a:spcPct val="120000"/>
              </a:lnSpc>
            </a:pPr>
            <a:r>
              <a:rPr lang="en-US" altLang="vi-VN" dirty="0" err="1" smtClean="0"/>
              <a:t>Để</a:t>
            </a:r>
            <a:r>
              <a:rPr lang="en-US" altLang="vi-VN" dirty="0" smtClean="0"/>
              <a:t> </a:t>
            </a:r>
            <a:r>
              <a:rPr lang="en-US" altLang="vi-VN" dirty="0" err="1" smtClean="0"/>
              <a:t>cho</a:t>
            </a:r>
            <a:r>
              <a:rPr lang="en-US" altLang="vi-VN" dirty="0" smtClean="0"/>
              <a:t> </a:t>
            </a:r>
            <a:r>
              <a:rPr lang="en-US" altLang="vi-VN" dirty="0" err="1" smtClean="0"/>
              <a:t>phép</a:t>
            </a:r>
            <a:r>
              <a:rPr lang="en-US" altLang="vi-VN" dirty="0" smtClean="0"/>
              <a:t> </a:t>
            </a:r>
            <a:r>
              <a:rPr lang="en-US" altLang="vi-VN" dirty="0" err="1" smtClean="0"/>
              <a:t>nhiều</a:t>
            </a:r>
            <a:r>
              <a:rPr lang="en-US" altLang="vi-VN" dirty="0" smtClean="0"/>
              <a:t> client </a:t>
            </a:r>
            <a:r>
              <a:rPr lang="en-US" altLang="vi-VN" dirty="0" err="1" smtClean="0"/>
              <a:t>có</a:t>
            </a:r>
            <a:r>
              <a:rPr lang="en-US" altLang="vi-VN" dirty="0" smtClean="0"/>
              <a:t> </a:t>
            </a:r>
            <a:r>
              <a:rPr lang="en-US" altLang="vi-VN" dirty="0" err="1" smtClean="0"/>
              <a:t>thể</a:t>
            </a:r>
            <a:r>
              <a:rPr lang="en-US" altLang="vi-VN" dirty="0" smtClean="0"/>
              <a:t> </a:t>
            </a:r>
            <a:r>
              <a:rPr lang="en-US" altLang="vi-VN" dirty="0" err="1" smtClean="0"/>
              <a:t>kết</a:t>
            </a:r>
            <a:r>
              <a:rPr lang="en-US" altLang="vi-VN" dirty="0" smtClean="0"/>
              <a:t> </a:t>
            </a:r>
            <a:r>
              <a:rPr lang="en-US" altLang="vi-VN" dirty="0" err="1" smtClean="0"/>
              <a:t>nối</a:t>
            </a:r>
            <a:r>
              <a:rPr lang="en-US" altLang="vi-VN" dirty="0" smtClean="0"/>
              <a:t> </a:t>
            </a:r>
            <a:r>
              <a:rPr lang="en-US" altLang="vi-VN" dirty="0" err="1" smtClean="0"/>
              <a:t>đến</a:t>
            </a:r>
            <a:r>
              <a:rPr lang="en-US" altLang="vi-VN" dirty="0" smtClean="0"/>
              <a:t> server, </a:t>
            </a:r>
            <a:r>
              <a:rPr lang="en-US" altLang="vi-VN" dirty="0" err="1" smtClean="0"/>
              <a:t>thì</a:t>
            </a:r>
            <a:r>
              <a:rPr lang="en-US" altLang="vi-VN" dirty="0" smtClean="0"/>
              <a:t> server </a:t>
            </a:r>
            <a:r>
              <a:rPr lang="en-US" altLang="vi-VN" dirty="0" err="1" smtClean="0"/>
              <a:t>phải</a:t>
            </a:r>
            <a:r>
              <a:rPr lang="en-US" altLang="vi-VN" dirty="0" smtClean="0"/>
              <a:t> </a:t>
            </a:r>
            <a:r>
              <a:rPr lang="en-US" altLang="vi-VN" dirty="0" err="1" smtClean="0"/>
              <a:t>là</a:t>
            </a:r>
            <a:r>
              <a:rPr lang="en-US" altLang="vi-VN" dirty="0" smtClean="0"/>
              <a:t> </a:t>
            </a:r>
            <a:r>
              <a:rPr lang="en-US" altLang="vi-VN" dirty="0" err="1" smtClean="0"/>
              <a:t>chương</a:t>
            </a:r>
            <a:r>
              <a:rPr lang="en-US" altLang="vi-VN" dirty="0" smtClean="0"/>
              <a:t> </a:t>
            </a:r>
            <a:r>
              <a:rPr lang="en-US" altLang="vi-VN" dirty="0" err="1" smtClean="0"/>
              <a:t>trình</a:t>
            </a:r>
            <a:r>
              <a:rPr lang="en-US" altLang="vi-VN" dirty="0" smtClean="0"/>
              <a:t> </a:t>
            </a:r>
            <a:r>
              <a:rPr lang="en-US" altLang="vi-VN" dirty="0" err="1" smtClean="0"/>
              <a:t>đa</a:t>
            </a:r>
            <a:r>
              <a:rPr lang="en-US" altLang="vi-VN" dirty="0" smtClean="0"/>
              <a:t> </a:t>
            </a:r>
            <a:r>
              <a:rPr lang="en-US" altLang="vi-VN" dirty="0" err="1" smtClean="0"/>
              <a:t>tuyến</a:t>
            </a:r>
            <a:r>
              <a:rPr lang="en-US" altLang="vi-VN" dirty="0" smtClean="0"/>
              <a:t>. </a:t>
            </a:r>
            <a:r>
              <a:rPr lang="en-US" altLang="vi-VN" dirty="0" err="1" smtClean="0"/>
              <a:t>Mỗi</a:t>
            </a:r>
            <a:r>
              <a:rPr lang="en-US" altLang="vi-VN" dirty="0" smtClean="0"/>
              <a:t> </a:t>
            </a:r>
            <a:r>
              <a:rPr lang="en-US" altLang="vi-VN" dirty="0" err="1" smtClean="0"/>
              <a:t>tuyến</a:t>
            </a:r>
            <a:r>
              <a:rPr lang="en-US" altLang="vi-VN" dirty="0" smtClean="0"/>
              <a:t> (thread) </a:t>
            </a:r>
            <a:r>
              <a:rPr lang="en-US" altLang="vi-VN" dirty="0" err="1" smtClean="0"/>
              <a:t>đảm</a:t>
            </a:r>
            <a:r>
              <a:rPr lang="en-US" altLang="vi-VN" dirty="0" smtClean="0"/>
              <a:t> </a:t>
            </a:r>
            <a:r>
              <a:rPr lang="en-US" altLang="vi-VN" dirty="0" err="1" smtClean="0"/>
              <a:t>nhận</a:t>
            </a:r>
            <a:r>
              <a:rPr lang="en-US" altLang="vi-VN" dirty="0" smtClean="0"/>
              <a:t> </a:t>
            </a:r>
            <a:r>
              <a:rPr lang="en-US" altLang="vi-VN" dirty="0" err="1" smtClean="0"/>
              <a:t>việc</a:t>
            </a:r>
            <a:r>
              <a:rPr lang="en-US" altLang="vi-VN" dirty="0" smtClean="0"/>
              <a:t> </a:t>
            </a:r>
            <a:r>
              <a:rPr lang="en-US" altLang="vi-VN" dirty="0" err="1" smtClean="0"/>
              <a:t>liên</a:t>
            </a:r>
            <a:r>
              <a:rPr lang="en-US" altLang="vi-VN" dirty="0" smtClean="0"/>
              <a:t> </a:t>
            </a:r>
            <a:r>
              <a:rPr lang="en-US" altLang="vi-VN" dirty="0" err="1" smtClean="0"/>
              <a:t>lạc</a:t>
            </a:r>
            <a:r>
              <a:rPr lang="en-US" altLang="vi-VN" dirty="0" smtClean="0"/>
              <a:t> </a:t>
            </a:r>
            <a:r>
              <a:rPr lang="en-US" altLang="vi-VN" dirty="0" err="1" smtClean="0"/>
              <a:t>với</a:t>
            </a:r>
            <a:r>
              <a:rPr lang="en-US" altLang="vi-VN" dirty="0" smtClean="0"/>
              <a:t> client.</a:t>
            </a:r>
          </a:p>
          <a:p>
            <a:pPr lvl="1">
              <a:lnSpc>
                <a:spcPct val="120000"/>
              </a:lnSpc>
            </a:pPr>
            <a:r>
              <a:rPr lang="en-US" altLang="vi-VN" dirty="0" err="1" smtClean="0"/>
              <a:t>Mỗi</a:t>
            </a:r>
            <a:r>
              <a:rPr lang="en-US" altLang="vi-VN" dirty="0" smtClean="0"/>
              <a:t> </a:t>
            </a:r>
            <a:r>
              <a:rPr lang="en-US" altLang="vi-VN" dirty="0" err="1" smtClean="0"/>
              <a:t>khi</a:t>
            </a:r>
            <a:r>
              <a:rPr lang="en-US" altLang="vi-VN" dirty="0" smtClean="0"/>
              <a:t> </a:t>
            </a:r>
            <a:r>
              <a:rPr lang="en-US" altLang="vi-VN" dirty="0" err="1" smtClean="0"/>
              <a:t>có</a:t>
            </a:r>
            <a:r>
              <a:rPr lang="en-US" altLang="vi-VN" dirty="0" smtClean="0"/>
              <a:t> </a:t>
            </a:r>
            <a:r>
              <a:rPr lang="en-US" altLang="vi-VN" dirty="0" err="1" smtClean="0"/>
              <a:t>một</a:t>
            </a:r>
            <a:r>
              <a:rPr lang="en-US" altLang="vi-VN" dirty="0" smtClean="0"/>
              <a:t> client </a:t>
            </a:r>
            <a:r>
              <a:rPr lang="en-US" altLang="vi-VN" dirty="0" err="1" smtClean="0"/>
              <a:t>kết</a:t>
            </a:r>
            <a:r>
              <a:rPr lang="en-US" altLang="vi-VN" dirty="0" smtClean="0"/>
              <a:t> </a:t>
            </a:r>
            <a:r>
              <a:rPr lang="en-US" altLang="vi-VN" dirty="0" err="1" smtClean="0"/>
              <a:t>nối</a:t>
            </a:r>
            <a:r>
              <a:rPr lang="en-US" altLang="vi-VN" dirty="0" smtClean="0"/>
              <a:t> </a:t>
            </a:r>
            <a:r>
              <a:rPr lang="en-US" altLang="vi-VN" dirty="0" err="1" smtClean="0"/>
              <a:t>đến</a:t>
            </a:r>
            <a:r>
              <a:rPr lang="en-US" altLang="vi-VN" dirty="0" smtClean="0"/>
              <a:t>, </a:t>
            </a:r>
            <a:r>
              <a:rPr lang="en-US" altLang="vi-VN" dirty="0" err="1" smtClean="0"/>
              <a:t>chương</a:t>
            </a:r>
            <a:r>
              <a:rPr lang="en-US" altLang="vi-VN" dirty="0" smtClean="0"/>
              <a:t> </a:t>
            </a:r>
            <a:r>
              <a:rPr lang="en-US" altLang="vi-VN" dirty="0" err="1" smtClean="0"/>
              <a:t>trình</a:t>
            </a:r>
            <a:r>
              <a:rPr lang="en-US" altLang="vi-VN" dirty="0" smtClean="0"/>
              <a:t> server </a:t>
            </a:r>
            <a:r>
              <a:rPr lang="en-US" altLang="vi-VN" dirty="0" err="1" smtClean="0"/>
              <a:t>sinh</a:t>
            </a:r>
            <a:r>
              <a:rPr lang="en-US" altLang="vi-VN" dirty="0" smtClean="0"/>
              <a:t> </a:t>
            </a:r>
            <a:r>
              <a:rPr lang="en-US" altLang="vi-VN" dirty="0" err="1" smtClean="0"/>
              <a:t>ra</a:t>
            </a:r>
            <a:r>
              <a:rPr lang="en-US" altLang="vi-VN" dirty="0" smtClean="0"/>
              <a:t> </a:t>
            </a:r>
            <a:r>
              <a:rPr lang="en-US" altLang="vi-VN" dirty="0" err="1" smtClean="0"/>
              <a:t>một</a:t>
            </a:r>
            <a:r>
              <a:rPr lang="en-US" altLang="vi-VN" dirty="0" smtClean="0"/>
              <a:t> </a:t>
            </a:r>
            <a:r>
              <a:rPr lang="en-US" altLang="vi-VN" dirty="0" err="1" smtClean="0"/>
              <a:t>tuyến</a:t>
            </a:r>
            <a:r>
              <a:rPr lang="en-US" altLang="vi-VN" dirty="0" smtClean="0"/>
              <a:t> (thread) </a:t>
            </a:r>
            <a:r>
              <a:rPr lang="en-US" altLang="vi-VN" dirty="0" err="1" smtClean="0"/>
              <a:t>để</a:t>
            </a:r>
            <a:r>
              <a:rPr lang="en-US" altLang="vi-VN" dirty="0" smtClean="0"/>
              <a:t> </a:t>
            </a:r>
            <a:r>
              <a:rPr lang="en-US" altLang="vi-VN" dirty="0" err="1" smtClean="0"/>
              <a:t>điều</a:t>
            </a:r>
            <a:r>
              <a:rPr lang="en-US" altLang="vi-VN" dirty="0" smtClean="0"/>
              <a:t> </a:t>
            </a:r>
            <a:r>
              <a:rPr lang="en-US" altLang="vi-VN" dirty="0" err="1" smtClean="0"/>
              <a:t>khiển</a:t>
            </a:r>
            <a:r>
              <a:rPr lang="en-US" altLang="vi-VN" dirty="0" smtClean="0"/>
              <a:t> </a:t>
            </a:r>
            <a:r>
              <a:rPr lang="en-US" altLang="vi-VN" dirty="0" err="1" smtClean="0"/>
              <a:t>việc</a:t>
            </a:r>
            <a:r>
              <a:rPr lang="en-US" altLang="vi-VN" dirty="0" smtClean="0"/>
              <a:t> </a:t>
            </a:r>
            <a:r>
              <a:rPr lang="en-US" altLang="vi-VN" dirty="0" err="1" smtClean="0"/>
              <a:t>truyền</a:t>
            </a:r>
            <a:r>
              <a:rPr lang="en-US" altLang="vi-VN" dirty="0" smtClean="0"/>
              <a:t> </a:t>
            </a:r>
            <a:r>
              <a:rPr lang="en-US" altLang="vi-VN" dirty="0" err="1" smtClean="0"/>
              <a:t>thông</a:t>
            </a:r>
            <a:r>
              <a:rPr lang="en-US" altLang="vi-VN" dirty="0" smtClean="0"/>
              <a:t> </a:t>
            </a:r>
            <a:r>
              <a:rPr lang="en-US" altLang="vi-VN" dirty="0" err="1" smtClean="0"/>
              <a:t>với</a:t>
            </a:r>
            <a:r>
              <a:rPr lang="en-US" altLang="vi-VN" dirty="0" smtClean="0"/>
              <a:t> client</a:t>
            </a:r>
          </a:p>
          <a:p>
            <a:pPr lvl="1">
              <a:buFont typeface="Wingdings" panose="05000000000000000000" pitchFamily="2" charset="2"/>
              <a:buNone/>
            </a:pPr>
            <a:r>
              <a:rPr lang="en-US" altLang="vi-VN" sz="2800" dirty="0">
                <a:latin typeface="Times New Roman" panose="02020603050405020304" pitchFamily="18" charset="0"/>
              </a:rPr>
              <a:t/>
            </a:r>
            <a:br>
              <a:rPr lang="en-US" altLang="vi-VN" sz="2800" dirty="0">
                <a:latin typeface="Times New Roman" panose="02020603050405020304" pitchFamily="18" charset="0"/>
              </a:rPr>
            </a:br>
            <a:endParaRPr lang="en-US" altLang="vi-VN" sz="2800" dirty="0">
              <a:latin typeface="Times New Roman" panose="02020603050405020304" pitchFamily="18" charset="0"/>
            </a:endParaRPr>
          </a:p>
        </p:txBody>
      </p:sp>
    </p:spTree>
    <p:extLst>
      <p:ext uri="{BB962C8B-B14F-4D97-AF65-F5344CB8AC3E}">
        <p14:creationId xmlns:p14="http://schemas.microsoft.com/office/powerpoint/2010/main" val="17053315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797661F4-D901-44D0-935F-046531837CF2}" type="slidenum">
              <a:rPr lang="en-US" altLang="vi-VN" sz="1200">
                <a:solidFill>
                  <a:prstClr val="black"/>
                </a:solidFill>
                <a:latin typeface="Garamond" panose="02020404030301010803" pitchFamily="18" charset="0"/>
              </a:rPr>
              <a:pPr>
                <a:spcBef>
                  <a:spcPct val="0"/>
                </a:spcBef>
                <a:buClrTx/>
                <a:buSzTx/>
                <a:buFontTx/>
                <a:buNone/>
              </a:pPr>
              <a:t>28</a:t>
            </a:fld>
            <a:endParaRPr lang="en-US" altLang="vi-VN" sz="1200">
              <a:solidFill>
                <a:prstClr val="black"/>
              </a:solidFill>
              <a:latin typeface="Garamond" panose="02020404030301010803" pitchFamily="18" charset="0"/>
            </a:endParaRPr>
          </a:p>
        </p:txBody>
      </p:sp>
      <p:sp>
        <p:nvSpPr>
          <p:cNvPr id="204803" name="Rectangle 2"/>
          <p:cNvSpPr>
            <a:spLocks noGrp="1" noChangeArrowheads="1"/>
          </p:cNvSpPr>
          <p:nvPr>
            <p:ph type="title"/>
          </p:nvPr>
        </p:nvSpPr>
        <p:spPr/>
        <p:txBody>
          <a:bodyPr/>
          <a:lstStyle/>
          <a:p>
            <a:r>
              <a:rPr lang="en-US" altLang="vi-VN" sz="2800">
                <a:latin typeface="Arial" panose="020B0604020202020204" pitchFamily="34" charset="0"/>
              </a:rPr>
              <a:t>Chương trình server đa tuyến (Threaded Server)</a:t>
            </a:r>
          </a:p>
        </p:txBody>
      </p:sp>
      <p:sp>
        <p:nvSpPr>
          <p:cNvPr id="204804" name="Rectangle 3"/>
          <p:cNvSpPr>
            <a:spLocks noGrp="1" noChangeArrowheads="1"/>
          </p:cNvSpPr>
          <p:nvPr>
            <p:ph type="body" idx="1"/>
          </p:nvPr>
        </p:nvSpPr>
        <p:spPr/>
        <p:txBody>
          <a:bodyPr>
            <a:normAutofit lnSpcReduction="10000"/>
          </a:bodyPr>
          <a:lstStyle/>
          <a:p>
            <a:pPr lvl="1">
              <a:lnSpc>
                <a:spcPct val="90000"/>
              </a:lnSpc>
            </a:pPr>
            <a:r>
              <a:rPr lang="en-US" altLang="vi-VN" sz="1600"/>
              <a:t>Đoạn mã chương trình bằng Java</a:t>
            </a:r>
          </a:p>
          <a:p>
            <a:pPr lvl="2">
              <a:lnSpc>
                <a:spcPct val="90000"/>
              </a:lnSpc>
              <a:buFont typeface="Wingdings" panose="05000000000000000000" pitchFamily="2" charset="2"/>
              <a:buNone/>
            </a:pPr>
            <a:r>
              <a:rPr lang="en-US" altLang="vi-VN" sz="1800"/>
              <a:t>Vector v=new Vector();</a:t>
            </a:r>
          </a:p>
          <a:p>
            <a:pPr lvl="2">
              <a:lnSpc>
                <a:spcPct val="90000"/>
              </a:lnSpc>
              <a:buFont typeface="Wingdings" panose="05000000000000000000" pitchFamily="2" charset="2"/>
              <a:buNone/>
            </a:pPr>
            <a:r>
              <a:rPr lang="en-US" altLang="vi-VN" sz="1800"/>
              <a:t>while(true){ </a:t>
            </a:r>
            <a:br>
              <a:rPr lang="en-US" altLang="vi-VN" sz="1800"/>
            </a:br>
            <a:r>
              <a:rPr lang="en-US" altLang="vi-VN" sz="1800"/>
              <a:t>	    Socket socket = s.accept( );</a:t>
            </a:r>
            <a:br>
              <a:rPr lang="en-US" altLang="vi-VN" sz="1800"/>
            </a:br>
            <a:r>
              <a:rPr lang="en-US" altLang="vi-VN" sz="1400">
                <a:solidFill>
                  <a:srgbClr val="A50021"/>
                </a:solidFill>
              </a:rPr>
              <a:t>ThreadedTimeHandler oi =new ThreadedTimeHandler(socket).start();</a:t>
            </a:r>
            <a:r>
              <a:rPr lang="en-US" altLang="vi-VN" sz="1800"/>
              <a:t/>
            </a:r>
            <a:br>
              <a:rPr lang="en-US" altLang="vi-VN" sz="1800"/>
            </a:br>
            <a:r>
              <a:rPr lang="en-US" altLang="vi-VN" sz="1800"/>
              <a:t>v.add(oi);</a:t>
            </a:r>
          </a:p>
          <a:p>
            <a:pPr lvl="2">
              <a:lnSpc>
                <a:spcPct val="90000"/>
              </a:lnSpc>
              <a:buFont typeface="Wingdings" panose="05000000000000000000" pitchFamily="2" charset="2"/>
              <a:buNone/>
            </a:pPr>
            <a:r>
              <a:rPr lang="en-US" altLang="vi-VN" sz="1800"/>
              <a:t>       }</a:t>
            </a:r>
          </a:p>
          <a:p>
            <a:pPr lvl="2">
              <a:lnSpc>
                <a:spcPct val="90000"/>
              </a:lnSpc>
              <a:buFont typeface="Wingdings" panose="05000000000000000000" pitchFamily="2" charset="2"/>
              <a:buNone/>
            </a:pPr>
            <a:endParaRPr lang="en-US" altLang="vi-VN" sz="1800"/>
          </a:p>
          <a:p>
            <a:pPr lvl="1">
              <a:lnSpc>
                <a:spcPct val="110000"/>
              </a:lnSpc>
              <a:buFont typeface="Wingdings" panose="05000000000000000000" pitchFamily="2" charset="2"/>
              <a:buNone/>
            </a:pPr>
            <a:r>
              <a:rPr lang="en-US" altLang="vi-VN" sz="1600"/>
              <a:t>class ThreadedTimeHandler extends Thread { </a:t>
            </a:r>
            <a:br>
              <a:rPr lang="en-US" altLang="vi-VN" sz="1600"/>
            </a:br>
            <a:r>
              <a:rPr lang="en-US" altLang="vi-VN" sz="1600"/>
              <a:t>Socket socket;</a:t>
            </a:r>
          </a:p>
          <a:p>
            <a:pPr lvl="1">
              <a:lnSpc>
                <a:spcPct val="110000"/>
              </a:lnSpc>
              <a:buFont typeface="Wingdings" panose="05000000000000000000" pitchFamily="2" charset="2"/>
              <a:buNone/>
            </a:pPr>
            <a:r>
              <a:rPr lang="en-US" altLang="vi-VN" sz="1600"/>
              <a:t>public ThreadedTimeHandler(Socket s) </a:t>
            </a:r>
          </a:p>
          <a:p>
            <a:pPr lvl="1">
              <a:lnSpc>
                <a:spcPct val="110000"/>
              </a:lnSpc>
              <a:buFont typeface="Wingdings" panose="05000000000000000000" pitchFamily="2" charset="2"/>
              <a:buNone/>
            </a:pPr>
            <a:r>
              <a:rPr lang="en-US" altLang="vi-VN" sz="1600"/>
              <a:t>       { 	  </a:t>
            </a:r>
          </a:p>
          <a:p>
            <a:pPr lvl="1">
              <a:lnSpc>
                <a:spcPct val="110000"/>
              </a:lnSpc>
              <a:buFont typeface="Wingdings" panose="05000000000000000000" pitchFamily="2" charset="2"/>
              <a:buNone/>
            </a:pPr>
            <a:r>
              <a:rPr lang="en-US" altLang="vi-VN" sz="1600"/>
              <a:t> socket = s; </a:t>
            </a:r>
            <a:br>
              <a:rPr lang="en-US" altLang="vi-VN" sz="1600"/>
            </a:br>
            <a:r>
              <a:rPr lang="en-US" altLang="vi-VN" sz="1600"/>
              <a:t>   }</a:t>
            </a:r>
            <a:br>
              <a:rPr lang="en-US" altLang="vi-VN" sz="1600"/>
            </a:br>
            <a:r>
              <a:rPr lang="en-US" altLang="vi-VN" sz="1600"/>
              <a:t>public void run() { ….</a:t>
            </a:r>
            <a:br>
              <a:rPr lang="en-US" altLang="vi-VN" sz="1600"/>
            </a:br>
            <a:r>
              <a:rPr lang="en-US" altLang="vi-VN" sz="1600"/>
              <a:t>	// đoạn mã truyền nhận dữ liệu ở đây</a:t>
            </a:r>
          </a:p>
          <a:p>
            <a:pPr lvl="1">
              <a:lnSpc>
                <a:spcPct val="110000"/>
              </a:lnSpc>
              <a:buFont typeface="Wingdings" panose="05000000000000000000" pitchFamily="2" charset="2"/>
              <a:buNone/>
            </a:pPr>
            <a:r>
              <a:rPr lang="en-US" altLang="vi-VN" sz="1600"/>
              <a:t>     }</a:t>
            </a:r>
          </a:p>
          <a:p>
            <a:pPr lvl="1">
              <a:lnSpc>
                <a:spcPct val="110000"/>
              </a:lnSpc>
              <a:buFont typeface="Wingdings" panose="05000000000000000000" pitchFamily="2" charset="2"/>
              <a:buNone/>
            </a:pPr>
            <a:r>
              <a:rPr lang="en-US" altLang="vi-VN" sz="1600"/>
              <a:t>}</a:t>
            </a:r>
          </a:p>
          <a:p>
            <a:pPr lvl="2">
              <a:lnSpc>
                <a:spcPct val="90000"/>
              </a:lnSpc>
              <a:buFont typeface="Wingdings" panose="05000000000000000000" pitchFamily="2" charset="2"/>
              <a:buNone/>
            </a:pPr>
            <a:endParaRPr lang="en-US" altLang="vi-VN" sz="1600"/>
          </a:p>
        </p:txBody>
      </p:sp>
      <p:sp>
        <p:nvSpPr>
          <p:cNvPr id="204805" name="Line 4"/>
          <p:cNvSpPr>
            <a:spLocks noChangeShapeType="1"/>
          </p:cNvSpPr>
          <p:nvPr/>
        </p:nvSpPr>
        <p:spPr bwMode="auto">
          <a:xfrm flipH="1">
            <a:off x="4724400" y="2133600"/>
            <a:ext cx="1219200" cy="1295400"/>
          </a:xfrm>
          <a:prstGeom prst="line">
            <a:avLst/>
          </a:prstGeom>
          <a:noFill/>
          <a:ln w="158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solidFill>
                <a:prstClr val="black"/>
              </a:solidFill>
            </a:endParaRPr>
          </a:p>
        </p:txBody>
      </p:sp>
    </p:spTree>
    <p:extLst>
      <p:ext uri="{BB962C8B-B14F-4D97-AF65-F5344CB8AC3E}">
        <p14:creationId xmlns:p14="http://schemas.microsoft.com/office/powerpoint/2010/main" val="20081039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8C820AA4-30ED-4DBE-82B7-305B2CE98942}" type="slidenum">
              <a:rPr lang="en-US" altLang="vi-VN" sz="1200">
                <a:solidFill>
                  <a:prstClr val="black"/>
                </a:solidFill>
                <a:latin typeface="Garamond" panose="02020404030301010803" pitchFamily="18" charset="0"/>
              </a:rPr>
              <a:pPr>
                <a:spcBef>
                  <a:spcPct val="0"/>
                </a:spcBef>
                <a:buClrTx/>
                <a:buSzTx/>
                <a:buFontTx/>
                <a:buNone/>
              </a:pPr>
              <a:t>29</a:t>
            </a:fld>
            <a:endParaRPr lang="en-US" altLang="vi-VN" sz="1200">
              <a:solidFill>
                <a:prstClr val="black"/>
              </a:solidFill>
              <a:latin typeface="Garamond" panose="02020404030301010803" pitchFamily="18" charset="0"/>
            </a:endParaRPr>
          </a:p>
        </p:txBody>
      </p:sp>
      <p:sp>
        <p:nvSpPr>
          <p:cNvPr id="206851" name="Rectangle 2"/>
          <p:cNvSpPr>
            <a:spLocks noGrp="1" noChangeArrowheads="1"/>
          </p:cNvSpPr>
          <p:nvPr>
            <p:ph type="title"/>
          </p:nvPr>
        </p:nvSpPr>
        <p:spPr/>
        <p:txBody>
          <a:bodyPr/>
          <a:lstStyle/>
          <a:p>
            <a:r>
              <a:rPr lang="en-US" altLang="vi-VN" smtClean="0">
                <a:latin typeface="Arial" panose="020B0604020202020204" pitchFamily="34" charset="0"/>
              </a:rPr>
              <a:t>Bài tập lập trình với TCP Socket </a:t>
            </a:r>
          </a:p>
        </p:txBody>
      </p:sp>
      <p:sp>
        <p:nvSpPr>
          <p:cNvPr id="206852" name="Rectangle 3"/>
          <p:cNvSpPr>
            <a:spLocks noGrp="1" noChangeArrowheads="1"/>
          </p:cNvSpPr>
          <p:nvPr>
            <p:ph type="body" idx="1"/>
          </p:nvPr>
        </p:nvSpPr>
        <p:spPr/>
        <p:txBody>
          <a:bodyPr/>
          <a:lstStyle/>
          <a:p>
            <a:r>
              <a:rPr lang="en-US" altLang="vi-VN" b="1" smtClean="0"/>
              <a:t>Mô hình Client/Server: Chat Room</a:t>
            </a:r>
            <a:r>
              <a:rPr lang="fr-FR" altLang="vi-VN" smtClean="0"/>
              <a:t> </a:t>
            </a:r>
            <a:endParaRPr lang="en-US" altLang="vi-VN" smtClean="0"/>
          </a:p>
          <a:p>
            <a:pPr lvl="1"/>
            <a:r>
              <a:rPr lang="en-US" altLang="vi-VN" smtClean="0"/>
              <a:t>Lập trình một chương trình chat room sử dụng TCP socket.</a:t>
            </a:r>
          </a:p>
          <a:p>
            <a:pPr lvl="1"/>
            <a:r>
              <a:rPr lang="en-US" altLang="vi-VN" smtClean="0"/>
              <a:t>Client có giao diện đơn giản hay phức tạp tùy vào bạn.</a:t>
            </a:r>
          </a:p>
          <a:p>
            <a:pPr lvl="1"/>
            <a:r>
              <a:rPr lang="en-US" altLang="vi-VN" smtClean="0"/>
              <a:t>Chat Server là một server có khả năng quản lý nhiều clients của chat room. </a:t>
            </a:r>
          </a:p>
          <a:p>
            <a:pPr lvl="1"/>
            <a:r>
              <a:rPr lang="en-US" altLang="vi-VN" smtClean="0"/>
              <a:t>Mỗi thông điệp từ một client gửi đến server, server phải có nhiệm vụ gửi đến tất cả các client còn lài, và tất cả client đều hiển thị thông điệp đó lên màn hình.</a:t>
            </a:r>
          </a:p>
          <a:p>
            <a:pPr lvl="1"/>
            <a:r>
              <a:rPr lang="en-US" altLang="vi-VN" smtClean="0"/>
              <a:t>Server nên dùng một Vector để lưu trử tất cả các tiến trình clients. Nhờ Vector này mà nó có thể quản lý và truyền thông điệp đến tất cả các clients trong chat room.</a:t>
            </a:r>
          </a:p>
          <a:p>
            <a:pPr lvl="1"/>
            <a:r>
              <a:rPr lang="en-US" altLang="vi-VN" smtClean="0"/>
              <a:t>That’s all. Good luck!.</a:t>
            </a:r>
            <a:r>
              <a:rPr lang="fr-FR" altLang="vi-VN" smtClean="0"/>
              <a:t> </a:t>
            </a:r>
            <a:endParaRPr lang="en-US" altLang="vi-VN" smtClean="0"/>
          </a:p>
        </p:txBody>
      </p:sp>
    </p:spTree>
    <p:extLst>
      <p:ext uri="{BB962C8B-B14F-4D97-AF65-F5344CB8AC3E}">
        <p14:creationId xmlns:p14="http://schemas.microsoft.com/office/powerpoint/2010/main" val="2800529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AEFC4846-BF2C-4EE1-8114-1EFD925B20B4}" type="slidenum">
              <a:rPr lang="en-US" altLang="vi-VN" sz="1200">
                <a:solidFill>
                  <a:prstClr val="black"/>
                </a:solidFill>
                <a:latin typeface="Garamond" panose="02020404030301010803" pitchFamily="18" charset="0"/>
              </a:rPr>
              <a:pPr>
                <a:spcBef>
                  <a:spcPct val="0"/>
                </a:spcBef>
                <a:buClrTx/>
                <a:buSzTx/>
                <a:buFontTx/>
                <a:buNone/>
              </a:pPr>
              <a:t>3</a:t>
            </a:fld>
            <a:endParaRPr lang="en-US" altLang="vi-VN" sz="1200">
              <a:solidFill>
                <a:prstClr val="black"/>
              </a:solidFill>
              <a:latin typeface="Garamond" panose="02020404030301010803" pitchFamily="18" charset="0"/>
            </a:endParaRPr>
          </a:p>
        </p:txBody>
      </p:sp>
      <p:sp>
        <p:nvSpPr>
          <p:cNvPr id="153603" name="Rectangle 2"/>
          <p:cNvSpPr>
            <a:spLocks noGrp="1" noChangeArrowheads="1"/>
          </p:cNvSpPr>
          <p:nvPr>
            <p:ph type="title"/>
          </p:nvPr>
        </p:nvSpPr>
        <p:spPr/>
        <p:txBody>
          <a:bodyPr/>
          <a:lstStyle/>
          <a:p>
            <a:r>
              <a:rPr lang="en-US" altLang="vi-VN" smtClean="0">
                <a:latin typeface="Arial" panose="020B0604020202020204" pitchFamily="34" charset="0"/>
              </a:rPr>
              <a:t>Giao thức TCP</a:t>
            </a:r>
          </a:p>
        </p:txBody>
      </p:sp>
      <p:sp>
        <p:nvSpPr>
          <p:cNvPr id="153604" name="Rectangle 3"/>
          <p:cNvSpPr>
            <a:spLocks noGrp="1" noChangeArrowheads="1"/>
          </p:cNvSpPr>
          <p:nvPr>
            <p:ph type="body" idx="1"/>
          </p:nvPr>
        </p:nvSpPr>
        <p:spPr>
          <a:xfrm>
            <a:off x="1981200" y="838200"/>
            <a:ext cx="8686800" cy="6019800"/>
          </a:xfrm>
        </p:spPr>
        <p:txBody>
          <a:bodyPr/>
          <a:lstStyle/>
          <a:p>
            <a:pPr>
              <a:lnSpc>
                <a:spcPct val="150000"/>
              </a:lnSpc>
            </a:pPr>
            <a:r>
              <a:rPr lang="en-US" altLang="vi-VN" smtClean="0"/>
              <a:t>Là giao thức hướng kết nối (connection – oriented).</a:t>
            </a:r>
          </a:p>
          <a:p>
            <a:pPr lvl="1">
              <a:lnSpc>
                <a:spcPct val="150000"/>
              </a:lnSpc>
            </a:pPr>
            <a:r>
              <a:rPr lang="en-US" altLang="vi-VN" smtClean="0"/>
              <a:t>Truyền thông tin cậy.</a:t>
            </a:r>
          </a:p>
          <a:p>
            <a:pPr lvl="1">
              <a:lnSpc>
                <a:spcPct val="150000"/>
              </a:lnSpc>
            </a:pPr>
            <a:r>
              <a:rPr lang="en-US" altLang="vi-VN" smtClean="0"/>
              <a:t>Thiết lập kênh kết nối. </a:t>
            </a:r>
          </a:p>
          <a:p>
            <a:pPr>
              <a:lnSpc>
                <a:spcPct val="150000"/>
              </a:lnSpc>
            </a:pPr>
            <a:r>
              <a:rPr lang="en-US" altLang="vi-VN" smtClean="0"/>
              <a:t>Cung cấp một kênh point-to-point cho các ứng dụng yêu cầu truyền thông tin cậy. </a:t>
            </a:r>
          </a:p>
          <a:p>
            <a:pPr>
              <a:lnSpc>
                <a:spcPct val="150000"/>
              </a:lnSpc>
            </a:pPr>
            <a:r>
              <a:rPr lang="en-US" altLang="vi-VN" smtClean="0"/>
              <a:t>Các giao thức sau là giao thức hướng kết nối:</a:t>
            </a:r>
          </a:p>
          <a:p>
            <a:pPr lvl="1">
              <a:lnSpc>
                <a:spcPct val="150000"/>
              </a:lnSpc>
            </a:pPr>
            <a:r>
              <a:rPr lang="en-US" altLang="vi-VN" smtClean="0"/>
              <a:t>HTTP</a:t>
            </a:r>
          </a:p>
          <a:p>
            <a:pPr lvl="1">
              <a:lnSpc>
                <a:spcPct val="150000"/>
              </a:lnSpc>
            </a:pPr>
            <a:r>
              <a:rPr lang="en-US" altLang="vi-VN" smtClean="0"/>
              <a:t>FTP</a:t>
            </a:r>
          </a:p>
          <a:p>
            <a:pPr lvl="1">
              <a:lnSpc>
                <a:spcPct val="150000"/>
              </a:lnSpc>
            </a:pPr>
            <a:r>
              <a:rPr lang="en-US" altLang="vi-VN" smtClean="0"/>
              <a:t>Telnet</a:t>
            </a:r>
          </a:p>
        </p:txBody>
      </p:sp>
      <p:pic>
        <p:nvPicPr>
          <p:cNvPr id="153605" name="Picture 5" descr="A TCP Stre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1524000"/>
            <a:ext cx="36576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649399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DF83C170-BB5E-453C-9FC9-5A99C8DAEDAB}" type="slidenum">
              <a:rPr lang="en-US" altLang="vi-VN" sz="1200">
                <a:solidFill>
                  <a:prstClr val="black"/>
                </a:solidFill>
                <a:latin typeface="Garamond" panose="02020404030301010803" pitchFamily="18" charset="0"/>
              </a:rPr>
              <a:pPr>
                <a:spcBef>
                  <a:spcPct val="0"/>
                </a:spcBef>
                <a:buClrTx/>
                <a:buSzTx/>
                <a:buFontTx/>
                <a:buNone/>
              </a:pPr>
              <a:t>30</a:t>
            </a:fld>
            <a:endParaRPr lang="en-US" altLang="vi-VN" sz="1200">
              <a:solidFill>
                <a:prstClr val="black"/>
              </a:solidFill>
              <a:latin typeface="Garamond" panose="02020404030301010803" pitchFamily="18" charset="0"/>
            </a:endParaRPr>
          </a:p>
        </p:txBody>
      </p:sp>
      <p:sp>
        <p:nvSpPr>
          <p:cNvPr id="208899" name="Rectangle 2"/>
          <p:cNvSpPr>
            <a:spLocks noGrp="1" noChangeArrowheads="1"/>
          </p:cNvSpPr>
          <p:nvPr>
            <p:ph type="title"/>
          </p:nvPr>
        </p:nvSpPr>
        <p:spPr/>
        <p:txBody>
          <a:bodyPr/>
          <a:lstStyle/>
          <a:p>
            <a:endParaRPr lang="fr-FR" altLang="vi-VN" smtClean="0">
              <a:latin typeface="Arial" panose="020B0604020202020204" pitchFamily="34" charset="0"/>
            </a:endParaRPr>
          </a:p>
        </p:txBody>
      </p:sp>
      <p:sp>
        <p:nvSpPr>
          <p:cNvPr id="208900" name="Rectangle 3"/>
          <p:cNvSpPr>
            <a:spLocks noGrp="1" noChangeArrowheads="1"/>
          </p:cNvSpPr>
          <p:nvPr>
            <p:ph type="body" idx="1"/>
          </p:nvPr>
        </p:nvSpPr>
        <p:spPr/>
        <p:txBody>
          <a:bodyPr/>
          <a:lstStyle/>
          <a:p>
            <a:r>
              <a:rPr lang="en-US" altLang="vi-VN" dirty="0" smtClean="0"/>
              <a:t>P2P</a:t>
            </a:r>
          </a:p>
          <a:p>
            <a:pPr lvl="1"/>
            <a:r>
              <a:rPr lang="en-US" altLang="vi-VN" dirty="0" err="1" smtClean="0"/>
              <a:t>Viết</a:t>
            </a:r>
            <a:r>
              <a:rPr lang="en-US" altLang="vi-VN" dirty="0" smtClean="0"/>
              <a:t> </a:t>
            </a:r>
            <a:r>
              <a:rPr lang="en-US" altLang="vi-VN" dirty="0" err="1" smtClean="0"/>
              <a:t>ứng</a:t>
            </a:r>
            <a:r>
              <a:rPr lang="en-US" altLang="vi-VN" dirty="0" smtClean="0"/>
              <a:t> </a:t>
            </a:r>
            <a:r>
              <a:rPr lang="en-US" altLang="vi-VN" dirty="0" err="1" smtClean="0"/>
              <a:t>dụng</a:t>
            </a:r>
            <a:r>
              <a:rPr lang="en-US" altLang="vi-VN" dirty="0" smtClean="0"/>
              <a:t> chat </a:t>
            </a:r>
            <a:r>
              <a:rPr lang="en-US" altLang="vi-VN" dirty="0" err="1" smtClean="0"/>
              <a:t>theo</a:t>
            </a:r>
            <a:r>
              <a:rPr lang="en-US" altLang="vi-VN" dirty="0" smtClean="0"/>
              <a:t> </a:t>
            </a:r>
            <a:r>
              <a:rPr lang="en-US" altLang="vi-VN" dirty="0" err="1" smtClean="0"/>
              <a:t>mô</a:t>
            </a:r>
            <a:r>
              <a:rPr lang="en-US" altLang="vi-VN" dirty="0" smtClean="0"/>
              <a:t> </a:t>
            </a:r>
            <a:r>
              <a:rPr lang="en-US" altLang="vi-VN" dirty="0" err="1" smtClean="0"/>
              <a:t>hình</a:t>
            </a:r>
            <a:r>
              <a:rPr lang="en-US" altLang="vi-VN" dirty="0" smtClean="0"/>
              <a:t> P2P</a:t>
            </a:r>
          </a:p>
          <a:p>
            <a:pPr lvl="2"/>
            <a:r>
              <a:rPr lang="en-US" altLang="vi-VN" dirty="0" err="1" smtClean="0"/>
              <a:t>Gợi</a:t>
            </a:r>
            <a:r>
              <a:rPr lang="en-US" altLang="vi-VN" dirty="0" smtClean="0"/>
              <a:t> ý: </a:t>
            </a:r>
            <a:r>
              <a:rPr lang="en-US" altLang="vi-VN" dirty="0" err="1" smtClean="0"/>
              <a:t>tham</a:t>
            </a:r>
            <a:r>
              <a:rPr lang="en-US" altLang="vi-VN" dirty="0" smtClean="0"/>
              <a:t> </a:t>
            </a:r>
            <a:r>
              <a:rPr lang="en-US" altLang="vi-VN" dirty="0" err="1" smtClean="0"/>
              <a:t>khảo</a:t>
            </a:r>
            <a:r>
              <a:rPr lang="en-US" altLang="vi-VN" dirty="0" smtClean="0"/>
              <a:t> </a:t>
            </a:r>
            <a:r>
              <a:rPr lang="en-US" altLang="vi-VN" dirty="0" err="1" smtClean="0"/>
              <a:t>cách</a:t>
            </a:r>
            <a:r>
              <a:rPr lang="en-US" altLang="vi-VN" dirty="0" smtClean="0"/>
              <a:t> </a:t>
            </a:r>
            <a:r>
              <a:rPr lang="en-US" altLang="vi-VN" dirty="0" err="1" smtClean="0"/>
              <a:t>hoạt</a:t>
            </a:r>
            <a:r>
              <a:rPr lang="en-US" altLang="vi-VN" dirty="0" smtClean="0"/>
              <a:t> </a:t>
            </a:r>
            <a:r>
              <a:rPr lang="en-US" altLang="vi-VN" dirty="0" err="1" smtClean="0"/>
              <a:t>động</a:t>
            </a:r>
            <a:r>
              <a:rPr lang="en-US" altLang="vi-VN" dirty="0" smtClean="0"/>
              <a:t> </a:t>
            </a:r>
            <a:r>
              <a:rPr lang="en-US" altLang="vi-VN" dirty="0" err="1" smtClean="0"/>
              <a:t>của</a:t>
            </a:r>
            <a:r>
              <a:rPr lang="en-US" altLang="vi-VN" dirty="0" smtClean="0"/>
              <a:t> Skype</a:t>
            </a:r>
          </a:p>
          <a:p>
            <a:r>
              <a:rPr lang="en-US" altLang="vi-VN" dirty="0" err="1" smtClean="0"/>
              <a:t>Viết</a:t>
            </a:r>
            <a:r>
              <a:rPr lang="en-US" altLang="vi-VN" dirty="0" smtClean="0"/>
              <a:t> </a:t>
            </a:r>
            <a:r>
              <a:rPr lang="en-US" altLang="vi-VN" dirty="0" err="1" smtClean="0"/>
              <a:t>ứng</a:t>
            </a:r>
            <a:r>
              <a:rPr lang="en-US" altLang="vi-VN" dirty="0" smtClean="0"/>
              <a:t> </a:t>
            </a:r>
            <a:r>
              <a:rPr lang="en-US" altLang="vi-VN" dirty="0" err="1" smtClean="0"/>
              <a:t>dụng</a:t>
            </a:r>
            <a:r>
              <a:rPr lang="en-US" altLang="vi-VN" dirty="0" smtClean="0"/>
              <a:t> </a:t>
            </a:r>
            <a:r>
              <a:rPr lang="en-US" altLang="vi-VN" dirty="0" err="1" smtClean="0"/>
              <a:t>truyền</a:t>
            </a:r>
            <a:r>
              <a:rPr lang="en-US" altLang="vi-VN" smtClean="0"/>
              <a:t> file</a:t>
            </a:r>
          </a:p>
          <a:p>
            <a:pPr lvl="1"/>
            <a:r>
              <a:rPr lang="en-US" altLang="vi-VN" dirty="0" err="1" smtClean="0"/>
              <a:t>Gợi</a:t>
            </a:r>
            <a:r>
              <a:rPr lang="en-US" altLang="vi-VN" dirty="0" smtClean="0"/>
              <a:t> ý: </a:t>
            </a:r>
            <a:r>
              <a:rPr lang="en-US" altLang="vi-VN" dirty="0" err="1" smtClean="0"/>
              <a:t>tham</a:t>
            </a:r>
            <a:r>
              <a:rPr lang="en-US" altLang="vi-VN" dirty="0" smtClean="0"/>
              <a:t> </a:t>
            </a:r>
            <a:r>
              <a:rPr lang="en-US" altLang="vi-VN" dirty="0" err="1" smtClean="0"/>
              <a:t>khảo</a:t>
            </a:r>
            <a:r>
              <a:rPr lang="en-US" altLang="vi-VN" dirty="0" smtClean="0"/>
              <a:t> </a:t>
            </a:r>
            <a:r>
              <a:rPr lang="en-US" altLang="vi-VN" dirty="0" err="1" smtClean="0"/>
              <a:t>cách</a:t>
            </a:r>
            <a:r>
              <a:rPr lang="en-US" altLang="vi-VN" dirty="0" smtClean="0"/>
              <a:t> </a:t>
            </a:r>
            <a:r>
              <a:rPr lang="en-US" altLang="vi-VN" dirty="0" err="1" smtClean="0"/>
              <a:t>hoạt</a:t>
            </a:r>
            <a:r>
              <a:rPr lang="en-US" altLang="vi-VN" dirty="0" smtClean="0"/>
              <a:t> </a:t>
            </a:r>
            <a:r>
              <a:rPr lang="en-US" altLang="vi-VN" dirty="0" err="1" smtClean="0"/>
              <a:t>động</a:t>
            </a:r>
            <a:r>
              <a:rPr lang="en-US" altLang="vi-VN" dirty="0" smtClean="0"/>
              <a:t> </a:t>
            </a:r>
            <a:r>
              <a:rPr lang="en-US" altLang="vi-VN" dirty="0" err="1" smtClean="0"/>
              <a:t>của</a:t>
            </a:r>
            <a:r>
              <a:rPr lang="en-US" altLang="vi-VN" dirty="0" smtClean="0"/>
              <a:t> Napster, Gnutella, </a:t>
            </a:r>
            <a:r>
              <a:rPr lang="en-US" altLang="vi-VN" dirty="0" err="1" smtClean="0"/>
              <a:t>Kazaa</a:t>
            </a:r>
            <a:endParaRPr lang="en-US" altLang="vi-VN" dirty="0" smtClean="0"/>
          </a:p>
        </p:txBody>
      </p:sp>
    </p:spTree>
    <p:extLst>
      <p:ext uri="{BB962C8B-B14F-4D97-AF65-F5344CB8AC3E}">
        <p14:creationId xmlns:p14="http://schemas.microsoft.com/office/powerpoint/2010/main" val="15888563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vi-VN"/>
          </a:p>
        </p:txBody>
      </p:sp>
      <p:sp>
        <p:nvSpPr>
          <p:cNvPr id="3" name="Content Placeholder 2"/>
          <p:cNvSpPr>
            <a:spLocks noGrp="1"/>
          </p:cNvSpPr>
          <p:nvPr>
            <p:ph idx="1"/>
          </p:nvPr>
        </p:nvSpPr>
        <p:spPr/>
        <p:txBody>
          <a:bodyPr/>
          <a:lstStyle/>
          <a:p>
            <a:pPr lvl="0"/>
            <a:endParaRPr lang="en-US" altLang="vi-VN" b="1" dirty="0">
              <a:solidFill>
                <a:prstClr val="black"/>
              </a:solidFill>
            </a:endParaRPr>
          </a:p>
        </p:txBody>
      </p:sp>
      <p:sp>
        <p:nvSpPr>
          <p:cNvPr id="4" name="Rectangle 3"/>
          <p:cNvSpPr/>
          <p:nvPr/>
        </p:nvSpPr>
        <p:spPr>
          <a:xfrm>
            <a:off x="4005161" y="2832319"/>
            <a:ext cx="3297826" cy="480131"/>
          </a:xfrm>
          <a:prstGeom prst="rect">
            <a:avLst/>
          </a:prstGeom>
        </p:spPr>
        <p:txBody>
          <a:bodyPr wrap="none">
            <a:spAutoFit/>
          </a:bodyPr>
          <a:lstStyle/>
          <a:p>
            <a:pPr lvl="0">
              <a:lnSpc>
                <a:spcPct val="90000"/>
              </a:lnSpc>
              <a:spcBef>
                <a:spcPts val="1000"/>
              </a:spcBef>
            </a:pPr>
            <a:r>
              <a:rPr lang="en-US" altLang="vi-VN" sz="2800" i="1" dirty="0" smtClean="0">
                <a:solidFill>
                  <a:prstClr val="black"/>
                </a:solidFill>
              </a:rPr>
              <a:t>Thank your </a:t>
            </a:r>
            <a:r>
              <a:rPr lang="en-US" altLang="vi-VN" sz="2800" i="1" dirty="0" err="1" smtClean="0">
                <a:solidFill>
                  <a:prstClr val="black"/>
                </a:solidFill>
              </a:rPr>
              <a:t>listenning</a:t>
            </a:r>
            <a:endParaRPr lang="en-US" altLang="vi-VN" sz="2800" i="1" dirty="0">
              <a:solidFill>
                <a:prstClr val="black"/>
              </a:solidFill>
            </a:endParaRPr>
          </a:p>
        </p:txBody>
      </p:sp>
    </p:spTree>
    <p:extLst>
      <p:ext uri="{BB962C8B-B14F-4D97-AF65-F5344CB8AC3E}">
        <p14:creationId xmlns:p14="http://schemas.microsoft.com/office/powerpoint/2010/main" val="3166132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97A9E0F3-D5C6-4548-BDB4-91650105C9EB}" type="slidenum">
              <a:rPr lang="en-US" altLang="vi-VN" sz="1200">
                <a:solidFill>
                  <a:prstClr val="black"/>
                </a:solidFill>
                <a:latin typeface="Garamond" panose="02020404030301010803" pitchFamily="18" charset="0"/>
              </a:rPr>
              <a:pPr>
                <a:spcBef>
                  <a:spcPct val="0"/>
                </a:spcBef>
                <a:buClrTx/>
                <a:buSzTx/>
                <a:buFontTx/>
                <a:buNone/>
              </a:pPr>
              <a:t>4</a:t>
            </a:fld>
            <a:endParaRPr lang="en-US" altLang="vi-VN" sz="1200">
              <a:solidFill>
                <a:prstClr val="black"/>
              </a:solidFill>
              <a:latin typeface="Garamond" panose="02020404030301010803" pitchFamily="18" charset="0"/>
            </a:endParaRPr>
          </a:p>
        </p:txBody>
      </p:sp>
      <p:sp>
        <p:nvSpPr>
          <p:cNvPr id="155651" name="Rectangle 2"/>
          <p:cNvSpPr>
            <a:spLocks noGrp="1" noChangeArrowheads="1"/>
          </p:cNvSpPr>
          <p:nvPr>
            <p:ph type="title"/>
          </p:nvPr>
        </p:nvSpPr>
        <p:spPr/>
        <p:txBody>
          <a:bodyPr/>
          <a:lstStyle/>
          <a:p>
            <a:r>
              <a:rPr lang="en-US" altLang="vi-VN" smtClean="0">
                <a:latin typeface="Arial" panose="020B0604020202020204" pitchFamily="34" charset="0"/>
              </a:rPr>
              <a:t>Cổng (Port)</a:t>
            </a:r>
          </a:p>
        </p:txBody>
      </p:sp>
      <p:sp>
        <p:nvSpPr>
          <p:cNvPr id="155652" name="Rectangle 3"/>
          <p:cNvSpPr>
            <a:spLocks noGrp="1" noChangeArrowheads="1"/>
          </p:cNvSpPr>
          <p:nvPr>
            <p:ph type="body" idx="1"/>
          </p:nvPr>
        </p:nvSpPr>
        <p:spPr/>
        <p:txBody>
          <a:bodyPr/>
          <a:lstStyle/>
          <a:p>
            <a:pPr>
              <a:lnSpc>
                <a:spcPct val="130000"/>
              </a:lnSpc>
            </a:pPr>
            <a:r>
              <a:rPr lang="en-US" altLang="vi-VN" smtClean="0">
                <a:latin typeface="Tahoma" panose="020B0604030504040204" pitchFamily="34" charset="0"/>
                <a:cs typeface="Tahoma" panose="020B0604030504040204" pitchFamily="34" charset="0"/>
              </a:rPr>
              <a:t>Là một số đặc biệt</a:t>
            </a:r>
          </a:p>
          <a:p>
            <a:pPr lvl="1">
              <a:lnSpc>
                <a:spcPct val="130000"/>
              </a:lnSpc>
            </a:pPr>
            <a:r>
              <a:rPr lang="en-US" altLang="vi-VN" smtClean="0">
                <a:latin typeface="Tahoma" panose="020B0604030504040204" pitchFamily="34" charset="0"/>
                <a:cs typeface="Tahoma" panose="020B0604030504040204" pitchFamily="34" charset="0"/>
              </a:rPr>
              <a:t>được gán cho một tiến trình mạng</a:t>
            </a:r>
            <a:endParaRPr lang="en-US" altLang="vi-VN" smtClean="0"/>
          </a:p>
          <a:p>
            <a:pPr>
              <a:lnSpc>
                <a:spcPct val="130000"/>
              </a:lnSpc>
            </a:pPr>
            <a:r>
              <a:rPr lang="en-US" altLang="vi-VN" smtClean="0">
                <a:latin typeface="Tahoma" panose="020B0604030504040204" pitchFamily="34" charset="0"/>
                <a:cs typeface="Tahoma" panose="020B0604030504040204" pitchFamily="34" charset="0"/>
              </a:rPr>
              <a:t>Mỗi tiến trình mạng đều được gán một cổng duy nhất</a:t>
            </a:r>
            <a:endParaRPr lang="en-US" altLang="vi-VN" smtClean="0">
              <a:solidFill>
                <a:srgbClr val="A50021"/>
              </a:solidFill>
              <a:latin typeface="Tahoma" panose="020B0604030504040204" pitchFamily="34" charset="0"/>
              <a:cs typeface="Tahoma" panose="020B0604030504040204" pitchFamily="34" charset="0"/>
            </a:endParaRPr>
          </a:p>
          <a:p>
            <a:pPr lvl="1"/>
            <a:endParaRPr lang="en-US" altLang="vi-VN" smtClean="0">
              <a:latin typeface="Tahoma" panose="020B0604030504040204" pitchFamily="34" charset="0"/>
              <a:cs typeface="Tahoma" panose="020B0604030504040204" pitchFamily="34" charset="0"/>
            </a:endParaRPr>
          </a:p>
          <a:p>
            <a:pPr lvl="1"/>
            <a:endParaRPr lang="en-US" altLang="vi-VN" smtClean="0"/>
          </a:p>
          <a:p>
            <a:endParaRPr lang="en-US" altLang="vi-VN" smtClean="0"/>
          </a:p>
        </p:txBody>
      </p:sp>
      <p:pic>
        <p:nvPicPr>
          <p:cNvPr id="1556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114800"/>
            <a:ext cx="5715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31949842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4766E23A-326D-491E-B8CF-6F4C0FA1017C}" type="slidenum">
              <a:rPr lang="en-US" altLang="vi-VN" sz="1200">
                <a:solidFill>
                  <a:prstClr val="black"/>
                </a:solidFill>
                <a:latin typeface="Garamond" panose="02020404030301010803" pitchFamily="18" charset="0"/>
              </a:rPr>
              <a:pPr>
                <a:spcBef>
                  <a:spcPct val="0"/>
                </a:spcBef>
                <a:buClrTx/>
                <a:buSzTx/>
                <a:buFontTx/>
                <a:buNone/>
              </a:pPr>
              <a:t>5</a:t>
            </a:fld>
            <a:endParaRPr lang="en-US" altLang="vi-VN" sz="1200">
              <a:solidFill>
                <a:prstClr val="black"/>
              </a:solidFill>
              <a:latin typeface="Garamond" panose="02020404030301010803" pitchFamily="18" charset="0"/>
            </a:endParaRPr>
          </a:p>
        </p:txBody>
      </p:sp>
      <p:sp>
        <p:nvSpPr>
          <p:cNvPr id="157699" name="Rectangle 2"/>
          <p:cNvSpPr>
            <a:spLocks noGrp="1" noChangeArrowheads="1"/>
          </p:cNvSpPr>
          <p:nvPr>
            <p:ph type="title"/>
          </p:nvPr>
        </p:nvSpPr>
        <p:spPr/>
        <p:txBody>
          <a:bodyPr/>
          <a:lstStyle/>
          <a:p>
            <a:r>
              <a:rPr lang="en-US" altLang="vi-VN" smtClean="0">
                <a:latin typeface="Arial" panose="020B0604020202020204" pitchFamily="34" charset="0"/>
              </a:rPr>
              <a:t>Cổng (Port)</a:t>
            </a:r>
          </a:p>
        </p:txBody>
      </p:sp>
      <p:sp>
        <p:nvSpPr>
          <p:cNvPr id="157700" name="Rectangle 3"/>
          <p:cNvSpPr>
            <a:spLocks noGrp="1" noChangeArrowheads="1"/>
          </p:cNvSpPr>
          <p:nvPr>
            <p:ph type="body" idx="1"/>
          </p:nvPr>
        </p:nvSpPr>
        <p:spPr>
          <a:xfrm>
            <a:off x="1447800" y="1197864"/>
            <a:ext cx="8686800" cy="5184648"/>
          </a:xfrm>
        </p:spPr>
        <p:txBody>
          <a:bodyPr/>
          <a:lstStyle/>
          <a:p>
            <a:pPr>
              <a:lnSpc>
                <a:spcPct val="130000"/>
              </a:lnSpc>
            </a:pPr>
            <a:r>
              <a:rPr lang="en-US" altLang="vi-VN" dirty="0" err="1" smtClean="0"/>
              <a:t>Số</a:t>
            </a:r>
            <a:r>
              <a:rPr lang="en-US" altLang="vi-VN" dirty="0" smtClean="0"/>
              <a:t> </a:t>
            </a:r>
            <a:r>
              <a:rPr lang="en-US" altLang="vi-VN" dirty="0" err="1" smtClean="0"/>
              <a:t>cổng</a:t>
            </a:r>
            <a:r>
              <a:rPr lang="en-US" altLang="vi-VN" dirty="0" smtClean="0"/>
              <a:t> </a:t>
            </a:r>
            <a:r>
              <a:rPr lang="en-US" altLang="vi-VN" dirty="0" err="1" smtClean="0"/>
              <a:t>là</a:t>
            </a:r>
            <a:r>
              <a:rPr lang="en-US" altLang="vi-VN" dirty="0" smtClean="0"/>
              <a:t> </a:t>
            </a:r>
            <a:r>
              <a:rPr lang="en-US" altLang="vi-VN" dirty="0" err="1" smtClean="0"/>
              <a:t>số</a:t>
            </a:r>
            <a:r>
              <a:rPr lang="en-US" altLang="vi-VN" dirty="0" smtClean="0"/>
              <a:t> 2 bytes</a:t>
            </a:r>
          </a:p>
          <a:p>
            <a:pPr lvl="1">
              <a:lnSpc>
                <a:spcPct val="130000"/>
              </a:lnSpc>
            </a:pPr>
            <a:r>
              <a:rPr lang="en-US" altLang="vi-VN" dirty="0" err="1" smtClean="0"/>
              <a:t>Các</a:t>
            </a:r>
            <a:r>
              <a:rPr lang="en-US" altLang="vi-VN" dirty="0" smtClean="0"/>
              <a:t> </a:t>
            </a:r>
            <a:r>
              <a:rPr lang="en-US" altLang="vi-VN" dirty="0" err="1" smtClean="0"/>
              <a:t>số</a:t>
            </a:r>
            <a:r>
              <a:rPr lang="en-US" altLang="vi-VN" dirty="0" smtClean="0"/>
              <a:t> 0-1023: </a:t>
            </a:r>
            <a:r>
              <a:rPr lang="en-US" altLang="vi-VN" dirty="0" err="1" smtClean="0"/>
              <a:t>dành</a:t>
            </a:r>
            <a:r>
              <a:rPr lang="en-US" altLang="vi-VN" dirty="0" smtClean="0"/>
              <a:t> </a:t>
            </a:r>
            <a:r>
              <a:rPr lang="en-US" altLang="vi-VN" dirty="0" err="1" smtClean="0"/>
              <a:t>cho</a:t>
            </a:r>
            <a:r>
              <a:rPr lang="en-US" altLang="vi-VN" dirty="0" smtClean="0"/>
              <a:t> </a:t>
            </a:r>
            <a:r>
              <a:rPr lang="en-US" altLang="vi-VN" dirty="0" err="1" smtClean="0"/>
              <a:t>các</a:t>
            </a:r>
            <a:r>
              <a:rPr lang="en-US" altLang="vi-VN" dirty="0" smtClean="0"/>
              <a:t> </a:t>
            </a:r>
            <a:r>
              <a:rPr lang="en-US" altLang="vi-VN" dirty="0" err="1" smtClean="0"/>
              <a:t>ứng</a:t>
            </a:r>
            <a:r>
              <a:rPr lang="en-US" altLang="vi-VN" dirty="0" smtClean="0"/>
              <a:t> </a:t>
            </a:r>
            <a:r>
              <a:rPr lang="en-US" altLang="vi-VN" dirty="0" err="1" smtClean="0"/>
              <a:t>dụng</a:t>
            </a:r>
            <a:r>
              <a:rPr lang="en-US" altLang="vi-VN" dirty="0" smtClean="0"/>
              <a:t> </a:t>
            </a:r>
            <a:r>
              <a:rPr lang="en-US" altLang="vi-VN" dirty="0" err="1" smtClean="0"/>
              <a:t>thông</a:t>
            </a:r>
            <a:r>
              <a:rPr lang="en-US" altLang="vi-VN" dirty="0" smtClean="0"/>
              <a:t> </a:t>
            </a:r>
            <a:r>
              <a:rPr lang="en-US" altLang="vi-VN" dirty="0" err="1" smtClean="0"/>
              <a:t>dụng</a:t>
            </a:r>
            <a:endParaRPr lang="en-US" altLang="vi-VN" dirty="0" smtClean="0"/>
          </a:p>
          <a:p>
            <a:pPr lvl="1">
              <a:lnSpc>
                <a:spcPct val="130000"/>
              </a:lnSpc>
            </a:pPr>
            <a:r>
              <a:rPr lang="en-US" altLang="vi-VN" dirty="0" err="1" smtClean="0"/>
              <a:t>Các</a:t>
            </a:r>
            <a:r>
              <a:rPr lang="en-US" altLang="vi-VN" dirty="0" smtClean="0"/>
              <a:t> </a:t>
            </a:r>
            <a:r>
              <a:rPr lang="en-US" altLang="vi-VN" dirty="0" err="1" smtClean="0"/>
              <a:t>số</a:t>
            </a:r>
            <a:r>
              <a:rPr lang="en-US" altLang="vi-VN" dirty="0" smtClean="0"/>
              <a:t> 1024-65535 : </a:t>
            </a:r>
            <a:r>
              <a:rPr lang="en-US" altLang="vi-VN" dirty="0" err="1" smtClean="0"/>
              <a:t>là</a:t>
            </a:r>
            <a:r>
              <a:rPr lang="en-US" altLang="vi-VN" dirty="0" smtClean="0"/>
              <a:t> </a:t>
            </a:r>
            <a:r>
              <a:rPr lang="en-US" altLang="vi-VN" dirty="0" err="1" smtClean="0"/>
              <a:t>các</a:t>
            </a:r>
            <a:r>
              <a:rPr lang="en-US" altLang="vi-VN" dirty="0" smtClean="0"/>
              <a:t> </a:t>
            </a:r>
            <a:r>
              <a:rPr lang="en-US" altLang="vi-VN" dirty="0" err="1" smtClean="0"/>
              <a:t>cổng</a:t>
            </a:r>
            <a:r>
              <a:rPr lang="en-US" altLang="vi-VN" dirty="0" smtClean="0"/>
              <a:t> </a:t>
            </a:r>
            <a:r>
              <a:rPr lang="en-US" altLang="vi-VN" dirty="0" err="1" smtClean="0"/>
              <a:t>động</a:t>
            </a:r>
            <a:endParaRPr lang="en-US" altLang="vi-VN" dirty="0" smtClean="0"/>
          </a:p>
          <a:p>
            <a:pPr>
              <a:lnSpc>
                <a:spcPct val="130000"/>
              </a:lnSpc>
            </a:pPr>
            <a:r>
              <a:rPr lang="en-US" altLang="vi-VN" dirty="0" err="1" smtClean="0"/>
              <a:t>Các</a:t>
            </a:r>
            <a:r>
              <a:rPr lang="en-US" altLang="vi-VN" dirty="0" smtClean="0"/>
              <a:t> server </a:t>
            </a:r>
            <a:r>
              <a:rPr lang="en-US" altLang="vi-VN" dirty="0" err="1" smtClean="0"/>
              <a:t>thường</a:t>
            </a:r>
            <a:r>
              <a:rPr lang="en-US" altLang="vi-VN" dirty="0" smtClean="0"/>
              <a:t> </a:t>
            </a:r>
            <a:r>
              <a:rPr lang="en-US" altLang="vi-VN" dirty="0" err="1" smtClean="0"/>
              <a:t>sử</a:t>
            </a:r>
            <a:r>
              <a:rPr lang="en-US" altLang="vi-VN" dirty="0" smtClean="0"/>
              <a:t> </a:t>
            </a:r>
            <a:r>
              <a:rPr lang="en-US" altLang="vi-VN" dirty="0" err="1" smtClean="0"/>
              <a:t>dụng</a:t>
            </a:r>
            <a:r>
              <a:rPr lang="en-US" altLang="vi-VN" dirty="0" smtClean="0"/>
              <a:t> </a:t>
            </a:r>
            <a:r>
              <a:rPr lang="en-US" altLang="vi-VN" dirty="0" err="1" smtClean="0"/>
              <a:t>các</a:t>
            </a:r>
            <a:r>
              <a:rPr lang="en-US" altLang="vi-VN" dirty="0" smtClean="0"/>
              <a:t> </a:t>
            </a:r>
            <a:r>
              <a:rPr lang="en-US" altLang="vi-VN" dirty="0" err="1" smtClean="0"/>
              <a:t>cổng</a:t>
            </a:r>
            <a:r>
              <a:rPr lang="en-US" altLang="vi-VN" dirty="0" smtClean="0"/>
              <a:t> </a:t>
            </a:r>
            <a:r>
              <a:rPr lang="en-US" altLang="vi-VN" dirty="0" err="1" smtClean="0"/>
              <a:t>nổi</a:t>
            </a:r>
            <a:r>
              <a:rPr lang="en-US" altLang="vi-VN" dirty="0" smtClean="0"/>
              <a:t> </a:t>
            </a:r>
            <a:r>
              <a:rPr lang="en-US" altLang="vi-VN" dirty="0" err="1" smtClean="0"/>
              <a:t>tiếng</a:t>
            </a:r>
            <a:endParaRPr lang="en-US" altLang="vi-VN" dirty="0" smtClean="0"/>
          </a:p>
          <a:p>
            <a:pPr lvl="1">
              <a:lnSpc>
                <a:spcPct val="130000"/>
              </a:lnSpc>
            </a:pPr>
            <a:r>
              <a:rPr lang="en-US" altLang="vi-VN" dirty="0" err="1" smtClean="0"/>
              <a:t>Mục</a:t>
            </a:r>
            <a:r>
              <a:rPr lang="en-US" altLang="vi-VN" dirty="0" smtClean="0"/>
              <a:t> </a:t>
            </a:r>
            <a:r>
              <a:rPr lang="en-US" altLang="vi-VN" dirty="0" err="1" smtClean="0"/>
              <a:t>đích</a:t>
            </a:r>
            <a:r>
              <a:rPr lang="en-US" altLang="vi-VN" dirty="0" smtClean="0"/>
              <a:t>: </a:t>
            </a:r>
            <a:r>
              <a:rPr lang="en-US" altLang="vi-VN" dirty="0" err="1" smtClean="0"/>
              <a:t>bất</a:t>
            </a:r>
            <a:r>
              <a:rPr lang="en-US" altLang="vi-VN" dirty="0" smtClean="0"/>
              <a:t> </a:t>
            </a:r>
            <a:r>
              <a:rPr lang="en-US" altLang="vi-VN" dirty="0" err="1" smtClean="0"/>
              <a:t>cứ</a:t>
            </a:r>
            <a:r>
              <a:rPr lang="en-US" altLang="vi-VN" dirty="0" smtClean="0"/>
              <a:t> client </a:t>
            </a:r>
            <a:r>
              <a:rPr lang="en-US" altLang="vi-VN" dirty="0" err="1" smtClean="0"/>
              <a:t>có</a:t>
            </a:r>
            <a:r>
              <a:rPr lang="en-US" altLang="vi-VN" dirty="0" smtClean="0"/>
              <a:t> </a:t>
            </a:r>
            <a:r>
              <a:rPr lang="en-US" altLang="vi-VN" dirty="0" err="1" smtClean="0"/>
              <a:t>thể</a:t>
            </a:r>
            <a:r>
              <a:rPr lang="en-US" altLang="vi-VN" dirty="0" smtClean="0"/>
              <a:t> </a:t>
            </a:r>
            <a:r>
              <a:rPr lang="en-US" altLang="vi-VN" dirty="0" err="1" smtClean="0"/>
              <a:t>nhận</a:t>
            </a:r>
            <a:r>
              <a:rPr lang="en-US" altLang="vi-VN" dirty="0" smtClean="0"/>
              <a:t> </a:t>
            </a:r>
            <a:r>
              <a:rPr lang="en-US" altLang="vi-VN" dirty="0" err="1" smtClean="0"/>
              <a:t>biết</a:t>
            </a:r>
            <a:r>
              <a:rPr lang="en-US" altLang="vi-VN" dirty="0" smtClean="0"/>
              <a:t> </a:t>
            </a:r>
            <a:r>
              <a:rPr lang="en-US" altLang="vi-VN" dirty="0" err="1" smtClean="0"/>
              <a:t>dễ</a:t>
            </a:r>
            <a:r>
              <a:rPr lang="en-US" altLang="vi-VN" dirty="0" smtClean="0"/>
              <a:t> </a:t>
            </a:r>
            <a:r>
              <a:rPr lang="en-US" altLang="vi-VN" dirty="0" err="1" smtClean="0"/>
              <a:t>dàng</a:t>
            </a:r>
            <a:r>
              <a:rPr lang="en-US" altLang="vi-VN" dirty="0" smtClean="0"/>
              <a:t> </a:t>
            </a:r>
            <a:br>
              <a:rPr lang="en-US" altLang="vi-VN" dirty="0" smtClean="0"/>
            </a:br>
            <a:r>
              <a:rPr lang="en-US" altLang="vi-VN" dirty="0" smtClean="0"/>
              <a:t>server/service</a:t>
            </a:r>
          </a:p>
          <a:p>
            <a:pPr lvl="1">
              <a:lnSpc>
                <a:spcPct val="130000"/>
              </a:lnSpc>
            </a:pPr>
            <a:r>
              <a:rPr lang="en-US" altLang="vi-VN" dirty="0" smtClean="0"/>
              <a:t>HTTP = 80, FTP = 21, Telnet = 23, ...</a:t>
            </a:r>
          </a:p>
          <a:p>
            <a:pPr>
              <a:lnSpc>
                <a:spcPct val="130000"/>
              </a:lnSpc>
            </a:pPr>
            <a:r>
              <a:rPr lang="en-US" altLang="vi-VN" dirty="0" smtClean="0"/>
              <a:t>Client  </a:t>
            </a:r>
            <a:r>
              <a:rPr lang="en-US" altLang="vi-VN" dirty="0" err="1" smtClean="0"/>
              <a:t>thường</a:t>
            </a:r>
            <a:r>
              <a:rPr lang="en-US" altLang="vi-VN" dirty="0" smtClean="0"/>
              <a:t> </a:t>
            </a:r>
            <a:r>
              <a:rPr lang="en-US" altLang="vi-VN" dirty="0" err="1" smtClean="0"/>
              <a:t>dùng</a:t>
            </a:r>
            <a:r>
              <a:rPr lang="en-US" altLang="vi-VN" dirty="0" smtClean="0"/>
              <a:t> </a:t>
            </a:r>
            <a:r>
              <a:rPr lang="en-US" altLang="vi-VN" dirty="0" err="1" smtClean="0"/>
              <a:t>các</a:t>
            </a:r>
            <a:r>
              <a:rPr lang="en-US" altLang="vi-VN" dirty="0" smtClean="0"/>
              <a:t> </a:t>
            </a:r>
            <a:r>
              <a:rPr lang="en-US" altLang="vi-VN" dirty="0" err="1" smtClean="0"/>
              <a:t>cổng</a:t>
            </a:r>
            <a:r>
              <a:rPr lang="en-US" altLang="vi-VN" dirty="0" smtClean="0"/>
              <a:t> </a:t>
            </a:r>
            <a:r>
              <a:rPr lang="en-US" altLang="vi-VN" dirty="0" err="1" smtClean="0"/>
              <a:t>động</a:t>
            </a:r>
            <a:endParaRPr lang="en-US" altLang="vi-VN" dirty="0" smtClean="0"/>
          </a:p>
          <a:p>
            <a:pPr lvl="1">
              <a:lnSpc>
                <a:spcPct val="130000"/>
              </a:lnSpc>
            </a:pPr>
            <a:r>
              <a:rPr lang="en-US" altLang="vi-VN" dirty="0" err="1" smtClean="0"/>
              <a:t>Gán</a:t>
            </a:r>
            <a:r>
              <a:rPr lang="en-US" altLang="vi-VN" dirty="0" smtClean="0"/>
              <a:t> ở </a:t>
            </a:r>
            <a:r>
              <a:rPr lang="en-US" altLang="vi-VN" dirty="0" err="1" smtClean="0"/>
              <a:t>thời</a:t>
            </a:r>
            <a:r>
              <a:rPr lang="en-US" altLang="vi-VN" dirty="0" smtClean="0"/>
              <a:t> </a:t>
            </a:r>
            <a:r>
              <a:rPr lang="en-US" altLang="vi-VN" dirty="0" err="1" smtClean="0"/>
              <a:t>điểm</a:t>
            </a:r>
            <a:r>
              <a:rPr lang="en-US" altLang="vi-VN" dirty="0" smtClean="0"/>
              <a:t> </a:t>
            </a:r>
            <a:r>
              <a:rPr lang="en-US" altLang="vi-VN" dirty="0" err="1" smtClean="0"/>
              <a:t>chạy</a:t>
            </a:r>
            <a:r>
              <a:rPr lang="en-US" altLang="vi-VN" dirty="0" smtClean="0"/>
              <a:t> </a:t>
            </a:r>
            <a:r>
              <a:rPr lang="en-US" altLang="vi-VN" dirty="0" err="1" smtClean="0"/>
              <a:t>chương</a:t>
            </a:r>
            <a:r>
              <a:rPr lang="en-US" altLang="vi-VN" dirty="0" smtClean="0"/>
              <a:t> </a:t>
            </a:r>
            <a:r>
              <a:rPr lang="en-US" altLang="vi-VN" dirty="0" err="1" smtClean="0"/>
              <a:t>trình</a:t>
            </a:r>
            <a:endParaRPr lang="en-US" altLang="vi-VN" dirty="0" smtClean="0"/>
          </a:p>
        </p:txBody>
      </p:sp>
      <p:grpSp>
        <p:nvGrpSpPr>
          <p:cNvPr id="157701" name="Group 21"/>
          <p:cNvGrpSpPr>
            <a:grpSpLocks/>
          </p:cNvGrpSpPr>
          <p:nvPr/>
        </p:nvGrpSpPr>
        <p:grpSpPr bwMode="auto">
          <a:xfrm>
            <a:off x="9156319" y="3197352"/>
            <a:ext cx="2335738" cy="3233738"/>
            <a:chOff x="4176" y="1536"/>
            <a:chExt cx="1656" cy="2725"/>
          </a:xfrm>
        </p:grpSpPr>
        <p:sp>
          <p:nvSpPr>
            <p:cNvPr id="157702" name="Text Box 4"/>
            <p:cNvSpPr txBox="1">
              <a:spLocks noChangeArrowheads="1"/>
            </p:cNvSpPr>
            <p:nvPr/>
          </p:nvSpPr>
          <p:spPr bwMode="auto">
            <a:xfrm>
              <a:off x="4497" y="2707"/>
              <a:ext cx="917" cy="33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tIns="137160" bIns="137160"/>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vi-VN" sz="2000">
                  <a:solidFill>
                    <a:prstClr val="black"/>
                  </a:solidFill>
                  <a:latin typeface="Helvetica" panose="020B0604020202020204" pitchFamily="34" charset="0"/>
                </a:rPr>
                <a:t>TCP/UDP</a:t>
              </a:r>
            </a:p>
          </p:txBody>
        </p:sp>
        <p:sp>
          <p:nvSpPr>
            <p:cNvPr id="157703" name="Text Box 5"/>
            <p:cNvSpPr txBox="1">
              <a:spLocks noChangeArrowheads="1"/>
            </p:cNvSpPr>
            <p:nvPr/>
          </p:nvSpPr>
          <p:spPr bwMode="auto">
            <a:xfrm>
              <a:off x="4497" y="3230"/>
              <a:ext cx="917" cy="33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tIns="137160" bIns="137160"/>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vi-VN" sz="2000">
                  <a:solidFill>
                    <a:prstClr val="black"/>
                  </a:solidFill>
                  <a:latin typeface="Helvetica" panose="020B0604020202020204" pitchFamily="34" charset="0"/>
                </a:rPr>
                <a:t>IP</a:t>
              </a:r>
            </a:p>
          </p:txBody>
        </p:sp>
        <p:sp>
          <p:nvSpPr>
            <p:cNvPr id="157704" name="Text Box 6"/>
            <p:cNvSpPr txBox="1">
              <a:spLocks noChangeArrowheads="1"/>
            </p:cNvSpPr>
            <p:nvPr/>
          </p:nvSpPr>
          <p:spPr bwMode="auto">
            <a:xfrm>
              <a:off x="4216" y="3763"/>
              <a:ext cx="1499" cy="49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tIns="137160" bIns="137160">
              <a:spAutoFit/>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vi-VN" sz="2000">
                  <a:solidFill>
                    <a:prstClr val="black"/>
                  </a:solidFill>
                  <a:latin typeface="Helvetica" panose="020B0604020202020204" pitchFamily="34" charset="0"/>
                </a:rPr>
                <a:t>Ethernet Adapter</a:t>
              </a:r>
            </a:p>
          </p:txBody>
        </p:sp>
        <p:sp>
          <p:nvSpPr>
            <p:cNvPr id="157705" name="Line 7"/>
            <p:cNvSpPr>
              <a:spLocks noChangeShapeType="1"/>
            </p:cNvSpPr>
            <p:nvPr/>
          </p:nvSpPr>
          <p:spPr bwMode="auto">
            <a:xfrm>
              <a:off x="4956" y="3035"/>
              <a:ext cx="1" cy="19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101600" tIns="50800" rIns="101600" bIns="50800" anchor="ctr"/>
            <a:lstStyle/>
            <a:p>
              <a:endParaRPr lang="en-US">
                <a:solidFill>
                  <a:prstClr val="black"/>
                </a:solidFill>
              </a:endParaRPr>
            </a:p>
          </p:txBody>
        </p:sp>
        <p:sp>
          <p:nvSpPr>
            <p:cNvPr id="157706" name="Line 8"/>
            <p:cNvSpPr>
              <a:spLocks noChangeShapeType="1"/>
            </p:cNvSpPr>
            <p:nvPr/>
          </p:nvSpPr>
          <p:spPr bwMode="auto">
            <a:xfrm>
              <a:off x="4956" y="3568"/>
              <a:ext cx="1" cy="19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lIns="101600" tIns="50800" rIns="101600" bIns="50800" anchor="ctr"/>
            <a:lstStyle/>
            <a:p>
              <a:endParaRPr lang="en-US">
                <a:solidFill>
                  <a:prstClr val="black"/>
                </a:solidFill>
              </a:endParaRPr>
            </a:p>
          </p:txBody>
        </p:sp>
        <p:sp>
          <p:nvSpPr>
            <p:cNvPr id="157707" name="Line 9"/>
            <p:cNvSpPr>
              <a:spLocks noChangeShapeType="1"/>
            </p:cNvSpPr>
            <p:nvPr/>
          </p:nvSpPr>
          <p:spPr bwMode="auto">
            <a:xfrm>
              <a:off x="4396" y="2536"/>
              <a:ext cx="1152"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101600" tIns="50800" rIns="101600" bIns="50800" anchor="ctr"/>
            <a:lstStyle/>
            <a:p>
              <a:endParaRPr lang="en-US">
                <a:solidFill>
                  <a:prstClr val="black"/>
                </a:solidFill>
              </a:endParaRPr>
            </a:p>
          </p:txBody>
        </p:sp>
        <p:sp>
          <p:nvSpPr>
            <p:cNvPr id="157708" name="Rectangle 10"/>
            <p:cNvSpPr>
              <a:spLocks noChangeArrowheads="1"/>
            </p:cNvSpPr>
            <p:nvPr/>
          </p:nvSpPr>
          <p:spPr bwMode="auto">
            <a:xfrm>
              <a:off x="4176" y="1536"/>
              <a:ext cx="1527" cy="26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101600" tIns="50800" rIns="101600" bIns="50800" anchor="ct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fr-FR" altLang="vi-VN" sz="2000">
                <a:solidFill>
                  <a:prstClr val="black"/>
                </a:solidFill>
                <a:latin typeface="Garamond" panose="02020404030301010803" pitchFamily="18" charset="0"/>
              </a:endParaRPr>
            </a:p>
          </p:txBody>
        </p:sp>
        <p:sp>
          <p:nvSpPr>
            <p:cNvPr id="157709" name="Oval 11"/>
            <p:cNvSpPr>
              <a:spLocks noChangeArrowheads="1"/>
            </p:cNvSpPr>
            <p:nvPr/>
          </p:nvSpPr>
          <p:spPr bwMode="auto">
            <a:xfrm>
              <a:off x="4608" y="2160"/>
              <a:ext cx="139" cy="140"/>
            </a:xfrm>
            <a:prstGeom prst="ellipse">
              <a:avLst/>
            </a:prstGeom>
            <a:solidFill>
              <a:srgbClr val="0000FF"/>
            </a:solidFill>
            <a:ln w="9525">
              <a:solidFill>
                <a:srgbClr val="0000FF"/>
              </a:solidFill>
              <a:round/>
              <a:headEnd/>
              <a:tailEnd/>
            </a:ln>
          </p:spPr>
          <p:txBody>
            <a:bodyPr wrap="none" lIns="101600" tIns="50800" rIns="101600" bIns="50800" anchor="ct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fr-FR" altLang="vi-VN" sz="2000">
                <a:solidFill>
                  <a:prstClr val="black"/>
                </a:solidFill>
                <a:latin typeface="Garamond" panose="02020404030301010803" pitchFamily="18" charset="0"/>
              </a:endParaRPr>
            </a:p>
          </p:txBody>
        </p:sp>
        <p:sp>
          <p:nvSpPr>
            <p:cNvPr id="157710" name="Line 12"/>
            <p:cNvSpPr>
              <a:spLocks noChangeShapeType="1"/>
            </p:cNvSpPr>
            <p:nvPr/>
          </p:nvSpPr>
          <p:spPr bwMode="auto">
            <a:xfrm>
              <a:off x="4704" y="2352"/>
              <a:ext cx="149" cy="356"/>
            </a:xfrm>
            <a:prstGeom prst="line">
              <a:avLst/>
            </a:prstGeom>
            <a:noFill/>
            <a:ln w="25400">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wrap="none" lIns="101600" tIns="50800" rIns="101600" bIns="50800" anchor="ctr"/>
            <a:lstStyle/>
            <a:p>
              <a:endParaRPr lang="en-US">
                <a:solidFill>
                  <a:prstClr val="black"/>
                </a:solidFill>
              </a:endParaRPr>
            </a:p>
          </p:txBody>
        </p:sp>
        <p:sp>
          <p:nvSpPr>
            <p:cNvPr id="157711" name="Oval 13"/>
            <p:cNvSpPr>
              <a:spLocks noChangeArrowheads="1"/>
            </p:cNvSpPr>
            <p:nvPr/>
          </p:nvSpPr>
          <p:spPr bwMode="auto">
            <a:xfrm>
              <a:off x="5280" y="2160"/>
              <a:ext cx="139" cy="140"/>
            </a:xfrm>
            <a:prstGeom prst="ellipse">
              <a:avLst/>
            </a:prstGeom>
            <a:solidFill>
              <a:srgbClr val="FF6600"/>
            </a:solidFill>
            <a:ln w="9525">
              <a:solidFill>
                <a:srgbClr val="FF6600"/>
              </a:solidFill>
              <a:round/>
              <a:headEnd/>
              <a:tailEnd/>
            </a:ln>
          </p:spPr>
          <p:txBody>
            <a:bodyPr wrap="none" lIns="101600" tIns="50800" rIns="101600" bIns="50800" anchor="ct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endParaRPr lang="fr-FR" altLang="vi-VN" sz="2000">
                <a:solidFill>
                  <a:prstClr val="black"/>
                </a:solidFill>
                <a:latin typeface="Garamond" panose="02020404030301010803" pitchFamily="18" charset="0"/>
              </a:endParaRPr>
            </a:p>
          </p:txBody>
        </p:sp>
        <p:sp>
          <p:nvSpPr>
            <p:cNvPr id="157712" name="Line 14"/>
            <p:cNvSpPr>
              <a:spLocks noChangeShapeType="1"/>
            </p:cNvSpPr>
            <p:nvPr/>
          </p:nvSpPr>
          <p:spPr bwMode="auto">
            <a:xfrm flipH="1">
              <a:off x="5071" y="2304"/>
              <a:ext cx="209" cy="401"/>
            </a:xfrm>
            <a:prstGeom prst="line">
              <a:avLst/>
            </a:prstGeom>
            <a:noFill/>
            <a:ln w="25400">
              <a:solidFill>
                <a:srgbClr val="FF6600"/>
              </a:solidFill>
              <a:round/>
              <a:headEnd type="triangle" w="med" len="med"/>
              <a:tailEnd type="triangle" w="med" len="med"/>
            </a:ln>
            <a:extLst>
              <a:ext uri="{909E8E84-426E-40DD-AFC4-6F175D3DCCD1}">
                <a14:hiddenFill xmlns:a14="http://schemas.microsoft.com/office/drawing/2010/main">
                  <a:noFill/>
                </a14:hiddenFill>
              </a:ext>
            </a:extLst>
          </p:spPr>
          <p:txBody>
            <a:bodyPr wrap="none" lIns="101600" tIns="50800" rIns="101600" bIns="50800" anchor="ctr"/>
            <a:lstStyle/>
            <a:p>
              <a:endParaRPr lang="en-US">
                <a:solidFill>
                  <a:prstClr val="black"/>
                </a:solidFill>
              </a:endParaRPr>
            </a:p>
          </p:txBody>
        </p:sp>
        <p:sp>
          <p:nvSpPr>
            <p:cNvPr id="157713" name="Line 15"/>
            <p:cNvSpPr>
              <a:spLocks noChangeShapeType="1"/>
            </p:cNvSpPr>
            <p:nvPr/>
          </p:nvSpPr>
          <p:spPr bwMode="auto">
            <a:xfrm>
              <a:off x="4416" y="3648"/>
              <a:ext cx="1152" cy="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101600" tIns="50800" rIns="101600" bIns="50800" anchor="ctr"/>
            <a:lstStyle/>
            <a:p>
              <a:endParaRPr lang="en-US">
                <a:solidFill>
                  <a:prstClr val="black"/>
                </a:solidFill>
              </a:endParaRPr>
            </a:p>
          </p:txBody>
        </p:sp>
        <p:sp>
          <p:nvSpPr>
            <p:cNvPr id="157714" name="Text Box 16"/>
            <p:cNvSpPr txBox="1">
              <a:spLocks noChangeArrowheads="1"/>
            </p:cNvSpPr>
            <p:nvPr/>
          </p:nvSpPr>
          <p:spPr bwMode="auto">
            <a:xfrm>
              <a:off x="4320" y="1680"/>
              <a:ext cx="672" cy="52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tIns="137160" bIns="137160"/>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vi-VN" sz="2000">
                  <a:solidFill>
                    <a:prstClr val="black"/>
                  </a:solidFill>
                  <a:latin typeface="Helvetica" panose="020B0604020202020204" pitchFamily="34" charset="0"/>
                </a:rPr>
                <a:t>NTP</a:t>
              </a:r>
            </a:p>
            <a:p>
              <a:pPr algn="ctr">
                <a:spcBef>
                  <a:spcPct val="0"/>
                </a:spcBef>
                <a:buClrTx/>
                <a:buSzTx/>
                <a:buFontTx/>
                <a:buNone/>
              </a:pPr>
              <a:r>
                <a:rPr lang="en-US" altLang="vi-VN" sz="2000">
                  <a:solidFill>
                    <a:prstClr val="black"/>
                  </a:solidFill>
                  <a:latin typeface="Helvetica" panose="020B0604020202020204" pitchFamily="34" charset="0"/>
                </a:rPr>
                <a:t>daemon</a:t>
              </a:r>
            </a:p>
          </p:txBody>
        </p:sp>
        <p:sp>
          <p:nvSpPr>
            <p:cNvPr id="157715" name="Text Box 17"/>
            <p:cNvSpPr txBox="1">
              <a:spLocks noChangeArrowheads="1"/>
            </p:cNvSpPr>
            <p:nvPr/>
          </p:nvSpPr>
          <p:spPr bwMode="auto">
            <a:xfrm>
              <a:off x="4992" y="1680"/>
              <a:ext cx="672" cy="528"/>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tIns="137160" bIns="137160"/>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lgn="ctr">
                <a:spcBef>
                  <a:spcPct val="0"/>
                </a:spcBef>
                <a:buClrTx/>
                <a:buSzTx/>
                <a:buFontTx/>
                <a:buNone/>
              </a:pPr>
              <a:r>
                <a:rPr lang="en-US" altLang="vi-VN" sz="2000">
                  <a:solidFill>
                    <a:prstClr val="black"/>
                  </a:solidFill>
                  <a:latin typeface="Helvetica" panose="020B0604020202020204" pitchFamily="34" charset="0"/>
                </a:rPr>
                <a:t>Web </a:t>
              </a:r>
              <a:br>
                <a:rPr lang="en-US" altLang="vi-VN" sz="2000">
                  <a:solidFill>
                    <a:prstClr val="black"/>
                  </a:solidFill>
                  <a:latin typeface="Helvetica" panose="020B0604020202020204" pitchFamily="34" charset="0"/>
                </a:rPr>
              </a:br>
              <a:r>
                <a:rPr lang="en-US" altLang="vi-VN" sz="2000">
                  <a:solidFill>
                    <a:prstClr val="black"/>
                  </a:solidFill>
                  <a:latin typeface="Helvetica" panose="020B0604020202020204" pitchFamily="34" charset="0"/>
                </a:rPr>
                <a:t>server</a:t>
              </a:r>
            </a:p>
          </p:txBody>
        </p:sp>
        <p:sp>
          <p:nvSpPr>
            <p:cNvPr id="157716" name="Rectangle 18"/>
            <p:cNvSpPr>
              <a:spLocks noChangeArrowheads="1"/>
            </p:cNvSpPr>
            <p:nvPr/>
          </p:nvSpPr>
          <p:spPr bwMode="auto">
            <a:xfrm>
              <a:off x="4176" y="2254"/>
              <a:ext cx="68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vi-VN" sz="1600" i="1">
                  <a:solidFill>
                    <a:prstClr val="black"/>
                  </a:solidFill>
                  <a:latin typeface="Helvetica" panose="020B0604020202020204" pitchFamily="34" charset="0"/>
                </a:rPr>
                <a:t>port 123</a:t>
              </a:r>
            </a:p>
          </p:txBody>
        </p:sp>
        <p:sp>
          <p:nvSpPr>
            <p:cNvPr id="157717" name="Rectangle 19"/>
            <p:cNvSpPr>
              <a:spLocks noChangeArrowheads="1"/>
            </p:cNvSpPr>
            <p:nvPr/>
          </p:nvSpPr>
          <p:spPr bwMode="auto">
            <a:xfrm>
              <a:off x="5233" y="2304"/>
              <a:ext cx="599"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1600" tIns="50800" rIns="101600" bIns="50800">
              <a:spAutoFit/>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r>
                <a:rPr lang="en-US" altLang="vi-VN" sz="1600" i="1">
                  <a:solidFill>
                    <a:prstClr val="black"/>
                  </a:solidFill>
                  <a:latin typeface="Helvetica" panose="020B0604020202020204" pitchFamily="34" charset="0"/>
                </a:rPr>
                <a:t>port 80</a:t>
              </a:r>
            </a:p>
          </p:txBody>
        </p:sp>
      </p:grpSp>
    </p:spTree>
    <p:extLst>
      <p:ext uri="{BB962C8B-B14F-4D97-AF65-F5344CB8AC3E}">
        <p14:creationId xmlns:p14="http://schemas.microsoft.com/office/powerpoint/2010/main" val="7140553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D682B89C-6291-4C56-AD3A-DAB9F2968279}" type="slidenum">
              <a:rPr lang="en-US" altLang="vi-VN" sz="1200">
                <a:solidFill>
                  <a:prstClr val="black"/>
                </a:solidFill>
                <a:latin typeface="Garamond" panose="02020404030301010803" pitchFamily="18" charset="0"/>
              </a:rPr>
              <a:pPr>
                <a:spcBef>
                  <a:spcPct val="0"/>
                </a:spcBef>
                <a:buClrTx/>
                <a:buSzTx/>
                <a:buFontTx/>
                <a:buNone/>
              </a:pPr>
              <a:t>6</a:t>
            </a:fld>
            <a:endParaRPr lang="en-US" altLang="vi-VN" sz="1200">
              <a:solidFill>
                <a:prstClr val="black"/>
              </a:solidFill>
              <a:latin typeface="Garamond" panose="02020404030301010803" pitchFamily="18" charset="0"/>
            </a:endParaRPr>
          </a:p>
        </p:txBody>
      </p:sp>
      <p:sp>
        <p:nvSpPr>
          <p:cNvPr id="159747" name="Rectangle 2"/>
          <p:cNvSpPr>
            <a:spLocks noGrp="1" noChangeArrowheads="1"/>
          </p:cNvSpPr>
          <p:nvPr>
            <p:ph type="title"/>
          </p:nvPr>
        </p:nvSpPr>
        <p:spPr/>
        <p:txBody>
          <a:bodyPr/>
          <a:lstStyle/>
          <a:p>
            <a:r>
              <a:rPr lang="en-US" altLang="vi-VN" smtClean="0">
                <a:latin typeface="Arial" panose="020B0604020202020204" pitchFamily="34" charset="0"/>
              </a:rPr>
              <a:t>Cổng (port)</a:t>
            </a:r>
          </a:p>
        </p:txBody>
      </p:sp>
      <p:sp>
        <p:nvSpPr>
          <p:cNvPr id="159748" name="Rectangle 3"/>
          <p:cNvSpPr>
            <a:spLocks noGrp="1" noChangeArrowheads="1"/>
          </p:cNvSpPr>
          <p:nvPr>
            <p:ph type="body" idx="1"/>
          </p:nvPr>
        </p:nvSpPr>
        <p:spPr/>
        <p:txBody>
          <a:bodyPr/>
          <a:lstStyle/>
          <a:p>
            <a:endParaRPr lang="fr-FR" altLang="vi-VN" smtClean="0"/>
          </a:p>
        </p:txBody>
      </p:sp>
      <p:pic>
        <p:nvPicPr>
          <p:cNvPr id="1597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243584"/>
            <a:ext cx="81534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22642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DE3CEB96-EEBE-4E0E-90E8-49E9833E4D02}" type="slidenum">
              <a:rPr lang="en-US" altLang="vi-VN" sz="1200">
                <a:solidFill>
                  <a:prstClr val="black"/>
                </a:solidFill>
                <a:latin typeface="Garamond" panose="02020404030301010803" pitchFamily="18" charset="0"/>
              </a:rPr>
              <a:pPr>
                <a:spcBef>
                  <a:spcPct val="0"/>
                </a:spcBef>
                <a:buClrTx/>
                <a:buSzTx/>
                <a:buFontTx/>
                <a:buNone/>
              </a:pPr>
              <a:t>7</a:t>
            </a:fld>
            <a:endParaRPr lang="en-US" altLang="vi-VN" sz="1200">
              <a:solidFill>
                <a:prstClr val="black"/>
              </a:solidFill>
              <a:latin typeface="Garamond" panose="02020404030301010803" pitchFamily="18" charset="0"/>
            </a:endParaRPr>
          </a:p>
        </p:txBody>
      </p:sp>
      <p:sp>
        <p:nvSpPr>
          <p:cNvPr id="161795" name="Rectangle 2"/>
          <p:cNvSpPr>
            <a:spLocks noGrp="1" noChangeArrowheads="1"/>
          </p:cNvSpPr>
          <p:nvPr>
            <p:ph type="title"/>
          </p:nvPr>
        </p:nvSpPr>
        <p:spPr>
          <a:xfrm>
            <a:off x="1972056" y="417576"/>
            <a:ext cx="9144000" cy="685800"/>
          </a:xfrm>
        </p:spPr>
        <p:txBody>
          <a:bodyPr/>
          <a:lstStyle/>
          <a:p>
            <a:r>
              <a:rPr lang="en-US" altLang="vi-VN" sz="2800" dirty="0" err="1">
                <a:latin typeface="Arial" panose="020B0604020202020204" pitchFamily="34" charset="0"/>
              </a:rPr>
              <a:t>Ví</a:t>
            </a:r>
            <a:r>
              <a:rPr lang="en-US" altLang="vi-VN" sz="2800" dirty="0">
                <a:latin typeface="Arial" panose="020B0604020202020204" pitchFamily="34" charset="0"/>
              </a:rPr>
              <a:t> </a:t>
            </a:r>
            <a:r>
              <a:rPr lang="en-US" altLang="vi-VN" sz="2800" dirty="0" err="1">
                <a:latin typeface="Arial" panose="020B0604020202020204" pitchFamily="34" charset="0"/>
              </a:rPr>
              <a:t>dụ</a:t>
            </a:r>
            <a:r>
              <a:rPr lang="en-US" altLang="vi-VN" sz="2800" dirty="0">
                <a:latin typeface="Arial" panose="020B0604020202020204" pitchFamily="34" charset="0"/>
              </a:rPr>
              <a:t> </a:t>
            </a:r>
            <a:r>
              <a:rPr lang="en-US" altLang="vi-VN" sz="2800" dirty="0" err="1">
                <a:latin typeface="Arial" panose="020B0604020202020204" pitchFamily="34" charset="0"/>
              </a:rPr>
              <a:t>các</a:t>
            </a:r>
            <a:r>
              <a:rPr lang="en-US" altLang="vi-VN" sz="2800" dirty="0">
                <a:latin typeface="Arial" panose="020B0604020202020204" pitchFamily="34" charset="0"/>
              </a:rPr>
              <a:t> </a:t>
            </a:r>
            <a:r>
              <a:rPr lang="en-US" altLang="vi-VN" sz="2800" dirty="0" err="1">
                <a:latin typeface="Arial" panose="020B0604020202020204" pitchFamily="34" charset="0"/>
              </a:rPr>
              <a:t>chương</a:t>
            </a:r>
            <a:r>
              <a:rPr lang="en-US" altLang="vi-VN" sz="2800" dirty="0">
                <a:latin typeface="Arial" panose="020B0604020202020204" pitchFamily="34" charset="0"/>
              </a:rPr>
              <a:t> </a:t>
            </a:r>
            <a:r>
              <a:rPr lang="en-US" altLang="vi-VN" sz="2800" dirty="0" err="1">
                <a:latin typeface="Arial" panose="020B0604020202020204" pitchFamily="34" charset="0"/>
              </a:rPr>
              <a:t>trình</a:t>
            </a:r>
            <a:r>
              <a:rPr lang="en-US" altLang="vi-VN" sz="2800" dirty="0">
                <a:latin typeface="Arial" panose="020B0604020202020204" pitchFamily="34" charset="0"/>
              </a:rPr>
              <a:t> </a:t>
            </a:r>
            <a:r>
              <a:rPr lang="en-US" altLang="vi-VN" sz="2800" dirty="0" err="1">
                <a:latin typeface="Arial" panose="020B0604020202020204" pitchFamily="34" charset="0"/>
              </a:rPr>
              <a:t>mạng</a:t>
            </a:r>
            <a:r>
              <a:rPr lang="en-US" altLang="vi-VN" sz="2800" dirty="0">
                <a:latin typeface="Arial" panose="020B0604020202020204" pitchFamily="34" charset="0"/>
              </a:rPr>
              <a:t> </a:t>
            </a:r>
            <a:r>
              <a:rPr lang="en-US" altLang="vi-VN" sz="2800" dirty="0" err="1">
                <a:latin typeface="Arial" panose="020B0604020202020204" pitchFamily="34" charset="0"/>
              </a:rPr>
              <a:t>sử</a:t>
            </a:r>
            <a:r>
              <a:rPr lang="en-US" altLang="vi-VN" sz="2800" dirty="0">
                <a:latin typeface="Arial" panose="020B0604020202020204" pitchFamily="34" charset="0"/>
              </a:rPr>
              <a:t> </a:t>
            </a:r>
            <a:r>
              <a:rPr lang="en-US" altLang="vi-VN" sz="2800" dirty="0" err="1">
                <a:latin typeface="Arial" panose="020B0604020202020204" pitchFamily="34" charset="0"/>
              </a:rPr>
              <a:t>dụng</a:t>
            </a:r>
            <a:r>
              <a:rPr lang="en-US" altLang="vi-VN" sz="2800" dirty="0">
                <a:latin typeface="Arial" panose="020B0604020202020204" pitchFamily="34" charset="0"/>
              </a:rPr>
              <a:t> </a:t>
            </a:r>
            <a:r>
              <a:rPr lang="en-US" altLang="vi-VN" sz="2800" dirty="0" err="1">
                <a:latin typeface="Arial" panose="020B0604020202020204" pitchFamily="34" charset="0"/>
              </a:rPr>
              <a:t>cổng</a:t>
            </a:r>
            <a:r>
              <a:rPr lang="en-US" altLang="vi-VN" sz="2800" dirty="0">
                <a:latin typeface="Arial" panose="020B0604020202020204" pitchFamily="34" charset="0"/>
              </a:rPr>
              <a:t> </a:t>
            </a:r>
            <a:r>
              <a:rPr lang="en-US" altLang="vi-VN" sz="2800" dirty="0" err="1">
                <a:latin typeface="Arial" panose="020B0604020202020204" pitchFamily="34" charset="0"/>
              </a:rPr>
              <a:t>khác</a:t>
            </a:r>
            <a:r>
              <a:rPr lang="en-US" altLang="vi-VN" sz="2800" dirty="0">
                <a:latin typeface="Arial" panose="020B0604020202020204" pitchFamily="34" charset="0"/>
              </a:rPr>
              <a:t> </a:t>
            </a:r>
            <a:r>
              <a:rPr lang="en-US" altLang="vi-VN" sz="2800" dirty="0" err="1">
                <a:latin typeface="Arial" panose="020B0604020202020204" pitchFamily="34" charset="0"/>
              </a:rPr>
              <a:t>nhau</a:t>
            </a:r>
            <a:endParaRPr lang="en-US" altLang="vi-VN" sz="2800" dirty="0">
              <a:latin typeface="Arial" panose="020B0604020202020204" pitchFamily="34" charset="0"/>
            </a:endParaRPr>
          </a:p>
        </p:txBody>
      </p:sp>
      <p:pic>
        <p:nvPicPr>
          <p:cNvPr id="161796" name="Picture 4"/>
          <p:cNvPicPr>
            <a:picLocks noChangeAspect="1" noChangeArrowheads="1"/>
          </p:cNvPicPr>
          <p:nvPr/>
        </p:nvPicPr>
        <p:blipFill>
          <a:blip r:embed="rId3">
            <a:extLst>
              <a:ext uri="{28A0092B-C50C-407E-A947-70E740481C1C}">
                <a14:useLocalDpi xmlns:a14="http://schemas.microsoft.com/office/drawing/2010/main" val="0"/>
              </a:ext>
            </a:extLst>
          </a:blip>
          <a:srcRect r="47002" b="63158"/>
          <a:stretch>
            <a:fillRect/>
          </a:stretch>
        </p:blipFill>
        <p:spPr bwMode="auto">
          <a:xfrm>
            <a:off x="2360614" y="1563625"/>
            <a:ext cx="8154987" cy="413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21504987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A8290A3B-42EC-4051-BE60-17260853CE46}" type="slidenum">
              <a:rPr lang="en-US" altLang="vi-VN" sz="1200">
                <a:solidFill>
                  <a:prstClr val="black"/>
                </a:solidFill>
                <a:latin typeface="Garamond" panose="02020404030301010803" pitchFamily="18" charset="0"/>
              </a:rPr>
              <a:pPr>
                <a:spcBef>
                  <a:spcPct val="0"/>
                </a:spcBef>
                <a:buClrTx/>
                <a:buSzTx/>
                <a:buFontTx/>
                <a:buNone/>
              </a:pPr>
              <a:t>8</a:t>
            </a:fld>
            <a:endParaRPr lang="en-US" altLang="vi-VN" sz="1200">
              <a:solidFill>
                <a:prstClr val="black"/>
              </a:solidFill>
              <a:latin typeface="Garamond" panose="02020404030301010803" pitchFamily="18" charset="0"/>
            </a:endParaRPr>
          </a:p>
        </p:txBody>
      </p:sp>
      <p:sp>
        <p:nvSpPr>
          <p:cNvPr id="163843" name="Rectangle 2"/>
          <p:cNvSpPr>
            <a:spLocks noGrp="1" noChangeArrowheads="1"/>
          </p:cNvSpPr>
          <p:nvPr>
            <p:ph type="title"/>
          </p:nvPr>
        </p:nvSpPr>
        <p:spPr/>
        <p:txBody>
          <a:bodyPr/>
          <a:lstStyle/>
          <a:p>
            <a:r>
              <a:rPr lang="en-US" altLang="vi-VN" smtClean="0">
                <a:latin typeface="Arial" panose="020B0604020202020204" pitchFamily="34" charset="0"/>
              </a:rPr>
              <a:t>Sử dụng cổng để nhận biết dịch vụ</a:t>
            </a:r>
          </a:p>
        </p:txBody>
      </p:sp>
      <p:sp>
        <p:nvSpPr>
          <p:cNvPr id="163844" name="Rectangle 3"/>
          <p:cNvSpPr>
            <a:spLocks noGrp="1" noChangeArrowheads="1"/>
          </p:cNvSpPr>
          <p:nvPr>
            <p:ph type="body" idx="1"/>
          </p:nvPr>
        </p:nvSpPr>
        <p:spPr/>
        <p:txBody>
          <a:bodyPr/>
          <a:lstStyle/>
          <a:p>
            <a:endParaRPr lang="fr-FR" altLang="vi-VN" smtClean="0"/>
          </a:p>
        </p:txBody>
      </p:sp>
      <p:pic>
        <p:nvPicPr>
          <p:cNvPr id="163845" name="Picture 4"/>
          <p:cNvPicPr>
            <a:picLocks noChangeAspect="1" noChangeArrowheads="1"/>
          </p:cNvPicPr>
          <p:nvPr/>
        </p:nvPicPr>
        <p:blipFill>
          <a:blip r:embed="rId3">
            <a:extLst>
              <a:ext uri="{28A0092B-C50C-407E-A947-70E740481C1C}">
                <a14:useLocalDpi xmlns:a14="http://schemas.microsoft.com/office/drawing/2010/main" val="0"/>
              </a:ext>
            </a:extLst>
          </a:blip>
          <a:srcRect l="18750" t="25999" r="19376" b="10001"/>
          <a:stretch>
            <a:fillRect/>
          </a:stretch>
        </p:blipFill>
        <p:spPr bwMode="auto">
          <a:xfrm>
            <a:off x="2109216" y="1178243"/>
            <a:ext cx="8235642" cy="5323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497423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6"/>
          <p:cNvSpPr>
            <a:spLocks noGrp="1" noChangeArrowheads="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00"/>
              </a:buClr>
              <a:buSzPct val="65000"/>
              <a:buFont typeface="Wingdings" panose="05000000000000000000" pitchFamily="2" charset="2"/>
              <a:buChar char="n"/>
              <a:defRPr sz="2800">
                <a:solidFill>
                  <a:srgbClr val="990000"/>
                </a:solidFill>
                <a:latin typeface="Arial" panose="020B0604020202020204" pitchFamily="34" charset="0"/>
                <a:cs typeface="Arial" panose="020B0604020202020204" pitchFamily="34" charset="0"/>
              </a:defRPr>
            </a:lvl1pPr>
            <a:lvl2pPr marL="742950" indent="-285750">
              <a:spcBef>
                <a:spcPct val="20000"/>
              </a:spcBef>
              <a:buClr>
                <a:srgbClr val="336699"/>
              </a:buClr>
              <a:buSzPct val="60000"/>
              <a:buFont typeface="Wingdings" panose="05000000000000000000" pitchFamily="2" charset="2"/>
              <a:buChar char="q"/>
              <a:defRPr sz="2400">
                <a:solidFill>
                  <a:srgbClr val="336699"/>
                </a:solidFill>
                <a:latin typeface="Arial" panose="020B0604020202020204" pitchFamily="34" charset="0"/>
                <a:cs typeface="Arial" panose="020B0604020202020204" pitchFamily="34" charset="0"/>
              </a:defRPr>
            </a:lvl2pPr>
            <a:lvl3pPr marL="1143000" indent="-228600">
              <a:spcBef>
                <a:spcPct val="20000"/>
              </a:spcBef>
              <a:buClr>
                <a:schemeClr val="tx1"/>
              </a:buClr>
              <a:buSzPct val="65000"/>
              <a:buFont typeface="Wingdings" panose="05000000000000000000" pitchFamily="2" charset="2"/>
              <a:buChar char="ü"/>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Ø"/>
              <a:defRPr>
                <a:solidFill>
                  <a:schemeClr val="tx1"/>
                </a:solidFill>
                <a:latin typeface="Arial" panose="020B0604020202020204" pitchFamily="34" charset="0"/>
                <a:cs typeface="Arial" panose="020B0604020202020204" pitchFamily="34" charset="0"/>
              </a:defRPr>
            </a:lvl4pPr>
            <a:lvl5pPr marL="2057400" indent="-228600">
              <a:spcBef>
                <a:spcPct val="20000"/>
              </a:spcBef>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sz="1600">
                <a:solidFill>
                  <a:schemeClr val="tx1"/>
                </a:solidFill>
                <a:latin typeface="Arial" panose="020B0604020202020204" pitchFamily="34" charset="0"/>
                <a:cs typeface="Arial" panose="020B0604020202020204" pitchFamily="34" charset="0"/>
              </a:defRPr>
            </a:lvl9pPr>
          </a:lstStyle>
          <a:p>
            <a:pPr>
              <a:spcBef>
                <a:spcPct val="0"/>
              </a:spcBef>
              <a:buClrTx/>
              <a:buSzTx/>
              <a:buFontTx/>
              <a:buNone/>
            </a:pPr>
            <a:fld id="{907CE1C8-4D92-4B18-B6E0-B982758D2959}" type="slidenum">
              <a:rPr lang="en-US" altLang="vi-VN" sz="1200">
                <a:solidFill>
                  <a:prstClr val="black"/>
                </a:solidFill>
                <a:latin typeface="Garamond" panose="02020404030301010803" pitchFamily="18" charset="0"/>
              </a:rPr>
              <a:pPr>
                <a:spcBef>
                  <a:spcPct val="0"/>
                </a:spcBef>
                <a:buClrTx/>
                <a:buSzTx/>
                <a:buFontTx/>
                <a:buNone/>
              </a:pPr>
              <a:t>9</a:t>
            </a:fld>
            <a:endParaRPr lang="en-US" altLang="vi-VN" sz="1200">
              <a:solidFill>
                <a:prstClr val="black"/>
              </a:solidFill>
              <a:latin typeface="Garamond" panose="02020404030301010803" pitchFamily="18" charset="0"/>
            </a:endParaRPr>
          </a:p>
        </p:txBody>
      </p:sp>
      <p:sp>
        <p:nvSpPr>
          <p:cNvPr id="165891" name="Rectangle 2"/>
          <p:cNvSpPr>
            <a:spLocks noGrp="1" noChangeArrowheads="1"/>
          </p:cNvSpPr>
          <p:nvPr>
            <p:ph type="title"/>
          </p:nvPr>
        </p:nvSpPr>
        <p:spPr/>
        <p:txBody>
          <a:bodyPr/>
          <a:lstStyle/>
          <a:p>
            <a:r>
              <a:rPr lang="en-US" altLang="vi-VN" smtClean="0">
                <a:latin typeface="Arial" panose="020B0604020202020204" pitchFamily="34" charset="0"/>
              </a:rPr>
              <a:t>Một số cổng nổi tiếng (Well-known)</a:t>
            </a:r>
          </a:p>
        </p:txBody>
      </p:sp>
      <p:sp>
        <p:nvSpPr>
          <p:cNvPr id="165892" name="Rectangle 3"/>
          <p:cNvSpPr>
            <a:spLocks noGrp="1" noChangeArrowheads="1"/>
          </p:cNvSpPr>
          <p:nvPr>
            <p:ph type="body" idx="1"/>
          </p:nvPr>
        </p:nvSpPr>
        <p:spPr/>
        <p:txBody>
          <a:bodyPr/>
          <a:lstStyle/>
          <a:p>
            <a:endParaRPr lang="fr-FR" altLang="vi-VN" smtClean="0"/>
          </a:p>
        </p:txBody>
      </p:sp>
      <p:pic>
        <p:nvPicPr>
          <p:cNvPr id="165893" name="Picture 4"/>
          <p:cNvPicPr>
            <a:picLocks noChangeAspect="1" noChangeArrowheads="1"/>
          </p:cNvPicPr>
          <p:nvPr/>
        </p:nvPicPr>
        <p:blipFill>
          <a:blip r:embed="rId3">
            <a:extLst>
              <a:ext uri="{28A0092B-C50C-407E-A947-70E740481C1C}">
                <a14:useLocalDpi xmlns:a14="http://schemas.microsoft.com/office/drawing/2010/main" val="0"/>
              </a:ext>
            </a:extLst>
          </a:blip>
          <a:srcRect t="10347"/>
          <a:stretch>
            <a:fillRect/>
          </a:stretch>
        </p:blipFill>
        <p:spPr bwMode="auto">
          <a:xfrm>
            <a:off x="1993900" y="1325880"/>
            <a:ext cx="8674100"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59398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1400</Words>
  <Application>Microsoft Office PowerPoint</Application>
  <PresentationFormat>Widescreen</PresentationFormat>
  <Paragraphs>230</Paragraphs>
  <Slides>31</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Calibri</vt:lpstr>
      <vt:lpstr>Calibri Light</vt:lpstr>
      <vt:lpstr>Courier New</vt:lpstr>
      <vt:lpstr>Garamond</vt:lpstr>
      <vt:lpstr>Helvetica</vt:lpstr>
      <vt:lpstr>Tahoma</vt:lpstr>
      <vt:lpstr>Times New Roman</vt:lpstr>
      <vt:lpstr>Wingdings</vt:lpstr>
      <vt:lpstr>Office Theme</vt:lpstr>
      <vt:lpstr>BÀI GIẢNG  LẬP TRÌNH MẠNG</vt:lpstr>
      <vt:lpstr>PowerPoint Presentation</vt:lpstr>
      <vt:lpstr>Giao thức TCP</vt:lpstr>
      <vt:lpstr>Cổng (Port)</vt:lpstr>
      <vt:lpstr>Cổng (Port)</vt:lpstr>
      <vt:lpstr>Cổng (port)</vt:lpstr>
      <vt:lpstr>Ví dụ các chương trình mạng sử dụng cổng khác nhau</vt:lpstr>
      <vt:lpstr>Sử dụng cổng để nhận biết dịch vụ</vt:lpstr>
      <vt:lpstr>Một số cổng nổi tiếng (Well-known)</vt:lpstr>
      <vt:lpstr>Địa chỉ IP (Addresses)</vt:lpstr>
      <vt:lpstr>Dãy địa chỉ IP theo lớp</vt:lpstr>
      <vt:lpstr>Tên miền (Domain Name)</vt:lpstr>
      <vt:lpstr>Ánh xạ tên miền</vt:lpstr>
      <vt:lpstr>Socket ?</vt:lpstr>
      <vt:lpstr>Socket ?</vt:lpstr>
      <vt:lpstr>Các kiểu socket</vt:lpstr>
      <vt:lpstr>State và Stateless</vt:lpstr>
      <vt:lpstr>Các bước tạo một ứng dụng TCP</vt:lpstr>
      <vt:lpstr>Các bước tạo một ứng dụng TCP</vt:lpstr>
      <vt:lpstr>Các bước tạo một ứng dụng TCP</vt:lpstr>
      <vt:lpstr>Ví dụ các bước tạo ứng dụng TCP với Java</vt:lpstr>
      <vt:lpstr>Ví dụ các bước tạo ứng dụng TCP với Java</vt:lpstr>
      <vt:lpstr>Mô tả quá trình trao đổi dư liệu giữa client và server</vt:lpstr>
      <vt:lpstr>Ví dụ chương trình Java : Time Server</vt:lpstr>
      <vt:lpstr>PowerPoint Presentation</vt:lpstr>
      <vt:lpstr>Chương trình Java: Time client</vt:lpstr>
      <vt:lpstr>Chương trình server đa tuyến (Threaded Server)</vt:lpstr>
      <vt:lpstr>Chương trình server đa tuyến (Threaded Server)</vt:lpstr>
      <vt:lpstr>Bài tập lập trình với TCP Socket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Toan Le</dc:creator>
  <cp:lastModifiedBy>acer</cp:lastModifiedBy>
  <cp:revision>18</cp:revision>
  <dcterms:created xsi:type="dcterms:W3CDTF">2020-05-27T05:21:30Z</dcterms:created>
  <dcterms:modified xsi:type="dcterms:W3CDTF">2022-08-13T01:36:00Z</dcterms:modified>
</cp:coreProperties>
</file>