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A9116-BA1D-4AC3-9411-B9077C5EBD4B}" type="datetimeFigureOut">
              <a:rPr lang="en-US" smtClean="0"/>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8E2EB-62B6-479D-BE94-EF5F97218C29}" type="slidenum">
              <a:rPr lang="en-US" smtClean="0"/>
              <a:t>‹#›</a:t>
            </a:fld>
            <a:endParaRPr lang="en-US"/>
          </a:p>
        </p:txBody>
      </p:sp>
    </p:spTree>
    <p:extLst>
      <p:ext uri="{BB962C8B-B14F-4D97-AF65-F5344CB8AC3E}">
        <p14:creationId xmlns:p14="http://schemas.microsoft.com/office/powerpoint/2010/main" val="724066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933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1627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974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5468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838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3757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091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6135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6842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582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7145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603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7525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7311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3471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753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2C102-B8AE-4CC8-8DFD-907875E47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D06CCF0-B4C9-4910-B71B-BC5228E90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87BE8D5-EACC-475F-B772-4C6E30ECC271}"/>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217793E9-AE2F-44EA-9261-CDDE0A320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EB453C0-1394-4470-9C6B-5680634C4EC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3146689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5D5A0-D36B-42D3-8503-A08848E90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B9DE344-B2E6-4D08-8EFD-71DBF3147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94F3758-74C8-452E-83A6-2CC57BC5F423}"/>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4A0A3BFC-EC66-4779-8648-8C5557A28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11D2088-CE38-4639-9C50-5E8FE341BD1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4681873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56662CB-0803-47C7-B8F3-343BD6375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C913163-7159-4A13-99D8-0BF55A008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937CC0-663F-45FD-AF01-CB2762545C84}"/>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36F24968-DE40-4BED-BFBB-FACFDD8CF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C1762EC-6177-4132-ACB5-5C730475D94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1170246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593C6-3D1B-460E-B901-F4BB8F0EFEF2}"/>
              </a:ext>
            </a:extLst>
          </p:cNvPr>
          <p:cNvSpPr>
            <a:spLocks noGrp="1"/>
          </p:cNvSpPr>
          <p:nvPr>
            <p:ph type="title"/>
          </p:nvPr>
        </p:nvSpPr>
        <p:spPr>
          <a:xfrm>
            <a:off x="2043484" y="365126"/>
            <a:ext cx="9310315" cy="9468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B9BE0FE-78F6-411B-A5F1-2D9DD895E4E1}"/>
              </a:ext>
            </a:extLst>
          </p:cNvPr>
          <p:cNvSpPr>
            <a:spLocks noGrp="1"/>
          </p:cNvSpPr>
          <p:nvPr>
            <p:ph idx="1"/>
          </p:nvPr>
        </p:nvSpPr>
        <p:spPr>
          <a:xfrm>
            <a:off x="572493" y="1431235"/>
            <a:ext cx="11100021" cy="48661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87351A-05B1-4209-ABD5-8A3B58E66BEF}"/>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D29372B3-9D16-415C-AFC6-5D4652E2A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C96612-9E2F-40CF-99EB-6E186AFA1352}"/>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8254176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184B0-B474-49DB-90DF-EA5251578B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21C19F0-1FB7-4AE0-896E-2777B6C62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E6464CF-570F-4361-9C22-BC3CA88D148C}"/>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E58B62D1-8837-45F2-8787-A2B9AB185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E02877-DE60-4015-8FCF-892ACE36AA54}"/>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1406197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8C28F-0E26-4450-B5E9-87FEB7BDC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0A839B7-197F-4E24-9034-3FAB490EB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94A0A18-C706-495C-B58F-7AF0D336D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C573B90-884B-4A9F-A8FA-7F1E17F9DBD1}"/>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6" name="Footer Placeholder 5">
            <a:extLst>
              <a:ext uri="{FF2B5EF4-FFF2-40B4-BE49-F238E27FC236}">
                <a16:creationId xmlns:a16="http://schemas.microsoft.com/office/drawing/2014/main" xmlns="" id="{488F9F5E-BDB1-45F3-BCE2-76B6520C3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884A89C-CCFA-45DE-98FF-AD7815AB839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3194253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7480A-21EF-4CFF-9025-CCD9FA4E3840}"/>
              </a:ext>
            </a:extLst>
          </p:cNvPr>
          <p:cNvSpPr>
            <a:spLocks noGrp="1"/>
          </p:cNvSpPr>
          <p:nvPr>
            <p:ph type="title"/>
          </p:nvPr>
        </p:nvSpPr>
        <p:spPr>
          <a:xfrm>
            <a:off x="2059536" y="365125"/>
            <a:ext cx="9295852" cy="95947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D58E34F7-5664-4D9D-945D-F455A3DFE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0230B20-378D-4F09-8BF3-DEC4AF859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E6BB53C-6E2D-4274-9D7E-A670158CB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167D38A-88C4-4F01-BFB9-D94E541EC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99B471D-3ADB-4293-9A4B-67CF34A75DFE}"/>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8" name="Footer Placeholder 7">
            <a:extLst>
              <a:ext uri="{FF2B5EF4-FFF2-40B4-BE49-F238E27FC236}">
                <a16:creationId xmlns:a16="http://schemas.microsoft.com/office/drawing/2014/main" xmlns="" id="{F3774760-CCCB-42BA-9A1B-D8E7D8A94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83038AC-F431-4B77-9D3B-926E6AB6988E}"/>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7940865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8AF7B9-53C0-4585-9B89-2FBA7B701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6201745-3FA6-4569-A489-EF0EA162A557}"/>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4" name="Footer Placeholder 3">
            <a:extLst>
              <a:ext uri="{FF2B5EF4-FFF2-40B4-BE49-F238E27FC236}">
                <a16:creationId xmlns:a16="http://schemas.microsoft.com/office/drawing/2014/main" xmlns="" id="{7CBFEA74-BC5E-4B0B-835D-E657A873B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FD1EE18-4D1C-4701-8BBA-0169DC7CC46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5758413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19FDDA1-6ACB-4F4D-B161-8B6F5641054C}"/>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3" name="Footer Placeholder 2">
            <a:extLst>
              <a:ext uri="{FF2B5EF4-FFF2-40B4-BE49-F238E27FC236}">
                <a16:creationId xmlns:a16="http://schemas.microsoft.com/office/drawing/2014/main" xmlns="" id="{57317F60-55C3-4BB3-BDEB-861CA8251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1E89CA0-249C-4A75-A3B7-DBDE4463B16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9362709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54949C-EB4F-4ACF-8ADE-56A8C29C7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E126C2B-8498-44CE-B005-71433DDBB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F0CAAFC-D17E-4850-87AB-4B0A70BF4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70FB378-A528-4D34-A3DA-9AAD4037616B}"/>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6" name="Footer Placeholder 5">
            <a:extLst>
              <a:ext uri="{FF2B5EF4-FFF2-40B4-BE49-F238E27FC236}">
                <a16:creationId xmlns:a16="http://schemas.microsoft.com/office/drawing/2014/main" xmlns="" id="{3BE1E530-6145-4EB0-B9A0-4C5FC5E73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F277388-E30C-4DA3-B6CF-2F6706424C68}"/>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7788268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74CB1-3943-4F0E-9F85-C3E76CA81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93E7326-9859-4138-A3F6-5A4E1D605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1411D02-CB68-43D9-85FC-185924DA2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6D51B13-BF22-4142-BD28-F2F7C6142ECF}"/>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6" name="Footer Placeholder 5">
            <a:extLst>
              <a:ext uri="{FF2B5EF4-FFF2-40B4-BE49-F238E27FC236}">
                <a16:creationId xmlns:a16="http://schemas.microsoft.com/office/drawing/2014/main" xmlns="" id="{29197E58-C0D2-4770-BF0F-B8560F934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179F60B-0CBB-4728-801E-BBB606D2C381}"/>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9970750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AD6C713-6B5B-4652-B919-0C9C326BA8FB}"/>
              </a:ext>
            </a:extLst>
          </p:cNvPr>
          <p:cNvSpPr>
            <a:spLocks noGrp="1"/>
          </p:cNvSpPr>
          <p:nvPr>
            <p:ph type="title"/>
          </p:nvPr>
        </p:nvSpPr>
        <p:spPr>
          <a:xfrm>
            <a:off x="2043484" y="365126"/>
            <a:ext cx="9310315" cy="93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103E2E6-5E74-4663-AD70-D00426D6A4CF}"/>
              </a:ext>
            </a:extLst>
          </p:cNvPr>
          <p:cNvSpPr>
            <a:spLocks noGrp="1"/>
          </p:cNvSpPr>
          <p:nvPr>
            <p:ph type="body" idx="1"/>
          </p:nvPr>
        </p:nvSpPr>
        <p:spPr>
          <a:xfrm>
            <a:off x="564543" y="1447137"/>
            <a:ext cx="10789257" cy="47298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9927BD6-A005-4E4E-8C32-0E1B6CC0CD1A}"/>
              </a:ext>
            </a:extLst>
          </p:cNvPr>
          <p:cNvSpPr>
            <a:spLocks noGrp="1"/>
          </p:cNvSpPr>
          <p:nvPr>
            <p:ph type="dt" sz="half" idx="2"/>
          </p:nvPr>
        </p:nvSpPr>
        <p:spPr>
          <a:xfrm>
            <a:off x="2050990" y="6520441"/>
            <a:ext cx="1530409" cy="346316"/>
          </a:xfrm>
          <a:prstGeom prst="rect">
            <a:avLst/>
          </a:prstGeom>
        </p:spPr>
        <p:txBody>
          <a:bodyPr vert="horz" lIns="91440" tIns="45720" rIns="91440" bIns="45720" rtlCol="0" anchor="ctr"/>
          <a:lstStyle>
            <a:lvl1pPr algn="l">
              <a:defRPr sz="1200">
                <a:solidFill>
                  <a:schemeClr val="tx1">
                    <a:tint val="75000"/>
                  </a:schemeClr>
                </a:solidFill>
              </a:defRPr>
            </a:lvl1p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ED2D051F-F1D7-4D05-9D06-0B2E7BC10237}"/>
              </a:ext>
            </a:extLst>
          </p:cNvPr>
          <p:cNvSpPr>
            <a:spLocks noGrp="1"/>
          </p:cNvSpPr>
          <p:nvPr>
            <p:ph type="ftr" sz="quarter" idx="3"/>
          </p:nvPr>
        </p:nvSpPr>
        <p:spPr>
          <a:xfrm>
            <a:off x="4038600" y="6528987"/>
            <a:ext cx="4114800" cy="3292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91EC13-E05F-4BCF-8EC0-B2CDC677738E}"/>
              </a:ext>
            </a:extLst>
          </p:cNvPr>
          <p:cNvSpPr>
            <a:spLocks noGrp="1"/>
          </p:cNvSpPr>
          <p:nvPr>
            <p:ph type="sldNum" sz="quarter" idx="4"/>
          </p:nvPr>
        </p:nvSpPr>
        <p:spPr>
          <a:xfrm>
            <a:off x="8610600" y="6528987"/>
            <a:ext cx="2743200" cy="329224"/>
          </a:xfrm>
          <a:prstGeom prst="rect">
            <a:avLst/>
          </a:prstGeom>
        </p:spPr>
        <p:txBody>
          <a:bodyPr vert="horz" lIns="91440" tIns="45720" rIns="91440" bIns="45720" rtlCol="0" anchor="ctr"/>
          <a:lstStyle>
            <a:lvl1pPr algn="r">
              <a:defRPr sz="1200">
                <a:solidFill>
                  <a:schemeClr val="tx1">
                    <a:tint val="75000"/>
                  </a:schemeClr>
                </a:solidFill>
              </a:defRPr>
            </a:lvl1pPr>
          </a:lstStyle>
          <a:p>
            <a:fld id="{4AAB023F-0D85-424A-AD30-ACA224193313}" type="slidenum">
              <a:rPr lang="en-US" smtClean="0"/>
              <a:t>‹#›</a:t>
            </a:fld>
            <a:endParaRPr lang="en-US"/>
          </a:p>
        </p:txBody>
      </p:sp>
    </p:spTree>
    <p:extLst>
      <p:ext uri="{BB962C8B-B14F-4D97-AF65-F5344CB8AC3E}">
        <p14:creationId xmlns:p14="http://schemas.microsoft.com/office/powerpoint/2010/main" val="4060027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D286FF-B124-458F-B57B-2B1D24945A8B}"/>
              </a:ext>
            </a:extLst>
          </p:cNvPr>
          <p:cNvSpPr>
            <a:spLocks noGrp="1"/>
          </p:cNvSpPr>
          <p:nvPr>
            <p:ph type="ctrTitle"/>
          </p:nvPr>
        </p:nvSpPr>
        <p:spPr/>
        <p:txBody>
          <a:bodyPr/>
          <a:lstStyle/>
          <a:p>
            <a:r>
              <a:rPr lang="en-US" dirty="0"/>
              <a:t>BÀI GIẢNG </a:t>
            </a:r>
            <a:br>
              <a:rPr lang="en-US" dirty="0"/>
            </a:br>
            <a:r>
              <a:rPr lang="en-US" dirty="0"/>
              <a:t>LẬP TRÌNH MẠNG</a:t>
            </a:r>
          </a:p>
        </p:txBody>
      </p:sp>
      <p:sp>
        <p:nvSpPr>
          <p:cNvPr id="3" name="Subtitle 2">
            <a:extLst>
              <a:ext uri="{FF2B5EF4-FFF2-40B4-BE49-F238E27FC236}">
                <a16:creationId xmlns:a16="http://schemas.microsoft.com/office/drawing/2014/main" xmlns="" id="{5B71ED79-E603-4351-A7EB-B158BDF0BA05}"/>
              </a:ext>
            </a:extLst>
          </p:cNvPr>
          <p:cNvSpPr>
            <a:spLocks noGrp="1"/>
          </p:cNvSpPr>
          <p:nvPr>
            <p:ph type="subTitle" idx="1"/>
          </p:nvPr>
        </p:nvSpPr>
        <p:spPr>
          <a:xfrm>
            <a:off x="960120" y="3602038"/>
            <a:ext cx="10460736" cy="1655762"/>
          </a:xfrm>
        </p:spPr>
        <p:txBody>
          <a:bodyPr/>
          <a:lstStyle/>
          <a:p>
            <a:r>
              <a:rPr lang="en-US" b="1" smtClean="0"/>
              <a:t>PGS.TS.Huỳnh</a:t>
            </a:r>
            <a:r>
              <a:rPr lang="en-US" b="1" dirty="0" smtClean="0"/>
              <a:t> </a:t>
            </a:r>
            <a:r>
              <a:rPr lang="en-US" b="1" dirty="0" err="1"/>
              <a:t>Công</a:t>
            </a:r>
            <a:r>
              <a:rPr lang="en-US" b="1" dirty="0"/>
              <a:t> </a:t>
            </a:r>
            <a:r>
              <a:rPr lang="en-US" b="1" dirty="0" err="1"/>
              <a:t>Pháp</a:t>
            </a:r>
            <a:r>
              <a:rPr lang="en-US" b="1" dirty="0"/>
              <a:t>; </a:t>
            </a:r>
            <a:r>
              <a:rPr lang="en-US" b="1" dirty="0" err="1"/>
              <a:t>Nguyễn</a:t>
            </a:r>
            <a:r>
              <a:rPr lang="en-US" b="1" dirty="0"/>
              <a:t> </a:t>
            </a:r>
            <a:r>
              <a:rPr lang="en-US" b="1" dirty="0" err="1"/>
              <a:t>Anh</a:t>
            </a:r>
            <a:r>
              <a:rPr lang="en-US" b="1" dirty="0"/>
              <a:t> </a:t>
            </a:r>
            <a:r>
              <a:rPr lang="en-US" b="1" dirty="0" err="1"/>
              <a:t>Tuấn</a:t>
            </a:r>
            <a:r>
              <a:rPr lang="en-US" b="1" dirty="0"/>
              <a:t>; </a:t>
            </a:r>
            <a:r>
              <a:rPr lang="en-US" b="1" dirty="0" err="1"/>
              <a:t>Lê</a:t>
            </a:r>
            <a:r>
              <a:rPr lang="en-US" b="1" dirty="0"/>
              <a:t> </a:t>
            </a:r>
            <a:r>
              <a:rPr lang="en-US" b="1" dirty="0" err="1" smtClean="0"/>
              <a:t>Tân</a:t>
            </a:r>
            <a:r>
              <a:rPr lang="en-US" b="1" dirty="0" smtClean="0"/>
              <a:t>; </a:t>
            </a:r>
            <a:br>
              <a:rPr lang="en-US" b="1" dirty="0" smtClean="0"/>
            </a:br>
            <a:r>
              <a:rPr lang="en-US" b="1" dirty="0" err="1" smtClean="0"/>
              <a:t>Nguyễn</a:t>
            </a:r>
            <a:r>
              <a:rPr lang="en-US" b="1" dirty="0" smtClean="0"/>
              <a:t> </a:t>
            </a:r>
            <a:r>
              <a:rPr lang="en-US" b="1" dirty="0" err="1"/>
              <a:t>Thanh</a:t>
            </a:r>
            <a:r>
              <a:rPr lang="en-US" b="1" dirty="0"/>
              <a:t> </a:t>
            </a:r>
            <a:r>
              <a:rPr lang="en-US" b="1" dirty="0" err="1" smtClean="0"/>
              <a:t>Cẩm;Hoàng</a:t>
            </a:r>
            <a:r>
              <a:rPr lang="en-US" b="1" dirty="0" smtClean="0"/>
              <a:t> </a:t>
            </a:r>
            <a:r>
              <a:rPr lang="en-US" b="1" dirty="0" err="1" smtClean="0"/>
              <a:t>Hữu</a:t>
            </a:r>
            <a:r>
              <a:rPr lang="en-US" b="1" dirty="0" smtClean="0"/>
              <a:t> </a:t>
            </a:r>
            <a:r>
              <a:rPr lang="en-US" b="1" dirty="0" err="1" smtClean="0"/>
              <a:t>Đức</a:t>
            </a:r>
            <a:endParaRPr lang="en-US" b="1" dirty="0"/>
          </a:p>
          <a:p>
            <a:r>
              <a:rPr lang="en-US" dirty="0" err="1" smtClean="0"/>
              <a:t>Khoa</a:t>
            </a:r>
            <a:r>
              <a:rPr lang="en-US" dirty="0" smtClean="0"/>
              <a:t> </a:t>
            </a:r>
            <a:r>
              <a:rPr lang="en-US" dirty="0" err="1"/>
              <a:t>Khoa</a:t>
            </a:r>
            <a:r>
              <a:rPr lang="en-US" dirty="0"/>
              <a:t> </a:t>
            </a:r>
            <a:r>
              <a:rPr lang="en-US" dirty="0" err="1"/>
              <a:t>học</a:t>
            </a:r>
            <a:r>
              <a:rPr lang="en-US" dirty="0"/>
              <a:t> </a:t>
            </a:r>
            <a:r>
              <a:rPr lang="en-US" dirty="0" err="1"/>
              <a:t>máy</a:t>
            </a:r>
            <a:r>
              <a:rPr lang="en-US" dirty="0"/>
              <a:t> </a:t>
            </a:r>
            <a:r>
              <a:rPr lang="en-US" dirty="0" err="1"/>
              <a:t>tính</a:t>
            </a:r>
            <a:endParaRPr lang="en-US" dirty="0"/>
          </a:p>
          <a:p>
            <a:endParaRPr lang="en-US" dirty="0"/>
          </a:p>
        </p:txBody>
      </p:sp>
    </p:spTree>
    <p:extLst>
      <p:ext uri="{BB962C8B-B14F-4D97-AF65-F5344CB8AC3E}">
        <p14:creationId xmlns:p14="http://schemas.microsoft.com/office/powerpoint/2010/main" val="1456091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117A62F-CBD2-402E-9B81-5D2609047C2F}" type="slidenum">
              <a:rPr lang="en-US" altLang="vi-VN" sz="1200">
                <a:solidFill>
                  <a:prstClr val="black"/>
                </a:solidFill>
                <a:latin typeface="Garamond" panose="02020404030301010803" pitchFamily="18" charset="0"/>
              </a:rPr>
              <a:pPr>
                <a:spcBef>
                  <a:spcPct val="0"/>
                </a:spcBef>
                <a:buClrTx/>
                <a:buSzTx/>
                <a:buFontTx/>
                <a:buNone/>
              </a:pPr>
              <a:t>10</a:t>
            </a:fld>
            <a:endParaRPr lang="en-US" altLang="vi-VN" sz="1200">
              <a:solidFill>
                <a:prstClr val="black"/>
              </a:solidFill>
              <a:latin typeface="Garamond" panose="02020404030301010803" pitchFamily="18" charset="0"/>
            </a:endParaRPr>
          </a:p>
        </p:txBody>
      </p:sp>
      <p:sp>
        <p:nvSpPr>
          <p:cNvPr id="227331" name="Rectangle 2"/>
          <p:cNvSpPr>
            <a:spLocks noGrp="1" noChangeArrowheads="1"/>
          </p:cNvSpPr>
          <p:nvPr>
            <p:ph type="title"/>
          </p:nvPr>
        </p:nvSpPr>
        <p:spPr/>
        <p:txBody>
          <a:bodyPr/>
          <a:lstStyle/>
          <a:p>
            <a:r>
              <a:rPr lang="en-US" altLang="vi-VN" smtClean="0">
                <a:latin typeface="Arial" panose="020B0604020202020204" pitchFamily="34" charset="0"/>
              </a:rPr>
              <a:t>Tạo ứng dụng UDP socket với Java</a:t>
            </a:r>
          </a:p>
        </p:txBody>
      </p:sp>
      <p:sp>
        <p:nvSpPr>
          <p:cNvPr id="227332" name="Rectangle 3"/>
          <p:cNvSpPr>
            <a:spLocks noGrp="1" noChangeArrowheads="1"/>
          </p:cNvSpPr>
          <p:nvPr>
            <p:ph type="body" idx="1"/>
          </p:nvPr>
        </p:nvSpPr>
        <p:spPr/>
        <p:txBody>
          <a:bodyPr/>
          <a:lstStyle/>
          <a:p>
            <a:r>
              <a:rPr lang="en-US" altLang="vi-VN" smtClean="0"/>
              <a:t>Tạo DatagramSocket</a:t>
            </a:r>
          </a:p>
          <a:p>
            <a:pPr lvl="1"/>
            <a:r>
              <a:rPr lang="en-US" altLang="vi-VN" smtClean="0"/>
              <a:t>Một </a:t>
            </a:r>
            <a:r>
              <a:rPr lang="en-US" altLang="vi-VN" smtClean="0">
                <a:solidFill>
                  <a:srgbClr val="A50021"/>
                </a:solidFill>
              </a:rPr>
              <a:t>DatagramSocket</a:t>
            </a:r>
            <a:r>
              <a:rPr lang="en-US" altLang="vi-VN" smtClean="0"/>
              <a:t> có thể dùng để gửi và nhận các packets dữ liệu. Mỗi DatagramSocket gắn đến một cổng, được dùng để đánh địa chỉ cho packet.</a:t>
            </a:r>
          </a:p>
          <a:p>
            <a:r>
              <a:rPr lang="en-US" altLang="vi-VN" smtClean="0"/>
              <a:t>Lắng nghe UDP Packets</a:t>
            </a:r>
          </a:p>
          <a:p>
            <a:pPr lvl="1"/>
            <a:r>
              <a:rPr lang="en-US" altLang="vi-VN" smtClean="0"/>
              <a:t>Trước khi một ứng dụng có thể đọc được các UDP packets được gửi từ máy khác, nó phải gắn một socket đến một cổng UDP sử dụng DatagramSocket và tạo một DatagramPacket mà sẽ dùng như một bộ chứa dữ liệu UDP packet gửi đến.</a:t>
            </a:r>
          </a:p>
        </p:txBody>
      </p:sp>
      <p:pic>
        <p:nvPicPr>
          <p:cNvPr id="2273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953000"/>
            <a:ext cx="7620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616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CBA75B7F-4C85-473B-8FDB-66E0CC48BCA7}" type="slidenum">
              <a:rPr lang="en-US" altLang="vi-VN" sz="1200">
                <a:solidFill>
                  <a:prstClr val="black"/>
                </a:solidFill>
                <a:latin typeface="Garamond" panose="02020404030301010803" pitchFamily="18" charset="0"/>
              </a:rPr>
              <a:pPr>
                <a:spcBef>
                  <a:spcPct val="0"/>
                </a:spcBef>
                <a:buClrTx/>
                <a:buSzTx/>
                <a:buFontTx/>
                <a:buNone/>
              </a:pPr>
              <a:t>11</a:t>
            </a:fld>
            <a:endParaRPr lang="en-US" altLang="vi-VN" sz="1200">
              <a:solidFill>
                <a:prstClr val="black"/>
              </a:solidFill>
              <a:latin typeface="Garamond" panose="02020404030301010803" pitchFamily="18" charset="0"/>
            </a:endParaRPr>
          </a:p>
        </p:txBody>
      </p:sp>
      <p:sp>
        <p:nvSpPr>
          <p:cNvPr id="229379" name="Rectangle 2"/>
          <p:cNvSpPr>
            <a:spLocks noGrp="1" noChangeArrowheads="1"/>
          </p:cNvSpPr>
          <p:nvPr>
            <p:ph type="title"/>
          </p:nvPr>
        </p:nvSpPr>
        <p:spPr/>
        <p:txBody>
          <a:bodyPr/>
          <a:lstStyle/>
          <a:p>
            <a:r>
              <a:rPr lang="en-US" altLang="vi-VN" smtClean="0">
                <a:latin typeface="Arial" panose="020B0604020202020204" pitchFamily="34" charset="0"/>
              </a:rPr>
              <a:t>Tạo ứng dụng UDP socket với Java</a:t>
            </a:r>
          </a:p>
        </p:txBody>
      </p:sp>
      <p:sp>
        <p:nvSpPr>
          <p:cNvPr id="229380" name="Rectangle 3"/>
          <p:cNvSpPr>
            <a:spLocks noGrp="1" noChangeArrowheads="1"/>
          </p:cNvSpPr>
          <p:nvPr>
            <p:ph type="body" idx="1"/>
          </p:nvPr>
        </p:nvSpPr>
        <p:spPr>
          <a:xfrm>
            <a:off x="1600200" y="1311966"/>
            <a:ext cx="9067800" cy="5088834"/>
          </a:xfrm>
        </p:spPr>
        <p:txBody>
          <a:bodyPr/>
          <a:lstStyle/>
          <a:p>
            <a:r>
              <a:rPr lang="en-US" altLang="vi-VN" dirty="0" err="1" smtClean="0"/>
              <a:t>Đoạn</a:t>
            </a:r>
            <a:r>
              <a:rPr lang="en-US" altLang="vi-VN" dirty="0" smtClean="0"/>
              <a:t> </a:t>
            </a:r>
            <a:r>
              <a:rPr lang="en-US" altLang="vi-VN" dirty="0" err="1" smtClean="0"/>
              <a:t>mã</a:t>
            </a:r>
            <a:r>
              <a:rPr lang="en-US" altLang="vi-VN" dirty="0" smtClean="0"/>
              <a:t> Java </a:t>
            </a:r>
            <a:r>
              <a:rPr lang="en-US" altLang="vi-VN" dirty="0" err="1" smtClean="0"/>
              <a:t>nhận</a:t>
            </a:r>
            <a:r>
              <a:rPr lang="en-US" altLang="vi-VN" dirty="0" smtClean="0"/>
              <a:t> UDP packet</a:t>
            </a:r>
          </a:p>
          <a:p>
            <a:endParaRPr lang="en-US" altLang="vi-VN" dirty="0" smtClean="0"/>
          </a:p>
          <a:p>
            <a:pPr lvl="2">
              <a:buFont typeface="Wingdings" panose="05000000000000000000" pitchFamily="2" charset="2"/>
              <a:buNone/>
            </a:pPr>
            <a:r>
              <a:rPr lang="en-US" altLang="vi-VN" dirty="0" err="1" smtClean="0">
                <a:solidFill>
                  <a:srgbClr val="A50021"/>
                </a:solidFill>
              </a:rPr>
              <a:t>DatagramPacket</a:t>
            </a:r>
            <a:r>
              <a:rPr lang="en-US" altLang="vi-VN" dirty="0" smtClean="0"/>
              <a:t> packet = new </a:t>
            </a:r>
            <a:r>
              <a:rPr lang="en-US" altLang="vi-VN" dirty="0" err="1" smtClean="0">
                <a:solidFill>
                  <a:srgbClr val="A50021"/>
                </a:solidFill>
              </a:rPr>
              <a:t>DatagramPacket</a:t>
            </a:r>
            <a:r>
              <a:rPr lang="en-US" altLang="vi-VN" dirty="0" smtClean="0"/>
              <a:t> (new byte[256], 256);</a:t>
            </a:r>
          </a:p>
          <a:p>
            <a:pPr lvl="2">
              <a:buFont typeface="Wingdings" panose="05000000000000000000" pitchFamily="2" charset="2"/>
              <a:buNone/>
            </a:pPr>
            <a:r>
              <a:rPr lang="en-US" altLang="vi-VN" dirty="0" err="1" smtClean="0">
                <a:solidFill>
                  <a:srgbClr val="A50021"/>
                </a:solidFill>
              </a:rPr>
              <a:t>DatagramSocket</a:t>
            </a:r>
            <a:r>
              <a:rPr lang="en-US" altLang="vi-VN" dirty="0" smtClean="0"/>
              <a:t> socket = new </a:t>
            </a:r>
            <a:r>
              <a:rPr lang="en-US" altLang="vi-VN" dirty="0" err="1" smtClean="0">
                <a:solidFill>
                  <a:srgbClr val="A50021"/>
                </a:solidFill>
              </a:rPr>
              <a:t>DatagramSocket</a:t>
            </a:r>
            <a:r>
              <a:rPr lang="en-US" altLang="vi-VN" dirty="0" smtClean="0"/>
              <a:t>(2000);</a:t>
            </a:r>
          </a:p>
          <a:p>
            <a:pPr lvl="2">
              <a:buFont typeface="Wingdings" panose="05000000000000000000" pitchFamily="2" charset="2"/>
              <a:buNone/>
            </a:pPr>
            <a:r>
              <a:rPr lang="en-US" altLang="vi-VN" dirty="0" err="1" smtClean="0"/>
              <a:t>boolean</a:t>
            </a:r>
            <a:r>
              <a:rPr lang="en-US" altLang="vi-VN" dirty="0" smtClean="0"/>
              <a:t> finished = false;</a:t>
            </a:r>
          </a:p>
          <a:p>
            <a:pPr lvl="2">
              <a:buFont typeface="Wingdings" panose="05000000000000000000" pitchFamily="2" charset="2"/>
              <a:buNone/>
            </a:pPr>
            <a:r>
              <a:rPr lang="en-US" altLang="vi-VN" dirty="0" smtClean="0"/>
              <a:t>while (! finished )</a:t>
            </a:r>
          </a:p>
          <a:p>
            <a:pPr lvl="2">
              <a:buFont typeface="Wingdings" panose="05000000000000000000" pitchFamily="2" charset="2"/>
              <a:buNone/>
            </a:pPr>
            <a:r>
              <a:rPr lang="en-US" altLang="vi-VN" dirty="0" smtClean="0"/>
              <a:t>{</a:t>
            </a:r>
          </a:p>
          <a:p>
            <a:pPr lvl="2">
              <a:buFont typeface="Wingdings" panose="05000000000000000000" pitchFamily="2" charset="2"/>
              <a:buNone/>
            </a:pPr>
            <a:r>
              <a:rPr lang="en-US" altLang="vi-VN" dirty="0" err="1" smtClean="0"/>
              <a:t>socket.receive</a:t>
            </a:r>
            <a:r>
              <a:rPr lang="en-US" altLang="vi-VN" dirty="0" smtClean="0"/>
              <a:t> (packet);</a:t>
            </a:r>
          </a:p>
          <a:p>
            <a:pPr lvl="2">
              <a:buFont typeface="Wingdings" panose="05000000000000000000" pitchFamily="2" charset="2"/>
              <a:buNone/>
            </a:pPr>
            <a:r>
              <a:rPr lang="en-US" altLang="vi-VN" dirty="0" smtClean="0"/>
              <a:t>// process the packet</a:t>
            </a:r>
          </a:p>
          <a:p>
            <a:pPr lvl="2">
              <a:buFont typeface="Wingdings" panose="05000000000000000000" pitchFamily="2" charset="2"/>
              <a:buNone/>
            </a:pPr>
            <a:r>
              <a:rPr lang="en-US" altLang="vi-VN" dirty="0" smtClean="0"/>
              <a:t>}</a:t>
            </a:r>
          </a:p>
          <a:p>
            <a:pPr lvl="2">
              <a:buFont typeface="Wingdings" panose="05000000000000000000" pitchFamily="2" charset="2"/>
              <a:buNone/>
            </a:pPr>
            <a:r>
              <a:rPr lang="en-US" altLang="vi-VN" dirty="0" err="1" smtClean="0"/>
              <a:t>socket.close</a:t>
            </a:r>
            <a:r>
              <a:rPr lang="en-US" altLang="vi-VN" dirty="0" smtClean="0"/>
              <a:t>();</a:t>
            </a:r>
          </a:p>
        </p:txBody>
      </p:sp>
    </p:spTree>
    <p:extLst>
      <p:ext uri="{BB962C8B-B14F-4D97-AF65-F5344CB8AC3E}">
        <p14:creationId xmlns:p14="http://schemas.microsoft.com/office/powerpoint/2010/main" val="2188210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3966CF07-F6E2-400F-A729-124241BEFD64}" type="slidenum">
              <a:rPr lang="en-US" altLang="vi-VN" sz="1200">
                <a:solidFill>
                  <a:prstClr val="black"/>
                </a:solidFill>
                <a:latin typeface="Garamond" panose="02020404030301010803" pitchFamily="18" charset="0"/>
              </a:rPr>
              <a:pPr>
                <a:spcBef>
                  <a:spcPct val="0"/>
                </a:spcBef>
                <a:buClrTx/>
                <a:buSzTx/>
                <a:buFontTx/>
                <a:buNone/>
              </a:pPr>
              <a:t>12</a:t>
            </a:fld>
            <a:endParaRPr lang="en-US" altLang="vi-VN" sz="1200">
              <a:solidFill>
                <a:prstClr val="black"/>
              </a:solidFill>
              <a:latin typeface="Garamond" panose="02020404030301010803" pitchFamily="18" charset="0"/>
            </a:endParaRPr>
          </a:p>
        </p:txBody>
      </p:sp>
      <p:sp>
        <p:nvSpPr>
          <p:cNvPr id="231427" name="Rectangle 2"/>
          <p:cNvSpPr>
            <a:spLocks noGrp="1" noChangeArrowheads="1"/>
          </p:cNvSpPr>
          <p:nvPr>
            <p:ph type="title"/>
          </p:nvPr>
        </p:nvSpPr>
        <p:spPr/>
        <p:txBody>
          <a:bodyPr/>
          <a:lstStyle/>
          <a:p>
            <a:r>
              <a:rPr lang="en-US" altLang="vi-VN" b="1" smtClean="0">
                <a:latin typeface="Arial" panose="020B0604020202020204" pitchFamily="34" charset="0"/>
              </a:rPr>
              <a:t>Gửi UDP packets</a:t>
            </a:r>
          </a:p>
        </p:txBody>
      </p:sp>
      <p:sp>
        <p:nvSpPr>
          <p:cNvPr id="231428" name="Rectangle 3"/>
          <p:cNvSpPr>
            <a:spLocks noGrp="1" noChangeArrowheads="1"/>
          </p:cNvSpPr>
          <p:nvPr>
            <p:ph type="body" idx="1"/>
          </p:nvPr>
        </p:nvSpPr>
        <p:spPr/>
        <p:txBody>
          <a:bodyPr/>
          <a:lstStyle/>
          <a:p>
            <a:pPr lvl="1"/>
            <a:r>
              <a:rPr lang="en-US" altLang="vi-VN" smtClean="0">
                <a:solidFill>
                  <a:srgbClr val="A50021"/>
                </a:solidFill>
              </a:rPr>
              <a:t>DatagramSocket</a:t>
            </a:r>
            <a:r>
              <a:rPr lang="en-US" altLang="vi-VN" smtClean="0"/>
              <a:t> cũng dùng để gửi các packets dữ liệu</a:t>
            </a:r>
          </a:p>
          <a:p>
            <a:pPr lvl="1"/>
            <a:r>
              <a:rPr lang="en-US" altLang="vi-VN" smtClean="0"/>
              <a:t>Khi gửi một packet, ứng dụng phải tạo một DatagramPacket, thiết lập địa chỉ và thông tin cổng, và viết dữ liệu muốn gửi dưới dạng dãy các bytes</a:t>
            </a:r>
          </a:p>
        </p:txBody>
      </p:sp>
      <p:pic>
        <p:nvPicPr>
          <p:cNvPr id="2314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743200"/>
            <a:ext cx="74676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6876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2A14A9D1-E2A2-4AD1-90FB-792887E383A5}" type="slidenum">
              <a:rPr lang="en-US" altLang="vi-VN" sz="1200">
                <a:solidFill>
                  <a:prstClr val="black"/>
                </a:solidFill>
                <a:latin typeface="Garamond" panose="02020404030301010803" pitchFamily="18" charset="0"/>
              </a:rPr>
              <a:pPr>
                <a:spcBef>
                  <a:spcPct val="0"/>
                </a:spcBef>
                <a:buClrTx/>
                <a:buSzTx/>
                <a:buFontTx/>
                <a:buNone/>
              </a:pPr>
              <a:t>13</a:t>
            </a:fld>
            <a:endParaRPr lang="en-US" altLang="vi-VN" sz="1200">
              <a:solidFill>
                <a:prstClr val="black"/>
              </a:solidFill>
              <a:latin typeface="Garamond" panose="02020404030301010803" pitchFamily="18" charset="0"/>
            </a:endParaRPr>
          </a:p>
        </p:txBody>
      </p:sp>
      <p:sp>
        <p:nvSpPr>
          <p:cNvPr id="233475" name="Rectangle 2"/>
          <p:cNvSpPr>
            <a:spLocks noGrp="1" noChangeArrowheads="1"/>
          </p:cNvSpPr>
          <p:nvPr>
            <p:ph type="title"/>
          </p:nvPr>
        </p:nvSpPr>
        <p:spPr/>
        <p:txBody>
          <a:bodyPr/>
          <a:lstStyle/>
          <a:p>
            <a:r>
              <a:rPr lang="en-US" altLang="vi-VN" b="1" smtClean="0">
                <a:latin typeface="Arial" panose="020B0604020202020204" pitchFamily="34" charset="0"/>
              </a:rPr>
              <a:t>Đoạn mã Java gửi UDP packets</a:t>
            </a:r>
          </a:p>
        </p:txBody>
      </p:sp>
      <p:sp>
        <p:nvSpPr>
          <p:cNvPr id="233476" name="Rectangle 3"/>
          <p:cNvSpPr>
            <a:spLocks noGrp="1" noChangeArrowheads="1"/>
          </p:cNvSpPr>
          <p:nvPr>
            <p:ph type="body" idx="1"/>
          </p:nvPr>
        </p:nvSpPr>
        <p:spPr/>
        <p:txBody>
          <a:bodyPr>
            <a:normAutofit lnSpcReduction="10000"/>
          </a:bodyPr>
          <a:lstStyle/>
          <a:p>
            <a:pPr lvl="1">
              <a:buFont typeface="Wingdings" panose="05000000000000000000" pitchFamily="2" charset="2"/>
              <a:buNone/>
            </a:pPr>
            <a:r>
              <a:rPr lang="en-US" altLang="vi-VN" sz="2000">
                <a:solidFill>
                  <a:srgbClr val="A50021"/>
                </a:solidFill>
              </a:rPr>
              <a:t>DatagramSocket</a:t>
            </a:r>
            <a:r>
              <a:rPr lang="en-US" altLang="vi-VN" sz="2000"/>
              <a:t> socket = new </a:t>
            </a:r>
            <a:r>
              <a:rPr lang="en-US" altLang="vi-VN" sz="2000">
                <a:solidFill>
                  <a:srgbClr val="A50021"/>
                </a:solidFill>
              </a:rPr>
              <a:t>DatagramSocket</a:t>
            </a:r>
            <a:r>
              <a:rPr lang="en-US" altLang="vi-VN" sz="2000"/>
              <a:t>(1500);</a:t>
            </a:r>
          </a:p>
          <a:p>
            <a:pPr lvl="1">
              <a:buFont typeface="Wingdings" panose="05000000000000000000" pitchFamily="2" charset="2"/>
              <a:buNone/>
            </a:pPr>
            <a:r>
              <a:rPr lang="en-US" altLang="vi-VN" sz="2000">
                <a:solidFill>
                  <a:srgbClr val="A50021"/>
                </a:solidFill>
              </a:rPr>
              <a:t>DatagramPacket</a:t>
            </a:r>
            <a:r>
              <a:rPr lang="en-US" altLang="vi-VN" sz="2000"/>
              <a:t> packet = new </a:t>
            </a:r>
            <a:r>
              <a:rPr lang="en-US" altLang="vi-VN" sz="2000">
                <a:solidFill>
                  <a:srgbClr val="A50021"/>
                </a:solidFill>
              </a:rPr>
              <a:t>DatagramPacket</a:t>
            </a:r>
            <a:r>
              <a:rPr lang="en-US" altLang="vi-VN" sz="2000"/>
              <a:t> (“hello”.getBytes());</a:t>
            </a:r>
          </a:p>
          <a:p>
            <a:pPr lvl="1">
              <a:buFont typeface="Wingdings" panose="05000000000000000000" pitchFamily="2" charset="2"/>
              <a:buNone/>
            </a:pPr>
            <a:r>
              <a:rPr lang="en-US" altLang="vi-VN" sz="2000"/>
              <a:t>packet.setAddress ( InetAddress.getByName ( “localhost”) );</a:t>
            </a:r>
          </a:p>
          <a:p>
            <a:pPr lvl="1">
              <a:buFont typeface="Wingdings" panose="05000000000000000000" pitchFamily="2" charset="2"/>
              <a:buNone/>
            </a:pPr>
            <a:r>
              <a:rPr lang="en-US" altLang="vi-VN" sz="2000"/>
              <a:t>packet.setPort ( 2000 );</a:t>
            </a:r>
          </a:p>
          <a:p>
            <a:pPr lvl="1">
              <a:buFont typeface="Wingdings" panose="05000000000000000000" pitchFamily="2" charset="2"/>
              <a:buNone/>
            </a:pPr>
            <a:r>
              <a:rPr lang="en-US" altLang="vi-VN" sz="2000"/>
              <a:t>boolean finished = false;</a:t>
            </a:r>
          </a:p>
          <a:p>
            <a:pPr lvl="1">
              <a:buFont typeface="Wingdings" panose="05000000000000000000" pitchFamily="2" charset="2"/>
              <a:buNone/>
            </a:pPr>
            <a:r>
              <a:rPr lang="en-US" altLang="vi-VN" sz="2000"/>
              <a:t>while (!finished )</a:t>
            </a:r>
          </a:p>
          <a:p>
            <a:pPr lvl="1">
              <a:buFont typeface="Wingdings" panose="05000000000000000000" pitchFamily="2" charset="2"/>
              <a:buNone/>
            </a:pPr>
            <a:r>
              <a:rPr lang="en-US" altLang="vi-VN" sz="2000"/>
              <a:t>{</a:t>
            </a:r>
          </a:p>
          <a:p>
            <a:pPr lvl="1">
              <a:buFont typeface="Wingdings" panose="05000000000000000000" pitchFamily="2" charset="2"/>
              <a:buNone/>
            </a:pPr>
            <a:r>
              <a:rPr lang="en-US" altLang="vi-VN" sz="2000"/>
              <a:t>// Write data to packet buffer</a:t>
            </a:r>
          </a:p>
          <a:p>
            <a:pPr lvl="1">
              <a:buFont typeface="Wingdings" panose="05000000000000000000" pitchFamily="2" charset="2"/>
              <a:buNone/>
            </a:pPr>
            <a:r>
              <a:rPr lang="en-US" altLang="vi-VN" sz="2000"/>
              <a:t>.........</a:t>
            </a:r>
          </a:p>
          <a:p>
            <a:pPr lvl="1">
              <a:buFont typeface="Wingdings" panose="05000000000000000000" pitchFamily="2" charset="2"/>
              <a:buNone/>
            </a:pPr>
            <a:r>
              <a:rPr lang="en-US" altLang="vi-VN" sz="2000"/>
              <a:t>socket.send (packet);</a:t>
            </a:r>
          </a:p>
          <a:p>
            <a:pPr lvl="1">
              <a:buFont typeface="Wingdings" panose="05000000000000000000" pitchFamily="2" charset="2"/>
              <a:buNone/>
            </a:pPr>
            <a:r>
              <a:rPr lang="en-US" altLang="vi-VN" sz="2000"/>
              <a:t>// Do something else, like read other packets, or check to</a:t>
            </a:r>
          </a:p>
          <a:p>
            <a:pPr lvl="1">
              <a:buFont typeface="Wingdings" panose="05000000000000000000" pitchFamily="2" charset="2"/>
              <a:buNone/>
            </a:pPr>
            <a:r>
              <a:rPr lang="en-US" altLang="vi-VN" sz="2000"/>
              <a:t>// see if no more packets to send</a:t>
            </a:r>
          </a:p>
          <a:p>
            <a:pPr lvl="1">
              <a:buFont typeface="Wingdings" panose="05000000000000000000" pitchFamily="2" charset="2"/>
              <a:buNone/>
            </a:pPr>
            <a:r>
              <a:rPr lang="en-US" altLang="vi-VN" sz="2000"/>
              <a:t>.........</a:t>
            </a:r>
          </a:p>
          <a:p>
            <a:pPr lvl="1">
              <a:buFont typeface="Wingdings" panose="05000000000000000000" pitchFamily="2" charset="2"/>
              <a:buNone/>
            </a:pPr>
            <a:r>
              <a:rPr lang="en-US" altLang="vi-VN" sz="2000"/>
              <a:t>}</a:t>
            </a:r>
          </a:p>
          <a:p>
            <a:pPr lvl="1">
              <a:buFont typeface="Wingdings" panose="05000000000000000000" pitchFamily="2" charset="2"/>
              <a:buNone/>
            </a:pPr>
            <a:r>
              <a:rPr lang="en-US" altLang="vi-VN" sz="2000"/>
              <a:t>socket.close();</a:t>
            </a:r>
          </a:p>
        </p:txBody>
      </p:sp>
    </p:spTree>
    <p:extLst>
      <p:ext uri="{BB962C8B-B14F-4D97-AF65-F5344CB8AC3E}">
        <p14:creationId xmlns:p14="http://schemas.microsoft.com/office/powerpoint/2010/main" val="2029776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060D3BD8-BE11-4EA4-AAC7-CF0E8ACF3927}" type="slidenum">
              <a:rPr lang="en-US" altLang="vi-VN" sz="1200">
                <a:solidFill>
                  <a:prstClr val="black"/>
                </a:solidFill>
                <a:latin typeface="Garamond" panose="02020404030301010803" pitchFamily="18" charset="0"/>
              </a:rPr>
              <a:pPr>
                <a:spcBef>
                  <a:spcPct val="0"/>
                </a:spcBef>
                <a:buClrTx/>
                <a:buSzTx/>
                <a:buFontTx/>
                <a:buNone/>
              </a:pPr>
              <a:t>14</a:t>
            </a:fld>
            <a:endParaRPr lang="en-US" altLang="vi-VN" sz="1200">
              <a:solidFill>
                <a:prstClr val="black"/>
              </a:solidFill>
              <a:latin typeface="Garamond" panose="02020404030301010803" pitchFamily="18" charset="0"/>
            </a:endParaRPr>
          </a:p>
        </p:txBody>
      </p:sp>
      <p:sp>
        <p:nvSpPr>
          <p:cNvPr id="235523" name="Rectangle 2"/>
          <p:cNvSpPr>
            <a:spLocks noGrp="1" noChangeArrowheads="1"/>
          </p:cNvSpPr>
          <p:nvPr>
            <p:ph type="title"/>
          </p:nvPr>
        </p:nvSpPr>
        <p:spPr/>
        <p:txBody>
          <a:bodyPr>
            <a:normAutofit fontScale="90000"/>
          </a:bodyPr>
          <a:lstStyle/>
          <a:p>
            <a:r>
              <a:rPr lang="en-US" altLang="vi-VN" smtClean="0">
                <a:latin typeface="Arial" panose="020B0604020202020204" pitchFamily="34" charset="0"/>
              </a:rPr>
              <a:t>Ví dụ chương trình Java: UDP Server</a:t>
            </a:r>
          </a:p>
        </p:txBody>
      </p:sp>
      <p:sp>
        <p:nvSpPr>
          <p:cNvPr id="235524" name="Rectangle 3"/>
          <p:cNvSpPr>
            <a:spLocks noGrp="1" noChangeArrowheads="1"/>
          </p:cNvSpPr>
          <p:nvPr>
            <p:ph type="body" idx="1"/>
          </p:nvPr>
        </p:nvSpPr>
        <p:spPr>
          <a:xfrm>
            <a:off x="1676400" y="1417320"/>
            <a:ext cx="8915400" cy="5300472"/>
          </a:xfrm>
        </p:spPr>
        <p:txBody>
          <a:bodyPr>
            <a:normAutofit fontScale="77500" lnSpcReduction="20000"/>
          </a:bodyPr>
          <a:lstStyle/>
          <a:p>
            <a:pPr>
              <a:lnSpc>
                <a:spcPct val="80000"/>
              </a:lnSpc>
            </a:pPr>
            <a:r>
              <a:rPr lang="en-US" altLang="vi-VN" sz="1600" dirty="0"/>
              <a:t>import java.io.*;</a:t>
            </a:r>
          </a:p>
          <a:p>
            <a:pPr>
              <a:lnSpc>
                <a:spcPct val="80000"/>
              </a:lnSpc>
            </a:pPr>
            <a:r>
              <a:rPr lang="en-US" altLang="vi-VN" sz="1600" dirty="0"/>
              <a:t>import java.net.*;</a:t>
            </a:r>
          </a:p>
          <a:p>
            <a:pPr>
              <a:lnSpc>
                <a:spcPct val="80000"/>
              </a:lnSpc>
            </a:pPr>
            <a:r>
              <a:rPr lang="en-US" altLang="vi-VN" sz="1600" dirty="0"/>
              <a:t>class </a:t>
            </a:r>
            <a:r>
              <a:rPr lang="en-US" altLang="vi-VN" sz="1600" dirty="0" err="1"/>
              <a:t>UDPServer</a:t>
            </a:r>
            <a:endParaRPr lang="en-US" altLang="vi-VN" sz="1600" dirty="0"/>
          </a:p>
          <a:p>
            <a:pPr>
              <a:lnSpc>
                <a:spcPct val="80000"/>
              </a:lnSpc>
            </a:pPr>
            <a:r>
              <a:rPr lang="en-US" altLang="vi-VN" sz="1600" dirty="0"/>
              <a:t>{</a:t>
            </a:r>
          </a:p>
          <a:p>
            <a:pPr>
              <a:lnSpc>
                <a:spcPct val="80000"/>
              </a:lnSpc>
            </a:pPr>
            <a:r>
              <a:rPr lang="en-US" altLang="vi-VN" sz="1600" dirty="0"/>
              <a:t> public static void main(String </a:t>
            </a:r>
            <a:r>
              <a:rPr lang="en-US" altLang="vi-VN" sz="1600" dirty="0" err="1"/>
              <a:t>args</a:t>
            </a:r>
            <a:r>
              <a:rPr lang="en-US" altLang="vi-VN" sz="1600" dirty="0"/>
              <a:t>[]) throws Exception</a:t>
            </a:r>
          </a:p>
          <a:p>
            <a:pPr>
              <a:lnSpc>
                <a:spcPct val="80000"/>
              </a:lnSpc>
            </a:pPr>
            <a:r>
              <a:rPr lang="en-US" altLang="vi-VN" sz="1600" dirty="0"/>
              <a:t>  {</a:t>
            </a:r>
          </a:p>
          <a:p>
            <a:pPr>
              <a:lnSpc>
                <a:spcPct val="80000"/>
              </a:lnSpc>
            </a:pPr>
            <a:r>
              <a:rPr lang="en-US" altLang="vi-VN" sz="1600" dirty="0"/>
              <a:t> </a:t>
            </a:r>
            <a:r>
              <a:rPr lang="en-US" altLang="vi-VN" sz="1600" dirty="0" err="1"/>
              <a:t>DatagramSocket</a:t>
            </a:r>
            <a:r>
              <a:rPr lang="en-US" altLang="vi-VN" sz="1600" dirty="0"/>
              <a:t> </a:t>
            </a:r>
            <a:r>
              <a:rPr lang="en-US" altLang="vi-VN" sz="1600" dirty="0" err="1"/>
              <a:t>serverSocket</a:t>
            </a:r>
            <a:r>
              <a:rPr lang="en-US" altLang="vi-VN" sz="1600" dirty="0"/>
              <a:t> = new </a:t>
            </a:r>
            <a:r>
              <a:rPr lang="en-US" altLang="vi-VN" sz="1600" dirty="0" err="1"/>
              <a:t>DatagramSocket</a:t>
            </a:r>
            <a:r>
              <a:rPr lang="en-US" altLang="vi-VN" sz="1600" dirty="0"/>
              <a:t>(9876);</a:t>
            </a:r>
          </a:p>
          <a:p>
            <a:pPr>
              <a:lnSpc>
                <a:spcPct val="80000"/>
              </a:lnSpc>
            </a:pPr>
            <a:r>
              <a:rPr lang="en-US" altLang="vi-VN" sz="1600" dirty="0"/>
              <a:t> byte[] </a:t>
            </a:r>
            <a:r>
              <a:rPr lang="en-US" altLang="vi-VN" sz="1600" dirty="0" err="1"/>
              <a:t>receiveData</a:t>
            </a:r>
            <a:r>
              <a:rPr lang="en-US" altLang="vi-VN" sz="1600" dirty="0"/>
              <a:t> = new byte[1024];</a:t>
            </a:r>
          </a:p>
          <a:p>
            <a:pPr>
              <a:lnSpc>
                <a:spcPct val="80000"/>
              </a:lnSpc>
            </a:pPr>
            <a:r>
              <a:rPr lang="en-US" altLang="vi-VN" sz="1600" dirty="0"/>
              <a:t> byte[] </a:t>
            </a:r>
            <a:r>
              <a:rPr lang="en-US" altLang="vi-VN" sz="1600" dirty="0" err="1"/>
              <a:t>sendData</a:t>
            </a:r>
            <a:r>
              <a:rPr lang="en-US" altLang="vi-VN" sz="1600" dirty="0"/>
              <a:t> = new byte[1024];</a:t>
            </a:r>
          </a:p>
          <a:p>
            <a:pPr>
              <a:lnSpc>
                <a:spcPct val="80000"/>
              </a:lnSpc>
            </a:pPr>
            <a:r>
              <a:rPr lang="en-US" altLang="vi-VN" sz="1600" dirty="0"/>
              <a:t>   while(true)</a:t>
            </a:r>
          </a:p>
          <a:p>
            <a:pPr>
              <a:lnSpc>
                <a:spcPct val="80000"/>
              </a:lnSpc>
            </a:pPr>
            <a:r>
              <a:rPr lang="en-US" altLang="vi-VN" sz="1600" dirty="0"/>
              <a:t>   	{</a:t>
            </a:r>
          </a:p>
          <a:p>
            <a:pPr>
              <a:lnSpc>
                <a:spcPct val="80000"/>
              </a:lnSpc>
            </a:pPr>
            <a:r>
              <a:rPr lang="en-US" altLang="vi-VN" sz="1600" dirty="0"/>
              <a:t>    	 </a:t>
            </a:r>
            <a:r>
              <a:rPr lang="en-US" altLang="vi-VN" sz="1600" dirty="0" err="1"/>
              <a:t>DatagramPacket</a:t>
            </a:r>
            <a:r>
              <a:rPr lang="en-US" altLang="vi-VN" sz="1600" dirty="0"/>
              <a:t> </a:t>
            </a:r>
            <a:r>
              <a:rPr lang="en-US" altLang="vi-VN" sz="1600" dirty="0" err="1"/>
              <a:t>receivePacket</a:t>
            </a:r>
            <a:r>
              <a:rPr lang="en-US" altLang="vi-VN" sz="1600" dirty="0"/>
              <a:t> = </a:t>
            </a:r>
          </a:p>
          <a:p>
            <a:pPr>
              <a:lnSpc>
                <a:spcPct val="80000"/>
              </a:lnSpc>
            </a:pPr>
            <a:r>
              <a:rPr lang="en-US" altLang="vi-VN" sz="1600" dirty="0"/>
              <a:t>       		 new </a:t>
            </a:r>
            <a:r>
              <a:rPr lang="en-US" altLang="vi-VN" sz="1600" dirty="0" err="1"/>
              <a:t>DatagramPacket</a:t>
            </a:r>
            <a:r>
              <a:rPr lang="en-US" altLang="vi-VN" sz="1600" dirty="0"/>
              <a:t>(</a:t>
            </a:r>
            <a:r>
              <a:rPr lang="en-US" altLang="vi-VN" sz="1600" dirty="0" err="1"/>
              <a:t>receiveData</a:t>
            </a:r>
            <a:r>
              <a:rPr lang="en-US" altLang="vi-VN" sz="1600" dirty="0"/>
              <a:t>, </a:t>
            </a:r>
            <a:r>
              <a:rPr lang="en-US" altLang="vi-VN" sz="1600" dirty="0" err="1"/>
              <a:t>receiveData.length</a:t>
            </a:r>
            <a:r>
              <a:rPr lang="en-US" altLang="vi-VN" sz="1600" dirty="0"/>
              <a:t>);</a:t>
            </a:r>
          </a:p>
          <a:p>
            <a:pPr>
              <a:lnSpc>
                <a:spcPct val="80000"/>
              </a:lnSpc>
            </a:pPr>
            <a:r>
              <a:rPr lang="en-US" altLang="vi-VN" sz="1600" dirty="0"/>
              <a:t>       		 	</a:t>
            </a:r>
            <a:r>
              <a:rPr lang="en-US" altLang="vi-VN" sz="1600" dirty="0" err="1"/>
              <a:t>serverSocket.receive</a:t>
            </a:r>
            <a:r>
              <a:rPr lang="en-US" altLang="vi-VN" sz="1600" dirty="0"/>
              <a:t>(</a:t>
            </a:r>
            <a:r>
              <a:rPr lang="en-US" altLang="vi-VN" sz="1600" dirty="0" err="1"/>
              <a:t>receivePacket</a:t>
            </a:r>
            <a:r>
              <a:rPr lang="en-US" altLang="vi-VN" sz="1600" dirty="0"/>
              <a:t>);</a:t>
            </a:r>
          </a:p>
          <a:p>
            <a:pPr>
              <a:lnSpc>
                <a:spcPct val="80000"/>
              </a:lnSpc>
            </a:pPr>
            <a:r>
              <a:rPr lang="en-US" altLang="vi-VN" sz="1600" dirty="0"/>
              <a:t>           </a:t>
            </a:r>
            <a:r>
              <a:rPr lang="en-US" altLang="vi-VN" sz="1600" dirty="0" err="1"/>
              <a:t>InetAddress</a:t>
            </a:r>
            <a:r>
              <a:rPr lang="en-US" altLang="vi-VN" sz="1600" dirty="0"/>
              <a:t> </a:t>
            </a:r>
            <a:r>
              <a:rPr lang="en-US" altLang="vi-VN" sz="1600" dirty="0" err="1"/>
              <a:t>IPAddress</a:t>
            </a:r>
            <a:r>
              <a:rPr lang="en-US" altLang="vi-VN" sz="1600" dirty="0"/>
              <a:t> = </a:t>
            </a:r>
            <a:r>
              <a:rPr lang="en-US" altLang="vi-VN" sz="1600" dirty="0" err="1"/>
              <a:t>receivePacket.getAddress</a:t>
            </a:r>
            <a:r>
              <a:rPr lang="en-US" altLang="vi-VN" sz="1600" dirty="0"/>
              <a:t>();</a:t>
            </a:r>
          </a:p>
          <a:p>
            <a:pPr>
              <a:lnSpc>
                <a:spcPct val="80000"/>
              </a:lnSpc>
            </a:pPr>
            <a:r>
              <a:rPr lang="en-US" altLang="vi-VN" sz="1600" dirty="0"/>
              <a:t>           	</a:t>
            </a:r>
            <a:r>
              <a:rPr lang="en-US" altLang="vi-VN" sz="1600" dirty="0" err="1"/>
              <a:t>int</a:t>
            </a:r>
            <a:r>
              <a:rPr lang="en-US" altLang="vi-VN" sz="1600" dirty="0"/>
              <a:t> port = </a:t>
            </a:r>
            <a:r>
              <a:rPr lang="en-US" altLang="vi-VN" sz="1600" dirty="0" err="1"/>
              <a:t>receivePacket.getPort</a:t>
            </a:r>
            <a:r>
              <a:rPr lang="en-US" altLang="vi-VN" sz="1600" dirty="0"/>
              <a:t>();</a:t>
            </a:r>
          </a:p>
          <a:p>
            <a:pPr>
              <a:lnSpc>
                <a:spcPct val="80000"/>
              </a:lnSpc>
            </a:pPr>
            <a:r>
              <a:rPr lang="en-US" altLang="vi-VN" sz="1600" dirty="0"/>
              <a:t>            </a:t>
            </a:r>
            <a:r>
              <a:rPr lang="en-US" altLang="vi-VN" sz="1600" dirty="0" err="1"/>
              <a:t>sendData</a:t>
            </a:r>
            <a:r>
              <a:rPr lang="en-US" altLang="vi-VN" sz="1600" dirty="0"/>
              <a:t> = “Text from Server".</a:t>
            </a:r>
            <a:r>
              <a:rPr lang="en-US" altLang="vi-VN" sz="1600" dirty="0" err="1"/>
              <a:t>getBytes</a:t>
            </a:r>
            <a:r>
              <a:rPr lang="en-US" altLang="vi-VN" sz="1600" dirty="0"/>
              <a:t>();</a:t>
            </a:r>
          </a:p>
          <a:p>
            <a:pPr>
              <a:lnSpc>
                <a:spcPct val="80000"/>
              </a:lnSpc>
            </a:pPr>
            <a:r>
              <a:rPr lang="en-US" altLang="vi-VN" sz="1600" dirty="0"/>
              <a:t>            </a:t>
            </a:r>
            <a:r>
              <a:rPr lang="en-US" altLang="vi-VN" sz="1600" dirty="0" err="1"/>
              <a:t>DatagramPacket</a:t>
            </a:r>
            <a:r>
              <a:rPr lang="en-US" altLang="vi-VN" sz="1600" dirty="0"/>
              <a:t> </a:t>
            </a:r>
            <a:r>
              <a:rPr lang="en-US" altLang="vi-VN" sz="1600" dirty="0" err="1"/>
              <a:t>sendPacket</a:t>
            </a:r>
            <a:r>
              <a:rPr lang="en-US" altLang="vi-VN" sz="1600" dirty="0"/>
              <a:t> =   new </a:t>
            </a:r>
            <a:r>
              <a:rPr lang="en-US" altLang="vi-VN" sz="1600" dirty="0" err="1"/>
              <a:t>DatagramPacket</a:t>
            </a:r>
            <a:r>
              <a:rPr lang="en-US" altLang="vi-VN" sz="1600" dirty="0"/>
              <a:t>(</a:t>
            </a:r>
            <a:r>
              <a:rPr lang="en-US" altLang="vi-VN" sz="1600" dirty="0" err="1"/>
              <a:t>sendData</a:t>
            </a:r>
            <a:r>
              <a:rPr lang="en-US" altLang="vi-VN" sz="1600" dirty="0"/>
              <a:t>, </a:t>
            </a:r>
            <a:r>
              <a:rPr lang="en-US" altLang="vi-VN" sz="1600" dirty="0" err="1"/>
              <a:t>sendData.length</a:t>
            </a:r>
            <a:r>
              <a:rPr lang="en-US" altLang="vi-VN" sz="1600" dirty="0"/>
              <a:t>, </a:t>
            </a:r>
            <a:r>
              <a:rPr lang="en-US" altLang="vi-VN" sz="1600" dirty="0" err="1"/>
              <a:t>IPAddress</a:t>
            </a:r>
            <a:r>
              <a:rPr lang="en-US" altLang="vi-VN" sz="1600" dirty="0"/>
              <a:t>, port);</a:t>
            </a:r>
          </a:p>
          <a:p>
            <a:pPr>
              <a:lnSpc>
                <a:spcPct val="80000"/>
              </a:lnSpc>
            </a:pPr>
            <a:r>
              <a:rPr lang="en-US" altLang="vi-VN" sz="1600" dirty="0"/>
              <a:t>           	</a:t>
            </a:r>
            <a:r>
              <a:rPr lang="en-US" altLang="vi-VN" sz="1600" dirty="0" err="1"/>
              <a:t>serverSocket.send</a:t>
            </a:r>
            <a:r>
              <a:rPr lang="en-US" altLang="vi-VN" sz="1600" dirty="0"/>
              <a:t>(</a:t>
            </a:r>
            <a:r>
              <a:rPr lang="en-US" altLang="vi-VN" sz="1600" dirty="0" err="1"/>
              <a:t>sendPacket</a:t>
            </a:r>
            <a:r>
              <a:rPr lang="en-US" altLang="vi-VN" sz="1600" dirty="0"/>
              <a:t>);</a:t>
            </a:r>
          </a:p>
          <a:p>
            <a:pPr>
              <a:lnSpc>
                <a:spcPct val="80000"/>
              </a:lnSpc>
            </a:pPr>
            <a:r>
              <a:rPr lang="en-US" altLang="vi-VN" sz="1600" dirty="0"/>
              <a:t>      }</a:t>
            </a:r>
          </a:p>
          <a:p>
            <a:pPr>
              <a:lnSpc>
                <a:spcPct val="80000"/>
              </a:lnSpc>
            </a:pPr>
            <a:r>
              <a:rPr lang="en-US" altLang="vi-VN" sz="1600" dirty="0"/>
              <a:t>      }</a:t>
            </a:r>
          </a:p>
          <a:p>
            <a:pPr>
              <a:lnSpc>
                <a:spcPct val="80000"/>
              </a:lnSpc>
            </a:pPr>
            <a:r>
              <a:rPr lang="en-US" altLang="vi-VN" sz="1600" dirty="0"/>
              <a:t>      } </a:t>
            </a:r>
          </a:p>
          <a:p>
            <a:pPr>
              <a:lnSpc>
                <a:spcPct val="80000"/>
              </a:lnSpc>
              <a:buFont typeface="Wingdings" panose="05000000000000000000" pitchFamily="2" charset="2"/>
              <a:buNone/>
            </a:pPr>
            <a:endParaRPr lang="en-US" altLang="vi-VN" sz="1600" dirty="0"/>
          </a:p>
        </p:txBody>
      </p:sp>
    </p:spTree>
    <p:extLst>
      <p:ext uri="{BB962C8B-B14F-4D97-AF65-F5344CB8AC3E}">
        <p14:creationId xmlns:p14="http://schemas.microsoft.com/office/powerpoint/2010/main" val="2368267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0BE632AC-B60C-4A25-AD3E-2B037148C52D}" type="slidenum">
              <a:rPr lang="en-US" altLang="vi-VN" sz="1200">
                <a:solidFill>
                  <a:prstClr val="black"/>
                </a:solidFill>
                <a:latin typeface="Garamond" panose="02020404030301010803" pitchFamily="18" charset="0"/>
              </a:rPr>
              <a:pPr>
                <a:spcBef>
                  <a:spcPct val="0"/>
                </a:spcBef>
                <a:buClrTx/>
                <a:buSzTx/>
                <a:buFontTx/>
                <a:buNone/>
              </a:pPr>
              <a:t>15</a:t>
            </a:fld>
            <a:endParaRPr lang="en-US" altLang="vi-VN" sz="1200">
              <a:solidFill>
                <a:prstClr val="black"/>
              </a:solidFill>
              <a:latin typeface="Garamond" panose="02020404030301010803" pitchFamily="18" charset="0"/>
            </a:endParaRPr>
          </a:p>
        </p:txBody>
      </p:sp>
      <p:sp>
        <p:nvSpPr>
          <p:cNvPr id="237571" name="Rectangle 2"/>
          <p:cNvSpPr>
            <a:spLocks noGrp="1" noChangeArrowheads="1"/>
          </p:cNvSpPr>
          <p:nvPr>
            <p:ph type="title"/>
          </p:nvPr>
        </p:nvSpPr>
        <p:spPr/>
        <p:txBody>
          <a:bodyPr/>
          <a:lstStyle/>
          <a:p>
            <a:r>
              <a:rPr lang="en-US" altLang="vi-VN" smtClean="0">
                <a:latin typeface="Arial" panose="020B0604020202020204" pitchFamily="34" charset="0"/>
              </a:rPr>
              <a:t>Ví dụ chương trình Java: UDP Client</a:t>
            </a:r>
          </a:p>
        </p:txBody>
      </p:sp>
      <p:sp>
        <p:nvSpPr>
          <p:cNvPr id="237572" name="Rectangle 3"/>
          <p:cNvSpPr>
            <a:spLocks noGrp="1" noChangeArrowheads="1"/>
          </p:cNvSpPr>
          <p:nvPr>
            <p:ph type="body" idx="1"/>
          </p:nvPr>
        </p:nvSpPr>
        <p:spPr>
          <a:xfrm>
            <a:off x="2590800" y="1243584"/>
            <a:ext cx="8534400" cy="5614416"/>
          </a:xfrm>
        </p:spPr>
        <p:txBody>
          <a:bodyPr>
            <a:normAutofit fontScale="85000" lnSpcReduction="20000"/>
          </a:bodyPr>
          <a:lstStyle/>
          <a:p>
            <a:pPr marL="0" indent="0">
              <a:buNone/>
            </a:pPr>
            <a:r>
              <a:rPr lang="vi-VN" altLang="en-US" sz="1800" b="1" dirty="0"/>
              <a:t>import </a:t>
            </a:r>
            <a:r>
              <a:rPr lang="vi-VN" altLang="en-US" sz="1800" b="1" u="sng" dirty="0"/>
              <a:t>java.io.*;</a:t>
            </a:r>
          </a:p>
          <a:p>
            <a:pPr marL="0" indent="0">
              <a:buNone/>
            </a:pPr>
            <a:r>
              <a:rPr lang="vi-VN" altLang="en-US" sz="1800" b="1" dirty="0"/>
              <a:t>import java.net.*;</a:t>
            </a:r>
          </a:p>
          <a:p>
            <a:pPr marL="0" indent="0">
              <a:buNone/>
            </a:pPr>
            <a:r>
              <a:rPr lang="vi-VN" altLang="en-US" sz="1800" b="1" dirty="0"/>
              <a:t>class UDPClient</a:t>
            </a:r>
          </a:p>
          <a:p>
            <a:pPr marL="0" indent="0">
              <a:buNone/>
            </a:pPr>
            <a:r>
              <a:rPr lang="vi-VN" altLang="en-US" sz="1800" dirty="0"/>
              <a:t>{</a:t>
            </a:r>
          </a:p>
          <a:p>
            <a:pPr marL="0" indent="0">
              <a:buNone/>
            </a:pPr>
            <a:r>
              <a:rPr lang="en-US" altLang="en-US" sz="1800" b="1" dirty="0"/>
              <a:t>public static void main(String </a:t>
            </a:r>
            <a:r>
              <a:rPr lang="en-US" altLang="en-US" sz="1800" b="1" dirty="0" err="1"/>
              <a:t>args</a:t>
            </a:r>
            <a:r>
              <a:rPr lang="en-US" altLang="en-US" sz="1800" b="1" dirty="0"/>
              <a:t>[]) throws Exception</a:t>
            </a:r>
          </a:p>
          <a:p>
            <a:pPr marL="0" indent="0">
              <a:buNone/>
            </a:pPr>
            <a:r>
              <a:rPr lang="vi-VN" altLang="en-US" sz="1800" dirty="0"/>
              <a:t>{</a:t>
            </a:r>
          </a:p>
          <a:p>
            <a:pPr marL="0" indent="0">
              <a:buNone/>
            </a:pPr>
            <a:r>
              <a:rPr lang="vi-VN" altLang="en-US" sz="1800" dirty="0"/>
              <a:t>DatagramSocket clientSocket = </a:t>
            </a:r>
            <a:r>
              <a:rPr lang="vi-VN" altLang="en-US" sz="1800" b="1" dirty="0"/>
              <a:t>new DatagramSocket();</a:t>
            </a:r>
          </a:p>
          <a:p>
            <a:pPr marL="0" indent="0">
              <a:buNone/>
            </a:pPr>
            <a:r>
              <a:rPr lang="vi-VN" altLang="en-US" sz="1800" dirty="0"/>
              <a:t>InetAddress IPAddress = InetAddress.</a:t>
            </a:r>
            <a:r>
              <a:rPr lang="vi-VN" altLang="en-US" sz="1800" i="1" dirty="0"/>
              <a:t>getByName("localhost");</a:t>
            </a:r>
          </a:p>
          <a:p>
            <a:pPr marL="0" indent="0">
              <a:buNone/>
            </a:pPr>
            <a:r>
              <a:rPr lang="vi-VN" altLang="en-US" sz="1800" b="1" dirty="0"/>
              <a:t>byte[] sendData = new byte[1024];</a:t>
            </a:r>
          </a:p>
          <a:p>
            <a:pPr marL="0" indent="0">
              <a:buNone/>
            </a:pPr>
            <a:r>
              <a:rPr lang="vi-VN" altLang="en-US" sz="1800" b="1" dirty="0"/>
              <a:t>byte[] receiveData = new byte[1024];</a:t>
            </a:r>
          </a:p>
          <a:p>
            <a:pPr marL="0" indent="0">
              <a:buNone/>
            </a:pPr>
            <a:r>
              <a:rPr lang="en-US" altLang="en-US" sz="1800" dirty="0" err="1"/>
              <a:t>sendData</a:t>
            </a:r>
            <a:r>
              <a:rPr lang="en-US" altLang="en-US" sz="1800" dirty="0"/>
              <a:t> = "Text from Client".</a:t>
            </a:r>
            <a:r>
              <a:rPr lang="en-US" altLang="en-US" sz="1800" dirty="0" err="1"/>
              <a:t>getBytes</a:t>
            </a:r>
            <a:r>
              <a:rPr lang="en-US" altLang="en-US" sz="1800" dirty="0"/>
              <a:t>();</a:t>
            </a:r>
          </a:p>
          <a:p>
            <a:pPr marL="0" indent="0">
              <a:buNone/>
            </a:pPr>
            <a:r>
              <a:rPr lang="vi-VN" altLang="en-US" sz="1800" dirty="0"/>
              <a:t>DatagramPacket sendPacket = </a:t>
            </a:r>
            <a:r>
              <a:rPr lang="vi-VN" altLang="en-US" sz="1800" b="1" dirty="0"/>
              <a:t>new DatagramPacket(sendData, sendData.length, IPAddress, 9876);</a:t>
            </a:r>
          </a:p>
          <a:p>
            <a:pPr marL="0" indent="0">
              <a:buNone/>
            </a:pPr>
            <a:r>
              <a:rPr lang="vi-VN" altLang="en-US" sz="1800" dirty="0"/>
              <a:t>clientSocket.send(sendPacket);</a:t>
            </a:r>
            <a:r>
              <a:rPr lang="vi-VN" altLang="en-US" sz="1800" i="1" dirty="0"/>
              <a:t>// </a:t>
            </a:r>
            <a:r>
              <a:rPr lang="vi-VN" altLang="en-US" sz="1800" i="1" u="sng" dirty="0"/>
              <a:t>gửi dữ liệu</a:t>
            </a:r>
          </a:p>
          <a:p>
            <a:pPr marL="0" indent="0">
              <a:buNone/>
            </a:pPr>
            <a:r>
              <a:rPr lang="en-US" altLang="en-US" sz="1800" dirty="0" err="1"/>
              <a:t>DatagramPacket</a:t>
            </a:r>
            <a:r>
              <a:rPr lang="en-US" altLang="en-US" sz="1800" dirty="0"/>
              <a:t> </a:t>
            </a:r>
            <a:r>
              <a:rPr lang="en-US" altLang="en-US" sz="1800" dirty="0" err="1"/>
              <a:t>receivePacket</a:t>
            </a:r>
            <a:r>
              <a:rPr lang="en-US" altLang="en-US" sz="1800" dirty="0"/>
              <a:t> = </a:t>
            </a:r>
            <a:r>
              <a:rPr lang="en-US" altLang="en-US" sz="1800" b="1" dirty="0"/>
              <a:t>new </a:t>
            </a:r>
            <a:r>
              <a:rPr lang="en-US" altLang="en-US" sz="1800" b="1" dirty="0" err="1"/>
              <a:t>DatagramPacket</a:t>
            </a:r>
            <a:r>
              <a:rPr lang="en-US" altLang="en-US" sz="1800" b="1" dirty="0"/>
              <a:t>(</a:t>
            </a:r>
            <a:r>
              <a:rPr lang="en-US" altLang="en-US" sz="1800" b="1" dirty="0" err="1"/>
              <a:t>receiveData</a:t>
            </a:r>
            <a:r>
              <a:rPr lang="en-US" altLang="en-US" sz="1800" b="1" dirty="0"/>
              <a:t>, </a:t>
            </a:r>
            <a:r>
              <a:rPr lang="en-US" altLang="en-US" sz="1800" b="1" dirty="0" err="1"/>
              <a:t>receiveData.length</a:t>
            </a:r>
            <a:r>
              <a:rPr lang="en-US" altLang="en-US" sz="1800" b="1" dirty="0"/>
              <a:t>);</a:t>
            </a:r>
          </a:p>
          <a:p>
            <a:pPr marL="0" indent="0">
              <a:buNone/>
            </a:pPr>
            <a:r>
              <a:rPr lang="vi-VN" altLang="en-US" sz="1800" dirty="0"/>
              <a:t>clientSocket.receive(receivePacket);</a:t>
            </a:r>
            <a:r>
              <a:rPr lang="vi-VN" altLang="en-US" sz="1800" i="1" dirty="0"/>
              <a:t>// </a:t>
            </a:r>
            <a:r>
              <a:rPr lang="vi-VN" altLang="en-US" sz="1800" i="1" u="sng" dirty="0"/>
              <a:t>nhận dữ liệu</a:t>
            </a:r>
          </a:p>
          <a:p>
            <a:pPr marL="0" indent="0">
              <a:buNone/>
            </a:pPr>
            <a:r>
              <a:rPr lang="vi-VN" altLang="en-US" sz="1800" dirty="0"/>
              <a:t>clientSocket.close();</a:t>
            </a:r>
          </a:p>
          <a:p>
            <a:pPr marL="0" indent="0">
              <a:buNone/>
            </a:pPr>
            <a:r>
              <a:rPr lang="vi-VN" altLang="en-US" sz="1800" dirty="0"/>
              <a:t>}</a:t>
            </a:r>
          </a:p>
          <a:p>
            <a:pPr marL="0" indent="0">
              <a:buNone/>
            </a:pPr>
            <a:r>
              <a:rPr lang="vi-VN" altLang="en-US" sz="1800" dirty="0"/>
              <a:t>} </a:t>
            </a:r>
          </a:p>
        </p:txBody>
      </p:sp>
    </p:spTree>
    <p:extLst>
      <p:ext uri="{BB962C8B-B14F-4D97-AF65-F5344CB8AC3E}">
        <p14:creationId xmlns:p14="http://schemas.microsoft.com/office/powerpoint/2010/main" val="2384171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A5D66F52-95FA-48BF-B011-4BA0ABB40A88}" type="slidenum">
              <a:rPr lang="en-US" altLang="vi-VN" sz="1200">
                <a:solidFill>
                  <a:prstClr val="black"/>
                </a:solidFill>
                <a:latin typeface="Garamond" panose="02020404030301010803" pitchFamily="18" charset="0"/>
              </a:rPr>
              <a:pPr>
                <a:spcBef>
                  <a:spcPct val="0"/>
                </a:spcBef>
                <a:buClrTx/>
                <a:buSzTx/>
                <a:buFontTx/>
                <a:buNone/>
              </a:pPr>
              <a:t>16</a:t>
            </a:fld>
            <a:endParaRPr lang="en-US" altLang="vi-VN" sz="1200">
              <a:solidFill>
                <a:prstClr val="black"/>
              </a:solidFill>
              <a:latin typeface="Garamond" panose="02020404030301010803" pitchFamily="18" charset="0"/>
            </a:endParaRPr>
          </a:p>
        </p:txBody>
      </p:sp>
      <p:sp>
        <p:nvSpPr>
          <p:cNvPr id="239619" name="Rectangle 2"/>
          <p:cNvSpPr>
            <a:spLocks noGrp="1" noChangeArrowheads="1"/>
          </p:cNvSpPr>
          <p:nvPr>
            <p:ph type="title"/>
          </p:nvPr>
        </p:nvSpPr>
        <p:spPr/>
        <p:txBody>
          <a:bodyPr/>
          <a:lstStyle/>
          <a:p>
            <a:r>
              <a:rPr lang="en-US" altLang="vi-VN" b="1" smtClean="0">
                <a:latin typeface="Arial" panose="020B0604020202020204" pitchFamily="34" charset="0"/>
              </a:rPr>
              <a:t>Bài tập lập trình UDP Socket</a:t>
            </a:r>
          </a:p>
        </p:txBody>
      </p:sp>
      <p:sp>
        <p:nvSpPr>
          <p:cNvPr id="239620" name="Rectangle 3"/>
          <p:cNvSpPr>
            <a:spLocks noGrp="1" noChangeArrowheads="1"/>
          </p:cNvSpPr>
          <p:nvPr>
            <p:ph type="body" idx="1"/>
          </p:nvPr>
        </p:nvSpPr>
        <p:spPr/>
        <p:txBody>
          <a:bodyPr/>
          <a:lstStyle/>
          <a:p>
            <a:r>
              <a:rPr lang="en-US" altLang="vi-VN" smtClean="0"/>
              <a:t>Xây dựng chương trình ExchangeRate</a:t>
            </a:r>
          </a:p>
          <a:p>
            <a:pPr lvl="1"/>
            <a:r>
              <a:rPr lang="en-US" altLang="vi-VN" smtClean="0"/>
              <a:t>ExchangeRateServer </a:t>
            </a:r>
          </a:p>
          <a:p>
            <a:pPr lvl="2"/>
            <a:r>
              <a:rPr lang="en-US" altLang="vi-VN" smtClean="0"/>
              <a:t>chạy trên máy chủ và đón nhận dữ liệu do máy khách gửi đến cổng 2345. Khi nhận được yêu cầu, máy chủ sẽ gửi trả các thông báo về tỉ giá kèm theo ngày giờ mới nhất về cho máy khách. Có thể dùng các hàng random để lấy giá trị ngẫu nhiên của 3 thị trường là Tokyo, Newyork, và Hồng kông</a:t>
            </a:r>
          </a:p>
          <a:p>
            <a:pPr lvl="1"/>
            <a:r>
              <a:rPr lang="en-US" altLang="vi-VN" smtClean="0"/>
              <a:t>ExchangeRateTable</a:t>
            </a:r>
          </a:p>
          <a:p>
            <a:pPr lvl="2"/>
            <a:r>
              <a:rPr lang="en-US" altLang="vi-VN" smtClean="0"/>
              <a:t>Chạy trên máy khách, nó chịu trách nhiệm mỗi giây yêu cầu đến máy chủ để cập nhật thông tin về tỉ giá của thị trường chứng khoán.</a:t>
            </a:r>
          </a:p>
        </p:txBody>
      </p:sp>
    </p:spTree>
    <p:extLst>
      <p:ext uri="{BB962C8B-B14F-4D97-AF65-F5344CB8AC3E}">
        <p14:creationId xmlns:p14="http://schemas.microsoft.com/office/powerpoint/2010/main" val="1615872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4DBCD8F6-8A2A-42ED-BB45-AF87074ED016}" type="slidenum">
              <a:rPr lang="en-US" altLang="vi-VN" sz="1200">
                <a:solidFill>
                  <a:prstClr val="black"/>
                </a:solidFill>
                <a:latin typeface="Garamond" panose="02020404030301010803" pitchFamily="18" charset="0"/>
              </a:rPr>
              <a:pPr>
                <a:spcBef>
                  <a:spcPct val="0"/>
                </a:spcBef>
                <a:buClrTx/>
                <a:buSzTx/>
                <a:buFontTx/>
                <a:buNone/>
              </a:pPr>
              <a:t>17</a:t>
            </a:fld>
            <a:endParaRPr lang="en-US" altLang="vi-VN" sz="1200">
              <a:solidFill>
                <a:prstClr val="black"/>
              </a:solidFill>
              <a:latin typeface="Garamond" panose="02020404030301010803" pitchFamily="18" charset="0"/>
            </a:endParaRPr>
          </a:p>
        </p:txBody>
      </p:sp>
      <p:sp>
        <p:nvSpPr>
          <p:cNvPr id="241667" name="Rectangle 2"/>
          <p:cNvSpPr>
            <a:spLocks noGrp="1" noChangeArrowheads="1"/>
          </p:cNvSpPr>
          <p:nvPr>
            <p:ph type="title"/>
          </p:nvPr>
        </p:nvSpPr>
        <p:spPr/>
        <p:txBody>
          <a:bodyPr/>
          <a:lstStyle/>
          <a:p>
            <a:r>
              <a:rPr lang="en-US" altLang="vi-VN" b="1" smtClean="0">
                <a:latin typeface="Arial" panose="020B0604020202020204" pitchFamily="34" charset="0"/>
              </a:rPr>
              <a:t>Bài tập lập trình UDP Socket</a:t>
            </a:r>
          </a:p>
        </p:txBody>
      </p:sp>
      <p:sp>
        <p:nvSpPr>
          <p:cNvPr id="241668" name="Rectangle 3"/>
          <p:cNvSpPr>
            <a:spLocks noGrp="1" noChangeArrowheads="1"/>
          </p:cNvSpPr>
          <p:nvPr>
            <p:ph type="body" idx="1"/>
          </p:nvPr>
        </p:nvSpPr>
        <p:spPr/>
        <p:txBody>
          <a:bodyPr/>
          <a:lstStyle/>
          <a:p>
            <a:pPr marL="533400" indent="-533400"/>
            <a:r>
              <a:rPr lang="en-US" altLang="vi-VN" smtClean="0"/>
              <a:t>Hãy tạo chương trình Mail Server.</a:t>
            </a:r>
            <a:endParaRPr lang="fr-FR" altLang="vi-VN" smtClean="0"/>
          </a:p>
          <a:p>
            <a:pPr marL="801688" lvl="1" indent="-457200"/>
            <a:r>
              <a:rPr lang="en-US" altLang="vi-VN" smtClean="0"/>
              <a:t>Mỗi khi người dùng tạo account mới tại các máy client, thì chương trình server sẽ tạo một thư mục tương ứng ở máy server, đồng thời tạo một file có tên new_email.txt trong thư mục đó có nội dung như sau :</a:t>
            </a:r>
          </a:p>
          <a:p>
            <a:pPr marL="801688" lvl="1" indent="-457200"/>
            <a:r>
              <a:rPr lang="en-US" altLang="vi-VN" smtClean="0"/>
              <a:t>“Thank you for using this service. we hope that you will feel comfortabl........”</a:t>
            </a:r>
          </a:p>
          <a:p>
            <a:pPr marL="801688" lvl="1" indent="-457200"/>
            <a:r>
              <a:rPr lang="en-US" altLang="vi-VN" smtClean="0"/>
              <a:t>Mỗi khi người dùng gửi một email, chương trình server nhận được email đó, xác định gửi đến account nào, tại thư mục của account đó chương trình server sẽ tạo một file có nội dung là nội dung email đó.   </a:t>
            </a:r>
          </a:p>
          <a:p>
            <a:pPr marL="801688" lvl="1" indent="-457200"/>
            <a:r>
              <a:rPr lang="en-US" altLang="vi-VN" smtClean="0"/>
              <a:t>Mỗi khi người dùng ở máy client đăng nhập vào một account, thì chương trình server phải mở thư mục tương ứng với account đó ở server và gửi tất cả các tên file của thư mục đó về client</a:t>
            </a:r>
            <a:r>
              <a:rPr lang="fr-FR" altLang="vi-VN" smtClean="0"/>
              <a:t> </a:t>
            </a:r>
            <a:endParaRPr lang="en-US" altLang="vi-VN" smtClean="0"/>
          </a:p>
        </p:txBody>
      </p:sp>
    </p:spTree>
    <p:extLst>
      <p:ext uri="{BB962C8B-B14F-4D97-AF65-F5344CB8AC3E}">
        <p14:creationId xmlns:p14="http://schemas.microsoft.com/office/powerpoint/2010/main" val="3530722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dirty="0"/>
          </a:p>
        </p:txBody>
      </p:sp>
      <p:sp>
        <p:nvSpPr>
          <p:cNvPr id="4" name="Rectangle 3"/>
          <p:cNvSpPr/>
          <p:nvPr/>
        </p:nvSpPr>
        <p:spPr>
          <a:xfrm>
            <a:off x="4301477" y="2905471"/>
            <a:ext cx="3952813" cy="590931"/>
          </a:xfrm>
          <a:prstGeom prst="rect">
            <a:avLst/>
          </a:prstGeom>
        </p:spPr>
        <p:txBody>
          <a:bodyPr wrap="none">
            <a:spAutoFit/>
          </a:bodyPr>
          <a:lstStyle/>
          <a:p>
            <a:pPr lvl="0">
              <a:lnSpc>
                <a:spcPct val="90000"/>
              </a:lnSpc>
              <a:spcBef>
                <a:spcPts val="1000"/>
              </a:spcBef>
            </a:pPr>
            <a:r>
              <a:rPr lang="en-US" sz="3600" i="1" dirty="0">
                <a:solidFill>
                  <a:prstClr val="black"/>
                </a:solidFill>
              </a:rPr>
              <a:t>Thank your listening</a:t>
            </a:r>
            <a:endParaRPr lang="vi-VN" sz="3600" i="1" dirty="0">
              <a:solidFill>
                <a:prstClr val="black"/>
              </a:solidFill>
            </a:endParaRPr>
          </a:p>
        </p:txBody>
      </p:sp>
    </p:spTree>
    <p:extLst>
      <p:ext uri="{BB962C8B-B14F-4D97-AF65-F5344CB8AC3E}">
        <p14:creationId xmlns:p14="http://schemas.microsoft.com/office/powerpoint/2010/main" val="3166132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FBB745D2-4B27-43BB-A573-F303B495461F}" type="slidenum">
              <a:rPr lang="en-US" altLang="vi-VN" sz="1200">
                <a:solidFill>
                  <a:prstClr val="black"/>
                </a:solidFill>
                <a:latin typeface="Garamond" panose="02020404030301010803" pitchFamily="18" charset="0"/>
              </a:rPr>
              <a:pPr>
                <a:spcBef>
                  <a:spcPct val="0"/>
                </a:spcBef>
                <a:buClrTx/>
                <a:buSzTx/>
                <a:buFontTx/>
                <a:buNone/>
              </a:pPr>
              <a:t>2</a:t>
            </a:fld>
            <a:endParaRPr lang="en-US" altLang="vi-VN" sz="1200">
              <a:solidFill>
                <a:prstClr val="black"/>
              </a:solidFill>
              <a:latin typeface="Garamond" panose="02020404030301010803" pitchFamily="18" charset="0"/>
            </a:endParaRPr>
          </a:p>
        </p:txBody>
      </p:sp>
      <p:sp>
        <p:nvSpPr>
          <p:cNvPr id="210947" name="Rectangle 2"/>
          <p:cNvSpPr>
            <a:spLocks noGrp="1" noChangeArrowheads="1"/>
          </p:cNvSpPr>
          <p:nvPr>
            <p:ph type="title"/>
          </p:nvPr>
        </p:nvSpPr>
        <p:spPr/>
        <p:txBody>
          <a:bodyPr/>
          <a:lstStyle/>
          <a:p>
            <a:endParaRPr lang="fr-FR" altLang="vi-VN" smtClean="0">
              <a:latin typeface="Arial" panose="020B0604020202020204" pitchFamily="34" charset="0"/>
            </a:endParaRPr>
          </a:p>
        </p:txBody>
      </p:sp>
      <p:sp>
        <p:nvSpPr>
          <p:cNvPr id="210948" name="Rectangle 3"/>
          <p:cNvSpPr>
            <a:spLocks noGrp="1" noChangeArrowheads="1"/>
          </p:cNvSpPr>
          <p:nvPr>
            <p:ph type="body" idx="1"/>
          </p:nvPr>
        </p:nvSpPr>
        <p:spPr/>
        <p:txBody>
          <a:bodyPr/>
          <a:lstStyle/>
          <a:p>
            <a:endParaRPr lang="en-US" altLang="vi-VN" dirty="0" smtClean="0"/>
          </a:p>
          <a:p>
            <a:endParaRPr lang="en-US" altLang="vi-VN" dirty="0" smtClean="0"/>
          </a:p>
          <a:p>
            <a:endParaRPr lang="en-US" altLang="vi-VN" dirty="0" smtClean="0"/>
          </a:p>
          <a:p>
            <a:pPr algn="ctr">
              <a:buFont typeface="Wingdings" panose="05000000000000000000" pitchFamily="2" charset="2"/>
              <a:buNone/>
            </a:pPr>
            <a:r>
              <a:rPr lang="en-US" altLang="vi-VN" sz="3200" b="1" dirty="0" err="1" smtClean="0"/>
              <a:t>Bài</a:t>
            </a:r>
            <a:r>
              <a:rPr lang="en-US" altLang="vi-VN" sz="3200" b="1" dirty="0" smtClean="0"/>
              <a:t> </a:t>
            </a:r>
            <a:r>
              <a:rPr lang="en-US" altLang="vi-VN" sz="3200" b="1" dirty="0"/>
              <a:t>5. </a:t>
            </a:r>
            <a:r>
              <a:rPr lang="en-US" altLang="vi-VN" sz="3200" b="1" dirty="0" err="1"/>
              <a:t>Lập</a:t>
            </a:r>
            <a:r>
              <a:rPr lang="en-US" altLang="vi-VN" sz="3200" b="1" dirty="0"/>
              <a:t> </a:t>
            </a:r>
            <a:r>
              <a:rPr lang="en-US" altLang="vi-VN" sz="3200" b="1" dirty="0" err="1"/>
              <a:t>trình</a:t>
            </a:r>
            <a:r>
              <a:rPr lang="en-US" altLang="vi-VN" sz="3200" b="1" dirty="0"/>
              <a:t> </a:t>
            </a:r>
            <a:r>
              <a:rPr lang="en-US" altLang="vi-VN" sz="3200" b="1" dirty="0" err="1"/>
              <a:t>với</a:t>
            </a:r>
            <a:r>
              <a:rPr lang="en-US" altLang="vi-VN" sz="3200" b="1" dirty="0"/>
              <a:t> </a:t>
            </a:r>
            <a:r>
              <a:rPr lang="en-US" altLang="vi-VN" sz="3200" b="1" dirty="0" err="1" smtClean="0"/>
              <a:t>giao</a:t>
            </a:r>
            <a:r>
              <a:rPr lang="en-US" altLang="vi-VN" sz="3200" b="1" dirty="0" smtClean="0"/>
              <a:t> </a:t>
            </a:r>
            <a:r>
              <a:rPr lang="en-US" altLang="vi-VN" sz="3200" b="1" dirty="0" err="1" smtClean="0"/>
              <a:t>thức</a:t>
            </a:r>
            <a:r>
              <a:rPr lang="en-US" altLang="vi-VN" sz="3200" b="1" dirty="0" smtClean="0"/>
              <a:t> UDP</a:t>
            </a:r>
          </a:p>
          <a:p>
            <a:pPr algn="ctr">
              <a:buNone/>
            </a:pPr>
            <a:r>
              <a:rPr lang="en-US" altLang="vi-VN" sz="3200" b="1" dirty="0" smtClean="0"/>
              <a:t>(</a:t>
            </a:r>
            <a:r>
              <a:rPr lang="en-US" sz="3200" dirty="0"/>
              <a:t>User Datagram </a:t>
            </a:r>
            <a:r>
              <a:rPr lang="en-US" sz="3200" dirty="0" smtClean="0"/>
              <a:t>Protocol</a:t>
            </a:r>
            <a:r>
              <a:rPr lang="en-US" altLang="vi-VN" sz="3200" b="1" dirty="0" smtClean="0"/>
              <a:t>)</a:t>
            </a:r>
            <a:endParaRPr lang="en-US" altLang="vi-VN" sz="3200" b="1" dirty="0"/>
          </a:p>
        </p:txBody>
      </p:sp>
    </p:spTree>
    <p:extLst>
      <p:ext uri="{BB962C8B-B14F-4D97-AF65-F5344CB8AC3E}">
        <p14:creationId xmlns:p14="http://schemas.microsoft.com/office/powerpoint/2010/main" val="2086176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6C446266-273D-4AB8-80FA-B17B42070B53}" type="slidenum">
              <a:rPr lang="en-US" altLang="vi-VN" sz="1200">
                <a:solidFill>
                  <a:prstClr val="black"/>
                </a:solidFill>
                <a:latin typeface="Garamond" panose="02020404030301010803" pitchFamily="18" charset="0"/>
              </a:rPr>
              <a:pPr>
                <a:spcBef>
                  <a:spcPct val="0"/>
                </a:spcBef>
                <a:buClrTx/>
                <a:buSzTx/>
                <a:buFontTx/>
                <a:buNone/>
              </a:pPr>
              <a:t>3</a:t>
            </a:fld>
            <a:endParaRPr lang="en-US" altLang="vi-VN" sz="1200">
              <a:solidFill>
                <a:prstClr val="black"/>
              </a:solidFill>
              <a:latin typeface="Garamond" panose="02020404030301010803" pitchFamily="18" charset="0"/>
            </a:endParaRPr>
          </a:p>
        </p:txBody>
      </p:sp>
      <p:sp>
        <p:nvSpPr>
          <p:cNvPr id="212995" name="Rectangle 2"/>
          <p:cNvSpPr>
            <a:spLocks noGrp="1" noChangeArrowheads="1"/>
          </p:cNvSpPr>
          <p:nvPr>
            <p:ph type="title"/>
          </p:nvPr>
        </p:nvSpPr>
        <p:spPr/>
        <p:txBody>
          <a:bodyPr/>
          <a:lstStyle/>
          <a:p>
            <a:r>
              <a:rPr lang="en-US" altLang="vi-VN" b="1" smtClean="0">
                <a:latin typeface="Arial" panose="020B0604020202020204" pitchFamily="34" charset="0"/>
              </a:rPr>
              <a:t>Giao thức UDP</a:t>
            </a:r>
          </a:p>
        </p:txBody>
      </p:sp>
      <p:sp>
        <p:nvSpPr>
          <p:cNvPr id="212996" name="Rectangle 3"/>
          <p:cNvSpPr>
            <a:spLocks noGrp="1" noChangeArrowheads="1"/>
          </p:cNvSpPr>
          <p:nvPr>
            <p:ph type="body" idx="1"/>
          </p:nvPr>
        </p:nvSpPr>
        <p:spPr/>
        <p:txBody>
          <a:bodyPr/>
          <a:lstStyle/>
          <a:p>
            <a:pPr>
              <a:lnSpc>
                <a:spcPct val="120000"/>
              </a:lnSpc>
            </a:pPr>
            <a:r>
              <a:rPr lang="en-US" altLang="vi-VN" smtClean="0"/>
              <a:t>UDP (User Datagram Protocol) là giao thức phi kết nối</a:t>
            </a:r>
          </a:p>
          <a:p>
            <a:pPr lvl="1">
              <a:lnSpc>
                <a:spcPct val="120000"/>
              </a:lnSpc>
            </a:pPr>
            <a:r>
              <a:rPr lang="en-US" altLang="vi-VN" smtClean="0"/>
              <a:t>Không thiết lập kết nối trước khi truyền (connectionless)</a:t>
            </a:r>
          </a:p>
          <a:p>
            <a:pPr lvl="1">
              <a:lnSpc>
                <a:spcPct val="120000"/>
              </a:lnSpc>
            </a:pPr>
            <a:r>
              <a:rPr lang="en-US" altLang="vi-VN" smtClean="0"/>
              <a:t>Các gói dữ liệu được gửi độc lập (gọi là datagrams)</a:t>
            </a:r>
          </a:p>
          <a:p>
            <a:pPr lvl="1">
              <a:lnSpc>
                <a:spcPct val="120000"/>
              </a:lnSpc>
            </a:pPr>
            <a:r>
              <a:rPr lang="en-US" altLang="vi-VN" smtClean="0"/>
              <a:t>Không bảo đảm sự toàn vẹn dữ liệu và trật tự. </a:t>
            </a:r>
          </a:p>
          <a:p>
            <a:pPr lvl="1">
              <a:lnSpc>
                <a:spcPct val="120000"/>
              </a:lnSpc>
            </a:pPr>
            <a:r>
              <a:rPr lang="en-US" altLang="vi-VN" smtClean="0"/>
              <a:t>UDP không cung cấp cơ chế báo nhận (acknowledgment), </a:t>
            </a:r>
          </a:p>
          <a:p>
            <a:pPr>
              <a:lnSpc>
                <a:spcPct val="120000"/>
              </a:lnSpc>
            </a:pPr>
            <a:r>
              <a:rPr lang="en-US" altLang="vi-VN" smtClean="0"/>
              <a:t>Cơ chế hoạt động tương tự như gửi một lá thư thông qua dịch vụ bưu điện</a:t>
            </a:r>
          </a:p>
        </p:txBody>
      </p:sp>
      <p:pic>
        <p:nvPicPr>
          <p:cNvPr id="212997" name="Picture 5" descr="UDP Pack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5486401"/>
            <a:ext cx="61722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2635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05702898-E0FD-47BD-BC92-DD1784F59CBA}" type="slidenum">
              <a:rPr lang="en-US" altLang="vi-VN" sz="1200">
                <a:solidFill>
                  <a:prstClr val="black"/>
                </a:solidFill>
                <a:latin typeface="Garamond" panose="02020404030301010803" pitchFamily="18" charset="0"/>
              </a:rPr>
              <a:pPr>
                <a:spcBef>
                  <a:spcPct val="0"/>
                </a:spcBef>
                <a:buClrTx/>
                <a:buSzTx/>
                <a:buFontTx/>
                <a:buNone/>
              </a:pPr>
              <a:t>4</a:t>
            </a:fld>
            <a:endParaRPr lang="en-US" altLang="vi-VN" sz="1200">
              <a:solidFill>
                <a:prstClr val="black"/>
              </a:solidFill>
              <a:latin typeface="Garamond" panose="02020404030301010803" pitchFamily="18" charset="0"/>
            </a:endParaRPr>
          </a:p>
        </p:txBody>
      </p:sp>
      <p:sp>
        <p:nvSpPr>
          <p:cNvPr id="215043" name="Rectangle 2"/>
          <p:cNvSpPr>
            <a:spLocks noGrp="1" noChangeArrowheads="1"/>
          </p:cNvSpPr>
          <p:nvPr>
            <p:ph type="title"/>
          </p:nvPr>
        </p:nvSpPr>
        <p:spPr/>
        <p:txBody>
          <a:bodyPr/>
          <a:lstStyle/>
          <a:p>
            <a:endParaRPr lang="fr-FR" altLang="vi-VN" smtClean="0">
              <a:latin typeface="Arial" panose="020B0604020202020204" pitchFamily="34" charset="0"/>
            </a:endParaRPr>
          </a:p>
        </p:txBody>
      </p:sp>
      <p:pic>
        <p:nvPicPr>
          <p:cNvPr id="2150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762000"/>
            <a:ext cx="65532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3169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4FE7F12A-64F4-40BF-A5FE-6359A68968C9}" type="slidenum">
              <a:rPr lang="en-US" altLang="vi-VN" sz="1200">
                <a:solidFill>
                  <a:prstClr val="black"/>
                </a:solidFill>
                <a:latin typeface="Garamond" panose="02020404030301010803" pitchFamily="18" charset="0"/>
              </a:rPr>
              <a:pPr>
                <a:spcBef>
                  <a:spcPct val="0"/>
                </a:spcBef>
                <a:buClrTx/>
                <a:buSzTx/>
                <a:buFontTx/>
                <a:buNone/>
              </a:pPr>
              <a:t>5</a:t>
            </a:fld>
            <a:endParaRPr lang="en-US" altLang="vi-VN" sz="1200">
              <a:solidFill>
                <a:prstClr val="black"/>
              </a:solidFill>
              <a:latin typeface="Garamond" panose="02020404030301010803" pitchFamily="18" charset="0"/>
            </a:endParaRPr>
          </a:p>
        </p:txBody>
      </p:sp>
      <p:sp>
        <p:nvSpPr>
          <p:cNvPr id="217091" name="Rectangle 2"/>
          <p:cNvSpPr>
            <a:spLocks noGrp="1" noChangeArrowheads="1"/>
          </p:cNvSpPr>
          <p:nvPr>
            <p:ph type="title"/>
          </p:nvPr>
        </p:nvSpPr>
        <p:spPr/>
        <p:txBody>
          <a:bodyPr/>
          <a:lstStyle/>
          <a:p>
            <a:r>
              <a:rPr lang="en-US" altLang="vi-VN" smtClean="0">
                <a:latin typeface="Arial" panose="020B0604020202020204" pitchFamily="34" charset="0"/>
              </a:rPr>
              <a:t>Khuôn dạng UDP datagram</a:t>
            </a:r>
          </a:p>
        </p:txBody>
      </p:sp>
      <p:sp>
        <p:nvSpPr>
          <p:cNvPr id="217092" name="Rectangle 3"/>
          <p:cNvSpPr>
            <a:spLocks noGrp="1" noChangeArrowheads="1"/>
          </p:cNvSpPr>
          <p:nvPr>
            <p:ph type="body" idx="1"/>
          </p:nvPr>
        </p:nvSpPr>
        <p:spPr/>
        <p:txBody>
          <a:bodyPr/>
          <a:lstStyle/>
          <a:p>
            <a:pPr lvl="1">
              <a:lnSpc>
                <a:spcPct val="90000"/>
              </a:lnSpc>
            </a:pPr>
            <a:r>
              <a:rPr lang="en-US" altLang="vi-VN" dirty="0" smtClean="0"/>
              <a:t>UDP datagram </a:t>
            </a:r>
            <a:r>
              <a:rPr lang="en-US" altLang="vi-VN" dirty="0" err="1" smtClean="0"/>
              <a:t>có</a:t>
            </a:r>
            <a:r>
              <a:rPr lang="en-US" altLang="vi-VN" dirty="0" smtClean="0"/>
              <a:t> </a:t>
            </a:r>
            <a:r>
              <a:rPr lang="en-US" altLang="vi-VN" dirty="0" err="1" smtClean="0"/>
              <a:t>các</a:t>
            </a:r>
            <a:r>
              <a:rPr lang="en-US" altLang="vi-VN" dirty="0" smtClean="0"/>
              <a:t> </a:t>
            </a:r>
            <a:r>
              <a:rPr lang="en-US" altLang="vi-VN" dirty="0" err="1" smtClean="0"/>
              <a:t>tham</a:t>
            </a:r>
            <a:r>
              <a:rPr lang="en-US" altLang="vi-VN" dirty="0" smtClean="0"/>
              <a:t> </a:t>
            </a:r>
            <a:r>
              <a:rPr lang="en-US" altLang="vi-VN" dirty="0" err="1" smtClean="0"/>
              <a:t>số</a:t>
            </a:r>
            <a:r>
              <a:rPr lang="en-US" altLang="vi-VN" dirty="0" smtClean="0"/>
              <a:t> </a:t>
            </a:r>
            <a:r>
              <a:rPr lang="en-US" altLang="vi-VN" dirty="0" err="1" smtClean="0"/>
              <a:t>đơn</a:t>
            </a:r>
            <a:r>
              <a:rPr lang="en-US" altLang="vi-VN" dirty="0" smtClean="0"/>
              <a:t> </a:t>
            </a:r>
            <a:r>
              <a:rPr lang="en-US" altLang="vi-VN" dirty="0" err="1" smtClean="0"/>
              <a:t>giản</a:t>
            </a:r>
            <a:r>
              <a:rPr lang="en-US" altLang="vi-VN" dirty="0" smtClean="0"/>
              <a:t> </a:t>
            </a:r>
            <a:r>
              <a:rPr lang="en-US" altLang="vi-VN" dirty="0" err="1" smtClean="0"/>
              <a:t>hơn</a:t>
            </a:r>
            <a:r>
              <a:rPr lang="en-US" altLang="vi-VN" dirty="0" smtClean="0"/>
              <a:t> </a:t>
            </a:r>
            <a:r>
              <a:rPr lang="en-US" altLang="vi-VN" dirty="0" err="1" smtClean="0"/>
              <a:t>nhiều</a:t>
            </a:r>
            <a:r>
              <a:rPr lang="en-US" altLang="vi-VN" dirty="0" smtClean="0"/>
              <a:t> so </a:t>
            </a:r>
            <a:r>
              <a:rPr lang="en-US" altLang="vi-VN" dirty="0" err="1" smtClean="0"/>
              <a:t>với</a:t>
            </a:r>
            <a:r>
              <a:rPr lang="en-US" altLang="vi-VN" dirty="0" smtClean="0"/>
              <a:t> TCP segment.</a:t>
            </a:r>
          </a:p>
          <a:p>
            <a:pPr lvl="1">
              <a:lnSpc>
                <a:spcPct val="90000"/>
              </a:lnSpc>
            </a:pPr>
            <a:endParaRPr lang="en-US" altLang="vi-VN" dirty="0" smtClean="0"/>
          </a:p>
          <a:p>
            <a:pPr lvl="1">
              <a:lnSpc>
                <a:spcPct val="90000"/>
              </a:lnSpc>
            </a:pPr>
            <a:endParaRPr lang="en-US" altLang="vi-VN" dirty="0" smtClean="0"/>
          </a:p>
          <a:p>
            <a:pPr lvl="1">
              <a:lnSpc>
                <a:spcPct val="90000"/>
              </a:lnSpc>
            </a:pPr>
            <a:endParaRPr lang="en-US" altLang="vi-VN" dirty="0" smtClean="0"/>
          </a:p>
          <a:p>
            <a:pPr lvl="1">
              <a:lnSpc>
                <a:spcPct val="90000"/>
              </a:lnSpc>
            </a:pPr>
            <a:endParaRPr lang="en-US" altLang="vi-VN" dirty="0" smtClean="0"/>
          </a:p>
          <a:p>
            <a:pPr lvl="1">
              <a:lnSpc>
                <a:spcPct val="90000"/>
              </a:lnSpc>
            </a:pPr>
            <a:endParaRPr lang="en-US" altLang="vi-VN" dirty="0" smtClean="0"/>
          </a:p>
          <a:p>
            <a:pPr lvl="1">
              <a:lnSpc>
                <a:spcPct val="90000"/>
              </a:lnSpc>
            </a:pPr>
            <a:endParaRPr lang="en-US" altLang="vi-VN" dirty="0" smtClean="0"/>
          </a:p>
          <a:p>
            <a:pPr lvl="1">
              <a:lnSpc>
                <a:spcPct val="90000"/>
              </a:lnSpc>
            </a:pPr>
            <a:r>
              <a:rPr lang="en-US" altLang="vi-VN" dirty="0" smtClean="0"/>
              <a:t>UDP </a:t>
            </a:r>
            <a:r>
              <a:rPr lang="en-US" altLang="vi-VN" dirty="0" err="1" smtClean="0"/>
              <a:t>cũng</a:t>
            </a:r>
            <a:r>
              <a:rPr lang="en-US" altLang="vi-VN" dirty="0" smtClean="0"/>
              <a:t> </a:t>
            </a:r>
            <a:r>
              <a:rPr lang="en-US" altLang="vi-VN" dirty="0" err="1" smtClean="0"/>
              <a:t>cung</a:t>
            </a:r>
            <a:r>
              <a:rPr lang="en-US" altLang="vi-VN" dirty="0" smtClean="0"/>
              <a:t> </a:t>
            </a:r>
            <a:r>
              <a:rPr lang="en-US" altLang="vi-VN" dirty="0" err="1" smtClean="0"/>
              <a:t>cấp</a:t>
            </a:r>
            <a:r>
              <a:rPr lang="en-US" altLang="vi-VN" dirty="0" smtClean="0"/>
              <a:t> </a:t>
            </a:r>
            <a:r>
              <a:rPr lang="en-US" altLang="vi-VN" dirty="0" err="1" smtClean="0"/>
              <a:t>cơ</a:t>
            </a:r>
            <a:r>
              <a:rPr lang="en-US" altLang="vi-VN" dirty="0" smtClean="0"/>
              <a:t> </a:t>
            </a:r>
            <a:r>
              <a:rPr lang="en-US" altLang="vi-VN" dirty="0" err="1" smtClean="0"/>
              <a:t>chế</a:t>
            </a:r>
            <a:r>
              <a:rPr lang="en-US" altLang="vi-VN" dirty="0" smtClean="0"/>
              <a:t> </a:t>
            </a:r>
            <a:r>
              <a:rPr lang="en-US" altLang="vi-VN" dirty="0" err="1" smtClean="0"/>
              <a:t>gán</a:t>
            </a:r>
            <a:r>
              <a:rPr lang="en-US" altLang="vi-VN" dirty="0" smtClean="0"/>
              <a:t> </a:t>
            </a:r>
            <a:r>
              <a:rPr lang="en-US" altLang="vi-VN" dirty="0" err="1" smtClean="0"/>
              <a:t>và</a:t>
            </a:r>
            <a:r>
              <a:rPr lang="en-US" altLang="vi-VN" dirty="0" smtClean="0"/>
              <a:t> </a:t>
            </a:r>
            <a:r>
              <a:rPr lang="en-US" altLang="vi-VN" dirty="0" err="1" smtClean="0"/>
              <a:t>quản</a:t>
            </a:r>
            <a:r>
              <a:rPr lang="en-US" altLang="vi-VN" dirty="0" smtClean="0"/>
              <a:t> </a:t>
            </a:r>
            <a:r>
              <a:rPr lang="en-US" altLang="vi-VN" dirty="0" err="1" smtClean="0"/>
              <a:t>lý</a:t>
            </a:r>
            <a:r>
              <a:rPr lang="en-US" altLang="vi-VN" dirty="0" smtClean="0"/>
              <a:t> </a:t>
            </a:r>
            <a:r>
              <a:rPr lang="en-US" altLang="vi-VN" dirty="0" err="1" smtClean="0"/>
              <a:t>các</a:t>
            </a:r>
            <a:r>
              <a:rPr lang="en-US" altLang="vi-VN" dirty="0" smtClean="0"/>
              <a:t> </a:t>
            </a:r>
            <a:r>
              <a:rPr lang="en-US" altLang="vi-VN" dirty="0" err="1" smtClean="0"/>
              <a:t>số</a:t>
            </a:r>
            <a:r>
              <a:rPr lang="en-US" altLang="vi-VN" dirty="0" smtClean="0"/>
              <a:t> </a:t>
            </a:r>
            <a:r>
              <a:rPr lang="en-US" altLang="vi-VN" dirty="0" err="1" smtClean="0"/>
              <a:t>hiệu</a:t>
            </a:r>
            <a:r>
              <a:rPr lang="en-US" altLang="vi-VN" dirty="0" smtClean="0"/>
              <a:t> </a:t>
            </a:r>
            <a:r>
              <a:rPr lang="en-US" altLang="vi-VN" dirty="0" err="1" smtClean="0"/>
              <a:t>cổng</a:t>
            </a:r>
            <a:r>
              <a:rPr lang="en-US" altLang="vi-VN" dirty="0" smtClean="0"/>
              <a:t> (port number) </a:t>
            </a:r>
            <a:r>
              <a:rPr lang="en-US" altLang="vi-VN" dirty="0" err="1" smtClean="0"/>
              <a:t>để</a:t>
            </a:r>
            <a:r>
              <a:rPr lang="en-US" altLang="vi-VN" dirty="0" smtClean="0"/>
              <a:t> </a:t>
            </a:r>
            <a:r>
              <a:rPr lang="en-US" altLang="vi-VN" dirty="0" err="1" smtClean="0"/>
              <a:t>định</a:t>
            </a:r>
            <a:r>
              <a:rPr lang="en-US" altLang="vi-VN" dirty="0" smtClean="0"/>
              <a:t> </a:t>
            </a:r>
            <a:r>
              <a:rPr lang="en-US" altLang="vi-VN" dirty="0" err="1" smtClean="0"/>
              <a:t>danh</a:t>
            </a:r>
            <a:r>
              <a:rPr lang="en-US" altLang="vi-VN" dirty="0" smtClean="0"/>
              <a:t> </a:t>
            </a:r>
            <a:r>
              <a:rPr lang="en-US" altLang="vi-VN" dirty="0" err="1" smtClean="0"/>
              <a:t>duy</a:t>
            </a:r>
            <a:r>
              <a:rPr lang="en-US" altLang="vi-VN" dirty="0" smtClean="0"/>
              <a:t> </a:t>
            </a:r>
            <a:r>
              <a:rPr lang="en-US" altLang="vi-VN" dirty="0" err="1" smtClean="0"/>
              <a:t>nhất</a:t>
            </a:r>
            <a:r>
              <a:rPr lang="en-US" altLang="vi-VN" dirty="0" smtClean="0"/>
              <a:t> </a:t>
            </a:r>
            <a:r>
              <a:rPr lang="en-US" altLang="vi-VN" dirty="0" err="1" smtClean="0"/>
              <a:t>cho</a:t>
            </a:r>
            <a:r>
              <a:rPr lang="en-US" altLang="vi-VN" dirty="0" smtClean="0"/>
              <a:t> </a:t>
            </a:r>
            <a:r>
              <a:rPr lang="en-US" altLang="vi-VN" dirty="0" err="1" smtClean="0"/>
              <a:t>các</a:t>
            </a:r>
            <a:r>
              <a:rPr lang="en-US" altLang="vi-VN" dirty="0" smtClean="0"/>
              <a:t> </a:t>
            </a:r>
            <a:r>
              <a:rPr lang="en-US" altLang="vi-VN" dirty="0" err="1" smtClean="0"/>
              <a:t>ứng</a:t>
            </a:r>
            <a:r>
              <a:rPr lang="en-US" altLang="vi-VN" dirty="0" smtClean="0"/>
              <a:t> </a:t>
            </a:r>
            <a:r>
              <a:rPr lang="en-US" altLang="vi-VN" dirty="0" err="1" smtClean="0"/>
              <a:t>dụng</a:t>
            </a:r>
            <a:r>
              <a:rPr lang="en-US" altLang="vi-VN" dirty="0" smtClean="0"/>
              <a:t> </a:t>
            </a:r>
            <a:r>
              <a:rPr lang="en-US" altLang="vi-VN" dirty="0" err="1" smtClean="0"/>
              <a:t>chạy</a:t>
            </a:r>
            <a:r>
              <a:rPr lang="en-US" altLang="vi-VN" dirty="0" smtClean="0"/>
              <a:t> </a:t>
            </a:r>
            <a:r>
              <a:rPr lang="en-US" altLang="vi-VN" dirty="0" err="1" smtClean="0"/>
              <a:t>trên</a:t>
            </a:r>
            <a:r>
              <a:rPr lang="en-US" altLang="vi-VN" dirty="0" smtClean="0"/>
              <a:t> </a:t>
            </a:r>
            <a:r>
              <a:rPr lang="en-US" altLang="vi-VN" dirty="0" err="1" smtClean="0"/>
              <a:t>một</a:t>
            </a:r>
            <a:r>
              <a:rPr lang="en-US" altLang="vi-VN" dirty="0" smtClean="0"/>
              <a:t> </a:t>
            </a:r>
            <a:r>
              <a:rPr lang="en-US" altLang="vi-VN" dirty="0" err="1" smtClean="0"/>
              <a:t>trạm</a:t>
            </a:r>
            <a:r>
              <a:rPr lang="en-US" altLang="vi-VN" dirty="0" smtClean="0"/>
              <a:t> </a:t>
            </a:r>
            <a:r>
              <a:rPr lang="en-US" altLang="vi-VN" dirty="0" err="1" smtClean="0"/>
              <a:t>của</a:t>
            </a:r>
            <a:r>
              <a:rPr lang="en-US" altLang="vi-VN" dirty="0" smtClean="0"/>
              <a:t> </a:t>
            </a:r>
            <a:r>
              <a:rPr lang="en-US" altLang="vi-VN" dirty="0" err="1" smtClean="0"/>
              <a:t>mạng</a:t>
            </a:r>
            <a:r>
              <a:rPr lang="en-US" altLang="vi-VN" dirty="0" smtClean="0"/>
              <a:t>. </a:t>
            </a:r>
          </a:p>
          <a:p>
            <a:pPr lvl="1">
              <a:lnSpc>
                <a:spcPct val="90000"/>
              </a:lnSpc>
            </a:pPr>
            <a:r>
              <a:rPr lang="en-US" altLang="vi-VN" dirty="0" smtClean="0"/>
              <a:t>Do </a:t>
            </a:r>
            <a:r>
              <a:rPr lang="en-US" altLang="vi-VN" dirty="0" err="1" smtClean="0"/>
              <a:t>ít</a:t>
            </a:r>
            <a:r>
              <a:rPr lang="en-US" altLang="vi-VN" dirty="0" smtClean="0"/>
              <a:t> </a:t>
            </a:r>
            <a:r>
              <a:rPr lang="en-US" altLang="vi-VN" dirty="0" err="1" smtClean="0"/>
              <a:t>chức</a:t>
            </a:r>
            <a:r>
              <a:rPr lang="en-US" altLang="vi-VN" dirty="0" smtClean="0"/>
              <a:t> </a:t>
            </a:r>
            <a:r>
              <a:rPr lang="en-US" altLang="vi-VN" dirty="0" err="1" smtClean="0"/>
              <a:t>năng</a:t>
            </a:r>
            <a:r>
              <a:rPr lang="en-US" altLang="vi-VN" dirty="0" smtClean="0"/>
              <a:t> </a:t>
            </a:r>
            <a:r>
              <a:rPr lang="en-US" altLang="vi-VN" dirty="0" err="1" smtClean="0"/>
              <a:t>phức</a:t>
            </a:r>
            <a:r>
              <a:rPr lang="en-US" altLang="vi-VN" dirty="0" smtClean="0"/>
              <a:t> </a:t>
            </a:r>
            <a:r>
              <a:rPr lang="en-US" altLang="vi-VN" dirty="0" err="1" smtClean="0"/>
              <a:t>tạp</a:t>
            </a:r>
            <a:r>
              <a:rPr lang="en-US" altLang="vi-VN" dirty="0" smtClean="0"/>
              <a:t> </a:t>
            </a:r>
            <a:r>
              <a:rPr lang="en-US" altLang="vi-VN" dirty="0" err="1" smtClean="0"/>
              <a:t>nên</a:t>
            </a:r>
            <a:r>
              <a:rPr lang="en-US" altLang="vi-VN" dirty="0" smtClean="0"/>
              <a:t> UDP </a:t>
            </a:r>
            <a:r>
              <a:rPr lang="en-US" altLang="vi-VN" dirty="0" err="1" smtClean="0"/>
              <a:t>thường</a:t>
            </a:r>
            <a:r>
              <a:rPr lang="en-US" altLang="vi-VN" dirty="0" smtClean="0"/>
              <a:t> </a:t>
            </a:r>
            <a:r>
              <a:rPr lang="en-US" altLang="vi-VN" dirty="0" err="1" smtClean="0"/>
              <a:t>có</a:t>
            </a:r>
            <a:r>
              <a:rPr lang="en-US" altLang="vi-VN" dirty="0" smtClean="0"/>
              <a:t> </a:t>
            </a:r>
            <a:r>
              <a:rPr lang="en-US" altLang="vi-VN" dirty="0" err="1" smtClean="0"/>
              <a:t>xu</a:t>
            </a:r>
            <a:r>
              <a:rPr lang="en-US" altLang="vi-VN" dirty="0" smtClean="0"/>
              <a:t> </a:t>
            </a:r>
            <a:r>
              <a:rPr lang="en-US" altLang="vi-VN" dirty="0" err="1" smtClean="0"/>
              <a:t>thế</a:t>
            </a:r>
            <a:r>
              <a:rPr lang="en-US" altLang="vi-VN" dirty="0" smtClean="0"/>
              <a:t> </a:t>
            </a:r>
            <a:r>
              <a:rPr lang="en-US" altLang="vi-VN" dirty="0" err="1" smtClean="0"/>
              <a:t>hoạt</a:t>
            </a:r>
            <a:r>
              <a:rPr lang="en-US" altLang="vi-VN" dirty="0" smtClean="0"/>
              <a:t> </a:t>
            </a:r>
            <a:r>
              <a:rPr lang="en-US" altLang="vi-VN" dirty="0" err="1" smtClean="0"/>
              <a:t>động</a:t>
            </a:r>
            <a:r>
              <a:rPr lang="en-US" altLang="vi-VN" dirty="0" smtClean="0"/>
              <a:t> </a:t>
            </a:r>
            <a:r>
              <a:rPr lang="en-US" altLang="vi-VN" dirty="0" err="1" smtClean="0"/>
              <a:t>nhanh</a:t>
            </a:r>
            <a:r>
              <a:rPr lang="en-US" altLang="vi-VN" dirty="0" smtClean="0"/>
              <a:t> </a:t>
            </a:r>
            <a:r>
              <a:rPr lang="en-US" altLang="vi-VN" dirty="0" err="1" smtClean="0"/>
              <a:t>hơn</a:t>
            </a:r>
            <a:r>
              <a:rPr lang="en-US" altLang="vi-VN" dirty="0" smtClean="0"/>
              <a:t> so </a:t>
            </a:r>
            <a:r>
              <a:rPr lang="en-US" altLang="vi-VN" dirty="0" err="1" smtClean="0"/>
              <a:t>với</a:t>
            </a:r>
            <a:r>
              <a:rPr lang="en-US" altLang="vi-VN" dirty="0" smtClean="0"/>
              <a:t> TCP. </a:t>
            </a:r>
          </a:p>
          <a:p>
            <a:pPr lvl="1">
              <a:lnSpc>
                <a:spcPct val="90000"/>
              </a:lnSpc>
            </a:pPr>
            <a:r>
              <a:rPr lang="en-US" altLang="vi-VN" dirty="0" smtClean="0"/>
              <a:t>UDP </a:t>
            </a:r>
            <a:r>
              <a:rPr lang="en-US" altLang="vi-VN" dirty="0" err="1" smtClean="0"/>
              <a:t>thường</a:t>
            </a:r>
            <a:r>
              <a:rPr lang="en-US" altLang="vi-VN" dirty="0" smtClean="0"/>
              <a:t> </a:t>
            </a:r>
            <a:r>
              <a:rPr lang="en-US" altLang="vi-VN" dirty="0" err="1" smtClean="0"/>
              <a:t>dùng</a:t>
            </a:r>
            <a:r>
              <a:rPr lang="en-US" altLang="vi-VN" dirty="0" smtClean="0"/>
              <a:t> </a:t>
            </a:r>
            <a:r>
              <a:rPr lang="en-US" altLang="vi-VN" dirty="0" err="1" smtClean="0"/>
              <a:t>cho</a:t>
            </a:r>
            <a:r>
              <a:rPr lang="en-US" altLang="vi-VN" dirty="0" smtClean="0"/>
              <a:t> </a:t>
            </a:r>
            <a:r>
              <a:rPr lang="en-US" altLang="vi-VN" dirty="0" err="1" smtClean="0"/>
              <a:t>các</a:t>
            </a:r>
            <a:r>
              <a:rPr lang="en-US" altLang="vi-VN" dirty="0" smtClean="0"/>
              <a:t> </a:t>
            </a:r>
            <a:r>
              <a:rPr lang="en-US" altLang="vi-VN" dirty="0" err="1" smtClean="0"/>
              <a:t>ứng</a:t>
            </a:r>
            <a:r>
              <a:rPr lang="en-US" altLang="vi-VN" dirty="0" smtClean="0"/>
              <a:t> </a:t>
            </a:r>
            <a:r>
              <a:rPr lang="en-US" altLang="vi-VN" dirty="0" err="1" smtClean="0"/>
              <a:t>dụng</a:t>
            </a:r>
            <a:r>
              <a:rPr lang="en-US" altLang="vi-VN" dirty="0" smtClean="0"/>
              <a:t> </a:t>
            </a:r>
            <a:r>
              <a:rPr lang="en-US" altLang="vi-VN" dirty="0" err="1" smtClean="0"/>
              <a:t>không</a:t>
            </a:r>
            <a:r>
              <a:rPr lang="en-US" altLang="vi-VN" dirty="0" smtClean="0"/>
              <a:t> </a:t>
            </a:r>
            <a:r>
              <a:rPr lang="en-US" altLang="vi-VN" dirty="0" err="1" smtClean="0"/>
              <a:t>đòi</a:t>
            </a:r>
            <a:r>
              <a:rPr lang="en-US" altLang="vi-VN" dirty="0" smtClean="0"/>
              <a:t> </a:t>
            </a:r>
            <a:r>
              <a:rPr lang="en-US" altLang="vi-VN" dirty="0" err="1" smtClean="0"/>
              <a:t>hỏi</a:t>
            </a:r>
            <a:r>
              <a:rPr lang="en-US" altLang="vi-VN" dirty="0" smtClean="0"/>
              <a:t> </a:t>
            </a:r>
            <a:r>
              <a:rPr lang="en-US" altLang="vi-VN" dirty="0" err="1" smtClean="0"/>
              <a:t>độ</a:t>
            </a:r>
            <a:r>
              <a:rPr lang="en-US" altLang="vi-VN" dirty="0" smtClean="0"/>
              <a:t> tin </a:t>
            </a:r>
            <a:r>
              <a:rPr lang="en-US" altLang="vi-VN" dirty="0" err="1" smtClean="0"/>
              <a:t>cậy</a:t>
            </a:r>
            <a:r>
              <a:rPr lang="en-US" altLang="vi-VN" dirty="0" smtClean="0"/>
              <a:t> </a:t>
            </a:r>
            <a:r>
              <a:rPr lang="en-US" altLang="vi-VN" dirty="0" err="1" smtClean="0"/>
              <a:t>cao</a:t>
            </a:r>
            <a:r>
              <a:rPr lang="en-US" altLang="vi-VN" dirty="0" smtClean="0"/>
              <a:t> </a:t>
            </a:r>
            <a:r>
              <a:rPr lang="en-US" altLang="vi-VN" dirty="0" err="1" smtClean="0"/>
              <a:t>trong</a:t>
            </a:r>
            <a:r>
              <a:rPr lang="en-US" altLang="vi-VN" dirty="0" smtClean="0"/>
              <a:t> </a:t>
            </a:r>
            <a:r>
              <a:rPr lang="en-US" altLang="vi-VN" dirty="0" err="1" smtClean="0"/>
              <a:t>khi</a:t>
            </a:r>
            <a:r>
              <a:rPr lang="en-US" altLang="vi-VN" dirty="0" smtClean="0"/>
              <a:t> </a:t>
            </a:r>
            <a:r>
              <a:rPr lang="en-US" altLang="vi-VN" dirty="0" err="1" smtClean="0"/>
              <a:t>truyền</a:t>
            </a:r>
            <a:r>
              <a:rPr lang="en-US" altLang="vi-VN" dirty="0" smtClean="0"/>
              <a:t>.</a:t>
            </a:r>
          </a:p>
        </p:txBody>
      </p:sp>
      <p:pic>
        <p:nvPicPr>
          <p:cNvPr id="217093" name="Picture 4"/>
          <p:cNvPicPr>
            <a:picLocks noChangeAspect="1" noChangeArrowheads="1"/>
          </p:cNvPicPr>
          <p:nvPr/>
        </p:nvPicPr>
        <p:blipFill>
          <a:blip r:embed="rId3">
            <a:extLst>
              <a:ext uri="{28A0092B-C50C-407E-A947-70E740481C1C}">
                <a14:useLocalDpi xmlns:a14="http://schemas.microsoft.com/office/drawing/2010/main" val="0"/>
              </a:ext>
            </a:extLst>
          </a:blip>
          <a:srcRect l="21249" t="41000" r="19376" b="37000"/>
          <a:stretch>
            <a:fillRect/>
          </a:stretch>
        </p:blipFill>
        <p:spPr bwMode="auto">
          <a:xfrm>
            <a:off x="2514600" y="1984248"/>
            <a:ext cx="7239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919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64FDC748-3A27-433B-A3DD-2B3509B01091}" type="slidenum">
              <a:rPr lang="en-US" altLang="vi-VN" sz="1200">
                <a:solidFill>
                  <a:prstClr val="black"/>
                </a:solidFill>
                <a:latin typeface="Garamond" panose="02020404030301010803" pitchFamily="18" charset="0"/>
              </a:rPr>
              <a:pPr>
                <a:spcBef>
                  <a:spcPct val="0"/>
                </a:spcBef>
                <a:buClrTx/>
                <a:buSzTx/>
                <a:buFontTx/>
                <a:buNone/>
              </a:pPr>
              <a:t>6</a:t>
            </a:fld>
            <a:endParaRPr lang="en-US" altLang="vi-VN" sz="1200">
              <a:solidFill>
                <a:prstClr val="black"/>
              </a:solidFill>
              <a:latin typeface="Garamond" panose="02020404030301010803" pitchFamily="18" charset="0"/>
            </a:endParaRPr>
          </a:p>
        </p:txBody>
      </p:sp>
      <p:sp>
        <p:nvSpPr>
          <p:cNvPr id="219139" name="Rectangle 2"/>
          <p:cNvSpPr>
            <a:spLocks noGrp="1" noChangeArrowheads="1"/>
          </p:cNvSpPr>
          <p:nvPr>
            <p:ph type="title"/>
          </p:nvPr>
        </p:nvSpPr>
        <p:spPr/>
        <p:txBody>
          <a:bodyPr>
            <a:normAutofit fontScale="90000"/>
          </a:bodyPr>
          <a:lstStyle/>
          <a:p>
            <a:r>
              <a:rPr lang="en-US" altLang="vi-VN" b="1" smtClean="0">
                <a:latin typeface="Arial" panose="020B0604020202020204" pitchFamily="34" charset="0"/>
              </a:rPr>
              <a:t>Các bước tạo ứng dụng UDP Socket</a:t>
            </a:r>
          </a:p>
        </p:txBody>
      </p:sp>
      <p:sp>
        <p:nvSpPr>
          <p:cNvPr id="219140" name="Rectangle 3"/>
          <p:cNvSpPr>
            <a:spLocks noGrp="1" noChangeArrowheads="1"/>
          </p:cNvSpPr>
          <p:nvPr>
            <p:ph type="body" idx="1"/>
          </p:nvPr>
        </p:nvSpPr>
        <p:spPr/>
        <p:txBody>
          <a:bodyPr/>
          <a:lstStyle/>
          <a:p>
            <a:r>
              <a:rPr lang="en-US" altLang="vi-VN" smtClean="0"/>
              <a:t>ứng dụng UDP socket không thiết lập kết nối</a:t>
            </a:r>
          </a:p>
          <a:p>
            <a:pPr lvl="1"/>
            <a:r>
              <a:rPr lang="en-US" altLang="vi-VN" smtClean="0"/>
              <a:t>Client</a:t>
            </a:r>
          </a:p>
          <a:p>
            <a:pPr lvl="2">
              <a:buFont typeface="Wingdings" panose="05000000000000000000" pitchFamily="2" charset="2"/>
              <a:buNone/>
            </a:pPr>
            <a:r>
              <a:rPr lang="en-US" altLang="vi-VN" b="1" smtClean="0"/>
              <a:t>– </a:t>
            </a:r>
            <a:r>
              <a:rPr lang="en-US" altLang="vi-VN" smtClean="0"/>
              <a:t>socket, tạo một điểm cuối truyền thông phía client</a:t>
            </a:r>
          </a:p>
          <a:p>
            <a:pPr lvl="2">
              <a:buFont typeface="Wingdings" panose="05000000000000000000" pitchFamily="2" charset="2"/>
              <a:buNone/>
            </a:pPr>
            <a:r>
              <a:rPr lang="en-US" altLang="vi-VN" b="1" smtClean="0"/>
              <a:t>– </a:t>
            </a:r>
            <a:r>
              <a:rPr lang="en-US" altLang="vi-VN" smtClean="0"/>
              <a:t>sendto and recvfrom, truyền dữ liệu</a:t>
            </a:r>
          </a:p>
          <a:p>
            <a:pPr lvl="1"/>
            <a:r>
              <a:rPr lang="en-US" altLang="vi-VN" smtClean="0"/>
              <a:t>Server</a:t>
            </a:r>
          </a:p>
          <a:p>
            <a:pPr lvl="2">
              <a:buFont typeface="Wingdings" panose="05000000000000000000" pitchFamily="2" charset="2"/>
              <a:buNone/>
            </a:pPr>
            <a:r>
              <a:rPr lang="en-US" altLang="vi-VN" b="1" smtClean="0"/>
              <a:t>– </a:t>
            </a:r>
            <a:r>
              <a:rPr lang="en-US" altLang="vi-VN" smtClean="0"/>
              <a:t>socket, Tạo một điểm cuối truyền thông phía server</a:t>
            </a:r>
          </a:p>
          <a:p>
            <a:pPr lvl="2">
              <a:buFont typeface="Wingdings" panose="05000000000000000000" pitchFamily="2" charset="2"/>
              <a:buNone/>
            </a:pPr>
            <a:r>
              <a:rPr lang="en-US" altLang="vi-VN" b="1" smtClean="0"/>
              <a:t>– </a:t>
            </a:r>
            <a:r>
              <a:rPr lang="en-US" altLang="vi-VN" smtClean="0"/>
              <a:t>bind, gắn một cổng đến kết nối</a:t>
            </a:r>
          </a:p>
          <a:p>
            <a:pPr lvl="2">
              <a:buFont typeface="Wingdings" panose="05000000000000000000" pitchFamily="2" charset="2"/>
              <a:buNone/>
            </a:pPr>
            <a:r>
              <a:rPr lang="en-US" altLang="vi-VN" b="1" smtClean="0"/>
              <a:t>– </a:t>
            </a:r>
            <a:r>
              <a:rPr lang="en-US" altLang="vi-VN" smtClean="0"/>
              <a:t>sendto and recvfrom, truyền dữ liệu</a:t>
            </a:r>
          </a:p>
          <a:p>
            <a:pPr lvl="2">
              <a:buFont typeface="Wingdings" panose="05000000000000000000" pitchFamily="2" charset="2"/>
              <a:buNone/>
            </a:pPr>
            <a:endParaRPr lang="en-US" altLang="vi-VN" smtClean="0"/>
          </a:p>
          <a:p>
            <a:pPr lvl="2"/>
            <a:r>
              <a:rPr lang="en-US" altLang="vi-VN" smtClean="0"/>
              <a:t>server : socket </a:t>
            </a:r>
            <a:r>
              <a:rPr lang="en-US" altLang="vi-VN" smtClean="0">
                <a:sym typeface="Wingdings" panose="05000000000000000000" pitchFamily="2" charset="2"/>
              </a:rPr>
              <a:t></a:t>
            </a:r>
            <a:r>
              <a:rPr lang="en-US" altLang="vi-VN" smtClean="0"/>
              <a:t> bind </a:t>
            </a:r>
            <a:r>
              <a:rPr lang="en-US" altLang="vi-VN" smtClean="0">
                <a:sym typeface="Wingdings" panose="05000000000000000000" pitchFamily="2" charset="2"/>
              </a:rPr>
              <a:t></a:t>
            </a:r>
            <a:r>
              <a:rPr lang="en-US" altLang="vi-VN" smtClean="0"/>
              <a:t> recvfrom </a:t>
            </a:r>
            <a:r>
              <a:rPr lang="en-US" altLang="vi-VN" smtClean="0">
                <a:sym typeface="Wingdings" panose="05000000000000000000" pitchFamily="2" charset="2"/>
              </a:rPr>
              <a:t></a:t>
            </a:r>
            <a:r>
              <a:rPr lang="en-US" altLang="vi-VN" smtClean="0"/>
              <a:t> sendto </a:t>
            </a:r>
            <a:r>
              <a:rPr lang="en-US" altLang="vi-VN" smtClean="0">
                <a:sym typeface="Wingdings" panose="05000000000000000000" pitchFamily="2" charset="2"/>
              </a:rPr>
              <a:t> </a:t>
            </a:r>
            <a:r>
              <a:rPr lang="en-US" altLang="vi-VN" smtClean="0"/>
              <a:t>close</a:t>
            </a:r>
          </a:p>
          <a:p>
            <a:pPr lvl="2"/>
            <a:endParaRPr lang="en-US" altLang="vi-VN" smtClean="0"/>
          </a:p>
          <a:p>
            <a:pPr lvl="2"/>
            <a:r>
              <a:rPr lang="en-US" altLang="vi-VN" smtClean="0"/>
              <a:t>client : socket  </a:t>
            </a:r>
            <a:r>
              <a:rPr lang="en-US" altLang="vi-VN" smtClean="0">
                <a:sym typeface="Wingdings" panose="05000000000000000000" pitchFamily="2" charset="2"/>
              </a:rPr>
              <a:t> </a:t>
            </a:r>
            <a:r>
              <a:rPr lang="en-US" altLang="vi-VN" smtClean="0"/>
              <a:t>sendto </a:t>
            </a:r>
            <a:r>
              <a:rPr lang="en-US" altLang="vi-VN" smtClean="0">
                <a:sym typeface="Wingdings" panose="05000000000000000000" pitchFamily="2" charset="2"/>
              </a:rPr>
              <a:t></a:t>
            </a:r>
            <a:r>
              <a:rPr lang="en-US" altLang="vi-VN" smtClean="0"/>
              <a:t> recvfrom </a:t>
            </a:r>
            <a:r>
              <a:rPr lang="en-US" altLang="vi-VN" smtClean="0">
                <a:sym typeface="Wingdings" panose="05000000000000000000" pitchFamily="2" charset="2"/>
              </a:rPr>
              <a:t> </a:t>
            </a:r>
            <a:r>
              <a:rPr lang="en-US" altLang="vi-VN" smtClean="0"/>
              <a:t>close</a:t>
            </a:r>
          </a:p>
        </p:txBody>
      </p:sp>
      <p:sp>
        <p:nvSpPr>
          <p:cNvPr id="219141" name="Freeform 5"/>
          <p:cNvSpPr>
            <a:spLocks/>
          </p:cNvSpPr>
          <p:nvPr/>
        </p:nvSpPr>
        <p:spPr bwMode="auto">
          <a:xfrm rot="10493812" flipH="1">
            <a:off x="6553200" y="4191000"/>
            <a:ext cx="1295400" cy="254000"/>
          </a:xfrm>
          <a:custGeom>
            <a:avLst/>
            <a:gdLst>
              <a:gd name="T0" fmla="*/ 2147483646 w 816"/>
              <a:gd name="T1" fmla="*/ 0 h 160"/>
              <a:gd name="T2" fmla="*/ 2147483646 w 816"/>
              <a:gd name="T3" fmla="*/ 2147483646 h 160"/>
              <a:gd name="T4" fmla="*/ 2147483646 w 816"/>
              <a:gd name="T5" fmla="*/ 2147483646 h 160"/>
              <a:gd name="T6" fmla="*/ 0 w 816"/>
              <a:gd name="T7" fmla="*/ 0 h 160"/>
              <a:gd name="T8" fmla="*/ 0 60000 65536"/>
              <a:gd name="T9" fmla="*/ 0 60000 65536"/>
              <a:gd name="T10" fmla="*/ 0 60000 65536"/>
              <a:gd name="T11" fmla="*/ 0 60000 65536"/>
              <a:gd name="T12" fmla="*/ 0 w 816"/>
              <a:gd name="T13" fmla="*/ 0 h 160"/>
              <a:gd name="T14" fmla="*/ 816 w 816"/>
              <a:gd name="T15" fmla="*/ 160 h 160"/>
            </a:gdLst>
            <a:ahLst/>
            <a:cxnLst>
              <a:cxn ang="T8">
                <a:pos x="T0" y="T1"/>
              </a:cxn>
              <a:cxn ang="T9">
                <a:pos x="T2" y="T3"/>
              </a:cxn>
              <a:cxn ang="T10">
                <a:pos x="T4" y="T5"/>
              </a:cxn>
              <a:cxn ang="T11">
                <a:pos x="T6" y="T7"/>
              </a:cxn>
            </a:cxnLst>
            <a:rect l="T12" t="T13" r="T14" b="T15"/>
            <a:pathLst>
              <a:path w="816" h="160">
                <a:moveTo>
                  <a:pt x="816" y="0"/>
                </a:moveTo>
                <a:cubicBezTo>
                  <a:pt x="764" y="36"/>
                  <a:pt x="712" y="72"/>
                  <a:pt x="624" y="96"/>
                </a:cubicBezTo>
                <a:cubicBezTo>
                  <a:pt x="536" y="120"/>
                  <a:pt x="392" y="160"/>
                  <a:pt x="288" y="144"/>
                </a:cubicBezTo>
                <a:cubicBezTo>
                  <a:pt x="184" y="128"/>
                  <a:pt x="92" y="64"/>
                  <a:pt x="0" y="0"/>
                </a:cubicBezTo>
              </a:path>
            </a:pathLst>
          </a:custGeom>
          <a:noFill/>
          <a:ln w="254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219142" name="Freeform 6"/>
          <p:cNvSpPr>
            <a:spLocks/>
          </p:cNvSpPr>
          <p:nvPr/>
        </p:nvSpPr>
        <p:spPr bwMode="auto">
          <a:xfrm rot="130371">
            <a:off x="5486400" y="5562600"/>
            <a:ext cx="1295400" cy="254000"/>
          </a:xfrm>
          <a:custGeom>
            <a:avLst/>
            <a:gdLst>
              <a:gd name="T0" fmla="*/ 2147483646 w 816"/>
              <a:gd name="T1" fmla="*/ 0 h 160"/>
              <a:gd name="T2" fmla="*/ 2147483646 w 816"/>
              <a:gd name="T3" fmla="*/ 2147483646 h 160"/>
              <a:gd name="T4" fmla="*/ 2147483646 w 816"/>
              <a:gd name="T5" fmla="*/ 2147483646 h 160"/>
              <a:gd name="T6" fmla="*/ 0 w 816"/>
              <a:gd name="T7" fmla="*/ 0 h 160"/>
              <a:gd name="T8" fmla="*/ 0 60000 65536"/>
              <a:gd name="T9" fmla="*/ 0 60000 65536"/>
              <a:gd name="T10" fmla="*/ 0 60000 65536"/>
              <a:gd name="T11" fmla="*/ 0 60000 65536"/>
              <a:gd name="T12" fmla="*/ 0 w 816"/>
              <a:gd name="T13" fmla="*/ 0 h 160"/>
              <a:gd name="T14" fmla="*/ 816 w 816"/>
              <a:gd name="T15" fmla="*/ 160 h 160"/>
            </a:gdLst>
            <a:ahLst/>
            <a:cxnLst>
              <a:cxn ang="T8">
                <a:pos x="T0" y="T1"/>
              </a:cxn>
              <a:cxn ang="T9">
                <a:pos x="T2" y="T3"/>
              </a:cxn>
              <a:cxn ang="T10">
                <a:pos x="T4" y="T5"/>
              </a:cxn>
              <a:cxn ang="T11">
                <a:pos x="T6" y="T7"/>
              </a:cxn>
            </a:cxnLst>
            <a:rect l="T12" t="T13" r="T14" b="T15"/>
            <a:pathLst>
              <a:path w="816" h="160">
                <a:moveTo>
                  <a:pt x="816" y="0"/>
                </a:moveTo>
                <a:cubicBezTo>
                  <a:pt x="764" y="36"/>
                  <a:pt x="712" y="72"/>
                  <a:pt x="624" y="96"/>
                </a:cubicBezTo>
                <a:cubicBezTo>
                  <a:pt x="536" y="120"/>
                  <a:pt x="392" y="160"/>
                  <a:pt x="288" y="144"/>
                </a:cubicBezTo>
                <a:cubicBezTo>
                  <a:pt x="184" y="128"/>
                  <a:pt x="92" y="64"/>
                  <a:pt x="0" y="0"/>
                </a:cubicBezTo>
              </a:path>
            </a:pathLst>
          </a:custGeom>
          <a:noFill/>
          <a:ln w="254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Tree>
    <p:extLst>
      <p:ext uri="{BB962C8B-B14F-4D97-AF65-F5344CB8AC3E}">
        <p14:creationId xmlns:p14="http://schemas.microsoft.com/office/powerpoint/2010/main" val="3477448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508AF93F-BAB0-4AB3-A9AD-3FFD53234712}" type="slidenum">
              <a:rPr lang="en-US" altLang="vi-VN" sz="1200">
                <a:solidFill>
                  <a:prstClr val="black"/>
                </a:solidFill>
                <a:latin typeface="Garamond" panose="02020404030301010803" pitchFamily="18" charset="0"/>
              </a:rPr>
              <a:pPr>
                <a:spcBef>
                  <a:spcPct val="0"/>
                </a:spcBef>
                <a:buClrTx/>
                <a:buSzTx/>
                <a:buFontTx/>
                <a:buNone/>
              </a:pPr>
              <a:t>7</a:t>
            </a:fld>
            <a:endParaRPr lang="en-US" altLang="vi-VN" sz="1200">
              <a:solidFill>
                <a:prstClr val="black"/>
              </a:solidFill>
              <a:latin typeface="Garamond" panose="02020404030301010803" pitchFamily="18" charset="0"/>
            </a:endParaRPr>
          </a:p>
        </p:txBody>
      </p:sp>
      <p:sp>
        <p:nvSpPr>
          <p:cNvPr id="221187" name="Rectangle 2"/>
          <p:cNvSpPr>
            <a:spLocks noGrp="1" noChangeArrowheads="1"/>
          </p:cNvSpPr>
          <p:nvPr>
            <p:ph type="title"/>
          </p:nvPr>
        </p:nvSpPr>
        <p:spPr/>
        <p:txBody>
          <a:bodyPr/>
          <a:lstStyle/>
          <a:p>
            <a:r>
              <a:rPr lang="en-US" altLang="vi-VN" smtClean="0">
                <a:latin typeface="Arial" panose="020B0604020202020204" pitchFamily="34" charset="0"/>
              </a:rPr>
              <a:t>Lưu ý</a:t>
            </a:r>
          </a:p>
        </p:txBody>
      </p:sp>
      <p:sp>
        <p:nvSpPr>
          <p:cNvPr id="221188" name="Rectangle 3"/>
          <p:cNvSpPr>
            <a:spLocks noGrp="1" noChangeArrowheads="1"/>
          </p:cNvSpPr>
          <p:nvPr>
            <p:ph type="body" idx="1"/>
          </p:nvPr>
        </p:nvSpPr>
        <p:spPr/>
        <p:txBody>
          <a:bodyPr/>
          <a:lstStyle/>
          <a:p>
            <a:pPr lvl="1"/>
            <a:r>
              <a:rPr lang="en-US" altLang="vi-VN" smtClean="0"/>
              <a:t>Client không thiết lập kết nối đến server</a:t>
            </a:r>
          </a:p>
          <a:p>
            <a:pPr lvl="2">
              <a:buFont typeface="Wingdings" panose="05000000000000000000" pitchFamily="2" charset="2"/>
              <a:buNone/>
            </a:pPr>
            <a:r>
              <a:rPr lang="en-US" altLang="vi-VN" smtClean="0"/>
              <a:t>– Kết nối không cần thiết</a:t>
            </a:r>
          </a:p>
          <a:p>
            <a:pPr lvl="1"/>
            <a:r>
              <a:rPr lang="en-US" altLang="vi-VN" smtClean="0"/>
              <a:t>Server không chấp nhận kết nối</a:t>
            </a:r>
          </a:p>
          <a:p>
            <a:pPr lvl="2">
              <a:buFont typeface="Wingdings" panose="05000000000000000000" pitchFamily="2" charset="2"/>
              <a:buNone/>
            </a:pPr>
            <a:r>
              <a:rPr lang="en-US" altLang="vi-VN" smtClean="0"/>
              <a:t>– chờ và lắng nghe không cần thiết</a:t>
            </a:r>
          </a:p>
          <a:p>
            <a:pPr lvl="2">
              <a:buFont typeface="Wingdings" panose="05000000000000000000" pitchFamily="2" charset="2"/>
              <a:buNone/>
            </a:pPr>
            <a:r>
              <a:rPr lang="en-US" altLang="vi-VN" smtClean="0"/>
              <a:t>– chấp nhận kết nối không tồn tại</a:t>
            </a:r>
          </a:p>
        </p:txBody>
      </p:sp>
    </p:spTree>
    <p:extLst>
      <p:ext uri="{BB962C8B-B14F-4D97-AF65-F5344CB8AC3E}">
        <p14:creationId xmlns:p14="http://schemas.microsoft.com/office/powerpoint/2010/main" val="2369892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1E33CA98-D1B6-4D34-89A8-7ED89C6C6E98}" type="slidenum">
              <a:rPr lang="en-US" altLang="vi-VN" sz="1200">
                <a:solidFill>
                  <a:prstClr val="black"/>
                </a:solidFill>
                <a:latin typeface="Garamond" panose="02020404030301010803" pitchFamily="18" charset="0"/>
              </a:rPr>
              <a:pPr>
                <a:spcBef>
                  <a:spcPct val="0"/>
                </a:spcBef>
                <a:buClrTx/>
                <a:buSzTx/>
                <a:buFontTx/>
                <a:buNone/>
              </a:pPr>
              <a:t>8</a:t>
            </a:fld>
            <a:endParaRPr lang="en-US" altLang="vi-VN" sz="1200">
              <a:solidFill>
                <a:prstClr val="black"/>
              </a:solidFill>
              <a:latin typeface="Garamond" panose="02020404030301010803" pitchFamily="18" charset="0"/>
            </a:endParaRPr>
          </a:p>
        </p:txBody>
      </p:sp>
      <p:sp>
        <p:nvSpPr>
          <p:cNvPr id="223235" name="Rectangle 2"/>
          <p:cNvSpPr>
            <a:spLocks noGrp="1" noChangeArrowheads="1"/>
          </p:cNvSpPr>
          <p:nvPr>
            <p:ph type="title"/>
          </p:nvPr>
        </p:nvSpPr>
        <p:spPr/>
        <p:txBody>
          <a:bodyPr>
            <a:normAutofit fontScale="90000"/>
          </a:bodyPr>
          <a:lstStyle/>
          <a:p>
            <a:r>
              <a:rPr lang="en-US" altLang="vi-VN" b="1" smtClean="0">
                <a:latin typeface="Arial" panose="020B0604020202020204" pitchFamily="34" charset="0"/>
              </a:rPr>
              <a:t>Các bước tạo ứng dụng UDP Socket</a:t>
            </a:r>
          </a:p>
        </p:txBody>
      </p:sp>
      <p:grpSp>
        <p:nvGrpSpPr>
          <p:cNvPr id="223236" name="Group 4"/>
          <p:cNvGrpSpPr>
            <a:grpSpLocks/>
          </p:cNvGrpSpPr>
          <p:nvPr/>
        </p:nvGrpSpPr>
        <p:grpSpPr bwMode="auto">
          <a:xfrm>
            <a:off x="1981200" y="1152144"/>
            <a:ext cx="8153400" cy="5227320"/>
            <a:chOff x="528" y="1022"/>
            <a:chExt cx="4896" cy="2962"/>
          </a:xfrm>
        </p:grpSpPr>
        <p:sp>
          <p:nvSpPr>
            <p:cNvPr id="223237" name="Text Box 5"/>
            <p:cNvSpPr txBox="1">
              <a:spLocks noChangeArrowheads="1"/>
            </p:cNvSpPr>
            <p:nvPr/>
          </p:nvSpPr>
          <p:spPr bwMode="auto">
            <a:xfrm>
              <a:off x="3890" y="1296"/>
              <a:ext cx="898" cy="2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buClrTx/>
                <a:buSzTx/>
                <a:buFontTx/>
                <a:buNone/>
              </a:pPr>
              <a:r>
                <a:rPr lang="en-US" altLang="vi-VN" sz="1800">
                  <a:solidFill>
                    <a:prstClr val="black"/>
                  </a:solidFill>
                  <a:latin typeface="Courier New" panose="02070309020205020404" pitchFamily="49" charset="0"/>
                </a:rPr>
                <a:t>socket()</a:t>
              </a:r>
            </a:p>
          </p:txBody>
        </p:sp>
        <p:sp>
          <p:nvSpPr>
            <p:cNvPr id="223238" name="Text Box 6"/>
            <p:cNvSpPr txBox="1">
              <a:spLocks noChangeArrowheads="1"/>
            </p:cNvSpPr>
            <p:nvPr/>
          </p:nvSpPr>
          <p:spPr bwMode="auto">
            <a:xfrm>
              <a:off x="3890" y="1604"/>
              <a:ext cx="898" cy="2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buClrTx/>
                <a:buSzTx/>
                <a:buFontTx/>
                <a:buNone/>
              </a:pPr>
              <a:r>
                <a:rPr lang="en-US" altLang="vi-VN" sz="1800">
                  <a:solidFill>
                    <a:prstClr val="black"/>
                  </a:solidFill>
                  <a:latin typeface="Courier New" panose="02070309020205020404" pitchFamily="49" charset="0"/>
                </a:rPr>
                <a:t>bind()</a:t>
              </a:r>
            </a:p>
          </p:txBody>
        </p:sp>
        <p:sp>
          <p:nvSpPr>
            <p:cNvPr id="223239" name="Text Box 7"/>
            <p:cNvSpPr txBox="1">
              <a:spLocks noChangeArrowheads="1"/>
            </p:cNvSpPr>
            <p:nvPr/>
          </p:nvSpPr>
          <p:spPr bwMode="auto">
            <a:xfrm>
              <a:off x="3890" y="1920"/>
              <a:ext cx="898" cy="2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buClrTx/>
                <a:buSzTx/>
                <a:buFontTx/>
                <a:buNone/>
              </a:pPr>
              <a:r>
                <a:rPr lang="en-US" altLang="vi-VN" sz="1800">
                  <a:solidFill>
                    <a:prstClr val="black"/>
                  </a:solidFill>
                  <a:latin typeface="Courier New" panose="02070309020205020404" pitchFamily="49" charset="0"/>
                </a:rPr>
                <a:t>recvfrom()</a:t>
              </a:r>
            </a:p>
          </p:txBody>
        </p:sp>
        <p:sp>
          <p:nvSpPr>
            <p:cNvPr id="223240" name="Text Box 8"/>
            <p:cNvSpPr txBox="1">
              <a:spLocks noChangeArrowheads="1"/>
            </p:cNvSpPr>
            <p:nvPr/>
          </p:nvSpPr>
          <p:spPr bwMode="auto">
            <a:xfrm>
              <a:off x="3936" y="3264"/>
              <a:ext cx="898" cy="2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buClrTx/>
                <a:buSzTx/>
                <a:buFontTx/>
                <a:buNone/>
              </a:pPr>
              <a:r>
                <a:rPr lang="en-US" altLang="vi-VN" sz="1800">
                  <a:solidFill>
                    <a:prstClr val="black"/>
                  </a:solidFill>
                  <a:latin typeface="Courier New" panose="02070309020205020404" pitchFamily="49" charset="0"/>
                </a:rPr>
                <a:t>sendto()</a:t>
              </a:r>
            </a:p>
          </p:txBody>
        </p:sp>
        <p:sp>
          <p:nvSpPr>
            <p:cNvPr id="223241" name="Text Box 9"/>
            <p:cNvSpPr txBox="1">
              <a:spLocks noChangeArrowheads="1"/>
            </p:cNvSpPr>
            <p:nvPr/>
          </p:nvSpPr>
          <p:spPr bwMode="auto">
            <a:xfrm>
              <a:off x="3877" y="1022"/>
              <a:ext cx="9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vi-VN" sz="2000" b="1">
                  <a:solidFill>
                    <a:srgbClr val="CC0000"/>
                  </a:solidFill>
                </a:rPr>
                <a:t>UDP Server</a:t>
              </a:r>
            </a:p>
          </p:txBody>
        </p:sp>
        <p:sp>
          <p:nvSpPr>
            <p:cNvPr id="223242" name="Text Box 10"/>
            <p:cNvSpPr txBox="1">
              <a:spLocks noChangeArrowheads="1"/>
            </p:cNvSpPr>
            <p:nvPr/>
          </p:nvSpPr>
          <p:spPr bwMode="auto">
            <a:xfrm>
              <a:off x="1118" y="2064"/>
              <a:ext cx="898" cy="2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buClrTx/>
                <a:buSzTx/>
                <a:buFontTx/>
                <a:buNone/>
              </a:pPr>
              <a:r>
                <a:rPr lang="en-US" altLang="vi-VN" sz="1800">
                  <a:solidFill>
                    <a:prstClr val="black"/>
                  </a:solidFill>
                  <a:latin typeface="Courier New" panose="02070309020205020404" pitchFamily="49" charset="0"/>
                </a:rPr>
                <a:t>socket()</a:t>
              </a:r>
            </a:p>
          </p:txBody>
        </p:sp>
        <p:sp>
          <p:nvSpPr>
            <p:cNvPr id="223243" name="Line 11"/>
            <p:cNvSpPr>
              <a:spLocks noChangeShapeType="1"/>
            </p:cNvSpPr>
            <p:nvPr/>
          </p:nvSpPr>
          <p:spPr bwMode="auto">
            <a:xfrm>
              <a:off x="1536" y="2304"/>
              <a:ext cx="0"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44" name="Text Box 12"/>
            <p:cNvSpPr txBox="1">
              <a:spLocks noChangeArrowheads="1"/>
            </p:cNvSpPr>
            <p:nvPr/>
          </p:nvSpPr>
          <p:spPr bwMode="auto">
            <a:xfrm>
              <a:off x="1115" y="1790"/>
              <a:ext cx="899"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vi-VN" sz="2000" b="1">
                  <a:solidFill>
                    <a:srgbClr val="CC0000"/>
                  </a:solidFill>
                </a:rPr>
                <a:t>UDP Client</a:t>
              </a:r>
            </a:p>
          </p:txBody>
        </p:sp>
        <p:sp>
          <p:nvSpPr>
            <p:cNvPr id="223245" name="Text Box 13"/>
            <p:cNvSpPr txBox="1">
              <a:spLocks noChangeArrowheads="1"/>
            </p:cNvSpPr>
            <p:nvPr/>
          </p:nvSpPr>
          <p:spPr bwMode="auto">
            <a:xfrm>
              <a:off x="1118" y="2420"/>
              <a:ext cx="898" cy="2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buClrTx/>
                <a:buSzTx/>
                <a:buFontTx/>
                <a:buNone/>
              </a:pPr>
              <a:r>
                <a:rPr lang="en-US" altLang="vi-VN" sz="1800" dirty="0" err="1">
                  <a:solidFill>
                    <a:prstClr val="black"/>
                  </a:solidFill>
                  <a:latin typeface="Courier New" panose="02070309020205020404" pitchFamily="49" charset="0"/>
                </a:rPr>
                <a:t>sendto</a:t>
              </a:r>
              <a:r>
                <a:rPr lang="en-US" altLang="vi-VN" sz="1800" dirty="0">
                  <a:solidFill>
                    <a:prstClr val="black"/>
                  </a:solidFill>
                  <a:latin typeface="Courier New" panose="02070309020205020404" pitchFamily="49" charset="0"/>
                </a:rPr>
                <a:t>()</a:t>
              </a:r>
            </a:p>
          </p:txBody>
        </p:sp>
        <p:sp>
          <p:nvSpPr>
            <p:cNvPr id="223246" name="Text Box 14"/>
            <p:cNvSpPr txBox="1">
              <a:spLocks noChangeArrowheads="1"/>
            </p:cNvSpPr>
            <p:nvPr/>
          </p:nvSpPr>
          <p:spPr bwMode="auto">
            <a:xfrm>
              <a:off x="1104" y="3429"/>
              <a:ext cx="898" cy="2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buClrTx/>
                <a:buSzTx/>
                <a:buFontTx/>
                <a:buNone/>
              </a:pPr>
              <a:r>
                <a:rPr lang="en-US" altLang="vi-VN" sz="1800">
                  <a:solidFill>
                    <a:prstClr val="black"/>
                  </a:solidFill>
                  <a:latin typeface="Courier New" panose="02070309020205020404" pitchFamily="49" charset="0"/>
                </a:rPr>
                <a:t>recvfrom()</a:t>
              </a:r>
            </a:p>
          </p:txBody>
        </p:sp>
        <p:sp>
          <p:nvSpPr>
            <p:cNvPr id="223247" name="Text Box 15"/>
            <p:cNvSpPr txBox="1">
              <a:spLocks noChangeArrowheads="1"/>
            </p:cNvSpPr>
            <p:nvPr/>
          </p:nvSpPr>
          <p:spPr bwMode="auto">
            <a:xfrm>
              <a:off x="1104" y="3765"/>
              <a:ext cx="898" cy="2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buClrTx/>
                <a:buSzTx/>
                <a:buFontTx/>
                <a:buNone/>
              </a:pPr>
              <a:r>
                <a:rPr lang="en-US" altLang="vi-VN" sz="1800">
                  <a:solidFill>
                    <a:prstClr val="black"/>
                  </a:solidFill>
                  <a:latin typeface="Courier New" panose="02070309020205020404" pitchFamily="49" charset="0"/>
                </a:rPr>
                <a:t>close()</a:t>
              </a:r>
            </a:p>
          </p:txBody>
        </p:sp>
        <p:sp>
          <p:nvSpPr>
            <p:cNvPr id="223248" name="Line 16"/>
            <p:cNvSpPr>
              <a:spLocks noChangeShapeType="1"/>
            </p:cNvSpPr>
            <p:nvPr/>
          </p:nvSpPr>
          <p:spPr bwMode="auto">
            <a:xfrm>
              <a:off x="2160" y="2592"/>
              <a:ext cx="192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49" name="Line 17"/>
            <p:cNvSpPr>
              <a:spLocks noChangeShapeType="1"/>
            </p:cNvSpPr>
            <p:nvPr/>
          </p:nvSpPr>
          <p:spPr bwMode="auto">
            <a:xfrm flipH="1">
              <a:off x="1968" y="3360"/>
              <a:ext cx="1968"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50" name="Text Box 18"/>
            <p:cNvSpPr txBox="1">
              <a:spLocks noChangeArrowheads="1"/>
            </p:cNvSpPr>
            <p:nvPr/>
          </p:nvSpPr>
          <p:spPr bwMode="auto">
            <a:xfrm>
              <a:off x="3741" y="2211"/>
              <a:ext cx="131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vi-VN" sz="1800" i="1">
                  <a:solidFill>
                    <a:prstClr val="black"/>
                  </a:solidFill>
                  <a:latin typeface="Times New Roman" panose="02020603050405020304" pitchFamily="18" charset="0"/>
                </a:rPr>
                <a:t>blocks until datagram</a:t>
              </a:r>
              <a:br>
                <a:rPr lang="en-US" altLang="vi-VN" sz="1800" i="1">
                  <a:solidFill>
                    <a:prstClr val="black"/>
                  </a:solidFill>
                  <a:latin typeface="Times New Roman" panose="02020603050405020304" pitchFamily="18" charset="0"/>
                </a:rPr>
              </a:br>
              <a:r>
                <a:rPr lang="en-US" altLang="vi-VN" sz="1800" i="1">
                  <a:solidFill>
                    <a:prstClr val="black"/>
                  </a:solidFill>
                  <a:latin typeface="Times New Roman" panose="02020603050405020304" pitchFamily="18" charset="0"/>
                </a:rPr>
                <a:t>received from a client</a:t>
              </a:r>
            </a:p>
          </p:txBody>
        </p:sp>
        <p:sp>
          <p:nvSpPr>
            <p:cNvPr id="223251" name="Text Box 19"/>
            <p:cNvSpPr txBox="1">
              <a:spLocks noChangeArrowheads="1"/>
            </p:cNvSpPr>
            <p:nvPr/>
          </p:nvSpPr>
          <p:spPr bwMode="auto">
            <a:xfrm>
              <a:off x="2611" y="2461"/>
              <a:ext cx="79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vi-VN" sz="1800" i="1">
                  <a:solidFill>
                    <a:prstClr val="black"/>
                  </a:solidFill>
                  <a:latin typeface="Times New Roman" panose="02020603050405020304" pitchFamily="18" charset="0"/>
                </a:rPr>
                <a:t>data request</a:t>
              </a:r>
            </a:p>
          </p:txBody>
        </p:sp>
        <p:sp>
          <p:nvSpPr>
            <p:cNvPr id="223252" name="Line 20"/>
            <p:cNvSpPr>
              <a:spLocks noChangeShapeType="1"/>
            </p:cNvSpPr>
            <p:nvPr/>
          </p:nvSpPr>
          <p:spPr bwMode="auto">
            <a:xfrm>
              <a:off x="2928" y="2880"/>
              <a:ext cx="0" cy="28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53" name="Text Box 21"/>
            <p:cNvSpPr txBox="1">
              <a:spLocks noChangeArrowheads="1"/>
            </p:cNvSpPr>
            <p:nvPr/>
          </p:nvSpPr>
          <p:spPr bwMode="auto">
            <a:xfrm>
              <a:off x="2608" y="3229"/>
              <a:ext cx="67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vi-VN" sz="1800" i="1">
                  <a:solidFill>
                    <a:prstClr val="black"/>
                  </a:solidFill>
                  <a:latin typeface="Times New Roman" panose="02020603050405020304" pitchFamily="18" charset="0"/>
                </a:rPr>
                <a:t>data reply</a:t>
              </a:r>
            </a:p>
          </p:txBody>
        </p:sp>
        <p:sp>
          <p:nvSpPr>
            <p:cNvPr id="223254" name="Line 22"/>
            <p:cNvSpPr>
              <a:spLocks noChangeShapeType="1"/>
            </p:cNvSpPr>
            <p:nvPr/>
          </p:nvSpPr>
          <p:spPr bwMode="auto">
            <a:xfrm>
              <a:off x="4368" y="1536"/>
              <a:ext cx="0"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55" name="Line 23"/>
            <p:cNvSpPr>
              <a:spLocks noChangeShapeType="1"/>
            </p:cNvSpPr>
            <p:nvPr/>
          </p:nvSpPr>
          <p:spPr bwMode="auto">
            <a:xfrm>
              <a:off x="4368" y="1824"/>
              <a:ext cx="0"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56" name="Line 24"/>
            <p:cNvSpPr>
              <a:spLocks noChangeShapeType="1"/>
            </p:cNvSpPr>
            <p:nvPr/>
          </p:nvSpPr>
          <p:spPr bwMode="auto">
            <a:xfrm>
              <a:off x="1536" y="2688"/>
              <a:ext cx="0" cy="7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57" name="Line 25"/>
            <p:cNvSpPr>
              <a:spLocks noChangeShapeType="1"/>
            </p:cNvSpPr>
            <p:nvPr/>
          </p:nvSpPr>
          <p:spPr bwMode="auto">
            <a:xfrm>
              <a:off x="1536" y="3648"/>
              <a:ext cx="0"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58" name="Line 26"/>
            <p:cNvSpPr>
              <a:spLocks noChangeShapeType="1"/>
            </p:cNvSpPr>
            <p:nvPr/>
          </p:nvSpPr>
          <p:spPr bwMode="auto">
            <a:xfrm>
              <a:off x="4848" y="3360"/>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59" name="Line 27"/>
            <p:cNvSpPr>
              <a:spLocks noChangeShapeType="1"/>
            </p:cNvSpPr>
            <p:nvPr/>
          </p:nvSpPr>
          <p:spPr bwMode="auto">
            <a:xfrm flipH="1">
              <a:off x="5424" y="2064"/>
              <a:ext cx="0" cy="12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60" name="Line 28"/>
            <p:cNvSpPr>
              <a:spLocks noChangeShapeType="1"/>
            </p:cNvSpPr>
            <p:nvPr/>
          </p:nvSpPr>
          <p:spPr bwMode="auto">
            <a:xfrm>
              <a:off x="4800" y="2064"/>
              <a:ext cx="624"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61" name="Line 29"/>
            <p:cNvSpPr>
              <a:spLocks noChangeShapeType="1"/>
            </p:cNvSpPr>
            <p:nvPr/>
          </p:nvSpPr>
          <p:spPr bwMode="auto">
            <a:xfrm>
              <a:off x="4368" y="2640"/>
              <a:ext cx="0" cy="5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62" name="Line 30"/>
            <p:cNvSpPr>
              <a:spLocks noChangeShapeType="1"/>
            </p:cNvSpPr>
            <p:nvPr/>
          </p:nvSpPr>
          <p:spPr bwMode="auto">
            <a:xfrm flipH="1">
              <a:off x="528" y="355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63" name="Line 31"/>
            <p:cNvSpPr>
              <a:spLocks noChangeShapeType="1"/>
            </p:cNvSpPr>
            <p:nvPr/>
          </p:nvSpPr>
          <p:spPr bwMode="auto">
            <a:xfrm>
              <a:off x="528" y="2496"/>
              <a:ext cx="0" cy="10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sp>
          <p:nvSpPr>
            <p:cNvPr id="223264" name="Line 32"/>
            <p:cNvSpPr>
              <a:spLocks noChangeShapeType="1"/>
            </p:cNvSpPr>
            <p:nvPr/>
          </p:nvSpPr>
          <p:spPr bwMode="auto">
            <a:xfrm flipH="1">
              <a:off x="528" y="2496"/>
              <a:ext cx="576"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endParaRPr>
            </a:p>
          </p:txBody>
        </p:sp>
      </p:grpSp>
    </p:spTree>
    <p:extLst>
      <p:ext uri="{BB962C8B-B14F-4D97-AF65-F5344CB8AC3E}">
        <p14:creationId xmlns:p14="http://schemas.microsoft.com/office/powerpoint/2010/main" val="3729403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1853E3F9-CC34-4304-B93D-D4AE4CDDE7AD}" type="slidenum">
              <a:rPr lang="en-US" altLang="vi-VN" sz="1200">
                <a:solidFill>
                  <a:prstClr val="black"/>
                </a:solidFill>
                <a:latin typeface="Garamond" panose="02020404030301010803" pitchFamily="18" charset="0"/>
              </a:rPr>
              <a:pPr>
                <a:spcBef>
                  <a:spcPct val="0"/>
                </a:spcBef>
                <a:buClrTx/>
                <a:buSzTx/>
                <a:buFontTx/>
                <a:buNone/>
              </a:pPr>
              <a:t>9</a:t>
            </a:fld>
            <a:endParaRPr lang="en-US" altLang="vi-VN" sz="1200">
              <a:solidFill>
                <a:prstClr val="black"/>
              </a:solidFill>
              <a:latin typeface="Garamond" panose="02020404030301010803" pitchFamily="18" charset="0"/>
            </a:endParaRPr>
          </a:p>
        </p:txBody>
      </p:sp>
      <p:sp>
        <p:nvSpPr>
          <p:cNvPr id="225283" name="Rectangle 2"/>
          <p:cNvSpPr>
            <a:spLocks noGrp="1" noChangeArrowheads="1"/>
          </p:cNvSpPr>
          <p:nvPr>
            <p:ph type="title"/>
          </p:nvPr>
        </p:nvSpPr>
        <p:spPr/>
        <p:txBody>
          <a:bodyPr/>
          <a:lstStyle/>
          <a:p>
            <a:r>
              <a:rPr lang="en-US" altLang="vi-VN" smtClean="0">
                <a:latin typeface="Arial" panose="020B0604020202020204" pitchFamily="34" charset="0"/>
              </a:rPr>
              <a:t>Tạo ứng dụng UDP socket với Java</a:t>
            </a:r>
          </a:p>
        </p:txBody>
      </p:sp>
      <p:sp>
        <p:nvSpPr>
          <p:cNvPr id="225284" name="Rectangle 3"/>
          <p:cNvSpPr>
            <a:spLocks noGrp="1" noChangeArrowheads="1"/>
          </p:cNvSpPr>
          <p:nvPr>
            <p:ph type="body" idx="1"/>
          </p:nvPr>
        </p:nvSpPr>
        <p:spPr/>
        <p:txBody>
          <a:bodyPr/>
          <a:lstStyle/>
          <a:p>
            <a:pPr lvl="1"/>
            <a:r>
              <a:rPr lang="en-US" altLang="vi-VN" smtClean="0"/>
              <a:t>Sử dụng lớp </a:t>
            </a:r>
            <a:r>
              <a:rPr lang="en-US" altLang="vi-VN" smtClean="0">
                <a:solidFill>
                  <a:srgbClr val="A50021"/>
                </a:solidFill>
              </a:rPr>
              <a:t>DatagramPacket</a:t>
            </a:r>
            <a:r>
              <a:rPr lang="en-US" altLang="vi-VN" smtClean="0"/>
              <a:t> biểu diễn một packet dữ liệu truyền bằng giao thức UDP. </a:t>
            </a:r>
          </a:p>
          <a:p>
            <a:pPr lvl="1"/>
            <a:r>
              <a:rPr lang="en-US" altLang="vi-VN" smtClean="0"/>
              <a:t>Packets chứa dãy các bytes, và các thông tin địa chỉ như IP và số cổng.</a:t>
            </a:r>
          </a:p>
        </p:txBody>
      </p:sp>
      <p:pic>
        <p:nvPicPr>
          <p:cNvPr id="2252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554288"/>
            <a:ext cx="5837238"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0362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1103</Words>
  <Application>Microsoft Office PowerPoint</Application>
  <PresentationFormat>Widescreen</PresentationFormat>
  <Paragraphs>169</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Courier New</vt:lpstr>
      <vt:lpstr>Garamond</vt:lpstr>
      <vt:lpstr>Times New Roman</vt:lpstr>
      <vt:lpstr>Wingdings</vt:lpstr>
      <vt:lpstr>Office Theme</vt:lpstr>
      <vt:lpstr>BÀI GIẢNG  LẬP TRÌNH MẠNG</vt:lpstr>
      <vt:lpstr>PowerPoint Presentation</vt:lpstr>
      <vt:lpstr>Giao thức UDP</vt:lpstr>
      <vt:lpstr>PowerPoint Presentation</vt:lpstr>
      <vt:lpstr>Khuôn dạng UDP datagram</vt:lpstr>
      <vt:lpstr>Các bước tạo ứng dụng UDP Socket</vt:lpstr>
      <vt:lpstr>Lưu ý</vt:lpstr>
      <vt:lpstr>Các bước tạo ứng dụng UDP Socket</vt:lpstr>
      <vt:lpstr>Tạo ứng dụng UDP socket với Java</vt:lpstr>
      <vt:lpstr>Tạo ứng dụng UDP socket với Java</vt:lpstr>
      <vt:lpstr>Tạo ứng dụng UDP socket với Java</vt:lpstr>
      <vt:lpstr>Gửi UDP packets</vt:lpstr>
      <vt:lpstr>Đoạn mã Java gửi UDP packets</vt:lpstr>
      <vt:lpstr>Ví dụ chương trình Java: UDP Server</vt:lpstr>
      <vt:lpstr>Ví dụ chương trình Java: UDP Client</vt:lpstr>
      <vt:lpstr>Bài tập lập trình UDP Socket</vt:lpstr>
      <vt:lpstr>Bài tập lập trình UDP Socket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Le</dc:creator>
  <cp:lastModifiedBy>acer</cp:lastModifiedBy>
  <cp:revision>12</cp:revision>
  <dcterms:created xsi:type="dcterms:W3CDTF">2020-05-27T05:21:30Z</dcterms:created>
  <dcterms:modified xsi:type="dcterms:W3CDTF">2022-08-13T01:36:31Z</dcterms:modified>
</cp:coreProperties>
</file>