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3BF3D-8E6D-492F-9CD0-5B3C09992DE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FFB-DFC0-4DAF-BCE7-AAC5CBB8C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6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4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net_Engineering_Task_Fo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ot_Standby_Router_Protocol" TargetMode="External"/><Relationship Id="rId3" Type="http://schemas.openxmlformats.org/officeDocument/2006/relationships/hyperlink" Target="http://en.wikipedia.org/wiki/Routing_Information_Protocol" TargetMode="External"/><Relationship Id="rId7" Type="http://schemas.openxmlformats.org/officeDocument/2006/relationships/hyperlink" Target="http://en.wikipedia.org/wiki/Internet_Group_Management_Protocol" TargetMode="External"/><Relationship Id="rId12" Type="http://schemas.openxmlformats.org/officeDocument/2006/relationships/hyperlink" Target="http://en.wikipedia.org/wiki/H.323_Gatekeeper" TargetMode="External"/><Relationship Id="rId2" Type="http://schemas.openxmlformats.org/officeDocument/2006/relationships/hyperlink" Target="http://en.wikipedia.org/wiki/Internet_Assigned_Numbers_Autho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Virtual_Router_Redundancy_Protocol" TargetMode="External"/><Relationship Id="rId11" Type="http://schemas.openxmlformats.org/officeDocument/2006/relationships/hyperlink" Target="http://en.wikipedia.org/wiki/Network_Time_Protocol" TargetMode="External"/><Relationship Id="rId5" Type="http://schemas.openxmlformats.org/officeDocument/2006/relationships/hyperlink" Target="http://en.wikipedia.org/wiki/Protocol_Independent_Multicast" TargetMode="External"/><Relationship Id="rId10" Type="http://schemas.openxmlformats.org/officeDocument/2006/relationships/hyperlink" Target="http://en.wikipedia.org/wiki/Link-local_Multicast_Name_Resolution" TargetMode="External"/><Relationship Id="rId4" Type="http://schemas.openxmlformats.org/officeDocument/2006/relationships/hyperlink" Target="http://en.wikipedia.org/wiki/Routing_Information_Protocol#RIP_version_2" TargetMode="External"/><Relationship Id="rId9" Type="http://schemas.openxmlformats.org/officeDocument/2006/relationships/hyperlink" Target="http://en.wikipedia.org/wiki/Multicast_D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BÀI GIẢNG </a:t>
            </a:r>
            <a:br>
              <a:rPr lang="en-US" dirty="0"/>
            </a:br>
            <a:r>
              <a:rPr lang="en-US" dirty="0"/>
              <a:t>LẬP TRÌNH MẠNG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84" y="3602038"/>
            <a:ext cx="10451592" cy="1655762"/>
          </a:xfrm>
        </p:spPr>
        <p:txBody>
          <a:bodyPr/>
          <a:lstStyle/>
          <a:p>
            <a:r>
              <a:rPr lang="en-US" b="1" smtClean="0"/>
              <a:t>PGS.TS.Huỳnh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;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; 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 smtClean="0"/>
              <a:t>Tân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 smtClean="0"/>
              <a:t>Cẩm;Hoàng</a:t>
            </a:r>
            <a:r>
              <a:rPr lang="en-US" b="1" dirty="0" smtClean="0"/>
              <a:t> </a:t>
            </a:r>
            <a:r>
              <a:rPr lang="en-US" b="1" dirty="0" err="1" smtClean="0"/>
              <a:t>Hữu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endParaRPr lang="en-US" b="1" dirty="0"/>
          </a:p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149F1-6DA9-4B30-8A16-D92C0049BE82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39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vi-VN" sz="3200" b="1" dirty="0" err="1" smtClean="0">
                <a:latin typeface="Arial" panose="020B0604020202020204" pitchFamily="34" charset="0"/>
              </a:rPr>
              <a:t>Đoạn</a:t>
            </a:r>
            <a:r>
              <a:rPr lang="en-US" altLang="vi-VN" sz="3200" b="1" dirty="0" smtClean="0">
                <a:latin typeface="Arial" panose="020B0604020202020204" pitchFamily="34" charset="0"/>
              </a:rPr>
              <a:t> </a:t>
            </a:r>
            <a:r>
              <a:rPr lang="en-US" altLang="vi-VN" sz="3200" b="1" dirty="0" err="1" smtClean="0">
                <a:latin typeface="Arial" panose="020B0604020202020204" pitchFamily="34" charset="0"/>
              </a:rPr>
              <a:t>mã</a:t>
            </a:r>
            <a:r>
              <a:rPr lang="en-US" altLang="vi-VN" sz="3200" b="1" dirty="0" smtClean="0">
                <a:latin typeface="Arial" panose="020B0604020202020204" pitchFamily="34" charset="0"/>
              </a:rPr>
              <a:t> Java : </a:t>
            </a:r>
            <a:r>
              <a:rPr lang="en-US" altLang="vi-VN" sz="3200" b="1" dirty="0" err="1" smtClean="0">
                <a:latin typeface="Arial" panose="020B0604020202020204" pitchFamily="34" charset="0"/>
              </a:rPr>
              <a:t>Nhận</a:t>
            </a:r>
            <a:r>
              <a:rPr lang="en-US" altLang="vi-VN" sz="3200" b="1" dirty="0" smtClean="0">
                <a:latin typeface="Arial" panose="020B0604020202020204" pitchFamily="34" charset="0"/>
              </a:rPr>
              <a:t> Multicast datagrams</a:t>
            </a:r>
            <a:r>
              <a:rPr lang="en-US" altLang="vi-VN" sz="32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/>
              <a:t>Để nhận multicast datagrams, ứng dụng cần đối tượng </a:t>
            </a:r>
            <a:r>
              <a:rPr lang="en-US" altLang="vi-VN" smtClean="0">
                <a:solidFill>
                  <a:srgbClr val="0000FF"/>
                </a:solidFill>
              </a:rPr>
              <a:t>MulticastSocket</a:t>
            </a:r>
            <a:r>
              <a:rPr lang="en-US" altLang="vi-VN" smtClean="0"/>
              <a:t>. Lý do là có một số công việc cần thực hiện để điều khiển và nhận dữ liệu multicast bằng tất cả các tầng giao thức bên dưới UDP.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vi-VN" b="1" smtClean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byte</a:t>
            </a:r>
            <a:r>
              <a:rPr lang="en-US" altLang="vi-VN" smtClean="0">
                <a:solidFill>
                  <a:srgbClr val="0000FF"/>
                </a:solidFill>
              </a:rPr>
              <a:t>[] b = </a:t>
            </a:r>
            <a:r>
              <a:rPr lang="en-US" altLang="vi-VN" b="1" smtClean="0">
                <a:solidFill>
                  <a:srgbClr val="0000FF"/>
                </a:solidFill>
              </a:rPr>
              <a:t>new byte</a:t>
            </a:r>
            <a:r>
              <a:rPr lang="en-US" altLang="vi-VN" smtClean="0">
                <a:solidFill>
                  <a:srgbClr val="0000FF"/>
                </a:solidFill>
              </a:rPr>
              <a:t>[BUFFER_LENGTH];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DatagramPacket dgram = </a:t>
            </a:r>
            <a:r>
              <a:rPr lang="en-US" altLang="vi-VN" b="1" smtClean="0">
                <a:solidFill>
                  <a:srgbClr val="0000FF"/>
                </a:solidFill>
              </a:rPr>
              <a:t>new</a:t>
            </a:r>
            <a:r>
              <a:rPr lang="en-US" altLang="vi-VN" smtClean="0">
                <a:solidFill>
                  <a:srgbClr val="0000FF"/>
                </a:solidFill>
              </a:rPr>
              <a:t> DatagramPacket(b, b.length);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vi-VN" smtClean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MulticastSocket socket = </a:t>
            </a:r>
            <a:r>
              <a:rPr lang="en-US" altLang="vi-VN" b="1" smtClean="0">
                <a:solidFill>
                  <a:srgbClr val="0000FF"/>
                </a:solidFill>
              </a:rPr>
              <a:t>new</a:t>
            </a:r>
            <a:r>
              <a:rPr lang="en-US" altLang="vi-VN" smtClean="0">
                <a:solidFill>
                  <a:srgbClr val="0000FF"/>
                </a:solidFill>
              </a:rPr>
              <a:t> MulticastSocket(DEST_PORT); </a:t>
            </a:r>
            <a:r>
              <a:rPr lang="en-US" altLang="vi-VN" i="1" smtClean="0">
                <a:solidFill>
                  <a:srgbClr val="0000FF"/>
                </a:solidFill>
              </a:rPr>
              <a:t>// must bind receive side</a:t>
            </a:r>
            <a:endParaRPr lang="en-US" altLang="vi-VN" smtClean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A50021"/>
                </a:solidFill>
              </a:rPr>
              <a:t>socket.joinGroup(InetAddress.getByName(MCAST_ADDR));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while</a:t>
            </a:r>
            <a:r>
              <a:rPr lang="en-US" altLang="vi-VN" smtClean="0">
                <a:solidFill>
                  <a:srgbClr val="0000FF"/>
                </a:solidFill>
              </a:rPr>
              <a:t>(</a:t>
            </a:r>
            <a:r>
              <a:rPr lang="en-US" altLang="vi-VN" b="1" smtClean="0">
                <a:solidFill>
                  <a:srgbClr val="0000FF"/>
                </a:solidFill>
              </a:rPr>
              <a:t>true</a:t>
            </a:r>
            <a:r>
              <a:rPr lang="en-US" altLang="vi-VN" smtClean="0">
                <a:solidFill>
                  <a:srgbClr val="0000FF"/>
                </a:solidFill>
              </a:rPr>
              <a:t>)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{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socket.receive(dgram); </a:t>
            </a:r>
            <a:r>
              <a:rPr lang="en-US" altLang="vi-VN" i="1" smtClean="0">
                <a:solidFill>
                  <a:srgbClr val="0000FF"/>
                </a:solidFill>
              </a:rPr>
              <a:t>// blocks until a datagram is received</a:t>
            </a:r>
            <a:endParaRPr lang="en-US" altLang="vi-VN" smtClean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dgram.setLength(b.length); </a:t>
            </a:r>
            <a:r>
              <a:rPr lang="en-US" altLang="vi-VN" i="1" smtClean="0">
                <a:solidFill>
                  <a:srgbClr val="0000FF"/>
                </a:solidFill>
              </a:rPr>
              <a:t>// must reset length field!</a:t>
            </a:r>
            <a:r>
              <a:rPr lang="en-US" altLang="vi-VN" smtClean="0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20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3392A-5923-4259-A853-A6C23B740A2E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4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600" b="1">
                <a:latin typeface="Arial" panose="020B0604020202020204" pitchFamily="34" charset="0"/>
              </a:rPr>
              <a:t>Bài tập lập trình Multicast</a:t>
            </a:r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vi-VN" smtClean="0"/>
              <a:t>Hãy tạo chương trình net send đơn giản.</a:t>
            </a:r>
            <a:endParaRPr lang="fr-FR" altLang="vi-VN" smtClean="0"/>
          </a:p>
          <a:p>
            <a:pPr marL="801688" lvl="1" indent="-457200"/>
            <a:r>
              <a:rPr lang="en-US" altLang="vi-VN" smtClean="0"/>
              <a:t>Cho phép người dùng gửi tin nhắn đến một máy nào đó hoặc một nhóm máy hoặc tất cả các máy của một mạng</a:t>
            </a:r>
          </a:p>
          <a:p>
            <a:pPr marL="801688" lvl="1" indent="-457200"/>
            <a:r>
              <a:rPr lang="en-US" altLang="vi-VN" smtClean="0"/>
              <a:t>Chương trình cho phép người dùng thực hiện lệnh</a:t>
            </a:r>
          </a:p>
          <a:p>
            <a:pPr marL="1052513" lvl="2" indent="-381000"/>
            <a:r>
              <a:rPr lang="en-US" altLang="vi-VN" b="1" smtClean="0"/>
              <a:t>net send</a:t>
            </a:r>
            <a:r>
              <a:rPr lang="en-US" altLang="vi-VN" smtClean="0"/>
              <a:t> {</a:t>
            </a:r>
            <a:r>
              <a:rPr lang="en-US" altLang="vi-VN" i="1" smtClean="0"/>
              <a:t>IP</a:t>
            </a:r>
            <a:r>
              <a:rPr lang="en-US" altLang="vi-VN" smtClean="0"/>
              <a:t> | group | </a:t>
            </a:r>
            <a:r>
              <a:rPr lang="en-US" altLang="vi-VN" b="1" smtClean="0"/>
              <a:t>*</a:t>
            </a:r>
            <a:r>
              <a:rPr lang="en-US" altLang="vi-VN" smtClean="0"/>
              <a:t> } </a:t>
            </a:r>
            <a:r>
              <a:rPr lang="en-US" altLang="vi-VN" i="1" smtClean="0"/>
              <a:t>message</a:t>
            </a:r>
            <a:r>
              <a:rPr lang="en-US" altLang="vi-VN" smtClean="0"/>
              <a:t>  </a:t>
            </a:r>
          </a:p>
          <a:p>
            <a:pPr marL="1366838" lvl="3" indent="-342900"/>
            <a:r>
              <a:rPr lang="en-US" altLang="vi-VN" b="1" i="1" smtClean="0"/>
              <a:t>IP</a:t>
            </a:r>
            <a:r>
              <a:rPr lang="en-US" altLang="vi-VN" b="1" smtClean="0"/>
              <a:t> : </a:t>
            </a:r>
            <a:r>
              <a:rPr lang="en-US" altLang="vi-VN" smtClean="0"/>
              <a:t>của một máy tính đích.</a:t>
            </a:r>
          </a:p>
          <a:p>
            <a:pPr marL="1366838" lvl="3" indent="-342900"/>
            <a:r>
              <a:rPr lang="en-US" altLang="vi-VN" b="1" i="1" smtClean="0"/>
              <a:t>Group:</a:t>
            </a:r>
            <a:r>
              <a:rPr lang="en-US" altLang="vi-VN" smtClean="0"/>
              <a:t> đến tất cả các máy thuộc group</a:t>
            </a:r>
          </a:p>
          <a:p>
            <a:pPr marL="1366838" lvl="3" indent="-342900"/>
            <a:r>
              <a:rPr lang="en-US" altLang="vi-VN" b="1" i="1" smtClean="0"/>
              <a:t>* :</a:t>
            </a:r>
            <a:r>
              <a:rPr lang="en-US" altLang="vi-VN" smtClean="0"/>
              <a:t> gửi đến tất cả các máy trên mạng  </a:t>
            </a:r>
          </a:p>
          <a:p>
            <a:pPr marL="801688" lvl="1" indent="-457200"/>
            <a:r>
              <a:rPr lang="en-US" altLang="vi-VN" smtClean="0"/>
              <a:t>Máy nhận được tin nhắn sẽ hiển thị tin nhắn trên màn hình cùng với địa chỉ IP máy gửi</a:t>
            </a:r>
          </a:p>
        </p:txBody>
      </p:sp>
    </p:spTree>
    <p:extLst>
      <p:ext uri="{BB962C8B-B14F-4D97-AF65-F5344CB8AC3E}">
        <p14:creationId xmlns:p14="http://schemas.microsoft.com/office/powerpoint/2010/main" val="13500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4283189" y="2878039"/>
            <a:ext cx="395281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i="1" dirty="0" smtClean="0">
                <a:solidFill>
                  <a:prstClr val="black"/>
                </a:solidFill>
              </a:rPr>
              <a:t>Thank </a:t>
            </a:r>
            <a:r>
              <a:rPr lang="en-US" sz="3600" i="1" dirty="0">
                <a:solidFill>
                  <a:prstClr val="black"/>
                </a:solidFill>
              </a:rPr>
              <a:t>your listening</a:t>
            </a:r>
            <a:endParaRPr lang="vi-VN" sz="3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13291-8F94-4ED4-9D4B-3D1E198C212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43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3200" b="1" dirty="0" err="1" smtClean="0"/>
              <a:t>Bài</a:t>
            </a:r>
            <a:r>
              <a:rPr lang="en-US" altLang="vi-VN" sz="3200" b="1" dirty="0" smtClean="0"/>
              <a:t> </a:t>
            </a:r>
            <a:r>
              <a:rPr lang="en-US" altLang="vi-VN" sz="3200" b="1" dirty="0"/>
              <a:t>6. </a:t>
            </a:r>
            <a:r>
              <a:rPr lang="en-US" altLang="vi-VN" sz="3200" b="1" dirty="0" err="1"/>
              <a:t>Lập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trình</a:t>
            </a:r>
            <a:r>
              <a:rPr lang="en-US" altLang="vi-VN" sz="3200" b="1" dirty="0"/>
              <a:t> Multicast</a:t>
            </a:r>
          </a:p>
        </p:txBody>
      </p:sp>
    </p:spTree>
    <p:extLst>
      <p:ext uri="{BB962C8B-B14F-4D97-AF65-F5344CB8AC3E}">
        <p14:creationId xmlns:p14="http://schemas.microsoft.com/office/powerpoint/2010/main" val="35854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70259-3EC7-4022-977D-CF650161E8C5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45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Các kỹ thuật truyền dữ liệu</a:t>
            </a:r>
          </a:p>
        </p:txBody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5410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vi-VN" sz="2400" b="1"/>
          </a:p>
          <a:p>
            <a:pPr lvl="1">
              <a:lnSpc>
                <a:spcPct val="90000"/>
              </a:lnSpc>
            </a:pPr>
            <a:r>
              <a:rPr lang="en-US" altLang="vi-VN" sz="2000"/>
              <a:t>Unicast: kỹ thuật truyền dữ liệu trên mạng từ 1 điểm đến 1 điểm</a:t>
            </a:r>
          </a:p>
          <a:p>
            <a:pPr lvl="2">
              <a:lnSpc>
                <a:spcPct val="90000"/>
              </a:lnSpc>
            </a:pPr>
            <a:r>
              <a:rPr lang="en-US" altLang="vi-VN" sz="1800"/>
              <a:t>Nếu muốn thực hiện truyền đến nhiều điểm bằng kỹ thuật Unicast: cần băng thông rất lớn và duy trì nhiều kết nối</a:t>
            </a:r>
          </a:p>
          <a:p>
            <a:pPr lvl="2">
              <a:lnSpc>
                <a:spcPct val="90000"/>
              </a:lnSpc>
            </a:pPr>
            <a:endParaRPr lang="en-US" altLang="vi-VN" sz="1800"/>
          </a:p>
          <a:p>
            <a:pPr lvl="2">
              <a:lnSpc>
                <a:spcPct val="90000"/>
              </a:lnSpc>
            </a:pPr>
            <a:endParaRPr lang="en-US" altLang="vi-VN" sz="1800"/>
          </a:p>
          <a:p>
            <a:pPr lvl="1">
              <a:lnSpc>
                <a:spcPct val="90000"/>
              </a:lnSpc>
            </a:pPr>
            <a:r>
              <a:rPr lang="en-US" altLang="vi-VN" sz="2000"/>
              <a:t>Multicast: kỹ thuật truyền dữ liệu trên mạng từ 1 điểm đến nhiều điểm khác</a:t>
            </a:r>
          </a:p>
          <a:p>
            <a:pPr lvl="2">
              <a:lnSpc>
                <a:spcPct val="90000"/>
              </a:lnSpc>
            </a:pPr>
            <a:endParaRPr lang="en-US" altLang="vi-VN" sz="1800"/>
          </a:p>
          <a:p>
            <a:pPr lvl="2">
              <a:lnSpc>
                <a:spcPct val="90000"/>
              </a:lnSpc>
            </a:pPr>
            <a:endParaRPr lang="en-US" altLang="vi-VN" sz="1800"/>
          </a:p>
          <a:p>
            <a:pPr lvl="1">
              <a:lnSpc>
                <a:spcPct val="90000"/>
              </a:lnSpc>
            </a:pPr>
            <a:r>
              <a:rPr lang="en-US" altLang="vi-VN" sz="2000"/>
              <a:t>Broadcast: kỹ thuật truyền dữ liệu trên mạng từ một điểm đến tất cả các điểm trên mạng</a:t>
            </a:r>
          </a:p>
          <a:p>
            <a:pPr lvl="2">
              <a:lnSpc>
                <a:spcPct val="90000"/>
              </a:lnSpc>
            </a:pPr>
            <a:r>
              <a:rPr lang="en-US" altLang="vi-VN" sz="1800"/>
              <a:t>Nhiều lúc dư thừa vì chỉ một số trạm thực sự cần dữ liệu. Tiêu tốn tài nguyên mạng rất lớn.</a:t>
            </a:r>
          </a:p>
        </p:txBody>
      </p:sp>
      <p:pic>
        <p:nvPicPr>
          <p:cNvPr id="245765" name="Picture 5" descr="File:Unica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19201"/>
            <a:ext cx="2209800" cy="1471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66" name="Picture 7" descr="File:Multi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22601"/>
            <a:ext cx="2286000" cy="152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67" name="Picture 11" descr="File:Broadcast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876801"/>
            <a:ext cx="2286000" cy="152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FD9257-DCAE-4FDC-8FF9-B3B502BE63F2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47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Giải pháp Multicast</a:t>
            </a:r>
          </a:p>
        </p:txBody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nhóm</a:t>
            </a:r>
            <a:endParaRPr lang="en-US" altLang="vi-VN" dirty="0" smtClean="0"/>
          </a:p>
          <a:p>
            <a:pPr lvl="1">
              <a:lnSpc>
                <a:spcPct val="100000"/>
              </a:lnSpc>
            </a:pPr>
            <a:r>
              <a:rPr lang="en-US" altLang="vi-VN" dirty="0" err="1" smtClean="0"/>
              <a:t>Giống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sóng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Radio hay TV</a:t>
            </a:r>
          </a:p>
          <a:p>
            <a:pPr>
              <a:lnSpc>
                <a:spcPct val="100000"/>
              </a:lnSpc>
            </a:pP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muốn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liệu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tham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nhóm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nhận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đích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nhóm</a:t>
            </a:r>
            <a:endParaRPr lang="en-US" altLang="vi-VN" dirty="0" smtClean="0"/>
          </a:p>
          <a:p>
            <a:pPr>
              <a:lnSpc>
                <a:spcPct val="100000"/>
              </a:lnSpc>
            </a:pP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đặc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tuyến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bằng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riêng</a:t>
            </a:r>
            <a:r>
              <a:rPr lang="en-US" altLang="vi-VN" dirty="0" smtClean="0"/>
              <a:t>.</a:t>
            </a:r>
          </a:p>
        </p:txBody>
      </p:sp>
      <p:pic>
        <p:nvPicPr>
          <p:cNvPr id="2478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4440058"/>
            <a:ext cx="3181350" cy="18573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580D6-BC36-459E-8CCE-418308DD9879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48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Địa chỉ Multicast</a:t>
            </a:r>
          </a:p>
        </p:txBody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80000"/>
              </a:lnSpc>
            </a:pP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lớp</a:t>
            </a:r>
            <a:r>
              <a:rPr lang="en-US" altLang="vi-VN" dirty="0" smtClean="0"/>
              <a:t> D </a:t>
            </a:r>
            <a:r>
              <a:rPr lang="en-US" altLang="vi-VN" dirty="0" err="1" smtClean="0"/>
              <a:t>dành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Multicast</a:t>
            </a:r>
          </a:p>
          <a:p>
            <a:pPr lvl="1">
              <a:lnSpc>
                <a:spcPct val="180000"/>
              </a:lnSpc>
            </a:pPr>
            <a:r>
              <a:rPr lang="en-US" altLang="vi-VN" dirty="0" err="1" smtClean="0"/>
              <a:t>Mọi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bắt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bằng</a:t>
            </a:r>
            <a:r>
              <a:rPr lang="en-US" altLang="vi-VN" dirty="0" smtClean="0"/>
              <a:t> 1110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gói</a:t>
            </a:r>
            <a:r>
              <a:rPr lang="en-US" altLang="vi-VN" dirty="0" smtClean="0"/>
              <a:t> tin Multicast. 28 bit </a:t>
            </a:r>
            <a:r>
              <a:rPr lang="en-US" altLang="vi-VN" dirty="0" err="1" smtClean="0"/>
              <a:t>còn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danh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nhóm</a:t>
            </a:r>
            <a:r>
              <a:rPr lang="en-US" altLang="vi-VN" dirty="0" smtClean="0"/>
              <a:t> Multicast.</a:t>
            </a:r>
          </a:p>
          <a:p>
            <a:pPr lvl="1">
              <a:lnSpc>
                <a:spcPct val="180000"/>
              </a:lnSpc>
            </a:pP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nhóm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224.0.0.0 </a:t>
            </a:r>
            <a:r>
              <a:rPr lang="en-US" altLang="vi-VN" dirty="0" err="1" smtClean="0"/>
              <a:t>đến</a:t>
            </a:r>
            <a:r>
              <a:rPr lang="en-US" altLang="vi-VN" dirty="0" smtClean="0"/>
              <a:t> 239.255.255.255. </a:t>
            </a:r>
          </a:p>
          <a:p>
            <a:pPr lvl="1">
              <a:lnSpc>
                <a:spcPct val="180000"/>
              </a:lnSpc>
            </a:pPr>
            <a:r>
              <a:rPr lang="en-US" altLang="vi-VN" dirty="0" err="1" smtClean="0"/>
              <a:t>Việc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dãy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do </a:t>
            </a:r>
            <a:r>
              <a:rPr lang="en-US" altLang="vi-VN" dirty="0" smtClean="0">
                <a:hlinkClick r:id="rId2" tooltip="Internet Engineering Task Force"/>
              </a:rPr>
              <a:t>Internet Engineering Task Force</a:t>
            </a:r>
            <a:r>
              <a:rPr lang="en-US" altLang="vi-VN" dirty="0" smtClean="0"/>
              <a:t> (IETF)</a:t>
            </a:r>
          </a:p>
        </p:txBody>
      </p:sp>
    </p:spTree>
    <p:extLst>
      <p:ext uri="{BB962C8B-B14F-4D97-AF65-F5344CB8AC3E}">
        <p14:creationId xmlns:p14="http://schemas.microsoft.com/office/powerpoint/2010/main" val="17709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3B3F6-2CFF-4CE5-970D-47DEECC1953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49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Địa chỉ Multicast</a:t>
            </a:r>
          </a:p>
        </p:txBody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93" y="1179576"/>
            <a:ext cx="11100021" cy="5117857"/>
          </a:xfrm>
        </p:spPr>
        <p:txBody>
          <a:bodyPr/>
          <a:lstStyle/>
          <a:p>
            <a:pPr lvl="2"/>
            <a:r>
              <a:rPr lang="en-US" altLang="vi-VN" sz="1800" dirty="0" err="1"/>
              <a:t>Một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địa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chỉ</a:t>
            </a:r>
            <a:r>
              <a:rPr lang="en-US" altLang="vi-VN" sz="1800" dirty="0"/>
              <a:t> IPv4 </a:t>
            </a:r>
            <a:r>
              <a:rPr lang="en-US" altLang="vi-VN" sz="1800" dirty="0" err="1"/>
              <a:t>phổ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biến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dành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riêng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cho</a:t>
            </a:r>
            <a:r>
              <a:rPr lang="en-US" altLang="vi-VN" sz="1800" dirty="0"/>
              <a:t> IP multicasting </a:t>
            </a:r>
            <a:r>
              <a:rPr lang="en-US" altLang="vi-VN" sz="1800" dirty="0" err="1"/>
              <a:t>được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đăng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ký</a:t>
            </a:r>
            <a:r>
              <a:rPr lang="en-US" altLang="vi-VN" sz="1800" dirty="0"/>
              <a:t> </a:t>
            </a:r>
            <a:r>
              <a:rPr lang="en-US" altLang="vi-VN" sz="1800" dirty="0" err="1"/>
              <a:t>với</a:t>
            </a:r>
            <a:r>
              <a:rPr lang="en-US" altLang="vi-VN" sz="1800" dirty="0"/>
              <a:t> </a:t>
            </a:r>
            <a:r>
              <a:rPr lang="en-US" altLang="vi-VN" sz="1800" dirty="0">
                <a:hlinkClick r:id="rId2" tooltip="Internet Assigned Numbers Authority"/>
              </a:rPr>
              <a:t>Internet Assigned Numbers Authority</a:t>
            </a:r>
            <a:r>
              <a:rPr lang="en-US" altLang="vi-VN" sz="1800" dirty="0"/>
              <a:t> (IANA).</a:t>
            </a:r>
            <a:r>
              <a:rPr lang="en-US" altLang="vi-VN" dirty="0" smtClean="0"/>
              <a:t> </a:t>
            </a:r>
          </a:p>
        </p:txBody>
      </p:sp>
      <p:sp>
        <p:nvSpPr>
          <p:cNvPr id="249861" name="Rectangle 4"/>
          <p:cNvSpPr>
            <a:spLocks noChangeArrowheads="1"/>
          </p:cNvSpPr>
          <p:nvPr/>
        </p:nvSpPr>
        <p:spPr bwMode="auto">
          <a:xfrm>
            <a:off x="1524000" y="1058864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vi-VN" sz="20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95153" name="Group 241"/>
          <p:cNvGraphicFramePr>
            <a:graphicFrameLocks noGrp="1"/>
          </p:cNvGraphicFramePr>
          <p:nvPr>
            <p:extLst/>
          </p:nvPr>
        </p:nvGraphicFramePr>
        <p:xfrm>
          <a:off x="448056" y="1524201"/>
          <a:ext cx="11429999" cy="5402259"/>
        </p:xfrm>
        <a:graphic>
          <a:graphicData uri="http://schemas.openxmlformats.org/drawingml/2006/table">
            <a:tbl>
              <a:tblPr/>
              <a:tblGrid>
                <a:gridCol w="1737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92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2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IP multicast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Mô tả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Base address (reserved)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All Hosts multicast group that contains all systems on the same network segment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All Routers multicast group that contains all routers on the same network segment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Open Shortest Path First (OSPF)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AllSPFRouters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address. Used to send Hello packets to all OSPF routers on a network segment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OSPF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AllDRouters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address. Used to send OSPF routing information to OSPF designated routers on a network segment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3" tooltip="Routing Information Protocol"/>
                        </a:rPr>
                        <a:t>RIP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version 2 group address. Used to send routing information using the RIP protocol to all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4" tooltip="Routing Information Protocol"/>
                        </a:rPr>
                        <a:t>RIP v2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-aware routers on a network segment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EIGRP group address. Used to send EIGRP routing information to all EIGRP routers on a network segment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PIM Version 2 (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5" tooltip="Protocol Independent Multicast"/>
                        </a:rPr>
                        <a:t>Protocol Independent Multicast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6" tooltip="Virtual Router Redundancy Protocol"/>
                        </a:rPr>
                        <a:t>Virtual Router Redundancy Protocol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224.0.0.19 - 21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IS-IS over IP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224.0.0.22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IGMP Version 3 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7" tooltip="Internet Group Management Protocol"/>
                        </a:rPr>
                        <a:t>Internet Group Management Protocol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8" tooltip="Hot Standby Router Protocol"/>
                        </a:rPr>
                        <a:t>Hot Standby Router Protocol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Version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224.0.0.251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9" tooltip="Multicast DNS"/>
                        </a:rPr>
                        <a:t>Multicast DNS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224.0.0.252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10" tooltip="Link-local Multicast Name Resolution"/>
                        </a:rPr>
                        <a:t>Link-local Multicast Name Resolution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224.0.1.1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11" tooltip="Network Time Protocol"/>
                        </a:rPr>
                        <a:t>Network Time Protocol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224.0.1.39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Cisco Auto-RP-Announce 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224.0.1.40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Cisco Auto-RP-Discovery address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2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224.0.1.41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12" tooltip="H.323 Gatekeeper"/>
                        </a:rPr>
                        <a:t>H.323 Gatekeeper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discovery address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pitchFamily="34" charset="0"/>
                      </a:endParaRPr>
                    </a:p>
                  </a:txBody>
                  <a:tcPr marT="45723" marB="45723"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CB1EB-0C54-4AE3-9E22-B3AB0965C5F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b="1" smtClean="0">
                <a:latin typeface="Arial" panose="020B0604020202020204" pitchFamily="34" charset="0"/>
              </a:rPr>
              <a:t>Gửi Multicast datagrams </a:t>
            </a:r>
            <a:r>
              <a:rPr lang="en-US" altLang="vi-VN" sz="2800" b="1">
                <a:latin typeface="Arial" panose="020B0604020202020204" pitchFamily="34" charset="0"/>
              </a:rPr>
              <a:t/>
            </a:r>
            <a:br>
              <a:rPr lang="en-US" altLang="vi-VN" sz="2800" b="1">
                <a:latin typeface="Arial" panose="020B0604020202020204" pitchFamily="34" charset="0"/>
              </a:rPr>
            </a:br>
            <a:endParaRPr lang="en-US" altLang="vi-VN" sz="2800" b="1">
              <a:latin typeface="Arial" panose="020B0604020202020204" pitchFamily="34" charset="0"/>
            </a:endParaRPr>
          </a:p>
        </p:txBody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vi-VN" smtClean="0"/>
              <a:t>Truyền thông multicast được điều khiển ở tầng transport với giao thức UDP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TCP cung cấp kết nối point-to-point, không phù hợp cho việc truyền multicast.</a:t>
            </a:r>
          </a:p>
          <a:p>
            <a:pPr lvl="1">
              <a:lnSpc>
                <a:spcPct val="150000"/>
              </a:lnSpc>
            </a:pPr>
            <a:r>
              <a:rPr lang="en-US" altLang="vi-VN" smtClean="0"/>
              <a:t>Về nguyên tắc, sử dụng UDP socket với một địa chỉ multicast lớp D để gửi dữ liệu đi. Tuy nhiên, cần có một vài hoạt động điều khiển đối với quá trình gửi dữ liệu.</a:t>
            </a:r>
          </a:p>
          <a:p>
            <a:pPr lvl="1">
              <a:lnSpc>
                <a:spcPct val="150000"/>
              </a:lnSpc>
            </a:pPr>
            <a:endParaRPr lang="en-US" altLang="vi-VN" smtClean="0"/>
          </a:p>
          <a:p>
            <a:pPr lvl="1">
              <a:lnSpc>
                <a:spcPct val="150000"/>
              </a:lnSpc>
            </a:pP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2692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464D34-ACFB-4BE6-888F-6CA4224B18B6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19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b="1" dirty="0" err="1" smtClean="0">
                <a:latin typeface="Arial" panose="020B0604020202020204" pitchFamily="34" charset="0"/>
              </a:rPr>
              <a:t>Đoạn</a:t>
            </a:r>
            <a:r>
              <a:rPr lang="en-US" altLang="vi-VN" sz="3600" b="1" dirty="0" smtClean="0">
                <a:latin typeface="Arial" panose="020B0604020202020204" pitchFamily="34" charset="0"/>
              </a:rPr>
              <a:t> </a:t>
            </a:r>
            <a:r>
              <a:rPr lang="en-US" altLang="vi-VN" sz="3600" b="1" dirty="0" err="1" smtClean="0">
                <a:latin typeface="Arial" panose="020B0604020202020204" pitchFamily="34" charset="0"/>
              </a:rPr>
              <a:t>mã</a:t>
            </a:r>
            <a:r>
              <a:rPr lang="en-US" altLang="vi-VN" sz="3600" b="1" dirty="0" smtClean="0">
                <a:latin typeface="Arial" panose="020B0604020202020204" pitchFamily="34" charset="0"/>
              </a:rPr>
              <a:t> Java : </a:t>
            </a:r>
            <a:r>
              <a:rPr lang="en-US" altLang="vi-VN" sz="3600" b="1" dirty="0" err="1" smtClean="0">
                <a:latin typeface="Arial" panose="020B0604020202020204" pitchFamily="34" charset="0"/>
              </a:rPr>
              <a:t>Gửi</a:t>
            </a:r>
            <a:r>
              <a:rPr lang="en-US" altLang="vi-VN" sz="3600" b="1" dirty="0" smtClean="0">
                <a:latin typeface="Arial" panose="020B0604020202020204" pitchFamily="34" charset="0"/>
              </a:rPr>
              <a:t> Multicast datagrams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DatagramSocket socket = new DatagramSocket();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 smtClean="0"/>
              <a:t>byte</a:t>
            </a:r>
            <a:r>
              <a:rPr lang="en-US" altLang="vi-VN" smtClean="0"/>
              <a:t>[] b = </a:t>
            </a:r>
            <a:r>
              <a:rPr lang="en-US" altLang="vi-VN" b="1" smtClean="0"/>
              <a:t>new byte</a:t>
            </a:r>
            <a:r>
              <a:rPr lang="en-US" altLang="vi-VN" smtClean="0"/>
              <a:t>[DGRAM_LENGTH];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DatagramPacket dgram;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dgram = </a:t>
            </a:r>
            <a:r>
              <a:rPr lang="en-US" altLang="vi-VN" b="1" smtClean="0"/>
              <a:t>new</a:t>
            </a:r>
            <a:r>
              <a:rPr lang="en-US" altLang="vi-VN" smtClean="0"/>
              <a:t> DatagramPacket(b, b.length, InetAddress.getByName(MCAST_ADDR), DEST_PORT);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 smtClean="0"/>
              <a:t>while</a:t>
            </a:r>
            <a:r>
              <a:rPr lang="en-US" altLang="vi-VN" smtClean="0"/>
              <a:t>(</a:t>
            </a:r>
            <a:r>
              <a:rPr lang="en-US" altLang="vi-VN" b="1" smtClean="0"/>
              <a:t>true</a:t>
            </a:r>
            <a:r>
              <a:rPr lang="en-US" altLang="vi-VN" smtClean="0"/>
              <a:t>) {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      socket.send(dgram);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      Thread.sleep(</a:t>
            </a:r>
            <a:r>
              <a:rPr lang="en-US" altLang="vi-VN" b="1" smtClean="0"/>
              <a:t>1000</a:t>
            </a:r>
            <a:r>
              <a:rPr lang="en-US" altLang="vi-VN" smtClean="0"/>
              <a:t>);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mtClean="0"/>
              <a:t>                    }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vi-VN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sz="1800"/>
              <a:t>Các giá trị hợp lý cho các hằng số trên: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1600"/>
              <a:t>DGRAM_LENGTH: một số trong khoản 0 - 65507, ví dụ 32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1600"/>
              <a:t>MCAST_ADDR: một địa chỉ của lớp D, ví dụ 235.1.1.1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1600"/>
              <a:t>DEST_PORT: một số nguyên 16-bit, ví dụ 7777</a:t>
            </a:r>
          </a:p>
          <a:p>
            <a:endParaRPr lang="en-US" altLang="vi-VN" sz="2000"/>
          </a:p>
        </p:txBody>
      </p:sp>
    </p:spTree>
    <p:extLst>
      <p:ext uri="{BB962C8B-B14F-4D97-AF65-F5344CB8AC3E}">
        <p14:creationId xmlns:p14="http://schemas.microsoft.com/office/powerpoint/2010/main" val="6016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80CD0-2866-4F40-AAAE-4580733E0D9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Nhận Multicast datagrams</a:t>
            </a:r>
            <a:r>
              <a:rPr lang="en-US" altLang="vi-VN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smtClean="0"/>
              <a:t> Tham gia vào nhóm Multicast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Với multicast, ứng dụng phải đăng ký tham gia vào những nhóm multicast. </a:t>
            </a:r>
          </a:p>
          <a:p>
            <a:pPr lvl="1">
              <a:lnSpc>
                <a:spcPct val="120000"/>
              </a:lnSpc>
            </a:pPr>
            <a:r>
              <a:rPr lang="en-US" altLang="vi-VN" smtClean="0"/>
              <a:t>Dữ liệu multicast được lọc bởi phần cứng hay tầng IP. Chỉ những gói tin có đích là nhóm đã được đăng ký tham gia mới được chấp nhận.</a:t>
            </a:r>
          </a:p>
          <a:p>
            <a:pPr>
              <a:lnSpc>
                <a:spcPct val="120000"/>
              </a:lnSpc>
            </a:pPr>
            <a:r>
              <a:rPr lang="en-US" altLang="vi-VN" smtClean="0"/>
              <a:t>Ứng dụng cũng có thể thoát ra khỏi nhóm multicast</a:t>
            </a:r>
          </a:p>
        </p:txBody>
      </p:sp>
    </p:spTree>
    <p:extLst>
      <p:ext uri="{BB962C8B-B14F-4D97-AF65-F5344CB8AC3E}">
        <p14:creationId xmlns:p14="http://schemas.microsoft.com/office/powerpoint/2010/main" val="1448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819</Words>
  <Application>Microsoft Office PowerPoint</Application>
  <PresentationFormat>Widescreen</PresentationFormat>
  <Paragraphs>125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BÀI GIẢNG  LẬP TRÌNH MẠNG</vt:lpstr>
      <vt:lpstr>PowerPoint Presentation</vt:lpstr>
      <vt:lpstr>Các kỹ thuật truyền dữ liệu</vt:lpstr>
      <vt:lpstr>Giải pháp Multicast</vt:lpstr>
      <vt:lpstr>Địa chỉ Multicast</vt:lpstr>
      <vt:lpstr>Địa chỉ Multicast</vt:lpstr>
      <vt:lpstr>Gửi Multicast datagrams  </vt:lpstr>
      <vt:lpstr>Đoạn mã Java : Gửi Multicast datagrams </vt:lpstr>
      <vt:lpstr>Nhận Multicast datagrams </vt:lpstr>
      <vt:lpstr>Đoạn mã Java : Nhận Multicast datagrams </vt:lpstr>
      <vt:lpstr>Bài tập lập trình Multicast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acer</cp:lastModifiedBy>
  <cp:revision>12</cp:revision>
  <dcterms:created xsi:type="dcterms:W3CDTF">2020-05-27T05:21:30Z</dcterms:created>
  <dcterms:modified xsi:type="dcterms:W3CDTF">2022-08-13T01:36:59Z</dcterms:modified>
</cp:coreProperties>
</file>