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3BC83-074E-4AA8-BB5A-99564413BA22}"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5FD8-47E8-405B-988E-7FB264273FF1}" type="slidenum">
              <a:rPr lang="en-US" smtClean="0"/>
              <a:t>‹#›</a:t>
            </a:fld>
            <a:endParaRPr lang="en-US"/>
          </a:p>
        </p:txBody>
      </p:sp>
    </p:spTree>
    <p:extLst>
      <p:ext uri="{BB962C8B-B14F-4D97-AF65-F5344CB8AC3E}">
        <p14:creationId xmlns:p14="http://schemas.microsoft.com/office/powerpoint/2010/main" val="346214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31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2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6916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91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685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518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037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80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595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192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93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4519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086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0299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6994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24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1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16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53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7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571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8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34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87BE8D5-EACC-475F-B772-4C6E30ECC27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94F3758-74C8-452E-83A6-2CC57BC5F423}"/>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937CC0-663F-45FD-AF01-CB2762545C84}"/>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36F24968-DE40-4BED-BFBB-FACFDD8C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1762EC-6177-4132-ACB5-5C730475D94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1170246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fr-FR">
              <a:solidFill>
                <a:prstClr val="black">
                  <a:tint val="75000"/>
                </a:prstClr>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879112CE-3B81-4F7B-8B33-6D744A7B17C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40724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593C6-3D1B-460E-B901-F4BB8F0EFEF2}"/>
              </a:ext>
            </a:extLst>
          </p:cNvPr>
          <p:cNvSpPr>
            <a:spLocks noGrp="1"/>
          </p:cNvSpPr>
          <p:nvPr>
            <p:ph type="title"/>
          </p:nvPr>
        </p:nvSpPr>
        <p:spPr>
          <a:xfrm>
            <a:off x="2043484" y="365126"/>
            <a:ext cx="9310315" cy="9468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87351A-05B1-4209-ABD5-8A3B58E66BE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D29372B3-9D16-415C-AFC6-5D4652E2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825417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E6464CF-570F-4361-9C22-BC3CA88D148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73B90-884B-4A9F-A8FA-7F1E17F9DBD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99B471D-3ADB-4293-9A4B-67CF34A75DFE}"/>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8" name="Footer Placeholder 7">
            <a:extLst>
              <a:ext uri="{FF2B5EF4-FFF2-40B4-BE49-F238E27FC236}">
                <a16:creationId xmlns:a16="http://schemas.microsoft.com/office/drawing/2014/main" xmlns=""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6201745-3FA6-4569-A489-EF0EA162A557}"/>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4" name="Footer Placeholder 3">
            <a:extLst>
              <a:ext uri="{FF2B5EF4-FFF2-40B4-BE49-F238E27FC236}">
                <a16:creationId xmlns:a16="http://schemas.microsoft.com/office/drawing/2014/main" xmlns=""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9FDDA1-6ACB-4F4D-B161-8B6F5641054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3" name="Footer Placeholder 2">
            <a:extLst>
              <a:ext uri="{FF2B5EF4-FFF2-40B4-BE49-F238E27FC236}">
                <a16:creationId xmlns:a16="http://schemas.microsoft.com/office/drawing/2014/main" xmlns=""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0FB378-A528-4D34-A3DA-9AAD4037616B}"/>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6D51B13-BF22-4142-BD28-F2F7C6142EC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olss.imag.fr/xwiki/bin/view/TM/ExactSearch?projName=EOLSS&amp;source=en&amp;tran=fr&amp;sourcetext=%22how%20are%20you%2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vnexpress.net/GL/H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kioskea.net/contents/internet/url.php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286FF-B124-458F-B57B-2B1D24945A8B}"/>
              </a:ext>
            </a:extLst>
          </p:cNvPr>
          <p:cNvSpPr>
            <a:spLocks noGrp="1"/>
          </p:cNvSpPr>
          <p:nvPr>
            <p:ph type="ctrTitle"/>
          </p:nvPr>
        </p:nvSpPr>
        <p:spPr/>
        <p:txBody>
          <a:bodyPr/>
          <a:lstStyle/>
          <a:p>
            <a:r>
              <a:rPr lang="en-US" dirty="0"/>
              <a:t>BÀI GIẢNG </a:t>
            </a:r>
            <a:br>
              <a:rPr lang="en-US" dirty="0"/>
            </a:br>
            <a:r>
              <a:rPr lang="en-US" dirty="0"/>
              <a:t>LẬP TRÌNH MẠNG</a:t>
            </a:r>
          </a:p>
        </p:txBody>
      </p:sp>
      <p:sp>
        <p:nvSpPr>
          <p:cNvPr id="3" name="Subtitle 2">
            <a:extLst>
              <a:ext uri="{FF2B5EF4-FFF2-40B4-BE49-F238E27FC236}">
                <a16:creationId xmlns:a16="http://schemas.microsoft.com/office/drawing/2014/main" xmlns="" id="{5B71ED79-E603-4351-A7EB-B158BDF0BA05}"/>
              </a:ext>
            </a:extLst>
          </p:cNvPr>
          <p:cNvSpPr>
            <a:spLocks noGrp="1"/>
          </p:cNvSpPr>
          <p:nvPr>
            <p:ph type="subTitle" idx="1"/>
          </p:nvPr>
        </p:nvSpPr>
        <p:spPr>
          <a:xfrm>
            <a:off x="1005840" y="3602038"/>
            <a:ext cx="10469880" cy="1655762"/>
          </a:xfrm>
        </p:spPr>
        <p:txBody>
          <a:bodyPr/>
          <a:lstStyle/>
          <a:p>
            <a:r>
              <a:rPr lang="en-US" b="1" smtClean="0"/>
              <a:t>PGS.TS.Huỳnh</a:t>
            </a:r>
            <a:r>
              <a:rPr lang="en-US" b="1" dirty="0" smtClean="0"/>
              <a:t> </a:t>
            </a:r>
            <a:r>
              <a:rPr lang="en-US" b="1" dirty="0" err="1"/>
              <a:t>Công</a:t>
            </a:r>
            <a:r>
              <a:rPr lang="en-US" b="1" dirty="0"/>
              <a:t> </a:t>
            </a:r>
            <a:r>
              <a:rPr lang="en-US" b="1" dirty="0" err="1"/>
              <a:t>Pháp</a:t>
            </a:r>
            <a:r>
              <a:rPr lang="en-US" b="1" dirty="0"/>
              <a:t>; </a:t>
            </a:r>
            <a:r>
              <a:rPr lang="en-US" b="1" dirty="0" err="1"/>
              <a:t>Nguyễn</a:t>
            </a:r>
            <a:r>
              <a:rPr lang="en-US" b="1" dirty="0"/>
              <a:t> </a:t>
            </a:r>
            <a:r>
              <a:rPr lang="en-US" b="1" dirty="0" err="1"/>
              <a:t>Anh</a:t>
            </a:r>
            <a:r>
              <a:rPr lang="en-US" b="1" dirty="0"/>
              <a:t> </a:t>
            </a:r>
            <a:r>
              <a:rPr lang="en-US" b="1" dirty="0" err="1"/>
              <a:t>Tuấn</a:t>
            </a:r>
            <a:r>
              <a:rPr lang="en-US" b="1" dirty="0"/>
              <a:t>; </a:t>
            </a:r>
            <a:r>
              <a:rPr lang="en-US" b="1" dirty="0" err="1"/>
              <a:t>Lê</a:t>
            </a:r>
            <a:r>
              <a:rPr lang="en-US" b="1" dirty="0"/>
              <a:t> </a:t>
            </a:r>
            <a:r>
              <a:rPr lang="en-US" b="1" dirty="0" err="1" smtClean="0"/>
              <a:t>Tân</a:t>
            </a:r>
            <a:r>
              <a:rPr lang="en-US" b="1" dirty="0" smtClean="0"/>
              <a:t>; </a:t>
            </a:r>
            <a:br>
              <a:rPr lang="en-US" b="1" dirty="0" smtClean="0"/>
            </a:br>
            <a:r>
              <a:rPr lang="en-US" b="1" dirty="0" err="1" smtClean="0"/>
              <a:t>Nguyễn</a:t>
            </a:r>
            <a:r>
              <a:rPr lang="en-US" b="1" dirty="0" smtClean="0"/>
              <a:t> </a:t>
            </a:r>
            <a:r>
              <a:rPr lang="en-US" b="1" dirty="0" err="1"/>
              <a:t>Thanh</a:t>
            </a:r>
            <a:r>
              <a:rPr lang="en-US" b="1" dirty="0"/>
              <a:t> </a:t>
            </a:r>
            <a:r>
              <a:rPr lang="en-US" b="1" dirty="0" err="1" smtClean="0"/>
              <a:t>Cẩm</a:t>
            </a:r>
            <a:r>
              <a:rPr lang="en-US" b="1" dirty="0" smtClean="0"/>
              <a:t>; </a:t>
            </a:r>
            <a:r>
              <a:rPr lang="en-US" b="1" dirty="0" err="1" smtClean="0"/>
              <a:t>Hoàng</a:t>
            </a:r>
            <a:r>
              <a:rPr lang="en-US" b="1" dirty="0" smtClean="0"/>
              <a:t> </a:t>
            </a:r>
            <a:r>
              <a:rPr lang="en-US" b="1" dirty="0" err="1" smtClean="0"/>
              <a:t>Hữu</a:t>
            </a:r>
            <a:r>
              <a:rPr lang="en-US" b="1" dirty="0" smtClean="0"/>
              <a:t> </a:t>
            </a:r>
            <a:r>
              <a:rPr lang="en-US" b="1" dirty="0" err="1" smtClean="0"/>
              <a:t>Đức</a:t>
            </a:r>
            <a:endParaRPr lang="en-US" b="1" dirty="0"/>
          </a:p>
          <a:p>
            <a:r>
              <a:rPr lang="en-US" dirty="0" err="1" smtClean="0"/>
              <a:t>Khoa</a:t>
            </a:r>
            <a:r>
              <a:rPr lang="en-US" dirty="0" smtClean="0"/>
              <a:t> </a:t>
            </a:r>
            <a:r>
              <a:rPr lang="en-US" dirty="0" err="1"/>
              <a:t>Khoa</a:t>
            </a:r>
            <a:r>
              <a:rPr lang="en-US" dirty="0"/>
              <a:t> </a:t>
            </a:r>
            <a:r>
              <a:rPr lang="en-US" dirty="0" err="1"/>
              <a:t>học</a:t>
            </a:r>
            <a:r>
              <a:rPr lang="en-US" dirty="0"/>
              <a:t> </a:t>
            </a:r>
            <a:r>
              <a:rPr lang="en-US" dirty="0" err="1"/>
              <a:t>máy</a:t>
            </a:r>
            <a:r>
              <a:rPr lang="en-US" dirty="0"/>
              <a:t> </a:t>
            </a:r>
            <a:r>
              <a:rPr lang="en-US" dirty="0" err="1"/>
              <a:t>tính</a:t>
            </a:r>
            <a:endParaRPr lang="en-US" dirty="0"/>
          </a:p>
          <a:p>
            <a:endParaRPr lang="en-US" dirty="0"/>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C1F63D2-4E10-4AF9-A27D-6CB7635431C9}" type="slidenum">
              <a:rPr lang="en-US" altLang="vi-VN" sz="1200">
                <a:solidFill>
                  <a:prstClr val="black"/>
                </a:solidFill>
                <a:latin typeface="Garamond" panose="02020404030301010803" pitchFamily="18" charset="0"/>
              </a:rPr>
              <a:pPr>
                <a:spcBef>
                  <a:spcPct val="0"/>
                </a:spcBef>
                <a:buClrTx/>
                <a:buSzTx/>
                <a:buFontTx/>
                <a:buNone/>
              </a:pPr>
              <a:t>10</a:t>
            </a:fld>
            <a:endParaRPr lang="en-US" altLang="vi-VN" sz="1200">
              <a:solidFill>
                <a:prstClr val="black"/>
              </a:solidFill>
              <a:latin typeface="Garamond" panose="02020404030301010803" pitchFamily="18" charset="0"/>
            </a:endParaRPr>
          </a:p>
        </p:txBody>
      </p:sp>
      <p:sp>
        <p:nvSpPr>
          <p:cNvPr id="273411" name="Rectangle 2"/>
          <p:cNvSpPr>
            <a:spLocks noGrp="1" noChangeArrowheads="1"/>
          </p:cNvSpPr>
          <p:nvPr>
            <p:ph type="title"/>
          </p:nvPr>
        </p:nvSpPr>
        <p:spPr/>
        <p:txBody>
          <a:bodyPr/>
          <a:lstStyle/>
          <a:p>
            <a:r>
              <a:rPr lang="en-US" altLang="vi-VN" b="1" smtClean="0">
                <a:latin typeface="Arial" panose="020B0604020202020204" pitchFamily="34" charset="0"/>
              </a:rPr>
              <a:t>Phương thức GET Request</a:t>
            </a:r>
          </a:p>
        </p:txBody>
      </p:sp>
      <p:sp>
        <p:nvSpPr>
          <p:cNvPr id="273412" name="Rectangle 3"/>
          <p:cNvSpPr>
            <a:spLocks noGrp="1" noChangeArrowheads="1"/>
          </p:cNvSpPr>
          <p:nvPr>
            <p:ph type="body" idx="1"/>
          </p:nvPr>
        </p:nvSpPr>
        <p:spPr/>
        <p:txBody>
          <a:bodyPr/>
          <a:lstStyle/>
          <a:p>
            <a:pPr lvl="1">
              <a:lnSpc>
                <a:spcPct val="120000"/>
              </a:lnSpc>
            </a:pPr>
            <a:r>
              <a:rPr lang="en-US" altLang="vi-VN" smtClean="0"/>
              <a:t>GET request chứa 2 đối số: </a:t>
            </a:r>
          </a:p>
          <a:p>
            <a:pPr lvl="2">
              <a:lnSpc>
                <a:spcPct val="120000"/>
              </a:lnSpc>
            </a:pPr>
            <a:r>
              <a:rPr lang="en-US" altLang="vi-VN" smtClean="0"/>
              <a:t>đường dẫn tài nguyên và phiên bản (version) của HTTP sử dụng.</a:t>
            </a:r>
          </a:p>
          <a:p>
            <a:pPr lvl="1">
              <a:lnSpc>
                <a:spcPct val="120000"/>
              </a:lnSpc>
            </a:pPr>
            <a:r>
              <a:rPr lang="en-US" altLang="vi-VN" smtClean="0"/>
              <a:t>Ví dụ:</a:t>
            </a:r>
          </a:p>
          <a:p>
            <a:pPr lvl="2">
              <a:lnSpc>
                <a:spcPct val="120000"/>
              </a:lnSpc>
              <a:buFont typeface="Wingdings" panose="05000000000000000000" pitchFamily="2" charset="2"/>
              <a:buNone/>
            </a:pPr>
            <a:r>
              <a:rPr lang="en-US" altLang="vi-VN" smtClean="0"/>
              <a:t>GET /index.html HTTP/1.0</a:t>
            </a:r>
          </a:p>
          <a:p>
            <a:pPr lvl="2">
              <a:lnSpc>
                <a:spcPct val="120000"/>
              </a:lnSpc>
              <a:buFont typeface="Wingdings" panose="05000000000000000000" pitchFamily="2" charset="2"/>
              <a:buNone/>
            </a:pPr>
            <a:r>
              <a:rPr lang="en-US" altLang="vi-VN" smtClean="0"/>
              <a:t>GET /images/banner.gif HTTP/</a:t>
            </a:r>
          </a:p>
          <a:p>
            <a:pPr lvl="2">
              <a:buFont typeface="Wingdings" panose="05000000000000000000" pitchFamily="2" charset="2"/>
              <a:buNone/>
            </a:pPr>
            <a:endParaRPr lang="en-US" altLang="vi-VN" smtClean="0"/>
          </a:p>
          <a:p>
            <a:pPr lvl="1">
              <a:buFont typeface="Wingdings" panose="05000000000000000000" pitchFamily="2" charset="2"/>
              <a:buNone/>
            </a:pPr>
            <a:endParaRPr lang="en-US" altLang="vi-VN" smtClean="0"/>
          </a:p>
          <a:p>
            <a:pPr lvl="2">
              <a:buFont typeface="Wingdings" panose="05000000000000000000" pitchFamily="2" charset="2"/>
              <a:buNone/>
            </a:pPr>
            <a:endParaRPr lang="en-US" altLang="vi-VN" smtClean="0"/>
          </a:p>
          <a:p>
            <a:pPr lvl="2">
              <a:buFont typeface="Wingdings" panose="05000000000000000000" pitchFamily="2" charset="2"/>
              <a:buNone/>
            </a:pPr>
            <a:endParaRPr lang="en-US" altLang="vi-VN" smtClean="0"/>
          </a:p>
        </p:txBody>
      </p:sp>
    </p:spTree>
    <p:extLst>
      <p:ext uri="{BB962C8B-B14F-4D97-AF65-F5344CB8AC3E}">
        <p14:creationId xmlns:p14="http://schemas.microsoft.com/office/powerpoint/2010/main" val="250439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811289F-8F2B-4876-A422-3A91809E2DD1}" type="slidenum">
              <a:rPr lang="en-US" altLang="vi-VN" sz="1200">
                <a:solidFill>
                  <a:prstClr val="black"/>
                </a:solidFill>
                <a:latin typeface="Garamond" panose="02020404030301010803" pitchFamily="18" charset="0"/>
              </a:rPr>
              <a:pPr>
                <a:spcBef>
                  <a:spcPct val="0"/>
                </a:spcBef>
                <a:buClrTx/>
                <a:buSzTx/>
                <a:buFontTx/>
                <a:buNone/>
              </a:pPr>
              <a:t>11</a:t>
            </a:fld>
            <a:endParaRPr lang="en-US" altLang="vi-VN" sz="1200">
              <a:solidFill>
                <a:prstClr val="black"/>
              </a:solidFill>
              <a:latin typeface="Garamond" panose="02020404030301010803" pitchFamily="18" charset="0"/>
            </a:endParaRPr>
          </a:p>
        </p:txBody>
      </p:sp>
      <p:sp>
        <p:nvSpPr>
          <p:cNvPr id="275459" name="Rectangle 2"/>
          <p:cNvSpPr>
            <a:spLocks noGrp="1" noChangeArrowheads="1"/>
          </p:cNvSpPr>
          <p:nvPr>
            <p:ph type="title"/>
          </p:nvPr>
        </p:nvSpPr>
        <p:spPr/>
        <p:txBody>
          <a:bodyPr/>
          <a:lstStyle/>
          <a:p>
            <a:r>
              <a:rPr lang="en-US" altLang="vi-VN" smtClean="0">
                <a:latin typeface="Arial" panose="020B0604020202020204" pitchFamily="34" charset="0"/>
              </a:rPr>
              <a:t>Phương thức HEAD Request</a:t>
            </a:r>
            <a:r>
              <a:rPr lang="en-US" altLang="vi-VN" b="1" smtClean="0">
                <a:latin typeface="Arial" panose="020B0604020202020204" pitchFamily="34" charset="0"/>
              </a:rPr>
              <a:t> </a:t>
            </a:r>
          </a:p>
        </p:txBody>
      </p:sp>
      <p:sp>
        <p:nvSpPr>
          <p:cNvPr id="275460" name="Rectangle 3"/>
          <p:cNvSpPr>
            <a:spLocks noGrp="1" noChangeArrowheads="1"/>
          </p:cNvSpPr>
          <p:nvPr>
            <p:ph type="body" idx="1"/>
          </p:nvPr>
        </p:nvSpPr>
        <p:spPr/>
        <p:txBody>
          <a:bodyPr/>
          <a:lstStyle/>
          <a:p>
            <a:pPr lvl="1">
              <a:lnSpc>
                <a:spcPct val="110000"/>
              </a:lnSpc>
            </a:pPr>
            <a:r>
              <a:rPr lang="en-US" altLang="vi-VN" smtClean="0"/>
              <a:t>Đôi khi một client chỉ cần thông tin về tài nguyên mà không thực sự cần nguồn tài nguyên đó.</a:t>
            </a:r>
          </a:p>
          <a:p>
            <a:pPr lvl="2">
              <a:lnSpc>
                <a:spcPct val="110000"/>
              </a:lnSpc>
            </a:pPr>
            <a:r>
              <a:rPr lang="en-US" altLang="vi-VN" smtClean="0"/>
              <a:t>Ví dụ, đã có một file được tải và lưu tạm thời (cached) ở máy client, client đó chỉ cần biết thông tin về version hiện tại của file đó ở server để xem file đó có thay đổi chưa. Nếu file đã thay đổi thì mới yêu cầu tải về máy, ngược lại thì không.</a:t>
            </a:r>
          </a:p>
          <a:p>
            <a:pPr lvl="1">
              <a:lnSpc>
                <a:spcPct val="110000"/>
              </a:lnSpc>
            </a:pPr>
            <a:r>
              <a:rPr lang="en-US" altLang="vi-VN" smtClean="0"/>
              <a:t>Một Head request chứa các đối số giống như GET request, và HTTP response sẽ trả lại các thông tin về tài nguyên được lưu trử ở các trường header. </a:t>
            </a:r>
          </a:p>
          <a:p>
            <a:pPr lvl="2">
              <a:lnSpc>
                <a:spcPct val="110000"/>
              </a:lnSpc>
            </a:pPr>
            <a:r>
              <a:rPr lang="en-US" altLang="vi-VN" smtClean="0"/>
              <a:t>Ví dụ một HEAD request:</a:t>
            </a:r>
          </a:p>
          <a:p>
            <a:pPr lvl="3">
              <a:lnSpc>
                <a:spcPct val="110000"/>
              </a:lnSpc>
            </a:pPr>
            <a:r>
              <a:rPr lang="en-US" altLang="vi-VN" smtClean="0"/>
              <a:t>HEAD /files/averybigfile.zip HTTP/1.0</a:t>
            </a:r>
          </a:p>
        </p:txBody>
      </p:sp>
    </p:spTree>
    <p:extLst>
      <p:ext uri="{BB962C8B-B14F-4D97-AF65-F5344CB8AC3E}">
        <p14:creationId xmlns:p14="http://schemas.microsoft.com/office/powerpoint/2010/main" val="45505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B1A9A8B-0047-450C-A701-2A5DC7D1C71C}" type="slidenum">
              <a:rPr lang="en-US" altLang="vi-VN" sz="1200">
                <a:solidFill>
                  <a:prstClr val="black"/>
                </a:solidFill>
                <a:latin typeface="Garamond" panose="02020404030301010803" pitchFamily="18" charset="0"/>
              </a:rPr>
              <a:pPr>
                <a:spcBef>
                  <a:spcPct val="0"/>
                </a:spcBef>
                <a:buClrTx/>
                <a:buSzTx/>
                <a:buFontTx/>
                <a:buNone/>
              </a:pPr>
              <a:t>12</a:t>
            </a:fld>
            <a:endParaRPr lang="en-US" altLang="vi-VN" sz="1200">
              <a:solidFill>
                <a:prstClr val="black"/>
              </a:solidFill>
              <a:latin typeface="Garamond" panose="02020404030301010803" pitchFamily="18" charset="0"/>
            </a:endParaRPr>
          </a:p>
        </p:txBody>
      </p:sp>
      <p:sp>
        <p:nvSpPr>
          <p:cNvPr id="277507" name="Rectangle 2"/>
          <p:cNvSpPr>
            <a:spLocks noGrp="1" noChangeArrowheads="1"/>
          </p:cNvSpPr>
          <p:nvPr>
            <p:ph type="title"/>
          </p:nvPr>
        </p:nvSpPr>
        <p:spPr/>
        <p:txBody>
          <a:bodyPr/>
          <a:lstStyle/>
          <a:p>
            <a:r>
              <a:rPr lang="en-US" altLang="vi-VN" b="1" smtClean="0">
                <a:latin typeface="Arial" panose="020B0604020202020204" pitchFamily="34" charset="0"/>
              </a:rPr>
              <a:t>Phương thức POST Request</a:t>
            </a:r>
          </a:p>
        </p:txBody>
      </p:sp>
      <p:sp>
        <p:nvSpPr>
          <p:cNvPr id="277508" name="Rectangle 3"/>
          <p:cNvSpPr>
            <a:spLocks noGrp="1" noChangeArrowheads="1"/>
          </p:cNvSpPr>
          <p:nvPr>
            <p:ph type="body" idx="1"/>
          </p:nvPr>
        </p:nvSpPr>
        <p:spPr/>
        <p:txBody>
          <a:bodyPr/>
          <a:lstStyle/>
          <a:p>
            <a:pPr>
              <a:lnSpc>
                <a:spcPct val="90000"/>
              </a:lnSpc>
            </a:pPr>
            <a:r>
              <a:rPr lang="en-US" altLang="vi-VN" sz="2000"/>
              <a:t>Các scripts CGI (Common Gateway Interface), và sau đó, các ứng dụng phía server (servlet, ASP) cho phép người dùng tương tác với các ứng dụng phía server này.</a:t>
            </a:r>
          </a:p>
          <a:p>
            <a:pPr>
              <a:lnSpc>
                <a:spcPct val="90000"/>
              </a:lnSpc>
            </a:pPr>
            <a:r>
              <a:rPr lang="en-US" altLang="vi-VN" sz="2000"/>
              <a:t>Do vậy, phải có một cách cho phép trình duyệt truyền thông tin từ người dùng đến Web server.</a:t>
            </a:r>
          </a:p>
          <a:p>
            <a:pPr>
              <a:lnSpc>
                <a:spcPct val="90000"/>
              </a:lnSpc>
            </a:pPr>
            <a:r>
              <a:rPr lang="en-US" altLang="vi-VN" sz="2000"/>
              <a:t>Có thể dùng phương thức GET request để mã hóa các đối số truyền đến Web server.</a:t>
            </a:r>
          </a:p>
          <a:p>
            <a:pPr>
              <a:lnSpc>
                <a:spcPct val="90000"/>
              </a:lnSpc>
            </a:pPr>
            <a:r>
              <a:rPr lang="en-US" altLang="vi-VN" sz="2000"/>
              <a:t>Ví dụ: </a:t>
            </a:r>
            <a:r>
              <a:rPr lang="en-US" altLang="vi-VN" sz="1800">
                <a:hlinkClick r:id="rId3"/>
              </a:rPr>
              <a:t>/view/TM/ExactSearch?projName=EOLSS&amp;source=en&amp;tran=fr&amp;sourcetext="how%20are%20you"</a:t>
            </a:r>
            <a:r>
              <a:rPr lang="en-US" altLang="vi-VN" sz="2000"/>
              <a:t> </a:t>
            </a:r>
          </a:p>
          <a:p>
            <a:pPr>
              <a:lnSpc>
                <a:spcPct val="90000"/>
              </a:lnSpc>
            </a:pPr>
            <a:r>
              <a:rPr lang="en-US" altLang="vi-VN" sz="2000"/>
              <a:t>Tuy nhiên, chiều dài của URL bị hạn chế. Do đó, nhiều lúc chúng ta không thể truyền hết thông tin người dùng đến Web Server.</a:t>
            </a:r>
          </a:p>
          <a:p>
            <a:pPr>
              <a:lnSpc>
                <a:spcPct val="90000"/>
              </a:lnSpc>
            </a:pPr>
            <a:r>
              <a:rPr lang="en-US" altLang="vi-VN" sz="2000"/>
              <a:t>Vì thế, cách tốt hơn là chúng ta sử dụng phương thức POST request, cho phép client gửi nhiều thông tin hơn đến Web Server.</a:t>
            </a:r>
          </a:p>
          <a:p>
            <a:pPr>
              <a:lnSpc>
                <a:spcPct val="90000"/>
              </a:lnSpc>
            </a:pPr>
            <a:r>
              <a:rPr lang="en-US" altLang="vi-VN" sz="2000"/>
              <a:t>POST request có định dạng tương tự như GET request. Sau khi các trường header đã được gửi, client gửi thân của request, chứa các đối số và các thông tin khác.</a:t>
            </a:r>
          </a:p>
        </p:txBody>
      </p:sp>
    </p:spTree>
    <p:extLst>
      <p:ext uri="{BB962C8B-B14F-4D97-AF65-F5344CB8AC3E}">
        <p14:creationId xmlns:p14="http://schemas.microsoft.com/office/powerpoint/2010/main" val="812833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52416EC-C0EC-446B-9277-D551E3CDFBDD}" type="slidenum">
              <a:rPr lang="en-US" altLang="vi-VN" sz="1200">
                <a:solidFill>
                  <a:prstClr val="black"/>
                </a:solidFill>
                <a:latin typeface="Garamond" panose="02020404030301010803" pitchFamily="18" charset="0"/>
              </a:rPr>
              <a:pPr>
                <a:spcBef>
                  <a:spcPct val="0"/>
                </a:spcBef>
                <a:buClrTx/>
                <a:buSzTx/>
                <a:buFontTx/>
                <a:buNone/>
              </a:pPr>
              <a:t>13</a:t>
            </a:fld>
            <a:endParaRPr lang="en-US" altLang="vi-VN" sz="1200">
              <a:solidFill>
                <a:prstClr val="black"/>
              </a:solidFill>
              <a:latin typeface="Garamond" panose="02020404030301010803" pitchFamily="18" charset="0"/>
            </a:endParaRPr>
          </a:p>
        </p:txBody>
      </p:sp>
      <p:sp>
        <p:nvSpPr>
          <p:cNvPr id="279555" name="Rectangle 2"/>
          <p:cNvSpPr>
            <a:spLocks noGrp="1" noChangeArrowheads="1"/>
          </p:cNvSpPr>
          <p:nvPr>
            <p:ph type="title"/>
          </p:nvPr>
        </p:nvSpPr>
        <p:spPr/>
        <p:txBody>
          <a:bodyPr>
            <a:normAutofit fontScale="90000"/>
          </a:bodyPr>
          <a:lstStyle/>
          <a:p>
            <a:r>
              <a:rPr lang="en-US" altLang="vi-VN" smtClean="0">
                <a:latin typeface="Arial" panose="020B0604020202020204" pitchFamily="34" charset="0"/>
              </a:rPr>
              <a:t>POST request gửi dữ liệu đến Server</a:t>
            </a:r>
          </a:p>
        </p:txBody>
      </p:sp>
      <p:sp>
        <p:nvSpPr>
          <p:cNvPr id="279556" name="Rectangle 3"/>
          <p:cNvSpPr>
            <a:spLocks noGrp="1" noChangeArrowheads="1"/>
          </p:cNvSpPr>
          <p:nvPr>
            <p:ph type="body" idx="1"/>
          </p:nvPr>
        </p:nvSpPr>
        <p:spPr/>
        <p:txBody>
          <a:bodyPr>
            <a:normAutofit fontScale="92500" lnSpcReduction="20000"/>
          </a:bodyPr>
          <a:lstStyle/>
          <a:p>
            <a:pPr lvl="1">
              <a:lnSpc>
                <a:spcPct val="80000"/>
              </a:lnSpc>
              <a:buFont typeface="Wingdings" panose="05000000000000000000" pitchFamily="2" charset="2"/>
              <a:buNone/>
            </a:pPr>
            <a:r>
              <a:rPr lang="en-US" altLang="vi-VN" sz="1600" b="1" dirty="0"/>
              <a:t>POST /cgi-bin/information.pl HTTP/1.0 	  </a:t>
            </a:r>
            <a:r>
              <a:rPr lang="en-US" altLang="vi-VN" sz="1600" b="1" dirty="0">
                <a:sym typeface="Wingdings" panose="05000000000000000000" pitchFamily="2" charset="2"/>
              </a:rPr>
              <a:t></a:t>
            </a:r>
            <a:r>
              <a:rPr lang="en-US" altLang="vi-VN" sz="1600" b="1" dirty="0"/>
              <a:t>	POST request</a:t>
            </a:r>
          </a:p>
          <a:p>
            <a:pPr lvl="1">
              <a:lnSpc>
                <a:spcPct val="80000"/>
              </a:lnSpc>
              <a:buFont typeface="Wingdings" panose="05000000000000000000" pitchFamily="2" charset="2"/>
              <a:buNone/>
            </a:pPr>
            <a:endParaRPr lang="en-US" altLang="vi-VN" sz="1600" b="1" dirty="0"/>
          </a:p>
          <a:p>
            <a:pPr lvl="1">
              <a:lnSpc>
                <a:spcPct val="80000"/>
              </a:lnSpc>
              <a:buFont typeface="Wingdings" panose="05000000000000000000" pitchFamily="2" charset="2"/>
              <a:buNone/>
            </a:pPr>
            <a:r>
              <a:rPr lang="en-US" altLang="vi-VN" sz="1600" b="1" dirty="0"/>
              <a:t>Content-type: application/x-www-form            </a:t>
            </a:r>
            <a:r>
              <a:rPr lang="en-US" altLang="vi-VN" sz="1600" b="1" dirty="0">
                <a:sym typeface="Wingdings" panose="05000000000000000000" pitchFamily="2" charset="2"/>
              </a:rPr>
              <a:t></a:t>
            </a:r>
            <a:r>
              <a:rPr lang="en-US" altLang="vi-VN" sz="1600" b="1" dirty="0"/>
              <a:t>            Header</a:t>
            </a:r>
          </a:p>
          <a:p>
            <a:pPr lvl="1">
              <a:lnSpc>
                <a:spcPct val="80000"/>
              </a:lnSpc>
              <a:buFont typeface="Wingdings" panose="05000000000000000000" pitchFamily="2" charset="2"/>
              <a:buNone/>
            </a:pPr>
            <a:r>
              <a:rPr lang="en-US" altLang="vi-VN" sz="1600" b="1" dirty="0"/>
              <a:t>-</a:t>
            </a:r>
            <a:r>
              <a:rPr lang="en-US" altLang="vi-VN" sz="1600" b="1" dirty="0" err="1"/>
              <a:t>urlencoded</a:t>
            </a:r>
            <a:endParaRPr lang="en-US" altLang="vi-VN" sz="1600" b="1" dirty="0"/>
          </a:p>
          <a:p>
            <a:pPr lvl="1">
              <a:lnSpc>
                <a:spcPct val="80000"/>
              </a:lnSpc>
              <a:buFont typeface="Wingdings" panose="05000000000000000000" pitchFamily="2" charset="2"/>
              <a:buNone/>
            </a:pPr>
            <a:r>
              <a:rPr lang="en-US" altLang="vi-VN" sz="1600" b="1" dirty="0"/>
              <a:t>Content-length: 21</a:t>
            </a:r>
          </a:p>
          <a:p>
            <a:pPr lvl="1">
              <a:lnSpc>
                <a:spcPct val="80000"/>
              </a:lnSpc>
              <a:buFont typeface="Wingdings" panose="05000000000000000000" pitchFamily="2" charset="2"/>
              <a:buNone/>
            </a:pPr>
            <a:r>
              <a:rPr lang="en-US" altLang="vi-VN" sz="1600" b="1" dirty="0"/>
              <a:t>User-Agent: </a:t>
            </a:r>
            <a:r>
              <a:rPr lang="en-US" altLang="vi-VN" sz="1600" b="1" dirty="0" err="1"/>
              <a:t>SomeBrowser</a:t>
            </a:r>
            <a:r>
              <a:rPr lang="en-US" altLang="vi-VN" sz="1600" b="1" dirty="0"/>
              <a:t>/1.0</a:t>
            </a:r>
          </a:p>
          <a:p>
            <a:pPr lvl="1">
              <a:lnSpc>
                <a:spcPct val="80000"/>
              </a:lnSpc>
              <a:buFont typeface="Wingdings" panose="05000000000000000000" pitchFamily="2" charset="2"/>
              <a:buNone/>
            </a:pPr>
            <a:endParaRPr lang="en-US" altLang="vi-VN" sz="1600" b="1" dirty="0"/>
          </a:p>
          <a:p>
            <a:pPr lvl="1">
              <a:lnSpc>
                <a:spcPct val="80000"/>
              </a:lnSpc>
              <a:buFont typeface="Wingdings" panose="05000000000000000000" pitchFamily="2" charset="2"/>
              <a:buNone/>
            </a:pPr>
            <a:r>
              <a:rPr lang="en-US" altLang="vi-VN" sz="1600" b="1" dirty="0"/>
              <a:t>Name=David%20Reilly&amp;answer=yes                </a:t>
            </a:r>
            <a:r>
              <a:rPr lang="en-US" altLang="vi-VN" sz="1600" b="1" dirty="0">
                <a:sym typeface="Wingdings" panose="05000000000000000000" pitchFamily="2" charset="2"/>
              </a:rPr>
              <a:t></a:t>
            </a:r>
            <a:r>
              <a:rPr lang="en-US" altLang="vi-VN" sz="1600" b="1" dirty="0"/>
              <a:t>             </a:t>
            </a:r>
            <a:r>
              <a:rPr lang="en-US" altLang="vi-VN" sz="1600" b="1" dirty="0" err="1"/>
              <a:t>Thân</a:t>
            </a:r>
            <a:r>
              <a:rPr lang="en-US" altLang="vi-VN" sz="1600" b="1" dirty="0"/>
              <a:t> </a:t>
            </a:r>
            <a:r>
              <a:rPr lang="en-US" altLang="vi-VN" sz="1600" b="1" dirty="0" err="1"/>
              <a:t>của</a:t>
            </a:r>
            <a:r>
              <a:rPr lang="en-US" altLang="vi-VN" sz="1600" b="1" dirty="0"/>
              <a:t> request</a:t>
            </a:r>
          </a:p>
          <a:p>
            <a:pPr lvl="1">
              <a:lnSpc>
                <a:spcPct val="80000"/>
              </a:lnSpc>
              <a:buFont typeface="Wingdings" panose="05000000000000000000" pitchFamily="2" charset="2"/>
              <a:buNone/>
            </a:pPr>
            <a:endParaRPr lang="en-US" altLang="vi-VN" sz="1600" b="1" dirty="0"/>
          </a:p>
          <a:p>
            <a:pPr lvl="1">
              <a:lnSpc>
                <a:spcPct val="80000"/>
              </a:lnSpc>
              <a:buFont typeface="Wingdings" panose="05000000000000000000" pitchFamily="2" charset="2"/>
              <a:buNone/>
            </a:pPr>
            <a:r>
              <a:rPr lang="en-US" altLang="vi-VN" sz="1600" dirty="0">
                <a:solidFill>
                  <a:srgbClr val="A50021"/>
                </a:solidFill>
              </a:rPr>
              <a:t>HTTP/1.0 200 OK                                                 </a:t>
            </a:r>
            <a:r>
              <a:rPr lang="en-US" altLang="vi-VN" sz="1600" dirty="0">
                <a:solidFill>
                  <a:srgbClr val="A50021"/>
                </a:solidFill>
                <a:sym typeface="Wingdings" panose="05000000000000000000" pitchFamily="2" charset="2"/>
              </a:rPr>
              <a:t></a:t>
            </a:r>
            <a:r>
              <a:rPr lang="en-US" altLang="vi-VN" sz="1600" dirty="0">
                <a:solidFill>
                  <a:srgbClr val="A50021"/>
                </a:solidFill>
              </a:rPr>
              <a:t>          HTTP Response </a:t>
            </a:r>
          </a:p>
          <a:p>
            <a:pPr lvl="1">
              <a:lnSpc>
                <a:spcPct val="80000"/>
              </a:lnSpc>
              <a:buFont typeface="Wingdings" panose="05000000000000000000" pitchFamily="2" charset="2"/>
              <a:buNone/>
            </a:pPr>
            <a:r>
              <a:rPr lang="en-US" altLang="vi-VN" sz="1600" dirty="0">
                <a:solidFill>
                  <a:srgbClr val="A50021"/>
                </a:solidFill>
              </a:rPr>
              <a:t>Last-Modified: Monday, 27-Dec-99 22:14 GMT</a:t>
            </a:r>
          </a:p>
          <a:p>
            <a:pPr lvl="1">
              <a:lnSpc>
                <a:spcPct val="80000"/>
              </a:lnSpc>
              <a:buFont typeface="Wingdings" panose="05000000000000000000" pitchFamily="2" charset="2"/>
              <a:buNone/>
            </a:pPr>
            <a:r>
              <a:rPr lang="en-US" altLang="vi-VN" sz="1600" dirty="0">
                <a:solidFill>
                  <a:srgbClr val="A50021"/>
                </a:solidFill>
              </a:rPr>
              <a:t>Content-Type: text/html</a:t>
            </a:r>
          </a:p>
          <a:p>
            <a:pPr lvl="1">
              <a:lnSpc>
                <a:spcPct val="80000"/>
              </a:lnSpc>
              <a:buFont typeface="Wingdings" panose="05000000000000000000" pitchFamily="2" charset="2"/>
              <a:buNone/>
            </a:pPr>
            <a:r>
              <a:rPr lang="en-US" altLang="vi-VN" sz="1600" dirty="0">
                <a:solidFill>
                  <a:srgbClr val="A50021"/>
                </a:solidFill>
              </a:rPr>
              <a:t>Content-Length: 4855</a:t>
            </a:r>
          </a:p>
          <a:p>
            <a:pPr lvl="1">
              <a:lnSpc>
                <a:spcPct val="80000"/>
              </a:lnSpc>
              <a:buFont typeface="Wingdings" panose="05000000000000000000" pitchFamily="2" charset="2"/>
              <a:buNone/>
            </a:pPr>
            <a:r>
              <a:rPr lang="en-US" altLang="vi-VN" sz="1600" dirty="0">
                <a:solidFill>
                  <a:srgbClr val="A50021"/>
                </a:solidFill>
              </a:rPr>
              <a:t>HTTP Server Response</a:t>
            </a:r>
          </a:p>
          <a:p>
            <a:pPr lvl="1">
              <a:lnSpc>
                <a:spcPct val="80000"/>
              </a:lnSpc>
              <a:buFont typeface="Wingdings" panose="05000000000000000000" pitchFamily="2" charset="2"/>
              <a:buNone/>
            </a:pPr>
            <a:r>
              <a:rPr lang="en-US" altLang="vi-VN" sz="1600" dirty="0">
                <a:solidFill>
                  <a:srgbClr val="A50021"/>
                </a:solidFill>
              </a:rPr>
              <a:t>&lt;HTML&gt;</a:t>
            </a:r>
          </a:p>
          <a:p>
            <a:pPr lvl="1">
              <a:lnSpc>
                <a:spcPct val="80000"/>
              </a:lnSpc>
              <a:buFont typeface="Wingdings" panose="05000000000000000000" pitchFamily="2" charset="2"/>
              <a:buNone/>
            </a:pPr>
            <a:r>
              <a:rPr lang="en-US" altLang="vi-VN" sz="1600" dirty="0">
                <a:solidFill>
                  <a:srgbClr val="A50021"/>
                </a:solidFill>
              </a:rPr>
              <a:t>&lt;HEAD&gt;</a:t>
            </a:r>
          </a:p>
          <a:p>
            <a:pPr lvl="1">
              <a:lnSpc>
                <a:spcPct val="80000"/>
              </a:lnSpc>
              <a:buFont typeface="Wingdings" panose="05000000000000000000" pitchFamily="2" charset="2"/>
              <a:buNone/>
            </a:pPr>
            <a:r>
              <a:rPr lang="en-US" altLang="vi-VN" sz="1600" dirty="0">
                <a:solidFill>
                  <a:srgbClr val="A50021"/>
                </a:solidFill>
              </a:rPr>
              <a:t>&lt;TITLE&gt; Thanks for your feedback &lt;/TITLE&gt;</a:t>
            </a:r>
          </a:p>
          <a:p>
            <a:pPr lvl="1">
              <a:lnSpc>
                <a:spcPct val="80000"/>
              </a:lnSpc>
              <a:buFont typeface="Wingdings" panose="05000000000000000000" pitchFamily="2" charset="2"/>
              <a:buNone/>
            </a:pPr>
            <a:r>
              <a:rPr lang="en-US" altLang="vi-VN" sz="1600" dirty="0">
                <a:solidFill>
                  <a:srgbClr val="A50021"/>
                </a:solidFill>
              </a:rPr>
              <a:t>&lt;/HEAD&gt;</a:t>
            </a:r>
          </a:p>
          <a:p>
            <a:pPr lvl="1">
              <a:lnSpc>
                <a:spcPct val="80000"/>
              </a:lnSpc>
              <a:buFont typeface="Wingdings" panose="05000000000000000000" pitchFamily="2" charset="2"/>
              <a:buNone/>
            </a:pPr>
            <a:r>
              <a:rPr lang="en-US" altLang="vi-VN" sz="1600" dirty="0">
                <a:solidFill>
                  <a:srgbClr val="A50021"/>
                </a:solidFill>
              </a:rPr>
              <a:t>&lt;BODY&gt;</a:t>
            </a:r>
          </a:p>
          <a:p>
            <a:pPr lvl="1">
              <a:lnSpc>
                <a:spcPct val="80000"/>
              </a:lnSpc>
              <a:buFont typeface="Wingdings" panose="05000000000000000000" pitchFamily="2" charset="2"/>
              <a:buNone/>
            </a:pPr>
            <a:r>
              <a:rPr lang="en-US" altLang="vi-VN" sz="1600" dirty="0">
                <a:solidFill>
                  <a:srgbClr val="A50021"/>
                </a:solidFill>
              </a:rPr>
              <a:t>..... // BODY GOES HERE</a:t>
            </a:r>
          </a:p>
          <a:p>
            <a:pPr lvl="1">
              <a:lnSpc>
                <a:spcPct val="80000"/>
              </a:lnSpc>
              <a:buFont typeface="Wingdings" panose="05000000000000000000" pitchFamily="2" charset="2"/>
              <a:buNone/>
            </a:pPr>
            <a:r>
              <a:rPr lang="en-US" altLang="vi-VN" sz="1600" dirty="0">
                <a:solidFill>
                  <a:srgbClr val="A50021"/>
                </a:solidFill>
              </a:rPr>
              <a:t>&lt;/BODY&gt;</a:t>
            </a:r>
          </a:p>
          <a:p>
            <a:pPr lvl="1">
              <a:lnSpc>
                <a:spcPct val="80000"/>
              </a:lnSpc>
              <a:buFont typeface="Wingdings" panose="05000000000000000000" pitchFamily="2" charset="2"/>
              <a:buNone/>
            </a:pPr>
            <a:r>
              <a:rPr lang="en-US" altLang="vi-VN" sz="1600" dirty="0">
                <a:solidFill>
                  <a:srgbClr val="A50021"/>
                </a:solidFill>
              </a:rPr>
              <a:t>&lt;/HTML&gt;</a:t>
            </a:r>
          </a:p>
        </p:txBody>
      </p:sp>
    </p:spTree>
    <p:extLst>
      <p:ext uri="{BB962C8B-B14F-4D97-AF65-F5344CB8AC3E}">
        <p14:creationId xmlns:p14="http://schemas.microsoft.com/office/powerpoint/2010/main" val="3299455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AF9246B-7499-46BB-8392-284C010033A9}" type="slidenum">
              <a:rPr lang="en-US" altLang="vi-VN" sz="1200">
                <a:solidFill>
                  <a:prstClr val="black"/>
                </a:solidFill>
                <a:latin typeface="Garamond" panose="02020404030301010803" pitchFamily="18" charset="0"/>
              </a:rPr>
              <a:pPr>
                <a:spcBef>
                  <a:spcPct val="0"/>
                </a:spcBef>
                <a:buClrTx/>
                <a:buSzTx/>
                <a:buFontTx/>
                <a:buNone/>
              </a:pPr>
              <a:t>14</a:t>
            </a:fld>
            <a:endParaRPr lang="en-US" altLang="vi-VN" sz="1200">
              <a:solidFill>
                <a:prstClr val="black"/>
              </a:solidFill>
              <a:latin typeface="Garamond" panose="02020404030301010803" pitchFamily="18" charset="0"/>
            </a:endParaRPr>
          </a:p>
        </p:txBody>
      </p:sp>
      <p:sp>
        <p:nvSpPr>
          <p:cNvPr id="281603" name="Rectangle 2"/>
          <p:cNvSpPr>
            <a:spLocks noGrp="1" noChangeArrowheads="1"/>
          </p:cNvSpPr>
          <p:nvPr>
            <p:ph type="title"/>
          </p:nvPr>
        </p:nvSpPr>
        <p:spPr/>
        <p:txBody>
          <a:bodyPr/>
          <a:lstStyle/>
          <a:p>
            <a:r>
              <a:rPr lang="en-US" altLang="vi-VN" b="1" smtClean="0">
                <a:latin typeface="Arial" panose="020B0604020202020204" pitchFamily="34" charset="0"/>
              </a:rPr>
              <a:t>Web Servers</a:t>
            </a:r>
          </a:p>
        </p:txBody>
      </p:sp>
      <p:sp>
        <p:nvSpPr>
          <p:cNvPr id="281604" name="Rectangle 3"/>
          <p:cNvSpPr>
            <a:spLocks noGrp="1" noChangeArrowheads="1"/>
          </p:cNvSpPr>
          <p:nvPr>
            <p:ph type="body" idx="1"/>
          </p:nvPr>
        </p:nvSpPr>
        <p:spPr/>
        <p:txBody>
          <a:bodyPr/>
          <a:lstStyle/>
          <a:p>
            <a:pPr>
              <a:lnSpc>
                <a:spcPct val="110000"/>
              </a:lnSpc>
            </a:pPr>
            <a:r>
              <a:rPr lang="en-US" altLang="vi-VN" smtClean="0"/>
              <a:t>Khi một client kết nối đến một Web server, client sẽ gửi một HTTP request và server sẽ đọc và xử lý.</a:t>
            </a:r>
          </a:p>
          <a:p>
            <a:pPr>
              <a:lnSpc>
                <a:spcPct val="110000"/>
              </a:lnSpc>
            </a:pPr>
            <a:r>
              <a:rPr lang="en-US" altLang="vi-VN" smtClean="0"/>
              <a:t>Server trả lại một phản hồi gồm các thành phần sau:</a:t>
            </a:r>
          </a:p>
          <a:p>
            <a:pPr lvl="1">
              <a:lnSpc>
                <a:spcPct val="110000"/>
              </a:lnSpc>
            </a:pPr>
            <a:r>
              <a:rPr lang="en-US" altLang="vi-VN" smtClean="0"/>
              <a:t>Dòng trạng thái (Status Line), với mã số trạng thái và một thông điệp ứng với mã số này.</a:t>
            </a:r>
          </a:p>
          <a:p>
            <a:pPr lvl="1">
              <a:lnSpc>
                <a:spcPct val="110000"/>
              </a:lnSpc>
            </a:pPr>
            <a:r>
              <a:rPr lang="en-US" altLang="vi-VN" smtClean="0"/>
              <a:t>Header của phản hồi, gồm 1 hoặc nhiều trường header</a:t>
            </a:r>
          </a:p>
          <a:p>
            <a:pPr lvl="1">
              <a:lnSpc>
                <a:spcPct val="110000"/>
              </a:lnSpc>
            </a:pPr>
            <a:r>
              <a:rPr lang="en-US" altLang="vi-VN" smtClean="0"/>
              <a:t>Nội dung của phản hồi (thường trang HTML do ứng dụng Server sinh ra)</a:t>
            </a:r>
          </a:p>
        </p:txBody>
      </p:sp>
    </p:spTree>
    <p:extLst>
      <p:ext uri="{BB962C8B-B14F-4D97-AF65-F5344CB8AC3E}">
        <p14:creationId xmlns:p14="http://schemas.microsoft.com/office/powerpoint/2010/main" val="351337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C6BAAF4-A106-4A6A-B536-E73FCADA7029}" type="slidenum">
              <a:rPr lang="en-US" altLang="vi-VN" sz="1200">
                <a:solidFill>
                  <a:prstClr val="black"/>
                </a:solidFill>
                <a:latin typeface="Garamond" panose="02020404030301010803" pitchFamily="18" charset="0"/>
              </a:rPr>
              <a:pPr>
                <a:spcBef>
                  <a:spcPct val="0"/>
                </a:spcBef>
                <a:buClrTx/>
                <a:buSzTx/>
                <a:buFontTx/>
                <a:buNone/>
              </a:pPr>
              <a:t>15</a:t>
            </a:fld>
            <a:endParaRPr lang="en-US" altLang="vi-VN" sz="1200">
              <a:solidFill>
                <a:prstClr val="black"/>
              </a:solidFill>
              <a:latin typeface="Garamond" panose="02020404030301010803" pitchFamily="18" charset="0"/>
            </a:endParaRPr>
          </a:p>
        </p:txBody>
      </p:sp>
      <p:sp>
        <p:nvSpPr>
          <p:cNvPr id="283651" name="Rectangle 2"/>
          <p:cNvSpPr>
            <a:spLocks noGrp="1" noChangeArrowheads="1"/>
          </p:cNvSpPr>
          <p:nvPr>
            <p:ph type="title"/>
          </p:nvPr>
        </p:nvSpPr>
        <p:spPr>
          <a:xfrm>
            <a:off x="1981200" y="490728"/>
            <a:ext cx="8382000" cy="685800"/>
          </a:xfrm>
        </p:spPr>
        <p:txBody>
          <a:bodyPr>
            <a:normAutofit fontScale="90000"/>
          </a:bodyPr>
          <a:lstStyle/>
          <a:p>
            <a:r>
              <a:rPr lang="en-US" altLang="vi-VN" dirty="0" err="1" smtClean="0">
                <a:latin typeface="Arial" panose="020B0604020202020204" pitchFamily="34" charset="0"/>
              </a:rPr>
              <a:t>Dòng</a:t>
            </a:r>
            <a:r>
              <a:rPr lang="en-US" altLang="vi-VN" dirty="0" smtClean="0">
                <a:latin typeface="Arial" panose="020B0604020202020204" pitchFamily="34" charset="0"/>
              </a:rPr>
              <a:t> </a:t>
            </a:r>
            <a:r>
              <a:rPr lang="en-US" altLang="vi-VN" dirty="0" err="1" smtClean="0">
                <a:latin typeface="Arial" panose="020B0604020202020204" pitchFamily="34" charset="0"/>
              </a:rPr>
              <a:t>trạng</a:t>
            </a:r>
            <a:r>
              <a:rPr lang="en-US" altLang="vi-VN" dirty="0" smtClean="0">
                <a:latin typeface="Arial" panose="020B0604020202020204" pitchFamily="34" charset="0"/>
              </a:rPr>
              <a:t> </a:t>
            </a:r>
            <a:r>
              <a:rPr lang="en-US" altLang="vi-VN" dirty="0" err="1" smtClean="0">
                <a:latin typeface="Arial" panose="020B0604020202020204" pitchFamily="34" charset="0"/>
              </a:rPr>
              <a:t>thái</a:t>
            </a:r>
            <a:r>
              <a:rPr lang="en-US" altLang="vi-VN" dirty="0" smtClean="0">
                <a:latin typeface="Arial" panose="020B0604020202020204" pitchFamily="34" charset="0"/>
              </a:rPr>
              <a:t> (Status Line)</a:t>
            </a:r>
          </a:p>
        </p:txBody>
      </p:sp>
      <p:sp>
        <p:nvSpPr>
          <p:cNvPr id="283652" name="Rectangle 3"/>
          <p:cNvSpPr>
            <a:spLocks noGrp="1" noChangeArrowheads="1"/>
          </p:cNvSpPr>
          <p:nvPr>
            <p:ph type="body" sz="half" idx="1"/>
          </p:nvPr>
        </p:nvSpPr>
        <p:spPr>
          <a:xfrm>
            <a:off x="1981200" y="1490472"/>
            <a:ext cx="6458712" cy="2700528"/>
          </a:xfrm>
        </p:spPr>
        <p:txBody>
          <a:bodyPr/>
          <a:lstStyle/>
          <a:p>
            <a:r>
              <a:rPr lang="en-US" altLang="vi-VN" sz="2400" dirty="0" err="1"/>
              <a:t>Chỉ</a:t>
            </a:r>
            <a:r>
              <a:rPr lang="en-US" altLang="vi-VN" sz="2400" dirty="0"/>
              <a:t> </a:t>
            </a:r>
            <a:r>
              <a:rPr lang="en-US" altLang="vi-VN" sz="2400" dirty="0" err="1"/>
              <a:t>định</a:t>
            </a:r>
            <a:r>
              <a:rPr lang="en-US" altLang="vi-VN" sz="2400" dirty="0"/>
              <a:t> request </a:t>
            </a:r>
            <a:r>
              <a:rPr lang="en-US" altLang="vi-VN" sz="2400" dirty="0" err="1"/>
              <a:t>có</a:t>
            </a:r>
            <a:r>
              <a:rPr lang="en-US" altLang="vi-VN" sz="2400" dirty="0"/>
              <a:t> </a:t>
            </a:r>
            <a:r>
              <a:rPr lang="en-US" altLang="vi-VN" sz="2400" dirty="0" err="1"/>
              <a:t>thành</a:t>
            </a:r>
            <a:r>
              <a:rPr lang="en-US" altLang="vi-VN" sz="2400" dirty="0"/>
              <a:t> </a:t>
            </a:r>
            <a:r>
              <a:rPr lang="en-US" altLang="vi-VN" sz="2400" dirty="0" err="1"/>
              <a:t>công</a:t>
            </a:r>
            <a:r>
              <a:rPr lang="en-US" altLang="vi-VN" sz="2400" dirty="0"/>
              <a:t> hay </a:t>
            </a:r>
            <a:r>
              <a:rPr lang="en-US" altLang="vi-VN" sz="2400" dirty="0" err="1"/>
              <a:t>không</a:t>
            </a:r>
            <a:r>
              <a:rPr lang="en-US" altLang="vi-VN" sz="2400" dirty="0"/>
              <a:t> </a:t>
            </a:r>
          </a:p>
          <a:p>
            <a:r>
              <a:rPr lang="en-US" altLang="vi-VN" sz="2400" dirty="0" err="1"/>
              <a:t>Sử</a:t>
            </a:r>
            <a:r>
              <a:rPr lang="en-US" altLang="vi-VN" sz="2400" dirty="0"/>
              <a:t> </a:t>
            </a:r>
            <a:r>
              <a:rPr lang="en-US" altLang="vi-VN" sz="2400" dirty="0" err="1"/>
              <a:t>dụng</a:t>
            </a:r>
            <a:r>
              <a:rPr lang="en-US" altLang="vi-VN" sz="2400" dirty="0"/>
              <a:t> </a:t>
            </a:r>
            <a:r>
              <a:rPr lang="en-US" altLang="vi-VN" sz="2400" dirty="0" err="1"/>
              <a:t>một</a:t>
            </a:r>
            <a:r>
              <a:rPr lang="en-US" altLang="vi-VN" sz="2400" dirty="0"/>
              <a:t> </a:t>
            </a:r>
            <a:r>
              <a:rPr lang="en-US" altLang="vi-VN" sz="2400" dirty="0" err="1"/>
              <a:t>mã</a:t>
            </a:r>
            <a:r>
              <a:rPr lang="en-US" altLang="vi-VN" sz="2400" dirty="0"/>
              <a:t> 3 </a:t>
            </a:r>
            <a:r>
              <a:rPr lang="en-US" altLang="vi-VN" sz="2400" dirty="0" err="1"/>
              <a:t>chữ</a:t>
            </a:r>
            <a:r>
              <a:rPr lang="en-US" altLang="vi-VN" sz="2400" dirty="0"/>
              <a:t> </a:t>
            </a:r>
            <a:r>
              <a:rPr lang="en-US" altLang="vi-VN" sz="2400" dirty="0" err="1"/>
              <a:t>số</a:t>
            </a:r>
            <a:endParaRPr lang="en-US" altLang="vi-VN" sz="2400" dirty="0"/>
          </a:p>
          <a:p>
            <a:pPr lvl="1"/>
            <a:r>
              <a:rPr lang="en-US" altLang="vi-VN" sz="2000" dirty="0" err="1"/>
              <a:t>Chữ</a:t>
            </a:r>
            <a:r>
              <a:rPr lang="en-US" altLang="vi-VN" sz="2000" dirty="0"/>
              <a:t> </a:t>
            </a:r>
            <a:r>
              <a:rPr lang="en-US" altLang="vi-VN" sz="2000" dirty="0" err="1"/>
              <a:t>số</a:t>
            </a:r>
            <a:r>
              <a:rPr lang="en-US" altLang="vi-VN" sz="2000" dirty="0"/>
              <a:t> </a:t>
            </a:r>
            <a:r>
              <a:rPr lang="en-US" altLang="vi-VN" sz="2000" dirty="0" err="1"/>
              <a:t>đàu</a:t>
            </a:r>
            <a:r>
              <a:rPr lang="en-US" altLang="vi-VN" sz="2000" dirty="0"/>
              <a:t> </a:t>
            </a:r>
            <a:r>
              <a:rPr lang="en-US" altLang="vi-VN" sz="2000" dirty="0" err="1"/>
              <a:t>tiên</a:t>
            </a:r>
            <a:r>
              <a:rPr lang="en-US" altLang="vi-VN" sz="2000" dirty="0"/>
              <a:t> </a:t>
            </a:r>
            <a:r>
              <a:rPr lang="en-US" altLang="vi-VN" sz="2000" dirty="0" err="1"/>
              <a:t>ứng</a:t>
            </a:r>
            <a:r>
              <a:rPr lang="en-US" altLang="vi-VN" sz="2000" dirty="0"/>
              <a:t> </a:t>
            </a:r>
            <a:r>
              <a:rPr lang="en-US" altLang="vi-VN" sz="2000" dirty="0" err="1"/>
              <a:t>với</a:t>
            </a:r>
            <a:r>
              <a:rPr lang="en-US" altLang="vi-VN" sz="2000" dirty="0"/>
              <a:t> </a:t>
            </a:r>
            <a:r>
              <a:rPr lang="en-US" altLang="vi-VN" sz="2000" dirty="0" err="1"/>
              <a:t>nhóm</a:t>
            </a:r>
            <a:r>
              <a:rPr lang="en-US" altLang="vi-VN" sz="2000" dirty="0"/>
              <a:t> </a:t>
            </a:r>
            <a:r>
              <a:rPr lang="en-US" altLang="vi-VN" sz="2000" dirty="0" err="1"/>
              <a:t>lỗi</a:t>
            </a:r>
            <a:endParaRPr lang="en-US" altLang="vi-VN" sz="2000" dirty="0"/>
          </a:p>
          <a:p>
            <a:pPr lvl="1"/>
            <a:r>
              <a:rPr lang="en-US" altLang="vi-VN" sz="2000" dirty="0"/>
              <a:t>2 </a:t>
            </a:r>
            <a:r>
              <a:rPr lang="en-US" altLang="vi-VN" sz="2000" dirty="0" err="1"/>
              <a:t>chữ</a:t>
            </a:r>
            <a:r>
              <a:rPr lang="en-US" altLang="vi-VN" sz="2000" dirty="0"/>
              <a:t> </a:t>
            </a:r>
            <a:r>
              <a:rPr lang="en-US" altLang="vi-VN" sz="2000" dirty="0" err="1"/>
              <a:t>số</a:t>
            </a:r>
            <a:r>
              <a:rPr lang="en-US" altLang="vi-VN" sz="2000" dirty="0"/>
              <a:t> </a:t>
            </a:r>
            <a:r>
              <a:rPr lang="en-US" altLang="vi-VN" sz="2000" dirty="0" err="1"/>
              <a:t>còn</a:t>
            </a:r>
            <a:r>
              <a:rPr lang="en-US" altLang="vi-VN" sz="2000" dirty="0"/>
              <a:t> </a:t>
            </a:r>
            <a:r>
              <a:rPr lang="en-US" altLang="vi-VN" sz="2000" dirty="0" err="1"/>
              <a:t>lại</a:t>
            </a:r>
            <a:r>
              <a:rPr lang="en-US" altLang="vi-VN" sz="2000" dirty="0"/>
              <a:t> </a:t>
            </a:r>
            <a:r>
              <a:rPr lang="en-US" altLang="vi-VN" sz="2000" dirty="0" err="1"/>
              <a:t>chỉ</a:t>
            </a:r>
            <a:r>
              <a:rPr lang="en-US" altLang="vi-VN" sz="2000" dirty="0"/>
              <a:t> </a:t>
            </a:r>
            <a:r>
              <a:rPr lang="en-US" altLang="vi-VN" sz="2000" dirty="0" err="1"/>
              <a:t>định</a:t>
            </a:r>
            <a:r>
              <a:rPr lang="en-US" altLang="vi-VN" sz="2000" dirty="0"/>
              <a:t> </a:t>
            </a:r>
            <a:r>
              <a:rPr lang="en-US" altLang="vi-VN" sz="2000" dirty="0" err="1"/>
              <a:t>cụ</a:t>
            </a:r>
            <a:r>
              <a:rPr lang="en-US" altLang="vi-VN" sz="2000" dirty="0"/>
              <a:t> </a:t>
            </a:r>
            <a:r>
              <a:rPr lang="en-US" altLang="vi-VN" sz="2000" dirty="0" err="1"/>
              <a:t>thể</a:t>
            </a:r>
            <a:r>
              <a:rPr lang="en-US" altLang="vi-VN" sz="2000" dirty="0"/>
              <a:t> </a:t>
            </a:r>
            <a:r>
              <a:rPr lang="en-US" altLang="vi-VN" sz="2000" dirty="0" err="1"/>
              <a:t>điều</a:t>
            </a:r>
            <a:r>
              <a:rPr lang="en-US" altLang="vi-VN" sz="2000" dirty="0"/>
              <a:t> </a:t>
            </a:r>
            <a:r>
              <a:rPr lang="en-US" altLang="vi-VN" sz="2000" dirty="0" err="1"/>
              <a:t>kiện</a:t>
            </a:r>
            <a:r>
              <a:rPr lang="en-US" altLang="vi-VN" sz="2000" dirty="0"/>
              <a:t> </a:t>
            </a:r>
            <a:r>
              <a:rPr lang="en-US" altLang="vi-VN" sz="2000" dirty="0" err="1"/>
              <a:t>lỗi</a:t>
            </a:r>
            <a:endParaRPr lang="en-US" altLang="vi-VN" sz="2000" dirty="0"/>
          </a:p>
          <a:p>
            <a:r>
              <a:rPr lang="en-US" altLang="vi-VN" sz="2400" dirty="0" err="1"/>
              <a:t>Bảng</a:t>
            </a:r>
            <a:r>
              <a:rPr lang="en-US" altLang="vi-VN" sz="2400" dirty="0"/>
              <a:t> </a:t>
            </a:r>
            <a:r>
              <a:rPr lang="en-US" altLang="vi-VN" sz="2400" dirty="0" err="1"/>
              <a:t>lỗi</a:t>
            </a:r>
            <a:endParaRPr lang="en-US" altLang="vi-VN" sz="2400" dirty="0"/>
          </a:p>
        </p:txBody>
      </p:sp>
      <p:graphicFrame>
        <p:nvGraphicFramePr>
          <p:cNvPr id="314408" name="Group 40"/>
          <p:cNvGraphicFramePr>
            <a:graphicFrameLocks noGrp="1"/>
          </p:cNvGraphicFramePr>
          <p:nvPr>
            <p:ph sz="half" idx="2"/>
            <p:extLst>
              <p:ext uri="{D42A27DB-BD31-4B8C-83A1-F6EECF244321}">
                <p14:modId xmlns:p14="http://schemas.microsoft.com/office/powerpoint/2010/main" val="2216014825"/>
              </p:ext>
            </p:extLst>
          </p:nvPr>
        </p:nvGraphicFramePr>
        <p:xfrm>
          <a:off x="2514600" y="3776472"/>
          <a:ext cx="7086600" cy="2743200"/>
        </p:xfrm>
        <a:graphic>
          <a:graphicData uri="http://schemas.openxmlformats.org/drawingml/2006/table">
            <a:tbl>
              <a:tblPr/>
              <a:tblGrid>
                <a:gridCol w="2667000">
                  <a:extLst>
                    <a:ext uri="{9D8B030D-6E8A-4147-A177-3AD203B41FA5}">
                      <a16:colId xmlns="" xmlns:a16="http://schemas.microsoft.com/office/drawing/2014/main" val="20000"/>
                    </a:ext>
                  </a:extLst>
                </a:gridCol>
                <a:gridCol w="4419600">
                  <a:extLst>
                    <a:ext uri="{9D8B030D-6E8A-4147-A177-3AD203B41FA5}">
                      <a16:colId xmlns=""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1" i="0" u="none" strike="noStrike" cap="none" normalizeH="0" baseline="0" dirty="0" smtClean="0">
                          <a:ln>
                            <a:noFill/>
                          </a:ln>
                          <a:solidFill>
                            <a:srgbClr val="990000"/>
                          </a:solidFill>
                          <a:effectLst/>
                          <a:latin typeface="Arial" pitchFamily="34" charset="0"/>
                          <a:cs typeface="Arial" pitchFamily="34" charset="0"/>
                        </a:rPr>
                        <a:t>Status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1" i="0" u="none" strike="noStrike" cap="none" normalizeH="0" baseline="0" smtClean="0">
                          <a:ln>
                            <a:noFill/>
                          </a:ln>
                          <a:solidFill>
                            <a:srgbClr val="990000"/>
                          </a:solidFill>
                          <a:effectLst/>
                          <a:latin typeface="Arial" pitchFamily="34" charset="0"/>
                          <a:cs typeface="Arial" pitchFamily="34" charset="0"/>
                        </a:rPr>
                        <a:t>Error Group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dirty="0" smtClean="0">
                          <a:ln>
                            <a:noFill/>
                          </a:ln>
                          <a:solidFill>
                            <a:srgbClr val="990000"/>
                          </a:solidFill>
                          <a:effectLst/>
                          <a:latin typeface="Arial" pitchFamily="34" charset="0"/>
                          <a:cs typeface="Arial" pitchFamily="34" charset="0"/>
                        </a:rPr>
                        <a:t>1xx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Informational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4800">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2xx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Successful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3xx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Redirection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4xx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Client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04800">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smtClean="0">
                          <a:ln>
                            <a:noFill/>
                          </a:ln>
                          <a:solidFill>
                            <a:srgbClr val="990000"/>
                          </a:solidFill>
                          <a:effectLst/>
                          <a:latin typeface="Arial" pitchFamily="34" charset="0"/>
                          <a:cs typeface="Arial" pitchFamily="34" charset="0"/>
                        </a:rPr>
                        <a:t>5xx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65000"/>
                        <a:buFont typeface="Wingdings" pitchFamily="2" charset="2"/>
                        <a:buNone/>
                        <a:tabLst/>
                      </a:pPr>
                      <a:r>
                        <a:rPr kumimoji="0" lang="en-US" sz="2400" b="0" i="0" u="none" strike="noStrike" cap="none" normalizeH="0" baseline="0" dirty="0" smtClean="0">
                          <a:ln>
                            <a:noFill/>
                          </a:ln>
                          <a:solidFill>
                            <a:srgbClr val="990000"/>
                          </a:solidFill>
                          <a:effectLst/>
                          <a:latin typeface="Arial" pitchFamily="34" charset="0"/>
                          <a:cs typeface="Arial" pitchFamily="34" charset="0"/>
                        </a:rPr>
                        <a:t>Server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780462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C832CFC-722C-4449-85DC-2A25FBEBFF5E}" type="slidenum">
              <a:rPr lang="en-US" altLang="vi-VN" sz="1200">
                <a:solidFill>
                  <a:prstClr val="black"/>
                </a:solidFill>
                <a:latin typeface="Garamond" panose="02020404030301010803" pitchFamily="18" charset="0"/>
              </a:rPr>
              <a:pPr>
                <a:spcBef>
                  <a:spcPct val="0"/>
                </a:spcBef>
                <a:buClrTx/>
                <a:buSzTx/>
                <a:buFontTx/>
                <a:buNone/>
              </a:pPr>
              <a:t>16</a:t>
            </a:fld>
            <a:endParaRPr lang="en-US" altLang="vi-VN" sz="1200">
              <a:solidFill>
                <a:prstClr val="black"/>
              </a:solidFill>
              <a:latin typeface="Garamond" panose="02020404030301010803" pitchFamily="18" charset="0"/>
            </a:endParaRPr>
          </a:p>
        </p:txBody>
      </p:sp>
      <p:sp>
        <p:nvSpPr>
          <p:cNvPr id="285699" name="Rectangle 2"/>
          <p:cNvSpPr>
            <a:spLocks noGrp="1" noChangeArrowheads="1"/>
          </p:cNvSpPr>
          <p:nvPr>
            <p:ph type="title"/>
          </p:nvPr>
        </p:nvSpPr>
        <p:spPr/>
        <p:txBody>
          <a:bodyPr/>
          <a:lstStyle/>
          <a:p>
            <a:r>
              <a:rPr lang="en-US" altLang="vi-VN" smtClean="0">
                <a:latin typeface="Arial" panose="020B0604020202020204" pitchFamily="34" charset="0"/>
              </a:rPr>
              <a:t>Lập trình với giao thức HTTP </a:t>
            </a:r>
          </a:p>
        </p:txBody>
      </p:sp>
      <p:sp>
        <p:nvSpPr>
          <p:cNvPr id="285700" name="Rectangle 3"/>
          <p:cNvSpPr>
            <a:spLocks noGrp="1" noChangeArrowheads="1"/>
          </p:cNvSpPr>
          <p:nvPr>
            <p:ph type="body" idx="1"/>
          </p:nvPr>
        </p:nvSpPr>
        <p:spPr/>
        <p:txBody>
          <a:bodyPr/>
          <a:lstStyle/>
          <a:p>
            <a:pPr lvl="1">
              <a:buFont typeface="Wingdings" panose="05000000000000000000" pitchFamily="2" charset="2"/>
              <a:buNone/>
            </a:pPr>
            <a:r>
              <a:rPr lang="en-US" altLang="vi-VN" smtClean="0"/>
              <a:t>Chúng ta có thể sử dụng Java để lập trình HTTP</a:t>
            </a:r>
          </a:p>
          <a:p>
            <a:r>
              <a:rPr lang="en-US" altLang="vi-VN" smtClean="0"/>
              <a:t>Sử dụng lớp URL để đại diện cho địa chỉ URL.</a:t>
            </a:r>
          </a:p>
          <a:p>
            <a:r>
              <a:rPr lang="en-US" altLang="vi-VN" smtClean="0"/>
              <a:t>Các URL có thể chỉ đến files, Web sites, ftp sites, newsgroups, địa chỉ email, và các tài nguyên khác.</a:t>
            </a:r>
          </a:p>
          <a:p>
            <a:pPr lvl="1"/>
            <a:r>
              <a:rPr lang="en-US" altLang="vi-VN" smtClean="0"/>
              <a:t>Ví dụ các URLs:</a:t>
            </a:r>
          </a:p>
          <a:p>
            <a:pPr lvl="2"/>
            <a:r>
              <a:rPr lang="en-US" altLang="vi-VN" smtClean="0">
                <a:hlinkClick r:id="rId3"/>
              </a:rPr>
              <a:t>http://vnexpress.net/GL/Home/</a:t>
            </a:r>
            <a:r>
              <a:rPr lang="en-US" altLang="vi-VN" smtClean="0"/>
              <a:t> </a:t>
            </a:r>
          </a:p>
          <a:p>
            <a:pPr lvl="2"/>
            <a:r>
              <a:rPr lang="en-US" altLang="vi-VN" smtClean="0"/>
              <a:t>ftp://records.area51.mil/roswell/subjects/autopsy/</a:t>
            </a:r>
          </a:p>
          <a:p>
            <a:pPr lvl="2"/>
            <a:r>
              <a:rPr lang="en-US" altLang="vi-VN" smtClean="0"/>
              <a:t>telnet://localhost:8000/</a:t>
            </a:r>
          </a:p>
          <a:p>
            <a:pPr lvl="2"/>
            <a:r>
              <a:rPr lang="en-US" altLang="vi-VN" smtClean="0"/>
              <a:t>mailto:president@whitehouse.gov?subject=My%20Opinion</a:t>
            </a:r>
          </a:p>
          <a:p>
            <a:pPr lvl="1"/>
            <a:r>
              <a:rPr lang="en-US" altLang="vi-VN" smtClean="0"/>
              <a:t>Định dạng URL</a:t>
            </a:r>
          </a:p>
        </p:txBody>
      </p:sp>
      <p:pic>
        <p:nvPicPr>
          <p:cNvPr id="28570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704" y="5004987"/>
            <a:ext cx="7696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632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4ADC38E-2DC1-4535-9918-C006F0A7D8F7}" type="slidenum">
              <a:rPr lang="en-US" altLang="vi-VN" sz="1200">
                <a:solidFill>
                  <a:prstClr val="black"/>
                </a:solidFill>
                <a:latin typeface="Garamond" panose="02020404030301010803" pitchFamily="18" charset="0"/>
              </a:rPr>
              <a:pPr>
                <a:spcBef>
                  <a:spcPct val="0"/>
                </a:spcBef>
                <a:buClrTx/>
                <a:buSzTx/>
                <a:buFontTx/>
                <a:buNone/>
              </a:pPr>
              <a:t>17</a:t>
            </a:fld>
            <a:endParaRPr lang="en-US" altLang="vi-VN" sz="1200">
              <a:solidFill>
                <a:prstClr val="black"/>
              </a:solidFill>
              <a:latin typeface="Garamond" panose="02020404030301010803" pitchFamily="18" charset="0"/>
            </a:endParaRPr>
          </a:p>
        </p:txBody>
      </p:sp>
      <p:sp>
        <p:nvSpPr>
          <p:cNvPr id="287747" name="Rectangle 2"/>
          <p:cNvSpPr>
            <a:spLocks noGrp="1" noChangeArrowheads="1"/>
          </p:cNvSpPr>
          <p:nvPr>
            <p:ph type="title"/>
          </p:nvPr>
        </p:nvSpPr>
        <p:spPr/>
        <p:txBody>
          <a:bodyPr/>
          <a:lstStyle/>
          <a:p>
            <a:r>
              <a:rPr lang="en-US" altLang="vi-VN" smtClean="0">
                <a:latin typeface="Arial" panose="020B0604020202020204" pitchFamily="34" charset="0"/>
              </a:rPr>
              <a:t>Lớp URL</a:t>
            </a:r>
          </a:p>
        </p:txBody>
      </p:sp>
      <p:sp>
        <p:nvSpPr>
          <p:cNvPr id="287748" name="Rectangle 3"/>
          <p:cNvSpPr>
            <a:spLocks noGrp="1" noChangeArrowheads="1"/>
          </p:cNvSpPr>
          <p:nvPr>
            <p:ph type="body" idx="1"/>
          </p:nvPr>
        </p:nvSpPr>
        <p:spPr>
          <a:xfrm>
            <a:off x="499341" y="1431235"/>
            <a:ext cx="11259843" cy="4866198"/>
          </a:xfrm>
        </p:spPr>
        <p:txBody>
          <a:bodyPr/>
          <a:lstStyle/>
          <a:p>
            <a:r>
              <a:rPr lang="en-US" altLang="vi-VN" sz="3200" dirty="0" err="1"/>
              <a:t>Lớp</a:t>
            </a:r>
            <a:r>
              <a:rPr lang="en-US" altLang="vi-VN" sz="3200" dirty="0"/>
              <a:t> URL </a:t>
            </a:r>
            <a:r>
              <a:rPr lang="en-US" altLang="vi-VN" sz="3200" dirty="0" err="1"/>
              <a:t>cung</a:t>
            </a:r>
            <a:r>
              <a:rPr lang="en-US" altLang="vi-VN" sz="3200" dirty="0"/>
              <a:t> </a:t>
            </a:r>
            <a:r>
              <a:rPr lang="en-US" altLang="vi-VN" sz="3200" dirty="0" err="1"/>
              <a:t>cấp</a:t>
            </a:r>
            <a:r>
              <a:rPr lang="en-US" altLang="vi-VN" sz="3200" dirty="0"/>
              <a:t> </a:t>
            </a:r>
            <a:r>
              <a:rPr lang="en-US" altLang="vi-VN" sz="3200" dirty="0" err="1"/>
              <a:t>các</a:t>
            </a:r>
            <a:r>
              <a:rPr lang="en-US" altLang="vi-VN" sz="3200" dirty="0"/>
              <a:t> </a:t>
            </a:r>
            <a:r>
              <a:rPr lang="en-US" altLang="vi-VN" sz="3200" dirty="0" err="1"/>
              <a:t>hàm</a:t>
            </a:r>
            <a:r>
              <a:rPr lang="en-US" altLang="vi-VN" sz="3200" dirty="0"/>
              <a:t> constructors </a:t>
            </a:r>
            <a:r>
              <a:rPr lang="en-US" altLang="vi-VN" sz="3200" dirty="0" err="1"/>
              <a:t>khác</a:t>
            </a:r>
            <a:r>
              <a:rPr lang="en-US" altLang="vi-VN" sz="3200" dirty="0"/>
              <a:t> </a:t>
            </a:r>
            <a:r>
              <a:rPr lang="en-US" altLang="vi-VN" sz="3200" dirty="0" err="1"/>
              <a:t>nhau</a:t>
            </a:r>
            <a:r>
              <a:rPr lang="en-US" altLang="vi-VN" sz="3200" dirty="0"/>
              <a:t> </a:t>
            </a:r>
            <a:r>
              <a:rPr lang="en-US" altLang="vi-VN" sz="3200" dirty="0" err="1"/>
              <a:t>để</a:t>
            </a:r>
            <a:r>
              <a:rPr lang="en-US" altLang="vi-VN" sz="3200" dirty="0"/>
              <a:t> </a:t>
            </a:r>
            <a:r>
              <a:rPr lang="en-US" altLang="vi-VN" sz="3200" dirty="0" err="1"/>
              <a:t>tạo</a:t>
            </a:r>
            <a:r>
              <a:rPr lang="en-US" altLang="vi-VN" sz="3200" dirty="0"/>
              <a:t> </a:t>
            </a:r>
            <a:r>
              <a:rPr lang="en-US" altLang="vi-VN" sz="3200" dirty="0" err="1"/>
              <a:t>đối</a:t>
            </a:r>
            <a:r>
              <a:rPr lang="en-US" altLang="vi-VN" sz="3200" dirty="0"/>
              <a:t> </a:t>
            </a:r>
            <a:r>
              <a:rPr lang="en-US" altLang="vi-VN" sz="3200" dirty="0" err="1"/>
              <a:t>tượng</a:t>
            </a:r>
            <a:r>
              <a:rPr lang="en-US" altLang="vi-VN" sz="3200" dirty="0"/>
              <a:t> URL.</a:t>
            </a:r>
          </a:p>
          <a:p>
            <a:pPr lvl="1"/>
            <a:r>
              <a:rPr lang="en-US" altLang="vi-VN" sz="2000" dirty="0"/>
              <a:t>new URL("http", "www.gamelan.com", "/pages/Gamelan.net.html");</a:t>
            </a:r>
          </a:p>
          <a:p>
            <a:pPr lvl="1"/>
            <a:r>
              <a:rPr lang="en-US" altLang="vi-VN" sz="2000" dirty="0"/>
              <a:t>new URL("http://www.gamelan.com/pages/Gamelan.net.html");</a:t>
            </a:r>
          </a:p>
          <a:p>
            <a:pPr lvl="1"/>
            <a:r>
              <a:rPr lang="en-US" altLang="vi-VN" sz="2000" dirty="0"/>
              <a:t>new URL("http", "www.gamelan.com", 80, "pages/Gamelan.html");</a:t>
            </a:r>
          </a:p>
          <a:p>
            <a:r>
              <a:rPr lang="en-US" altLang="vi-VN" dirty="0" err="1" smtClean="0"/>
              <a:t>Lớp</a:t>
            </a:r>
            <a:r>
              <a:rPr lang="en-US" altLang="vi-VN" dirty="0" smtClean="0"/>
              <a:t> </a:t>
            </a:r>
            <a:r>
              <a:rPr lang="en-US" altLang="vi-VN" dirty="0" err="1" smtClean="0"/>
              <a:t>này</a:t>
            </a:r>
            <a:r>
              <a:rPr lang="en-US" altLang="vi-VN" dirty="0" smtClean="0"/>
              <a:t> </a:t>
            </a:r>
            <a:r>
              <a:rPr lang="en-US" altLang="vi-VN" dirty="0" err="1" smtClean="0"/>
              <a:t>cũng</a:t>
            </a:r>
            <a:r>
              <a:rPr lang="en-US" altLang="vi-VN" dirty="0" smtClean="0"/>
              <a:t> </a:t>
            </a:r>
            <a:r>
              <a:rPr lang="en-US" altLang="vi-VN" dirty="0" err="1" smtClean="0"/>
              <a:t>cung</a:t>
            </a:r>
            <a:r>
              <a:rPr lang="en-US" altLang="vi-VN" dirty="0" smtClean="0"/>
              <a:t> </a:t>
            </a:r>
            <a:r>
              <a:rPr lang="en-US" altLang="vi-VN" dirty="0" err="1" smtClean="0"/>
              <a:t>cấp</a:t>
            </a:r>
            <a:r>
              <a:rPr lang="en-US" altLang="vi-VN" dirty="0" smtClean="0"/>
              <a:t> </a:t>
            </a:r>
            <a:r>
              <a:rPr lang="en-US" altLang="vi-VN" dirty="0" err="1" smtClean="0"/>
              <a:t>các</a:t>
            </a:r>
            <a:r>
              <a:rPr lang="en-US" altLang="vi-VN" dirty="0" smtClean="0"/>
              <a:t> </a:t>
            </a:r>
            <a:r>
              <a:rPr lang="en-US" altLang="vi-VN" dirty="0" err="1" smtClean="0"/>
              <a:t>phương</a:t>
            </a:r>
            <a:r>
              <a:rPr lang="en-US" altLang="vi-VN" dirty="0" smtClean="0"/>
              <a:t> </a:t>
            </a:r>
            <a:r>
              <a:rPr lang="en-US" altLang="vi-VN" dirty="0" err="1" smtClean="0"/>
              <a:t>thức</a:t>
            </a:r>
            <a:r>
              <a:rPr lang="en-US" altLang="vi-VN" dirty="0" smtClean="0"/>
              <a:t> </a:t>
            </a:r>
            <a:r>
              <a:rPr lang="en-US" altLang="vi-VN" dirty="0" err="1" smtClean="0"/>
              <a:t>cho</a:t>
            </a:r>
            <a:r>
              <a:rPr lang="en-US" altLang="vi-VN" dirty="0" smtClean="0"/>
              <a:t> </a:t>
            </a:r>
            <a:r>
              <a:rPr lang="en-US" altLang="vi-VN" dirty="0" err="1" smtClean="0"/>
              <a:t>phép</a:t>
            </a:r>
            <a:r>
              <a:rPr lang="en-US" altLang="vi-VN" dirty="0" smtClean="0"/>
              <a:t> </a:t>
            </a:r>
            <a:r>
              <a:rPr lang="en-US" altLang="vi-VN" dirty="0" err="1" smtClean="0"/>
              <a:t>truy</a:t>
            </a:r>
            <a:r>
              <a:rPr lang="en-US" altLang="vi-VN" dirty="0" smtClean="0"/>
              <a:t> </a:t>
            </a:r>
            <a:r>
              <a:rPr lang="en-US" altLang="vi-VN" dirty="0" err="1" smtClean="0"/>
              <a:t>vấn</a:t>
            </a:r>
            <a:r>
              <a:rPr lang="en-US" altLang="vi-VN" dirty="0" smtClean="0"/>
              <a:t> </a:t>
            </a:r>
            <a:r>
              <a:rPr lang="en-US" altLang="vi-VN" dirty="0" err="1" smtClean="0"/>
              <a:t>đối</a:t>
            </a:r>
            <a:r>
              <a:rPr lang="en-US" altLang="vi-VN" dirty="0" smtClean="0"/>
              <a:t> </a:t>
            </a:r>
            <a:r>
              <a:rPr lang="en-US" altLang="vi-VN" dirty="0" err="1" smtClean="0"/>
              <a:t>tượng</a:t>
            </a:r>
            <a:r>
              <a:rPr lang="en-US" altLang="vi-VN" dirty="0" smtClean="0"/>
              <a:t> URL.</a:t>
            </a:r>
          </a:p>
          <a:p>
            <a:pPr lvl="1"/>
            <a:r>
              <a:rPr lang="en-US" altLang="vi-VN" dirty="0" err="1" smtClean="0"/>
              <a:t>openStream</a:t>
            </a:r>
            <a:r>
              <a:rPr lang="en-US" altLang="vi-VN" dirty="0" smtClean="0"/>
              <a:t>() </a:t>
            </a:r>
            <a:r>
              <a:rPr lang="en-US" altLang="vi-VN" dirty="0" err="1" smtClean="0"/>
              <a:t>trả</a:t>
            </a:r>
            <a:r>
              <a:rPr lang="en-US" altLang="vi-VN" dirty="0" smtClean="0"/>
              <a:t> </a:t>
            </a:r>
            <a:r>
              <a:rPr lang="en-US" altLang="vi-VN" dirty="0" err="1" smtClean="0"/>
              <a:t>lại</a:t>
            </a:r>
            <a:r>
              <a:rPr lang="en-US" altLang="vi-VN" dirty="0" smtClean="0"/>
              <a:t> </a:t>
            </a:r>
            <a:r>
              <a:rPr lang="en-US" altLang="vi-VN" dirty="0" err="1" smtClean="0"/>
              <a:t>một</a:t>
            </a:r>
            <a:r>
              <a:rPr lang="en-US" altLang="vi-VN" dirty="0" smtClean="0"/>
              <a:t> stream </a:t>
            </a:r>
            <a:r>
              <a:rPr lang="en-US" altLang="vi-VN" dirty="0" err="1" smtClean="0"/>
              <a:t>cho</a:t>
            </a:r>
            <a:r>
              <a:rPr lang="en-US" altLang="vi-VN" dirty="0" smtClean="0"/>
              <a:t> </a:t>
            </a:r>
            <a:r>
              <a:rPr lang="en-US" altLang="vi-VN" dirty="0" err="1" smtClean="0"/>
              <a:t>phép</a:t>
            </a:r>
            <a:r>
              <a:rPr lang="en-US" altLang="vi-VN" dirty="0" smtClean="0"/>
              <a:t> </a:t>
            </a:r>
            <a:r>
              <a:rPr lang="en-US" altLang="vi-VN" dirty="0" err="1" smtClean="0"/>
              <a:t>đọc</a:t>
            </a:r>
            <a:r>
              <a:rPr lang="en-US" altLang="vi-VN" dirty="0" smtClean="0"/>
              <a:t> </a:t>
            </a:r>
            <a:r>
              <a:rPr lang="en-US" altLang="vi-VN" dirty="0" err="1" smtClean="0"/>
              <a:t>nội</a:t>
            </a:r>
            <a:r>
              <a:rPr lang="en-US" altLang="vi-VN" dirty="0" smtClean="0"/>
              <a:t> dung </a:t>
            </a:r>
            <a:r>
              <a:rPr lang="en-US" altLang="vi-VN" dirty="0" err="1" smtClean="0"/>
              <a:t>của</a:t>
            </a:r>
            <a:r>
              <a:rPr lang="en-US" altLang="vi-VN" dirty="0" smtClean="0"/>
              <a:t> URL.</a:t>
            </a:r>
          </a:p>
          <a:p>
            <a:pPr lvl="1"/>
            <a:r>
              <a:rPr lang="en-US" altLang="vi-VN" dirty="0" err="1" smtClean="0"/>
              <a:t>openConnection</a:t>
            </a:r>
            <a:r>
              <a:rPr lang="en-US" altLang="vi-VN" dirty="0" smtClean="0"/>
              <a:t>() </a:t>
            </a:r>
            <a:r>
              <a:rPr lang="en-US" altLang="vi-VN" dirty="0" err="1" smtClean="0"/>
              <a:t>mở</a:t>
            </a:r>
            <a:r>
              <a:rPr lang="en-US" altLang="vi-VN" dirty="0" smtClean="0"/>
              <a:t> </a:t>
            </a:r>
            <a:r>
              <a:rPr lang="en-US" altLang="vi-VN" dirty="0" err="1" smtClean="0"/>
              <a:t>kết</a:t>
            </a:r>
            <a:r>
              <a:rPr lang="en-US" altLang="vi-VN" dirty="0" smtClean="0"/>
              <a:t> </a:t>
            </a:r>
            <a:r>
              <a:rPr lang="en-US" altLang="vi-VN" dirty="0" err="1" smtClean="0"/>
              <a:t>nối</a:t>
            </a:r>
            <a:r>
              <a:rPr lang="en-US" altLang="vi-VN" dirty="0" smtClean="0"/>
              <a:t> </a:t>
            </a:r>
            <a:r>
              <a:rPr lang="en-US" altLang="vi-VN" dirty="0" err="1" smtClean="0"/>
              <a:t>đến</a:t>
            </a:r>
            <a:r>
              <a:rPr lang="en-US" altLang="vi-VN" dirty="0" smtClean="0"/>
              <a:t> </a:t>
            </a:r>
            <a:r>
              <a:rPr lang="en-US" altLang="vi-VN" dirty="0" err="1" smtClean="0"/>
              <a:t>đối</a:t>
            </a:r>
            <a:r>
              <a:rPr lang="en-US" altLang="vi-VN" dirty="0" smtClean="0"/>
              <a:t> </a:t>
            </a:r>
            <a:r>
              <a:rPr lang="en-US" altLang="vi-VN" dirty="0" err="1" smtClean="0"/>
              <a:t>tượng</a:t>
            </a:r>
            <a:r>
              <a:rPr lang="en-US" altLang="vi-VN" dirty="0" smtClean="0"/>
              <a:t> URL</a:t>
            </a:r>
          </a:p>
        </p:txBody>
      </p:sp>
    </p:spTree>
    <p:extLst>
      <p:ext uri="{BB962C8B-B14F-4D97-AF65-F5344CB8AC3E}">
        <p14:creationId xmlns:p14="http://schemas.microsoft.com/office/powerpoint/2010/main" val="2216978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D07A363-3BBC-47F8-9080-09E80E04CF8A}" type="slidenum">
              <a:rPr lang="en-US" altLang="vi-VN" sz="1200">
                <a:solidFill>
                  <a:prstClr val="black"/>
                </a:solidFill>
                <a:latin typeface="Garamond" panose="02020404030301010803" pitchFamily="18" charset="0"/>
              </a:rPr>
              <a:pPr>
                <a:spcBef>
                  <a:spcPct val="0"/>
                </a:spcBef>
                <a:buClrTx/>
                <a:buSzTx/>
                <a:buFontTx/>
                <a:buNone/>
              </a:pPr>
              <a:t>18</a:t>
            </a:fld>
            <a:endParaRPr lang="en-US" altLang="vi-VN" sz="1200">
              <a:solidFill>
                <a:prstClr val="black"/>
              </a:solidFill>
              <a:latin typeface="Garamond" panose="02020404030301010803" pitchFamily="18" charset="0"/>
            </a:endParaRPr>
          </a:p>
        </p:txBody>
      </p:sp>
      <p:sp>
        <p:nvSpPr>
          <p:cNvPr id="289795" name="Rectangle 2"/>
          <p:cNvSpPr>
            <a:spLocks noGrp="1" noChangeArrowheads="1"/>
          </p:cNvSpPr>
          <p:nvPr>
            <p:ph type="title"/>
          </p:nvPr>
        </p:nvSpPr>
        <p:spPr/>
        <p:txBody>
          <a:bodyPr>
            <a:normAutofit fontScale="90000"/>
          </a:bodyPr>
          <a:lstStyle/>
          <a:p>
            <a:r>
              <a:rPr lang="en-US" altLang="vi-VN" smtClean="0">
                <a:latin typeface="Arial" panose="020B0604020202020204" pitchFamily="34" charset="0"/>
              </a:rPr>
              <a:t>Ví dụ đoạn mã Java: tạo đối tượng URL</a:t>
            </a:r>
          </a:p>
        </p:txBody>
      </p:sp>
      <p:sp>
        <p:nvSpPr>
          <p:cNvPr id="289796" name="Rectangle 3"/>
          <p:cNvSpPr>
            <a:spLocks noGrp="1" noChangeArrowheads="1"/>
          </p:cNvSpPr>
          <p:nvPr>
            <p:ph type="body" idx="1"/>
          </p:nvPr>
        </p:nvSpPr>
        <p:spPr/>
        <p:txBody>
          <a:bodyPr/>
          <a:lstStyle/>
          <a:p>
            <a:pPr lvl="2">
              <a:lnSpc>
                <a:spcPct val="180000"/>
              </a:lnSpc>
              <a:buFont typeface="Wingdings" panose="05000000000000000000" pitchFamily="2" charset="2"/>
              <a:buNone/>
            </a:pPr>
            <a:r>
              <a:rPr lang="en-US" altLang="vi-VN" smtClean="0"/>
              <a:t>URL myURL = new URL("http://www.gamelan.com/pages/Gamelan.net.html");</a:t>
            </a:r>
          </a:p>
          <a:p>
            <a:pPr lvl="2">
              <a:lnSpc>
                <a:spcPct val="180000"/>
              </a:lnSpc>
              <a:buFont typeface="Wingdings" panose="05000000000000000000" pitchFamily="2" charset="2"/>
              <a:buNone/>
            </a:pPr>
            <a:r>
              <a:rPr lang="en-US" altLang="vi-VN" smtClean="0"/>
              <a:t>System.out.println ("Protocol : " + myURL.getProtocol() );</a:t>
            </a:r>
          </a:p>
          <a:p>
            <a:pPr lvl="2">
              <a:lnSpc>
                <a:spcPct val="180000"/>
              </a:lnSpc>
              <a:buFont typeface="Wingdings" panose="05000000000000000000" pitchFamily="2" charset="2"/>
              <a:buNone/>
            </a:pPr>
            <a:r>
              <a:rPr lang="en-US" altLang="vi-VN" smtClean="0"/>
              <a:t>System.out.println ("Hostname : " + myURL.getHost() );</a:t>
            </a:r>
          </a:p>
          <a:p>
            <a:pPr lvl="2">
              <a:lnSpc>
                <a:spcPct val="180000"/>
              </a:lnSpc>
              <a:buFont typeface="Wingdings" panose="05000000000000000000" pitchFamily="2" charset="2"/>
              <a:buNone/>
            </a:pPr>
            <a:r>
              <a:rPr lang="en-US" altLang="vi-VN" smtClean="0"/>
              <a:t>System.out.println ("Port : " + myURL.getPort() );</a:t>
            </a:r>
          </a:p>
          <a:p>
            <a:pPr lvl="2">
              <a:lnSpc>
                <a:spcPct val="180000"/>
              </a:lnSpc>
              <a:buFont typeface="Wingdings" panose="05000000000000000000" pitchFamily="2" charset="2"/>
              <a:buNone/>
            </a:pPr>
            <a:r>
              <a:rPr lang="en-US" altLang="vi-VN" smtClean="0"/>
              <a:t>System.out.println ("Filename : " + myURL.getFile() );</a:t>
            </a:r>
          </a:p>
          <a:p>
            <a:pPr lvl="2">
              <a:lnSpc>
                <a:spcPct val="180000"/>
              </a:lnSpc>
              <a:buFont typeface="Wingdings" panose="05000000000000000000" pitchFamily="2" charset="2"/>
              <a:buNone/>
            </a:pPr>
            <a:r>
              <a:rPr lang="en-US" altLang="vi-VN" smtClean="0"/>
              <a:t>System.out.println ("Reference: " + myURL.getRef() );</a:t>
            </a:r>
          </a:p>
        </p:txBody>
      </p:sp>
    </p:spTree>
    <p:extLst>
      <p:ext uri="{BB962C8B-B14F-4D97-AF65-F5344CB8AC3E}">
        <p14:creationId xmlns:p14="http://schemas.microsoft.com/office/powerpoint/2010/main" val="1931266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F7EDFDC9-3032-4753-ABEE-57A9A2574DDA}" type="slidenum">
              <a:rPr lang="en-US" altLang="vi-VN" sz="1200">
                <a:solidFill>
                  <a:prstClr val="black"/>
                </a:solidFill>
                <a:latin typeface="Garamond" panose="02020404030301010803" pitchFamily="18" charset="0"/>
              </a:rPr>
              <a:pPr>
                <a:spcBef>
                  <a:spcPct val="0"/>
                </a:spcBef>
                <a:buClrTx/>
                <a:buSzTx/>
                <a:buFontTx/>
                <a:buNone/>
              </a:pPr>
              <a:t>19</a:t>
            </a:fld>
            <a:endParaRPr lang="en-US" altLang="vi-VN" sz="1200">
              <a:solidFill>
                <a:prstClr val="black"/>
              </a:solidFill>
              <a:latin typeface="Garamond" panose="02020404030301010803" pitchFamily="18" charset="0"/>
            </a:endParaRPr>
          </a:p>
        </p:txBody>
      </p:sp>
      <p:sp>
        <p:nvSpPr>
          <p:cNvPr id="291843" name="Rectangle 2"/>
          <p:cNvSpPr>
            <a:spLocks noGrp="1" noChangeArrowheads="1"/>
          </p:cNvSpPr>
          <p:nvPr>
            <p:ph type="title"/>
          </p:nvPr>
        </p:nvSpPr>
        <p:spPr/>
        <p:txBody>
          <a:bodyPr/>
          <a:lstStyle/>
          <a:p>
            <a:r>
              <a:rPr lang="en-US" altLang="vi-VN" b="1" smtClean="0">
                <a:latin typeface="Arial" panose="020B0604020202020204" pitchFamily="34" charset="0"/>
              </a:rPr>
              <a:t>Nhận tài nguyên sử dụng lớp URL</a:t>
            </a:r>
          </a:p>
        </p:txBody>
      </p:sp>
      <p:sp>
        <p:nvSpPr>
          <p:cNvPr id="291844" name="Rectangle 3"/>
          <p:cNvSpPr>
            <a:spLocks noGrp="1" noChangeArrowheads="1"/>
          </p:cNvSpPr>
          <p:nvPr>
            <p:ph type="body" idx="1"/>
          </p:nvPr>
        </p:nvSpPr>
        <p:spPr/>
        <p:txBody>
          <a:bodyPr/>
          <a:lstStyle/>
          <a:p>
            <a:pPr lvl="1">
              <a:lnSpc>
                <a:spcPct val="130000"/>
              </a:lnSpc>
            </a:pPr>
            <a:r>
              <a:rPr lang="en-US" altLang="vi-VN" smtClean="0"/>
              <a:t>Có hai phương thức cho phép nhận tài nguyên từ xa:</a:t>
            </a:r>
          </a:p>
          <a:p>
            <a:pPr lvl="2">
              <a:lnSpc>
                <a:spcPct val="130000"/>
              </a:lnSpc>
            </a:pPr>
            <a:r>
              <a:rPr lang="en-US" altLang="vi-VN" smtClean="0"/>
              <a:t>InputStream URL.openStream()</a:t>
            </a:r>
          </a:p>
          <a:p>
            <a:pPr lvl="2">
              <a:lnSpc>
                <a:spcPct val="130000"/>
              </a:lnSpc>
            </a:pPr>
            <a:r>
              <a:rPr lang="en-US" altLang="vi-VN" smtClean="0"/>
              <a:t>URLConnection URL.openConnection();</a:t>
            </a:r>
          </a:p>
          <a:p>
            <a:pPr lvl="1">
              <a:lnSpc>
                <a:spcPct val="130000"/>
              </a:lnSpc>
            </a:pPr>
            <a:r>
              <a:rPr lang="en-US" altLang="vi-VN" smtClean="0"/>
              <a:t>Ví dụ mã Java</a:t>
            </a:r>
          </a:p>
          <a:p>
            <a:pPr lvl="2">
              <a:lnSpc>
                <a:spcPct val="130000"/>
              </a:lnSpc>
              <a:buFont typeface="Wingdings" panose="05000000000000000000" pitchFamily="2" charset="2"/>
              <a:buNone/>
            </a:pPr>
            <a:r>
              <a:rPr lang="en-US" altLang="vi-VN" smtClean="0">
                <a:solidFill>
                  <a:srgbClr val="0000FF"/>
                </a:solidFill>
              </a:rPr>
              <a:t>URL</a:t>
            </a:r>
            <a:r>
              <a:rPr lang="en-US" altLang="vi-VN" smtClean="0"/>
              <a:t> myURL = new </a:t>
            </a:r>
            <a:r>
              <a:rPr lang="en-US" altLang="vi-VN" smtClean="0">
                <a:solidFill>
                  <a:srgbClr val="0000FF"/>
                </a:solidFill>
              </a:rPr>
              <a:t>URL</a:t>
            </a:r>
            <a:r>
              <a:rPr lang="en-US" altLang="vi-VN" smtClean="0"/>
              <a:t> ( </a:t>
            </a:r>
            <a:r>
              <a:rPr lang="en-US" altLang="vi-VN" smtClean="0">
                <a:solidFill>
                  <a:srgbClr val="A50021"/>
                </a:solidFill>
              </a:rPr>
              <a:t>URLString</a:t>
            </a:r>
            <a:r>
              <a:rPr lang="en-US" altLang="vi-VN" smtClean="0"/>
              <a:t> );</a:t>
            </a:r>
          </a:p>
          <a:p>
            <a:pPr lvl="2">
              <a:lnSpc>
                <a:spcPct val="130000"/>
              </a:lnSpc>
              <a:buFont typeface="Wingdings" panose="05000000000000000000" pitchFamily="2" charset="2"/>
              <a:buNone/>
            </a:pPr>
            <a:r>
              <a:rPr lang="en-US" altLang="vi-VN" smtClean="0">
                <a:solidFill>
                  <a:srgbClr val="0000FF"/>
                </a:solidFill>
              </a:rPr>
              <a:t>InputStream</a:t>
            </a:r>
            <a:r>
              <a:rPr lang="en-US" altLang="vi-VN" smtClean="0"/>
              <a:t> in = myURL.openStream();</a:t>
            </a:r>
          </a:p>
          <a:p>
            <a:pPr lvl="2">
              <a:lnSpc>
                <a:spcPct val="130000"/>
              </a:lnSpc>
              <a:buFont typeface="Wingdings" panose="05000000000000000000" pitchFamily="2" charset="2"/>
              <a:buNone/>
            </a:pPr>
            <a:r>
              <a:rPr lang="en-US" altLang="vi-VN" smtClean="0">
                <a:solidFill>
                  <a:srgbClr val="0000FF"/>
                </a:solidFill>
              </a:rPr>
              <a:t>BufferedInputStream</a:t>
            </a:r>
            <a:r>
              <a:rPr lang="en-US" altLang="vi-VN" smtClean="0"/>
              <a:t> bufIn = new </a:t>
            </a:r>
            <a:r>
              <a:rPr lang="en-US" altLang="vi-VN" smtClean="0">
                <a:solidFill>
                  <a:srgbClr val="0000FF"/>
                </a:solidFill>
              </a:rPr>
              <a:t>BufferedInputStream</a:t>
            </a:r>
            <a:r>
              <a:rPr lang="en-US" altLang="vi-VN" smtClean="0"/>
              <a:t>(in);</a:t>
            </a:r>
          </a:p>
          <a:p>
            <a:pPr lvl="2">
              <a:lnSpc>
                <a:spcPct val="130000"/>
              </a:lnSpc>
              <a:buFont typeface="Wingdings" panose="05000000000000000000" pitchFamily="2" charset="2"/>
              <a:buNone/>
            </a:pPr>
            <a:r>
              <a:rPr lang="en-US" altLang="vi-VN" smtClean="0"/>
              <a:t>while ((data = bufIn.read())!=-1) System.out.print ( (char) data);</a:t>
            </a:r>
          </a:p>
        </p:txBody>
      </p:sp>
    </p:spTree>
    <p:extLst>
      <p:ext uri="{BB962C8B-B14F-4D97-AF65-F5344CB8AC3E}">
        <p14:creationId xmlns:p14="http://schemas.microsoft.com/office/powerpoint/2010/main" val="2113599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A2D8C98-D13F-4F14-AB18-4C64BB2E1EC9}" type="slidenum">
              <a:rPr lang="en-US" altLang="vi-VN" sz="1200">
                <a:solidFill>
                  <a:prstClr val="black"/>
                </a:solidFill>
                <a:latin typeface="Garamond" panose="02020404030301010803" pitchFamily="18" charset="0"/>
              </a:rPr>
              <a:pPr>
                <a:spcBef>
                  <a:spcPct val="0"/>
                </a:spcBef>
                <a:buClrTx/>
                <a:buSzTx/>
                <a:buFontTx/>
                <a:buNone/>
              </a:pPr>
              <a:t>2</a:t>
            </a:fld>
            <a:endParaRPr lang="en-US" altLang="vi-VN" sz="1200">
              <a:solidFill>
                <a:prstClr val="black"/>
              </a:solidFill>
              <a:latin typeface="Garamond" panose="02020404030301010803" pitchFamily="18" charset="0"/>
            </a:endParaRPr>
          </a:p>
        </p:txBody>
      </p:sp>
      <p:sp>
        <p:nvSpPr>
          <p:cNvPr id="257027"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257028" name="Rectangle 3"/>
          <p:cNvSpPr>
            <a:spLocks noGrp="1" noChangeArrowheads="1"/>
          </p:cNvSpPr>
          <p:nvPr>
            <p:ph type="body" idx="1"/>
          </p:nvPr>
        </p:nvSpPr>
        <p:spPr/>
        <p:txBody>
          <a:bodyPr/>
          <a:lstStyle/>
          <a:p>
            <a:endParaRPr lang="en-US" altLang="vi-VN" dirty="0" smtClean="0"/>
          </a:p>
          <a:p>
            <a:endParaRPr lang="en-US" altLang="vi-VN" dirty="0" smtClean="0"/>
          </a:p>
          <a:p>
            <a:endParaRPr lang="en-US" altLang="vi-VN" dirty="0" smtClean="0"/>
          </a:p>
          <a:p>
            <a:pPr algn="ctr">
              <a:buFont typeface="Wingdings" panose="05000000000000000000" pitchFamily="2" charset="2"/>
              <a:buNone/>
            </a:pPr>
            <a:r>
              <a:rPr lang="en-US" altLang="vi-VN" b="1" dirty="0" err="1" smtClean="0"/>
              <a:t>Bài</a:t>
            </a:r>
            <a:r>
              <a:rPr lang="en-US" altLang="vi-VN" b="1" dirty="0" smtClean="0"/>
              <a:t> 7. </a:t>
            </a:r>
            <a:r>
              <a:rPr lang="en-US" altLang="vi-VN" b="1" dirty="0" err="1" smtClean="0"/>
              <a:t>Giao</a:t>
            </a:r>
            <a:r>
              <a:rPr lang="en-US" altLang="vi-VN" b="1" dirty="0" smtClean="0"/>
              <a:t> </a:t>
            </a:r>
            <a:r>
              <a:rPr lang="en-US" altLang="vi-VN" b="1" dirty="0" err="1" smtClean="0"/>
              <a:t>thức</a:t>
            </a:r>
            <a:r>
              <a:rPr lang="en-US" altLang="vi-VN" b="1" dirty="0" smtClean="0"/>
              <a:t> HTTP</a:t>
            </a:r>
          </a:p>
          <a:p>
            <a:pPr algn="ctr">
              <a:buNone/>
            </a:pPr>
            <a:r>
              <a:rPr lang="en-US" altLang="vi-VN" b="1" dirty="0" smtClean="0"/>
              <a:t>(</a:t>
            </a:r>
            <a:r>
              <a:rPr lang="en-US" dirty="0" smtClean="0"/>
              <a:t>Hypertext </a:t>
            </a:r>
            <a:r>
              <a:rPr lang="en-US" dirty="0"/>
              <a:t>Transfer </a:t>
            </a:r>
            <a:r>
              <a:rPr lang="en-US" dirty="0" smtClean="0"/>
              <a:t>Protocol</a:t>
            </a:r>
            <a:r>
              <a:rPr lang="en-US" altLang="vi-VN" b="1" dirty="0" smtClean="0"/>
              <a:t>)</a:t>
            </a:r>
          </a:p>
        </p:txBody>
      </p:sp>
    </p:spTree>
    <p:extLst>
      <p:ext uri="{BB962C8B-B14F-4D97-AF65-F5344CB8AC3E}">
        <p14:creationId xmlns:p14="http://schemas.microsoft.com/office/powerpoint/2010/main" val="1229422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819995A-AE41-4C5E-99B0-33E206E49E22}" type="slidenum">
              <a:rPr lang="en-US" altLang="vi-VN" sz="1200">
                <a:solidFill>
                  <a:prstClr val="black"/>
                </a:solidFill>
                <a:latin typeface="Garamond" panose="02020404030301010803" pitchFamily="18" charset="0"/>
              </a:rPr>
              <a:pPr>
                <a:spcBef>
                  <a:spcPct val="0"/>
                </a:spcBef>
                <a:buClrTx/>
                <a:buSzTx/>
                <a:buFontTx/>
                <a:buNone/>
              </a:pPr>
              <a:t>20</a:t>
            </a:fld>
            <a:endParaRPr lang="en-US" altLang="vi-VN" sz="1200">
              <a:solidFill>
                <a:prstClr val="black"/>
              </a:solidFill>
              <a:latin typeface="Garamond" panose="02020404030301010803" pitchFamily="18" charset="0"/>
            </a:endParaRPr>
          </a:p>
        </p:txBody>
      </p:sp>
      <p:sp>
        <p:nvSpPr>
          <p:cNvPr id="293891" name="Rectangle 2"/>
          <p:cNvSpPr>
            <a:spLocks noGrp="1" noChangeArrowheads="1"/>
          </p:cNvSpPr>
          <p:nvPr>
            <p:ph type="title"/>
          </p:nvPr>
        </p:nvSpPr>
        <p:spPr/>
        <p:txBody>
          <a:bodyPr/>
          <a:lstStyle/>
          <a:p>
            <a:r>
              <a:rPr lang="en-US" altLang="vi-VN" b="1" smtClean="0">
                <a:latin typeface="Arial" panose="020B0604020202020204" pitchFamily="34" charset="0"/>
              </a:rPr>
              <a:t>Lớp URLConnection</a:t>
            </a:r>
          </a:p>
        </p:txBody>
      </p:sp>
      <p:sp>
        <p:nvSpPr>
          <p:cNvPr id="293892" name="Rectangle 3"/>
          <p:cNvSpPr>
            <a:spLocks noGrp="1" noChangeArrowheads="1"/>
          </p:cNvSpPr>
          <p:nvPr>
            <p:ph type="body" idx="1"/>
          </p:nvPr>
        </p:nvSpPr>
        <p:spPr>
          <a:xfrm>
            <a:off x="398757" y="1431235"/>
            <a:ext cx="11424435" cy="4866198"/>
          </a:xfrm>
        </p:spPr>
        <p:txBody>
          <a:bodyPr/>
          <a:lstStyle/>
          <a:p>
            <a:pPr lvl="1">
              <a:lnSpc>
                <a:spcPct val="110000"/>
              </a:lnSpc>
            </a:pPr>
            <a:r>
              <a:rPr lang="en-US" altLang="vi-VN" dirty="0" err="1" smtClean="0"/>
              <a:t>Lớp</a:t>
            </a:r>
            <a:r>
              <a:rPr lang="en-US" altLang="vi-VN" dirty="0" smtClean="0"/>
              <a:t> </a:t>
            </a:r>
            <a:r>
              <a:rPr lang="en-US" altLang="vi-VN" dirty="0" err="1" smtClean="0"/>
              <a:t>URLConnection</a:t>
            </a:r>
            <a:r>
              <a:rPr lang="en-US" altLang="vi-VN" dirty="0" smtClean="0"/>
              <a:t> </a:t>
            </a:r>
            <a:r>
              <a:rPr lang="en-US" altLang="vi-VN" dirty="0" err="1" smtClean="0"/>
              <a:t>được</a:t>
            </a:r>
            <a:r>
              <a:rPr lang="en-US" altLang="vi-VN" dirty="0" smtClean="0"/>
              <a:t> </a:t>
            </a:r>
            <a:r>
              <a:rPr lang="en-US" altLang="vi-VN" dirty="0" err="1" smtClean="0"/>
              <a:t>dùng</a:t>
            </a:r>
            <a:r>
              <a:rPr lang="en-US" altLang="vi-VN" dirty="0" smtClean="0"/>
              <a:t> </a:t>
            </a:r>
            <a:r>
              <a:rPr lang="en-US" altLang="vi-VN" dirty="0" err="1" smtClean="0"/>
              <a:t>để</a:t>
            </a:r>
            <a:r>
              <a:rPr lang="en-US" altLang="vi-VN" dirty="0" smtClean="0"/>
              <a:t> </a:t>
            </a:r>
            <a:r>
              <a:rPr lang="en-US" altLang="vi-VN" dirty="0" err="1" smtClean="0"/>
              <a:t>gửi</a:t>
            </a:r>
            <a:r>
              <a:rPr lang="en-US" altLang="vi-VN" dirty="0" smtClean="0"/>
              <a:t> </a:t>
            </a:r>
            <a:r>
              <a:rPr lang="en-US" altLang="vi-VN" dirty="0" err="1" smtClean="0"/>
              <a:t>các</a:t>
            </a:r>
            <a:r>
              <a:rPr lang="en-US" altLang="vi-VN" dirty="0" smtClean="0"/>
              <a:t> HTTP requests </a:t>
            </a:r>
            <a:r>
              <a:rPr lang="en-US" altLang="vi-VN" dirty="0" err="1" smtClean="0"/>
              <a:t>và</a:t>
            </a:r>
            <a:r>
              <a:rPr lang="en-US" altLang="vi-VN" dirty="0" smtClean="0"/>
              <a:t> </a:t>
            </a:r>
            <a:r>
              <a:rPr lang="en-US" altLang="vi-VN" dirty="0" err="1" smtClean="0"/>
              <a:t>đọc</a:t>
            </a:r>
            <a:r>
              <a:rPr lang="en-US" altLang="vi-VN" dirty="0" smtClean="0"/>
              <a:t> </a:t>
            </a:r>
            <a:r>
              <a:rPr lang="en-US" altLang="vi-VN" dirty="0" err="1" smtClean="0"/>
              <a:t>các</a:t>
            </a:r>
            <a:r>
              <a:rPr lang="en-US" altLang="vi-VN" dirty="0" smtClean="0"/>
              <a:t> HTTP responses.</a:t>
            </a:r>
          </a:p>
          <a:p>
            <a:pPr lvl="1">
              <a:lnSpc>
                <a:spcPct val="110000"/>
              </a:lnSpc>
            </a:pPr>
            <a:r>
              <a:rPr lang="en-US" altLang="vi-VN" dirty="0" err="1" smtClean="0"/>
              <a:t>URLConnection</a:t>
            </a:r>
            <a:r>
              <a:rPr lang="en-US" altLang="vi-VN" dirty="0" smtClean="0"/>
              <a:t> </a:t>
            </a:r>
            <a:r>
              <a:rPr lang="en-US" altLang="vi-VN" dirty="0" err="1" smtClean="0"/>
              <a:t>có</a:t>
            </a:r>
            <a:r>
              <a:rPr lang="en-US" altLang="vi-VN" dirty="0" smtClean="0"/>
              <a:t> </a:t>
            </a:r>
            <a:r>
              <a:rPr lang="en-US" altLang="vi-VN" dirty="0" err="1" smtClean="0"/>
              <a:t>các</a:t>
            </a:r>
            <a:r>
              <a:rPr lang="en-US" altLang="vi-VN" dirty="0" smtClean="0"/>
              <a:t> </a:t>
            </a:r>
            <a:r>
              <a:rPr lang="en-US" altLang="vi-VN" dirty="0" err="1" smtClean="0"/>
              <a:t>phương</a:t>
            </a:r>
            <a:r>
              <a:rPr lang="en-US" altLang="vi-VN" dirty="0" smtClean="0"/>
              <a:t> </a:t>
            </a:r>
            <a:r>
              <a:rPr lang="en-US" altLang="vi-VN" dirty="0" err="1" smtClean="0"/>
              <a:t>thức</a:t>
            </a:r>
            <a:r>
              <a:rPr lang="en-US" altLang="vi-VN" dirty="0" smtClean="0"/>
              <a:t> </a:t>
            </a:r>
            <a:r>
              <a:rPr lang="en-US" altLang="vi-VN" dirty="0" err="1" smtClean="0"/>
              <a:t>cho</a:t>
            </a:r>
            <a:r>
              <a:rPr lang="en-US" altLang="vi-VN" dirty="0" smtClean="0"/>
              <a:t> </a:t>
            </a:r>
            <a:r>
              <a:rPr lang="en-US" altLang="vi-VN" dirty="0" err="1" smtClean="0"/>
              <a:t>phép</a:t>
            </a:r>
            <a:r>
              <a:rPr lang="en-US" altLang="vi-VN" dirty="0" smtClean="0"/>
              <a:t> </a:t>
            </a:r>
            <a:r>
              <a:rPr lang="en-US" altLang="vi-VN" dirty="0" err="1" smtClean="0"/>
              <a:t>nối</a:t>
            </a:r>
            <a:r>
              <a:rPr lang="en-US" altLang="vi-VN" dirty="0" smtClean="0"/>
              <a:t> </a:t>
            </a:r>
            <a:r>
              <a:rPr lang="en-US" altLang="vi-VN" dirty="0" err="1" smtClean="0"/>
              <a:t>kết</a:t>
            </a:r>
            <a:r>
              <a:rPr lang="en-US" altLang="vi-VN" dirty="0" smtClean="0"/>
              <a:t> </a:t>
            </a:r>
            <a:r>
              <a:rPr lang="en-US" altLang="vi-VN" dirty="0" err="1" smtClean="0"/>
              <a:t>đến</a:t>
            </a:r>
            <a:r>
              <a:rPr lang="en-US" altLang="vi-VN" dirty="0" smtClean="0"/>
              <a:t> </a:t>
            </a:r>
            <a:r>
              <a:rPr lang="en-US" altLang="vi-VN" dirty="0" err="1" smtClean="0"/>
              <a:t>các</a:t>
            </a:r>
            <a:r>
              <a:rPr lang="en-US" altLang="vi-VN" dirty="0" smtClean="0"/>
              <a:t> Web server, </a:t>
            </a:r>
            <a:r>
              <a:rPr lang="en-US" altLang="vi-VN" dirty="0" err="1" smtClean="0"/>
              <a:t>để</a:t>
            </a:r>
            <a:r>
              <a:rPr lang="en-US" altLang="vi-VN" dirty="0" smtClean="0"/>
              <a:t> </a:t>
            </a:r>
            <a:r>
              <a:rPr lang="en-US" altLang="vi-VN" dirty="0" err="1" smtClean="0"/>
              <a:t>thiết</a:t>
            </a:r>
            <a:r>
              <a:rPr lang="en-US" altLang="vi-VN" dirty="0" smtClean="0"/>
              <a:t> </a:t>
            </a:r>
            <a:r>
              <a:rPr lang="en-US" altLang="vi-VN" dirty="0" err="1" smtClean="0"/>
              <a:t>lập</a:t>
            </a:r>
            <a:r>
              <a:rPr lang="en-US" altLang="vi-VN" dirty="0" smtClean="0"/>
              <a:t> </a:t>
            </a:r>
            <a:r>
              <a:rPr lang="en-US" altLang="vi-VN" dirty="0" err="1" smtClean="0"/>
              <a:t>các</a:t>
            </a:r>
            <a:r>
              <a:rPr lang="en-US" altLang="vi-VN" dirty="0" smtClean="0"/>
              <a:t> </a:t>
            </a:r>
            <a:r>
              <a:rPr lang="en-US" altLang="vi-VN" dirty="0" err="1" smtClean="0"/>
              <a:t>trường</a:t>
            </a:r>
            <a:r>
              <a:rPr lang="en-US" altLang="vi-VN" dirty="0" smtClean="0"/>
              <a:t> header </a:t>
            </a:r>
            <a:r>
              <a:rPr lang="en-US" altLang="vi-VN" dirty="0" err="1" smtClean="0"/>
              <a:t>của</a:t>
            </a:r>
            <a:r>
              <a:rPr lang="en-US" altLang="vi-VN" dirty="0" smtClean="0"/>
              <a:t> request, </a:t>
            </a:r>
            <a:r>
              <a:rPr lang="en-US" altLang="vi-VN" dirty="0" err="1" smtClean="0"/>
              <a:t>đọc</a:t>
            </a:r>
            <a:r>
              <a:rPr lang="en-US" altLang="vi-VN" dirty="0" smtClean="0"/>
              <a:t> </a:t>
            </a:r>
            <a:r>
              <a:rPr lang="en-US" altLang="vi-VN" dirty="0" err="1" smtClean="0"/>
              <a:t>các</a:t>
            </a:r>
            <a:r>
              <a:rPr lang="en-US" altLang="vi-VN" dirty="0" smtClean="0"/>
              <a:t> </a:t>
            </a:r>
            <a:r>
              <a:rPr lang="en-US" altLang="vi-VN" dirty="0" err="1" smtClean="0"/>
              <a:t>trường</a:t>
            </a:r>
            <a:r>
              <a:rPr lang="en-US" altLang="vi-VN" dirty="0" smtClean="0"/>
              <a:t> header </a:t>
            </a:r>
            <a:r>
              <a:rPr lang="en-US" altLang="vi-VN" dirty="0" err="1" smtClean="0"/>
              <a:t>của</a:t>
            </a:r>
            <a:r>
              <a:rPr lang="en-US" altLang="vi-VN" dirty="0" smtClean="0"/>
              <a:t> response, </a:t>
            </a:r>
            <a:r>
              <a:rPr lang="en-US" altLang="vi-VN" dirty="0" err="1" smtClean="0"/>
              <a:t>và</a:t>
            </a:r>
            <a:r>
              <a:rPr lang="en-US" altLang="vi-VN" dirty="0" smtClean="0"/>
              <a:t> </a:t>
            </a:r>
            <a:r>
              <a:rPr lang="en-US" altLang="vi-VN" dirty="0" err="1" smtClean="0"/>
              <a:t>tất</a:t>
            </a:r>
            <a:r>
              <a:rPr lang="en-US" altLang="vi-VN" dirty="0" smtClean="0"/>
              <a:t> </a:t>
            </a:r>
            <a:r>
              <a:rPr lang="en-US" altLang="vi-VN" dirty="0" err="1" smtClean="0"/>
              <a:t>nhiên</a:t>
            </a:r>
            <a:r>
              <a:rPr lang="en-US" altLang="vi-VN" dirty="0" smtClean="0"/>
              <a:t>, </a:t>
            </a:r>
            <a:r>
              <a:rPr lang="en-US" altLang="vi-VN" dirty="0" err="1" smtClean="0"/>
              <a:t>đọc</a:t>
            </a:r>
            <a:r>
              <a:rPr lang="en-US" altLang="vi-VN" dirty="0" smtClean="0"/>
              <a:t> </a:t>
            </a:r>
            <a:r>
              <a:rPr lang="en-US" altLang="vi-VN" dirty="0" err="1" smtClean="0"/>
              <a:t>nội</a:t>
            </a:r>
            <a:r>
              <a:rPr lang="en-US" altLang="vi-VN" dirty="0" smtClean="0"/>
              <a:t> dung </a:t>
            </a:r>
            <a:r>
              <a:rPr lang="en-US" altLang="vi-VN" dirty="0" err="1" smtClean="0"/>
              <a:t>của</a:t>
            </a:r>
            <a:r>
              <a:rPr lang="en-US" altLang="vi-VN" dirty="0" smtClean="0"/>
              <a:t> </a:t>
            </a:r>
            <a:r>
              <a:rPr lang="en-US" altLang="vi-VN" dirty="0" err="1" smtClean="0"/>
              <a:t>tài</a:t>
            </a:r>
            <a:r>
              <a:rPr lang="en-US" altLang="vi-VN" dirty="0" smtClean="0"/>
              <a:t> </a:t>
            </a:r>
            <a:r>
              <a:rPr lang="en-US" altLang="vi-VN" dirty="0" err="1" smtClean="0"/>
              <a:t>nguyên</a:t>
            </a:r>
            <a:r>
              <a:rPr lang="en-US" altLang="vi-VN" dirty="0" smtClean="0"/>
              <a:t>.</a:t>
            </a:r>
          </a:p>
          <a:p>
            <a:pPr lvl="1">
              <a:lnSpc>
                <a:spcPct val="110000"/>
              </a:lnSpc>
            </a:pPr>
            <a:r>
              <a:rPr lang="en-US" altLang="vi-VN" dirty="0" err="1" smtClean="0"/>
              <a:t>Ví</a:t>
            </a:r>
            <a:r>
              <a:rPr lang="en-US" altLang="vi-VN" dirty="0" smtClean="0"/>
              <a:t> </a:t>
            </a:r>
            <a:r>
              <a:rPr lang="en-US" altLang="vi-VN" dirty="0" err="1" smtClean="0"/>
              <a:t>dụ</a:t>
            </a:r>
            <a:r>
              <a:rPr lang="en-US" altLang="vi-VN" dirty="0" smtClean="0"/>
              <a:t> </a:t>
            </a:r>
            <a:r>
              <a:rPr lang="en-US" altLang="vi-VN" dirty="0" err="1" smtClean="0"/>
              <a:t>tạo</a:t>
            </a:r>
            <a:r>
              <a:rPr lang="en-US" altLang="vi-VN" dirty="0" smtClean="0"/>
              <a:t> </a:t>
            </a:r>
            <a:r>
              <a:rPr lang="en-US" altLang="vi-VN" dirty="0" err="1" smtClean="0"/>
              <a:t>đối</a:t>
            </a:r>
            <a:r>
              <a:rPr lang="en-US" altLang="vi-VN" dirty="0" smtClean="0"/>
              <a:t> </a:t>
            </a:r>
            <a:r>
              <a:rPr lang="en-US" altLang="vi-VN" dirty="0" err="1" smtClean="0"/>
              <a:t>tượng</a:t>
            </a:r>
            <a:r>
              <a:rPr lang="en-US" altLang="vi-VN" dirty="0" smtClean="0"/>
              <a:t> </a:t>
            </a:r>
            <a:r>
              <a:rPr lang="en-US" altLang="vi-VN" dirty="0" err="1" smtClean="0"/>
              <a:t>URLConnection</a:t>
            </a:r>
            <a:endParaRPr lang="en-US" altLang="vi-VN" dirty="0" smtClean="0"/>
          </a:p>
          <a:p>
            <a:pPr lvl="3">
              <a:lnSpc>
                <a:spcPct val="110000"/>
              </a:lnSpc>
              <a:buFont typeface="Wingdings" panose="05000000000000000000" pitchFamily="2" charset="2"/>
              <a:buNone/>
            </a:pPr>
            <a:r>
              <a:rPr lang="en-US" altLang="vi-VN" dirty="0" smtClean="0"/>
              <a:t>URL </a:t>
            </a:r>
            <a:r>
              <a:rPr lang="en-US" altLang="vi-VN" dirty="0" err="1" smtClean="0"/>
              <a:t>url</a:t>
            </a:r>
            <a:r>
              <a:rPr lang="en-US" altLang="vi-VN" dirty="0" smtClean="0"/>
              <a:t> = new URL ( </a:t>
            </a:r>
            <a:r>
              <a:rPr lang="en-US" altLang="vi-VN" dirty="0" err="1" smtClean="0"/>
              <a:t>some_url</a:t>
            </a:r>
            <a:r>
              <a:rPr lang="en-US" altLang="vi-VN" dirty="0" smtClean="0"/>
              <a:t> );</a:t>
            </a:r>
          </a:p>
          <a:p>
            <a:pPr lvl="3">
              <a:lnSpc>
                <a:spcPct val="110000"/>
              </a:lnSpc>
              <a:buFont typeface="Wingdings" panose="05000000000000000000" pitchFamily="2" charset="2"/>
              <a:buNone/>
            </a:pPr>
            <a:r>
              <a:rPr lang="en-US" altLang="vi-VN" dirty="0" err="1" smtClean="0"/>
              <a:t>URLConnection</a:t>
            </a:r>
            <a:r>
              <a:rPr lang="en-US" altLang="vi-VN" dirty="0" smtClean="0"/>
              <a:t> connection = </a:t>
            </a:r>
            <a:r>
              <a:rPr lang="en-US" altLang="vi-VN" dirty="0" err="1" smtClean="0"/>
              <a:t>url.openConnection</a:t>
            </a:r>
            <a:r>
              <a:rPr lang="en-US" altLang="vi-VN" dirty="0" smtClean="0"/>
              <a:t>();</a:t>
            </a:r>
          </a:p>
        </p:txBody>
      </p:sp>
    </p:spTree>
    <p:extLst>
      <p:ext uri="{BB962C8B-B14F-4D97-AF65-F5344CB8AC3E}">
        <p14:creationId xmlns:p14="http://schemas.microsoft.com/office/powerpoint/2010/main" val="4260419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AA208F0-B3A4-40EF-9B2B-9AD6F82697DB}" type="slidenum">
              <a:rPr lang="en-US" altLang="vi-VN" sz="1200">
                <a:solidFill>
                  <a:prstClr val="black"/>
                </a:solidFill>
                <a:latin typeface="Garamond" panose="02020404030301010803" pitchFamily="18" charset="0"/>
              </a:rPr>
              <a:pPr>
                <a:spcBef>
                  <a:spcPct val="0"/>
                </a:spcBef>
                <a:buClrTx/>
                <a:buSzTx/>
                <a:buFontTx/>
                <a:buNone/>
              </a:pPr>
              <a:t>21</a:t>
            </a:fld>
            <a:endParaRPr lang="en-US" altLang="vi-VN" sz="1200">
              <a:solidFill>
                <a:prstClr val="black"/>
              </a:solidFill>
              <a:latin typeface="Garamond" panose="02020404030301010803" pitchFamily="18" charset="0"/>
            </a:endParaRPr>
          </a:p>
        </p:txBody>
      </p:sp>
      <p:sp>
        <p:nvSpPr>
          <p:cNvPr id="295939" name="Rectangle 2"/>
          <p:cNvSpPr>
            <a:spLocks noGrp="1" noChangeArrowheads="1"/>
          </p:cNvSpPr>
          <p:nvPr>
            <p:ph type="title"/>
          </p:nvPr>
        </p:nvSpPr>
        <p:spPr>
          <a:xfrm>
            <a:off x="1981200" y="484632"/>
            <a:ext cx="8458200" cy="685800"/>
          </a:xfrm>
        </p:spPr>
        <p:txBody>
          <a:bodyPr>
            <a:normAutofit fontScale="90000"/>
          </a:bodyPr>
          <a:lstStyle/>
          <a:p>
            <a:r>
              <a:rPr lang="en-US" altLang="vi-VN" sz="2800" b="1" dirty="0" err="1">
                <a:latin typeface="Arial" panose="020B0604020202020204" pitchFamily="34" charset="0"/>
              </a:rPr>
              <a:t>Ví</a:t>
            </a:r>
            <a:r>
              <a:rPr lang="en-US" altLang="vi-VN" sz="2800" b="1" dirty="0">
                <a:latin typeface="Arial" panose="020B0604020202020204" pitchFamily="34" charset="0"/>
              </a:rPr>
              <a:t> </a:t>
            </a:r>
            <a:r>
              <a:rPr lang="en-US" altLang="vi-VN" sz="2800" b="1" dirty="0" err="1">
                <a:latin typeface="Arial" panose="020B0604020202020204" pitchFamily="34" charset="0"/>
              </a:rPr>
              <a:t>dụ</a:t>
            </a:r>
            <a:r>
              <a:rPr lang="en-US" altLang="vi-VN" sz="2800" b="1" dirty="0">
                <a:latin typeface="Arial" panose="020B0604020202020204" pitchFamily="34" charset="0"/>
              </a:rPr>
              <a:t> Java </a:t>
            </a:r>
            <a:r>
              <a:rPr lang="en-US" altLang="vi-VN" sz="2800" b="1" dirty="0" err="1">
                <a:latin typeface="Arial" panose="020B0604020202020204" pitchFamily="34" charset="0"/>
              </a:rPr>
              <a:t>nhận</a:t>
            </a:r>
            <a:r>
              <a:rPr lang="en-US" altLang="vi-VN" sz="2800" b="1" dirty="0">
                <a:latin typeface="Arial" panose="020B0604020202020204" pitchFamily="34" charset="0"/>
              </a:rPr>
              <a:t> </a:t>
            </a:r>
            <a:r>
              <a:rPr lang="en-US" altLang="vi-VN" sz="2800" b="1" dirty="0" err="1">
                <a:latin typeface="Arial" panose="020B0604020202020204" pitchFamily="34" charset="0"/>
              </a:rPr>
              <a:t>tài</a:t>
            </a:r>
            <a:r>
              <a:rPr lang="en-US" altLang="vi-VN" sz="2800" b="1" dirty="0">
                <a:latin typeface="Arial" panose="020B0604020202020204" pitchFamily="34" charset="0"/>
              </a:rPr>
              <a:t> </a:t>
            </a:r>
            <a:r>
              <a:rPr lang="en-US" altLang="vi-VN" sz="2800" b="1" dirty="0" err="1">
                <a:latin typeface="Arial" panose="020B0604020202020204" pitchFamily="34" charset="0"/>
              </a:rPr>
              <a:t>nguyên</a:t>
            </a:r>
            <a:r>
              <a:rPr lang="en-US" altLang="vi-VN" sz="2800" b="1" dirty="0">
                <a:latin typeface="Arial" panose="020B0604020202020204" pitchFamily="34" charset="0"/>
              </a:rPr>
              <a:t> </a:t>
            </a:r>
            <a:r>
              <a:rPr lang="en-US" altLang="vi-VN" sz="2800" b="1" dirty="0" err="1">
                <a:latin typeface="Arial" panose="020B0604020202020204" pitchFamily="34" charset="0"/>
              </a:rPr>
              <a:t>với</a:t>
            </a:r>
            <a:r>
              <a:rPr lang="en-US" altLang="vi-VN" sz="2800" b="1" dirty="0">
                <a:latin typeface="Arial" panose="020B0604020202020204" pitchFamily="34" charset="0"/>
              </a:rPr>
              <a:t> </a:t>
            </a:r>
            <a:r>
              <a:rPr lang="en-US" altLang="vi-VN" sz="2800" b="1" dirty="0" err="1">
                <a:latin typeface="Arial" panose="020B0604020202020204" pitchFamily="34" charset="0"/>
              </a:rPr>
              <a:t>lớp</a:t>
            </a:r>
            <a:r>
              <a:rPr lang="en-US" altLang="vi-VN" sz="2800" b="1" dirty="0">
                <a:latin typeface="Arial" panose="020B0604020202020204" pitchFamily="34" charset="0"/>
              </a:rPr>
              <a:t> </a:t>
            </a:r>
            <a:r>
              <a:rPr lang="en-US" altLang="vi-VN" sz="2800" b="1" dirty="0" err="1">
                <a:latin typeface="Arial" panose="020B0604020202020204" pitchFamily="34" charset="0"/>
              </a:rPr>
              <a:t>URLConnection</a:t>
            </a:r>
            <a:endParaRPr lang="en-US" altLang="vi-VN" sz="2800" b="1" dirty="0">
              <a:latin typeface="Arial" panose="020B0604020202020204" pitchFamily="34" charset="0"/>
            </a:endParaRPr>
          </a:p>
        </p:txBody>
      </p:sp>
      <p:sp>
        <p:nvSpPr>
          <p:cNvPr id="295940" name="Rectangle 3"/>
          <p:cNvSpPr>
            <a:spLocks noGrp="1" noChangeArrowheads="1"/>
          </p:cNvSpPr>
          <p:nvPr>
            <p:ph type="body" idx="1"/>
          </p:nvPr>
        </p:nvSpPr>
        <p:spPr/>
        <p:txBody>
          <a:bodyPr/>
          <a:lstStyle/>
          <a:p>
            <a:pPr lvl="2">
              <a:lnSpc>
                <a:spcPct val="120000"/>
              </a:lnSpc>
              <a:buFont typeface="Wingdings" panose="05000000000000000000" pitchFamily="2" charset="2"/>
              <a:buNone/>
            </a:pPr>
            <a:r>
              <a:rPr lang="en-US" altLang="vi-VN" smtClean="0">
                <a:solidFill>
                  <a:srgbClr val="0000FF"/>
                </a:solidFill>
              </a:rPr>
              <a:t>java.net.URL myURL = new URL ( some_url );</a:t>
            </a:r>
          </a:p>
          <a:p>
            <a:pPr lvl="2">
              <a:lnSpc>
                <a:spcPct val="120000"/>
              </a:lnSpc>
              <a:buFont typeface="Wingdings" panose="05000000000000000000" pitchFamily="2" charset="2"/>
              <a:buNone/>
            </a:pPr>
            <a:r>
              <a:rPr lang="en-US" altLang="vi-VN" smtClean="0"/>
              <a:t>    </a:t>
            </a:r>
            <a:r>
              <a:rPr lang="en-US" altLang="vi-VN" sz="1800"/>
              <a:t>// Create a URLConnection object, for this URL</a:t>
            </a:r>
          </a:p>
          <a:p>
            <a:pPr lvl="2">
              <a:lnSpc>
                <a:spcPct val="120000"/>
              </a:lnSpc>
              <a:buFont typeface="Wingdings" panose="05000000000000000000" pitchFamily="2" charset="2"/>
              <a:buNone/>
            </a:pPr>
            <a:r>
              <a:rPr lang="en-US" altLang="vi-VN" sz="1800"/>
              <a:t>    // NOTE : no connection has yet been established</a:t>
            </a:r>
          </a:p>
          <a:p>
            <a:pPr lvl="2">
              <a:lnSpc>
                <a:spcPct val="120000"/>
              </a:lnSpc>
              <a:buFont typeface="Wingdings" panose="05000000000000000000" pitchFamily="2" charset="2"/>
              <a:buNone/>
            </a:pPr>
            <a:r>
              <a:rPr lang="en-US" altLang="vi-VN" smtClean="0">
                <a:solidFill>
                  <a:srgbClr val="0000FF"/>
                </a:solidFill>
              </a:rPr>
              <a:t>URLConnection connection = myURL.openConnection();</a:t>
            </a:r>
          </a:p>
          <a:p>
            <a:pPr lvl="2">
              <a:lnSpc>
                <a:spcPct val="120000"/>
              </a:lnSpc>
              <a:buFont typeface="Wingdings" panose="05000000000000000000" pitchFamily="2" charset="2"/>
              <a:buNone/>
            </a:pPr>
            <a:r>
              <a:rPr lang="en-US" altLang="vi-VN" smtClean="0"/>
              <a:t>   </a:t>
            </a:r>
            <a:r>
              <a:rPr lang="en-US" altLang="vi-VN" sz="1800"/>
              <a:t>// Now open a connection</a:t>
            </a:r>
          </a:p>
          <a:p>
            <a:pPr lvl="2">
              <a:lnSpc>
                <a:spcPct val="120000"/>
              </a:lnSpc>
              <a:buFont typeface="Wingdings" panose="05000000000000000000" pitchFamily="2" charset="2"/>
              <a:buNone/>
            </a:pPr>
            <a:r>
              <a:rPr lang="en-US" altLang="vi-VN" smtClean="0">
                <a:solidFill>
                  <a:srgbClr val="0000FF"/>
                </a:solidFill>
              </a:rPr>
              <a:t>connection.connect();</a:t>
            </a:r>
          </a:p>
          <a:p>
            <a:pPr lvl="2">
              <a:lnSpc>
                <a:spcPct val="120000"/>
              </a:lnSpc>
              <a:buFont typeface="Wingdings" panose="05000000000000000000" pitchFamily="2" charset="2"/>
              <a:buNone/>
            </a:pPr>
            <a:r>
              <a:rPr lang="en-US" altLang="vi-VN" smtClean="0">
                <a:solidFill>
                  <a:srgbClr val="0000FF"/>
                </a:solidFill>
              </a:rPr>
              <a:t>InputStream in = connection.getInputStream();</a:t>
            </a:r>
          </a:p>
          <a:p>
            <a:pPr lvl="2">
              <a:lnSpc>
                <a:spcPct val="120000"/>
              </a:lnSpc>
              <a:buFont typeface="Wingdings" panose="05000000000000000000" pitchFamily="2" charset="2"/>
              <a:buNone/>
            </a:pPr>
            <a:r>
              <a:rPr lang="en-US" altLang="vi-VN" smtClean="0"/>
              <a:t>   </a:t>
            </a:r>
            <a:r>
              <a:rPr lang="en-US" altLang="vi-VN" sz="1800"/>
              <a:t>// Buffer the stream, for better performance</a:t>
            </a:r>
          </a:p>
          <a:p>
            <a:pPr lvl="2">
              <a:lnSpc>
                <a:spcPct val="120000"/>
              </a:lnSpc>
              <a:buFont typeface="Wingdings" panose="05000000000000000000" pitchFamily="2" charset="2"/>
              <a:buNone/>
            </a:pPr>
            <a:r>
              <a:rPr lang="en-US" altLang="vi-VN" smtClean="0">
                <a:solidFill>
                  <a:srgbClr val="0000FF"/>
                </a:solidFill>
              </a:rPr>
              <a:t>BufferedInputStream bufIn = new BufferedInputStream(in);</a:t>
            </a:r>
          </a:p>
          <a:p>
            <a:pPr lvl="2">
              <a:lnSpc>
                <a:spcPct val="120000"/>
              </a:lnSpc>
              <a:buFont typeface="Wingdings" panose="05000000000000000000" pitchFamily="2" charset="2"/>
              <a:buNone/>
            </a:pPr>
            <a:r>
              <a:rPr lang="en-US" altLang="vi-VN" sz="1800"/>
              <a:t>  //read bufln</a:t>
            </a:r>
          </a:p>
          <a:p>
            <a:pPr lvl="2">
              <a:lnSpc>
                <a:spcPct val="120000"/>
              </a:lnSpc>
              <a:buFont typeface="Wingdings" panose="05000000000000000000" pitchFamily="2" charset="2"/>
              <a:buNone/>
            </a:pPr>
            <a:r>
              <a:rPr lang="en-US" altLang="vi-VN" smtClean="0"/>
              <a:t> …..</a:t>
            </a:r>
          </a:p>
        </p:txBody>
      </p:sp>
    </p:spTree>
    <p:extLst>
      <p:ext uri="{BB962C8B-B14F-4D97-AF65-F5344CB8AC3E}">
        <p14:creationId xmlns:p14="http://schemas.microsoft.com/office/powerpoint/2010/main" val="4264324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4DD9964-8B46-48F0-83CF-5BE51AC4F944}" type="slidenum">
              <a:rPr lang="en-US" altLang="vi-VN" sz="1200">
                <a:solidFill>
                  <a:prstClr val="black"/>
                </a:solidFill>
                <a:latin typeface="Garamond" panose="02020404030301010803" pitchFamily="18" charset="0"/>
              </a:rPr>
              <a:pPr>
                <a:spcBef>
                  <a:spcPct val="0"/>
                </a:spcBef>
                <a:buClrTx/>
                <a:buSzTx/>
                <a:buFontTx/>
                <a:buNone/>
              </a:pPr>
              <a:t>22</a:t>
            </a:fld>
            <a:endParaRPr lang="en-US" altLang="vi-VN" sz="1200">
              <a:solidFill>
                <a:prstClr val="black"/>
              </a:solidFill>
              <a:latin typeface="Garamond" panose="02020404030301010803" pitchFamily="18" charset="0"/>
            </a:endParaRPr>
          </a:p>
        </p:txBody>
      </p:sp>
      <p:sp>
        <p:nvSpPr>
          <p:cNvPr id="297987" name="Rectangle 2"/>
          <p:cNvSpPr>
            <a:spLocks noGrp="1" noChangeArrowheads="1"/>
          </p:cNvSpPr>
          <p:nvPr>
            <p:ph type="title"/>
          </p:nvPr>
        </p:nvSpPr>
        <p:spPr/>
        <p:txBody>
          <a:bodyPr/>
          <a:lstStyle/>
          <a:p>
            <a:r>
              <a:rPr lang="en-US" altLang="vi-VN" b="1" smtClean="0">
                <a:latin typeface="Arial" panose="020B0604020202020204" pitchFamily="34" charset="0"/>
              </a:rPr>
              <a:t>Lớp HttpURLConnection</a:t>
            </a:r>
          </a:p>
        </p:txBody>
      </p:sp>
      <p:sp>
        <p:nvSpPr>
          <p:cNvPr id="297988" name="Rectangle 3"/>
          <p:cNvSpPr>
            <a:spLocks noGrp="1" noChangeArrowheads="1"/>
          </p:cNvSpPr>
          <p:nvPr>
            <p:ph type="body" idx="1"/>
          </p:nvPr>
        </p:nvSpPr>
        <p:spPr/>
        <p:txBody>
          <a:bodyPr/>
          <a:lstStyle/>
          <a:p>
            <a:r>
              <a:rPr lang="en-US" altLang="vi-VN" b="1" smtClean="0"/>
              <a:t>Tự tìm hiểu về lớp này</a:t>
            </a:r>
          </a:p>
          <a:p>
            <a:endParaRPr lang="en-US" altLang="vi-VN" b="1" smtClean="0"/>
          </a:p>
        </p:txBody>
      </p:sp>
    </p:spTree>
    <p:extLst>
      <p:ext uri="{BB962C8B-B14F-4D97-AF65-F5344CB8AC3E}">
        <p14:creationId xmlns:p14="http://schemas.microsoft.com/office/powerpoint/2010/main" val="1063674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7151629-E53C-4D68-9B6E-61B5B0FD200E}" type="slidenum">
              <a:rPr lang="en-US" altLang="vi-VN" sz="1200">
                <a:solidFill>
                  <a:prstClr val="black"/>
                </a:solidFill>
                <a:latin typeface="Garamond" panose="02020404030301010803" pitchFamily="18" charset="0"/>
              </a:rPr>
              <a:pPr>
                <a:spcBef>
                  <a:spcPct val="0"/>
                </a:spcBef>
                <a:buClrTx/>
                <a:buSzTx/>
                <a:buFontTx/>
                <a:buNone/>
              </a:pPr>
              <a:t>23</a:t>
            </a:fld>
            <a:endParaRPr lang="en-US" altLang="vi-VN" sz="1200">
              <a:solidFill>
                <a:prstClr val="black"/>
              </a:solidFill>
              <a:latin typeface="Garamond" panose="02020404030301010803" pitchFamily="18" charset="0"/>
            </a:endParaRPr>
          </a:p>
        </p:txBody>
      </p:sp>
      <p:sp>
        <p:nvSpPr>
          <p:cNvPr id="300035"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300036" name="Rectangle 3"/>
          <p:cNvSpPr>
            <a:spLocks noGrp="1" noChangeArrowheads="1"/>
          </p:cNvSpPr>
          <p:nvPr>
            <p:ph type="body" idx="1"/>
          </p:nvPr>
        </p:nvSpPr>
        <p:spPr/>
        <p:txBody>
          <a:bodyPr/>
          <a:lstStyle/>
          <a:p>
            <a:r>
              <a:rPr lang="en-US" altLang="vi-VN" b="1" smtClean="0"/>
              <a:t>Sinh viên tự tìm hiểu: </a:t>
            </a:r>
          </a:p>
          <a:p>
            <a:pPr lvl="1"/>
            <a:r>
              <a:rPr lang="en-US" altLang="vi-VN" b="1" smtClean="0"/>
              <a:t>Lập trình giao thức truyền tin đơn giản SMTP (</a:t>
            </a:r>
            <a:r>
              <a:rPr lang="en-US" altLang="vi-VN" smtClean="0"/>
              <a:t>Simple Mail Transfer Protocol)</a:t>
            </a:r>
          </a:p>
          <a:p>
            <a:pPr lvl="2"/>
            <a:r>
              <a:rPr lang="en-US" altLang="vi-VN" b="1" smtClean="0"/>
              <a:t>Tạo chương trình SMTP Client</a:t>
            </a:r>
          </a:p>
          <a:p>
            <a:pPr lvl="1"/>
            <a:r>
              <a:rPr lang="en-US" altLang="vi-VN" smtClean="0"/>
              <a:t>Lập trình giao thức nhận tin POP3 (Post Office Protocol)</a:t>
            </a:r>
          </a:p>
          <a:p>
            <a:pPr lvl="2"/>
            <a:r>
              <a:rPr lang="en-US" altLang="vi-VN" b="1" smtClean="0"/>
              <a:t>Tạo chương trình POP3 Client</a:t>
            </a:r>
            <a:endParaRPr lang="en-US" altLang="vi-VN" smtClean="0"/>
          </a:p>
        </p:txBody>
      </p:sp>
    </p:spTree>
    <p:extLst>
      <p:ext uri="{BB962C8B-B14F-4D97-AF65-F5344CB8AC3E}">
        <p14:creationId xmlns:p14="http://schemas.microsoft.com/office/powerpoint/2010/main" val="1534179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511F648-36E9-4973-A1F7-2CCA5BC313E6}" type="slidenum">
              <a:rPr lang="en-US" altLang="vi-VN" sz="1200">
                <a:solidFill>
                  <a:prstClr val="black"/>
                </a:solidFill>
                <a:latin typeface="Garamond" panose="02020404030301010803" pitchFamily="18" charset="0"/>
              </a:rPr>
              <a:pPr>
                <a:spcBef>
                  <a:spcPct val="0"/>
                </a:spcBef>
                <a:buClrTx/>
                <a:buSzTx/>
                <a:buFontTx/>
                <a:buNone/>
              </a:pPr>
              <a:t>24</a:t>
            </a:fld>
            <a:endParaRPr lang="en-US" altLang="vi-VN" sz="1200">
              <a:solidFill>
                <a:prstClr val="black"/>
              </a:solidFill>
              <a:latin typeface="Garamond" panose="02020404030301010803" pitchFamily="18" charset="0"/>
            </a:endParaRPr>
          </a:p>
        </p:txBody>
      </p:sp>
      <p:sp>
        <p:nvSpPr>
          <p:cNvPr id="302083" name="Rectangle 2"/>
          <p:cNvSpPr>
            <a:spLocks noGrp="1" noChangeArrowheads="1"/>
          </p:cNvSpPr>
          <p:nvPr>
            <p:ph type="title"/>
          </p:nvPr>
        </p:nvSpPr>
        <p:spPr/>
        <p:txBody>
          <a:bodyPr/>
          <a:lstStyle/>
          <a:p>
            <a:r>
              <a:rPr lang="en-US" altLang="vi-VN" b="1" smtClean="0">
                <a:latin typeface="Arial" panose="020B0604020202020204" pitchFamily="34" charset="0"/>
              </a:rPr>
              <a:t>Bài tập lập trình giao thức HTTP</a:t>
            </a:r>
          </a:p>
        </p:txBody>
      </p:sp>
      <p:sp>
        <p:nvSpPr>
          <p:cNvPr id="302084" name="Rectangle 3"/>
          <p:cNvSpPr>
            <a:spLocks noGrp="1" noChangeArrowheads="1"/>
          </p:cNvSpPr>
          <p:nvPr>
            <p:ph type="body" idx="1"/>
          </p:nvPr>
        </p:nvSpPr>
        <p:spPr>
          <a:xfrm>
            <a:off x="246889" y="1431235"/>
            <a:ext cx="11862816" cy="4866198"/>
          </a:xfrm>
        </p:spPr>
        <p:txBody>
          <a:bodyPr/>
          <a:lstStyle/>
          <a:p>
            <a:pPr>
              <a:lnSpc>
                <a:spcPct val="90000"/>
              </a:lnSpc>
            </a:pPr>
            <a:r>
              <a:rPr lang="en-US" altLang="vi-VN" dirty="0" err="1" smtClean="0"/>
              <a:t>Tạo</a:t>
            </a:r>
            <a:r>
              <a:rPr lang="en-US" altLang="vi-VN" dirty="0" smtClean="0"/>
              <a:t> </a:t>
            </a:r>
            <a:r>
              <a:rPr lang="en-US" altLang="vi-VN" dirty="0" err="1" smtClean="0"/>
              <a:t>một</a:t>
            </a:r>
            <a:r>
              <a:rPr lang="en-US" altLang="vi-VN" dirty="0" smtClean="0"/>
              <a:t> browser </a:t>
            </a:r>
            <a:r>
              <a:rPr lang="en-US" altLang="vi-VN" dirty="0" err="1" smtClean="0"/>
              <a:t>đơn</a:t>
            </a:r>
            <a:r>
              <a:rPr lang="en-US" altLang="vi-VN" dirty="0" smtClean="0"/>
              <a:t> </a:t>
            </a:r>
            <a:r>
              <a:rPr lang="en-US" altLang="vi-VN" dirty="0" err="1" smtClean="0"/>
              <a:t>giản</a:t>
            </a:r>
            <a:endParaRPr lang="en-US" altLang="vi-VN" dirty="0" smtClean="0"/>
          </a:p>
          <a:p>
            <a:pPr lvl="1">
              <a:lnSpc>
                <a:spcPct val="90000"/>
              </a:lnSpc>
            </a:pPr>
            <a:r>
              <a:rPr lang="en-US" altLang="vi-VN" dirty="0" smtClean="0"/>
              <a:t>Browser </a:t>
            </a:r>
            <a:r>
              <a:rPr lang="en-US" altLang="vi-VN" dirty="0" err="1" smtClean="0"/>
              <a:t>này</a:t>
            </a:r>
            <a:r>
              <a:rPr lang="en-US" altLang="vi-VN" dirty="0" smtClean="0"/>
              <a:t> </a:t>
            </a:r>
            <a:r>
              <a:rPr lang="en-US" altLang="vi-VN" dirty="0" err="1" smtClean="0"/>
              <a:t>cho</a:t>
            </a:r>
            <a:r>
              <a:rPr lang="en-US" altLang="vi-VN" dirty="0" smtClean="0"/>
              <a:t> </a:t>
            </a:r>
            <a:r>
              <a:rPr lang="en-US" altLang="vi-VN" dirty="0" err="1" smtClean="0"/>
              <a:t>phép</a:t>
            </a:r>
            <a:r>
              <a:rPr lang="en-US" altLang="vi-VN" dirty="0" smtClean="0"/>
              <a:t> </a:t>
            </a:r>
            <a:r>
              <a:rPr lang="en-US" altLang="vi-VN" dirty="0" err="1" smtClean="0"/>
              <a:t>người</a:t>
            </a:r>
            <a:r>
              <a:rPr lang="en-US" altLang="vi-VN" dirty="0" smtClean="0"/>
              <a:t> </a:t>
            </a:r>
            <a:r>
              <a:rPr lang="en-US" altLang="vi-VN" dirty="0" err="1" smtClean="0"/>
              <a:t>dùng</a:t>
            </a:r>
            <a:r>
              <a:rPr lang="en-US" altLang="vi-VN" dirty="0" smtClean="0"/>
              <a:t> </a:t>
            </a:r>
            <a:r>
              <a:rPr lang="en-US" altLang="vi-VN" dirty="0" err="1" smtClean="0"/>
              <a:t>gõ</a:t>
            </a:r>
            <a:r>
              <a:rPr lang="en-US" altLang="vi-VN" dirty="0" smtClean="0"/>
              <a:t> URL </a:t>
            </a:r>
            <a:r>
              <a:rPr lang="en-US" altLang="vi-VN" dirty="0" err="1" smtClean="0"/>
              <a:t>yêu</a:t>
            </a:r>
            <a:r>
              <a:rPr lang="en-US" altLang="vi-VN" dirty="0" smtClean="0"/>
              <a:t> </a:t>
            </a:r>
            <a:r>
              <a:rPr lang="en-US" altLang="vi-VN" dirty="0" err="1" smtClean="0"/>
              <a:t>cầu</a:t>
            </a:r>
            <a:r>
              <a:rPr lang="en-US" altLang="vi-VN" dirty="0" smtClean="0"/>
              <a:t> </a:t>
            </a:r>
            <a:r>
              <a:rPr lang="en-US" altLang="vi-VN" dirty="0" err="1" smtClean="0"/>
              <a:t>tài</a:t>
            </a:r>
            <a:r>
              <a:rPr lang="en-US" altLang="vi-VN" dirty="0" smtClean="0"/>
              <a:t> </a:t>
            </a:r>
            <a:r>
              <a:rPr lang="en-US" altLang="vi-VN" dirty="0" err="1" smtClean="0"/>
              <a:t>nguyên</a:t>
            </a:r>
            <a:r>
              <a:rPr lang="en-US" altLang="vi-VN" dirty="0" smtClean="0"/>
              <a:t> </a:t>
            </a:r>
            <a:r>
              <a:rPr lang="en-US" altLang="vi-VN" dirty="0" err="1" smtClean="0"/>
              <a:t>của</a:t>
            </a:r>
            <a:r>
              <a:rPr lang="en-US" altLang="vi-VN" dirty="0" smtClean="0"/>
              <a:t> </a:t>
            </a:r>
            <a:r>
              <a:rPr lang="en-US" altLang="vi-VN" dirty="0" err="1" smtClean="0"/>
              <a:t>một</a:t>
            </a:r>
            <a:r>
              <a:rPr lang="en-US" altLang="vi-VN" dirty="0" smtClean="0"/>
              <a:t> </a:t>
            </a:r>
            <a:r>
              <a:rPr lang="en-US" altLang="vi-VN" dirty="0" err="1" smtClean="0"/>
              <a:t>trang</a:t>
            </a:r>
            <a:r>
              <a:rPr lang="en-US" altLang="vi-VN" dirty="0" smtClean="0"/>
              <a:t> Web </a:t>
            </a:r>
            <a:r>
              <a:rPr lang="en-US" altLang="vi-VN" dirty="0" err="1" smtClean="0"/>
              <a:t>nào</a:t>
            </a:r>
            <a:r>
              <a:rPr lang="en-US" altLang="vi-VN" dirty="0" smtClean="0"/>
              <a:t> </a:t>
            </a:r>
            <a:r>
              <a:rPr lang="en-US" altLang="vi-VN" dirty="0" err="1" smtClean="0"/>
              <a:t>đó</a:t>
            </a:r>
            <a:r>
              <a:rPr lang="en-US" altLang="vi-VN" dirty="0" smtClean="0"/>
              <a:t>.</a:t>
            </a:r>
          </a:p>
          <a:p>
            <a:pPr lvl="1">
              <a:lnSpc>
                <a:spcPct val="90000"/>
              </a:lnSpc>
            </a:pPr>
            <a:r>
              <a:rPr lang="en-US" altLang="vi-VN" dirty="0" smtClean="0"/>
              <a:t>Browser </a:t>
            </a:r>
            <a:r>
              <a:rPr lang="en-US" altLang="vi-VN" dirty="0" err="1" smtClean="0"/>
              <a:t>cũng</a:t>
            </a:r>
            <a:r>
              <a:rPr lang="en-US" altLang="vi-VN" dirty="0" smtClean="0"/>
              <a:t> </a:t>
            </a:r>
            <a:r>
              <a:rPr lang="en-US" altLang="vi-VN" dirty="0" err="1" smtClean="0"/>
              <a:t>cho</a:t>
            </a:r>
            <a:r>
              <a:rPr lang="en-US" altLang="vi-VN" dirty="0" smtClean="0"/>
              <a:t> </a:t>
            </a:r>
            <a:r>
              <a:rPr lang="en-US" altLang="vi-VN" dirty="0" err="1" smtClean="0"/>
              <a:t>phép</a:t>
            </a:r>
            <a:r>
              <a:rPr lang="en-US" altLang="vi-VN" dirty="0" smtClean="0"/>
              <a:t> </a:t>
            </a:r>
            <a:r>
              <a:rPr lang="en-US" altLang="vi-VN" dirty="0" err="1" smtClean="0"/>
              <a:t>thực</a:t>
            </a:r>
            <a:r>
              <a:rPr lang="en-US" altLang="vi-VN" dirty="0" smtClean="0"/>
              <a:t> </a:t>
            </a:r>
            <a:r>
              <a:rPr lang="en-US" altLang="vi-VN" dirty="0" err="1" smtClean="0"/>
              <a:t>hiện</a:t>
            </a:r>
            <a:r>
              <a:rPr lang="en-US" altLang="vi-VN" dirty="0" smtClean="0"/>
              <a:t> 3 </a:t>
            </a:r>
            <a:r>
              <a:rPr lang="en-US" altLang="vi-VN" dirty="0" err="1" smtClean="0"/>
              <a:t>loại</a:t>
            </a:r>
            <a:r>
              <a:rPr lang="en-US" altLang="vi-VN" dirty="0" smtClean="0"/>
              <a:t> request </a:t>
            </a:r>
          </a:p>
          <a:p>
            <a:pPr lvl="2">
              <a:lnSpc>
                <a:spcPct val="90000"/>
              </a:lnSpc>
            </a:pPr>
            <a:r>
              <a:rPr lang="en-US" altLang="vi-VN" dirty="0" smtClean="0"/>
              <a:t>GET</a:t>
            </a:r>
          </a:p>
          <a:p>
            <a:pPr lvl="2">
              <a:lnSpc>
                <a:spcPct val="90000"/>
              </a:lnSpc>
            </a:pPr>
            <a:r>
              <a:rPr lang="en-US" altLang="vi-VN" dirty="0" smtClean="0"/>
              <a:t>POST</a:t>
            </a:r>
          </a:p>
          <a:p>
            <a:pPr lvl="2">
              <a:lnSpc>
                <a:spcPct val="90000"/>
              </a:lnSpc>
            </a:pPr>
            <a:r>
              <a:rPr lang="en-US" altLang="vi-VN" dirty="0" smtClean="0"/>
              <a:t>HEAD</a:t>
            </a:r>
          </a:p>
          <a:p>
            <a:pPr lvl="1">
              <a:lnSpc>
                <a:spcPct val="90000"/>
              </a:lnSpc>
            </a:pPr>
            <a:r>
              <a:rPr lang="en-US" altLang="vi-VN" dirty="0" err="1" smtClean="0"/>
              <a:t>Nếu</a:t>
            </a:r>
            <a:r>
              <a:rPr lang="en-US" altLang="vi-VN" dirty="0" smtClean="0"/>
              <a:t> </a:t>
            </a:r>
            <a:r>
              <a:rPr lang="en-US" altLang="vi-VN" dirty="0" err="1" smtClean="0"/>
              <a:t>phương</a:t>
            </a:r>
            <a:r>
              <a:rPr lang="en-US" altLang="vi-VN" dirty="0" smtClean="0"/>
              <a:t> </a:t>
            </a:r>
            <a:r>
              <a:rPr lang="en-US" altLang="vi-VN" dirty="0" err="1" smtClean="0"/>
              <a:t>thức</a:t>
            </a:r>
            <a:r>
              <a:rPr lang="en-US" altLang="vi-VN" dirty="0" smtClean="0"/>
              <a:t> request </a:t>
            </a:r>
            <a:r>
              <a:rPr lang="en-US" altLang="vi-VN" dirty="0" err="1" smtClean="0"/>
              <a:t>là</a:t>
            </a:r>
            <a:r>
              <a:rPr lang="en-US" altLang="vi-VN" dirty="0" smtClean="0"/>
              <a:t> POST </a:t>
            </a:r>
            <a:r>
              <a:rPr lang="en-US" altLang="vi-VN" dirty="0" err="1" smtClean="0"/>
              <a:t>hoặc</a:t>
            </a:r>
            <a:r>
              <a:rPr lang="en-US" altLang="vi-VN" dirty="0" smtClean="0"/>
              <a:t> GET, </a:t>
            </a:r>
            <a:r>
              <a:rPr lang="en-US" altLang="vi-VN" dirty="0" err="1" smtClean="0"/>
              <a:t>thì</a:t>
            </a:r>
            <a:r>
              <a:rPr lang="en-US" altLang="vi-VN" dirty="0" smtClean="0"/>
              <a:t> Browser </a:t>
            </a:r>
            <a:r>
              <a:rPr lang="en-US" altLang="vi-VN" dirty="0" err="1" smtClean="0"/>
              <a:t>này</a:t>
            </a:r>
            <a:r>
              <a:rPr lang="en-US" altLang="vi-VN" dirty="0" smtClean="0"/>
              <a:t> </a:t>
            </a:r>
            <a:r>
              <a:rPr lang="en-US" altLang="vi-VN" dirty="0" err="1" smtClean="0"/>
              <a:t>phân</a:t>
            </a:r>
            <a:r>
              <a:rPr lang="en-US" altLang="vi-VN" dirty="0" smtClean="0"/>
              <a:t> </a:t>
            </a:r>
            <a:r>
              <a:rPr lang="en-US" altLang="vi-VN" dirty="0" err="1" smtClean="0"/>
              <a:t>tích</a:t>
            </a:r>
            <a:r>
              <a:rPr lang="en-US" altLang="vi-VN" dirty="0" smtClean="0"/>
              <a:t> </a:t>
            </a:r>
            <a:r>
              <a:rPr lang="en-US" altLang="vi-VN" dirty="0" err="1" smtClean="0"/>
              <a:t>trang</a:t>
            </a:r>
            <a:r>
              <a:rPr lang="en-US" altLang="vi-VN" dirty="0" smtClean="0"/>
              <a:t> HTML </a:t>
            </a:r>
            <a:r>
              <a:rPr lang="en-US" altLang="vi-VN" dirty="0" err="1" smtClean="0"/>
              <a:t>trả</a:t>
            </a:r>
            <a:r>
              <a:rPr lang="en-US" altLang="vi-VN" dirty="0" smtClean="0"/>
              <a:t> </a:t>
            </a:r>
            <a:r>
              <a:rPr lang="en-US" altLang="vi-VN" dirty="0" err="1" smtClean="0"/>
              <a:t>lại</a:t>
            </a:r>
            <a:r>
              <a:rPr lang="en-US" altLang="vi-VN" dirty="0" smtClean="0"/>
              <a:t> </a:t>
            </a:r>
            <a:r>
              <a:rPr lang="en-US" altLang="vi-VN" dirty="0" err="1" smtClean="0"/>
              <a:t>và</a:t>
            </a:r>
            <a:r>
              <a:rPr lang="en-US" altLang="vi-VN" dirty="0" smtClean="0"/>
              <a:t> </a:t>
            </a:r>
            <a:r>
              <a:rPr lang="en-US" altLang="vi-VN" dirty="0" err="1" smtClean="0"/>
              <a:t>hiển</a:t>
            </a:r>
            <a:r>
              <a:rPr lang="en-US" altLang="vi-VN" dirty="0" smtClean="0"/>
              <a:t> </a:t>
            </a:r>
            <a:r>
              <a:rPr lang="en-US" altLang="vi-VN" dirty="0" err="1" smtClean="0"/>
              <a:t>thị</a:t>
            </a:r>
            <a:r>
              <a:rPr lang="en-US" altLang="vi-VN" dirty="0" smtClean="0"/>
              <a:t> </a:t>
            </a:r>
            <a:r>
              <a:rPr lang="en-US" altLang="vi-VN" dirty="0" err="1" smtClean="0"/>
              <a:t>chiều</a:t>
            </a:r>
            <a:r>
              <a:rPr lang="en-US" altLang="vi-VN" dirty="0" smtClean="0"/>
              <a:t> </a:t>
            </a:r>
            <a:r>
              <a:rPr lang="en-US" altLang="vi-VN" dirty="0" err="1" smtClean="0"/>
              <a:t>dài</a:t>
            </a:r>
            <a:r>
              <a:rPr lang="en-US" altLang="vi-VN" dirty="0" smtClean="0"/>
              <a:t>, </a:t>
            </a:r>
            <a:r>
              <a:rPr lang="en-US" altLang="vi-VN" dirty="0" err="1" smtClean="0"/>
              <a:t>số</a:t>
            </a:r>
            <a:r>
              <a:rPr lang="en-US" altLang="vi-VN" dirty="0" smtClean="0"/>
              <a:t> </a:t>
            </a:r>
            <a:r>
              <a:rPr lang="en-US" altLang="vi-VN" dirty="0" err="1" smtClean="0"/>
              <a:t>lượng</a:t>
            </a:r>
            <a:r>
              <a:rPr lang="en-US" altLang="vi-VN" dirty="0" smtClean="0"/>
              <a:t> tag &lt;p&gt;, &lt;div&gt;, &lt;span&gt;, &lt;</a:t>
            </a:r>
            <a:r>
              <a:rPr lang="en-US" altLang="vi-VN" dirty="0" err="1" smtClean="0"/>
              <a:t>imag</a:t>
            </a:r>
            <a:r>
              <a:rPr lang="en-US" altLang="vi-VN" dirty="0" smtClean="0"/>
              <a:t>&gt; </a:t>
            </a:r>
            <a:r>
              <a:rPr lang="en-US" altLang="vi-VN" dirty="0" err="1" smtClean="0"/>
              <a:t>của</a:t>
            </a:r>
            <a:r>
              <a:rPr lang="en-US" altLang="vi-VN" dirty="0" smtClean="0"/>
              <a:t> </a:t>
            </a:r>
            <a:r>
              <a:rPr lang="en-US" altLang="vi-VN" dirty="0" err="1" smtClean="0"/>
              <a:t>trang</a:t>
            </a:r>
            <a:r>
              <a:rPr lang="en-US" altLang="vi-VN" dirty="0" smtClean="0"/>
              <a:t> HTML. </a:t>
            </a:r>
          </a:p>
          <a:p>
            <a:pPr lvl="2">
              <a:lnSpc>
                <a:spcPct val="90000"/>
              </a:lnSpc>
            </a:pPr>
            <a:r>
              <a:rPr lang="en-US" altLang="vi-VN" dirty="0" err="1" smtClean="0"/>
              <a:t>Nếu</a:t>
            </a:r>
            <a:r>
              <a:rPr lang="en-US" altLang="vi-VN" dirty="0" smtClean="0"/>
              <a:t> SV </a:t>
            </a:r>
            <a:r>
              <a:rPr lang="en-US" altLang="vi-VN" dirty="0" err="1" smtClean="0"/>
              <a:t>nào</a:t>
            </a:r>
            <a:r>
              <a:rPr lang="en-US" altLang="vi-VN" dirty="0" smtClean="0"/>
              <a:t> </a:t>
            </a:r>
            <a:r>
              <a:rPr lang="en-US" altLang="vi-VN" dirty="0" err="1" smtClean="0"/>
              <a:t>có</a:t>
            </a:r>
            <a:r>
              <a:rPr lang="en-US" altLang="vi-VN" dirty="0" smtClean="0"/>
              <a:t> </a:t>
            </a:r>
            <a:r>
              <a:rPr lang="en-US" altLang="vi-VN" dirty="0" err="1" smtClean="0"/>
              <a:t>khả</a:t>
            </a:r>
            <a:r>
              <a:rPr lang="en-US" altLang="vi-VN" dirty="0" smtClean="0"/>
              <a:t> </a:t>
            </a:r>
            <a:r>
              <a:rPr lang="en-US" altLang="vi-VN" dirty="0" err="1" smtClean="0"/>
              <a:t>năng</a:t>
            </a:r>
            <a:r>
              <a:rPr lang="en-US" altLang="vi-VN" dirty="0" smtClean="0"/>
              <a:t> </a:t>
            </a:r>
            <a:r>
              <a:rPr lang="en-US" altLang="vi-VN" dirty="0" err="1" smtClean="0"/>
              <a:t>tạo</a:t>
            </a:r>
            <a:r>
              <a:rPr lang="en-US" altLang="vi-VN" dirty="0" smtClean="0"/>
              <a:t> Browser </a:t>
            </a:r>
            <a:r>
              <a:rPr lang="en-US" altLang="vi-VN" dirty="0" err="1" smtClean="0"/>
              <a:t>có</a:t>
            </a:r>
            <a:r>
              <a:rPr lang="en-US" altLang="vi-VN" dirty="0" smtClean="0"/>
              <a:t> </a:t>
            </a:r>
            <a:r>
              <a:rPr lang="en-US" altLang="vi-VN" dirty="0" err="1" smtClean="0"/>
              <a:t>khả</a:t>
            </a:r>
            <a:r>
              <a:rPr lang="en-US" altLang="vi-VN" dirty="0" smtClean="0"/>
              <a:t> </a:t>
            </a:r>
            <a:r>
              <a:rPr lang="en-US" altLang="vi-VN" dirty="0" err="1" smtClean="0"/>
              <a:t>năng</a:t>
            </a:r>
            <a:r>
              <a:rPr lang="en-US" altLang="vi-VN" dirty="0" smtClean="0"/>
              <a:t> </a:t>
            </a:r>
            <a:r>
              <a:rPr lang="en-US" altLang="vi-VN" dirty="0" err="1" smtClean="0"/>
              <a:t>hiểu</a:t>
            </a:r>
            <a:r>
              <a:rPr lang="en-US" altLang="vi-VN" dirty="0" smtClean="0"/>
              <a:t> </a:t>
            </a:r>
            <a:r>
              <a:rPr lang="en-US" altLang="vi-VN" dirty="0" err="1" smtClean="0"/>
              <a:t>và</a:t>
            </a:r>
            <a:r>
              <a:rPr lang="en-US" altLang="vi-VN" dirty="0" smtClean="0"/>
              <a:t> </a:t>
            </a:r>
            <a:r>
              <a:rPr lang="en-US" altLang="vi-VN" dirty="0" err="1" smtClean="0"/>
              <a:t>biểu</a:t>
            </a:r>
            <a:r>
              <a:rPr lang="en-US" altLang="vi-VN" dirty="0" smtClean="0"/>
              <a:t> </a:t>
            </a:r>
            <a:r>
              <a:rPr lang="en-US" altLang="vi-VN" dirty="0" err="1" smtClean="0"/>
              <a:t>diễn</a:t>
            </a:r>
            <a:r>
              <a:rPr lang="en-US" altLang="vi-VN" dirty="0" smtClean="0"/>
              <a:t> </a:t>
            </a:r>
            <a:r>
              <a:rPr lang="en-US" altLang="vi-VN" dirty="0" err="1" smtClean="0"/>
              <a:t>trang</a:t>
            </a:r>
            <a:r>
              <a:rPr lang="en-US" altLang="vi-VN" dirty="0" smtClean="0"/>
              <a:t> HTML </a:t>
            </a:r>
            <a:r>
              <a:rPr lang="en-US" altLang="vi-VN" dirty="0" err="1" smtClean="0"/>
              <a:t>thì</a:t>
            </a:r>
            <a:r>
              <a:rPr lang="en-US" altLang="vi-VN" dirty="0" smtClean="0"/>
              <a:t> </a:t>
            </a:r>
            <a:r>
              <a:rPr lang="en-US" altLang="vi-VN" dirty="0" err="1" smtClean="0"/>
              <a:t>càng</a:t>
            </a:r>
            <a:r>
              <a:rPr lang="en-US" altLang="vi-VN" dirty="0" smtClean="0"/>
              <a:t> </a:t>
            </a:r>
            <a:r>
              <a:rPr lang="en-US" altLang="vi-VN" dirty="0" err="1" smtClean="0"/>
              <a:t>tốt</a:t>
            </a:r>
            <a:r>
              <a:rPr lang="en-US" altLang="vi-VN" dirty="0" smtClean="0"/>
              <a:t>.</a:t>
            </a:r>
          </a:p>
          <a:p>
            <a:pPr lvl="1">
              <a:lnSpc>
                <a:spcPct val="90000"/>
              </a:lnSpc>
            </a:pPr>
            <a:r>
              <a:rPr lang="en-US" altLang="vi-VN" dirty="0" err="1" smtClean="0"/>
              <a:t>Nếu</a:t>
            </a:r>
            <a:r>
              <a:rPr lang="en-US" altLang="vi-VN" dirty="0" smtClean="0"/>
              <a:t> </a:t>
            </a:r>
            <a:r>
              <a:rPr lang="en-US" altLang="vi-VN" dirty="0" err="1" smtClean="0"/>
              <a:t>phương</a:t>
            </a:r>
            <a:r>
              <a:rPr lang="en-US" altLang="vi-VN" dirty="0" smtClean="0"/>
              <a:t> </a:t>
            </a:r>
            <a:r>
              <a:rPr lang="en-US" altLang="vi-VN" dirty="0" err="1" smtClean="0"/>
              <a:t>thức</a:t>
            </a:r>
            <a:r>
              <a:rPr lang="en-US" altLang="vi-VN" dirty="0" smtClean="0"/>
              <a:t> request </a:t>
            </a:r>
            <a:r>
              <a:rPr lang="en-US" altLang="vi-VN" dirty="0" err="1" smtClean="0"/>
              <a:t>là</a:t>
            </a:r>
            <a:r>
              <a:rPr lang="en-US" altLang="vi-VN" dirty="0" smtClean="0"/>
              <a:t> HEAD, Browser </a:t>
            </a:r>
            <a:r>
              <a:rPr lang="en-US" altLang="vi-VN" dirty="0" err="1" smtClean="0"/>
              <a:t>hiển</a:t>
            </a:r>
            <a:r>
              <a:rPr lang="en-US" altLang="vi-VN" dirty="0" smtClean="0"/>
              <a:t> </a:t>
            </a:r>
            <a:r>
              <a:rPr lang="en-US" altLang="vi-VN" dirty="0" err="1" smtClean="0"/>
              <a:t>thị</a:t>
            </a:r>
            <a:r>
              <a:rPr lang="en-US" altLang="vi-VN" dirty="0" smtClean="0"/>
              <a:t> </a:t>
            </a:r>
            <a:r>
              <a:rPr lang="en-US" altLang="vi-VN" dirty="0" err="1" smtClean="0"/>
              <a:t>thông</a:t>
            </a:r>
            <a:r>
              <a:rPr lang="en-US" altLang="vi-VN" dirty="0" smtClean="0"/>
              <a:t> tin </a:t>
            </a:r>
            <a:r>
              <a:rPr lang="en-US" altLang="vi-VN" dirty="0" err="1" smtClean="0"/>
              <a:t>về</a:t>
            </a:r>
            <a:r>
              <a:rPr lang="en-US" altLang="vi-VN" dirty="0" smtClean="0"/>
              <a:t> </a:t>
            </a:r>
            <a:r>
              <a:rPr lang="en-US" altLang="vi-VN" dirty="0" err="1" smtClean="0"/>
              <a:t>tài</a:t>
            </a:r>
            <a:r>
              <a:rPr lang="en-US" altLang="vi-VN" dirty="0" smtClean="0"/>
              <a:t> </a:t>
            </a:r>
            <a:r>
              <a:rPr lang="en-US" altLang="vi-VN" dirty="0" err="1" smtClean="0"/>
              <a:t>nguyên</a:t>
            </a:r>
            <a:r>
              <a:rPr lang="en-US" altLang="vi-VN" dirty="0" smtClean="0"/>
              <a:t> </a:t>
            </a:r>
          </a:p>
          <a:p>
            <a:pPr lvl="1">
              <a:lnSpc>
                <a:spcPct val="90000"/>
              </a:lnSpc>
            </a:pPr>
            <a:endParaRPr lang="en-US" altLang="vi-VN" dirty="0" smtClean="0"/>
          </a:p>
          <a:p>
            <a:pPr lvl="1">
              <a:lnSpc>
                <a:spcPct val="90000"/>
              </a:lnSpc>
            </a:pPr>
            <a:endParaRPr lang="en-US" altLang="vi-VN" dirty="0" smtClean="0"/>
          </a:p>
          <a:p>
            <a:pPr lvl="1">
              <a:lnSpc>
                <a:spcPct val="90000"/>
              </a:lnSpc>
            </a:pPr>
            <a:endParaRPr lang="en-US" altLang="vi-VN" dirty="0" smtClean="0"/>
          </a:p>
        </p:txBody>
      </p:sp>
    </p:spTree>
    <p:extLst>
      <p:ext uri="{BB962C8B-B14F-4D97-AF65-F5344CB8AC3E}">
        <p14:creationId xmlns:p14="http://schemas.microsoft.com/office/powerpoint/2010/main" val="1806120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dirty="0"/>
          </a:p>
        </p:txBody>
      </p:sp>
      <p:sp>
        <p:nvSpPr>
          <p:cNvPr id="4" name="Rectangle 3"/>
          <p:cNvSpPr/>
          <p:nvPr/>
        </p:nvSpPr>
        <p:spPr>
          <a:xfrm>
            <a:off x="4228325" y="2823175"/>
            <a:ext cx="3955442" cy="590931"/>
          </a:xfrm>
          <a:prstGeom prst="rect">
            <a:avLst/>
          </a:prstGeom>
        </p:spPr>
        <p:txBody>
          <a:bodyPr wrap="none">
            <a:spAutoFit/>
          </a:bodyPr>
          <a:lstStyle/>
          <a:p>
            <a:pPr lvl="0">
              <a:lnSpc>
                <a:spcPct val="90000"/>
              </a:lnSpc>
              <a:spcBef>
                <a:spcPts val="1000"/>
              </a:spcBef>
            </a:pPr>
            <a:r>
              <a:rPr lang="en-US" sz="3600" i="1" dirty="0">
                <a:solidFill>
                  <a:prstClr val="black"/>
                </a:solidFill>
              </a:rPr>
              <a:t>Thank your listening</a:t>
            </a:r>
            <a:endParaRPr lang="vi-VN" sz="3600" i="1" dirty="0">
              <a:solidFill>
                <a:prstClr val="black"/>
              </a:solidFill>
            </a:endParaRPr>
          </a:p>
        </p:txBody>
      </p:sp>
    </p:spTree>
    <p:extLst>
      <p:ext uri="{BB962C8B-B14F-4D97-AF65-F5344CB8AC3E}">
        <p14:creationId xmlns:p14="http://schemas.microsoft.com/office/powerpoint/2010/main" val="3166132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E77AFE6-A0C5-45F9-A769-B1739A4CEA27}" type="slidenum">
              <a:rPr lang="en-US" altLang="vi-VN" sz="1200">
                <a:solidFill>
                  <a:prstClr val="black"/>
                </a:solidFill>
                <a:latin typeface="Garamond" panose="02020404030301010803" pitchFamily="18" charset="0"/>
              </a:rPr>
              <a:pPr>
                <a:spcBef>
                  <a:spcPct val="0"/>
                </a:spcBef>
                <a:buClrTx/>
                <a:buSzTx/>
                <a:buFontTx/>
                <a:buNone/>
              </a:pPr>
              <a:t>3</a:t>
            </a:fld>
            <a:endParaRPr lang="en-US" altLang="vi-VN" sz="1200">
              <a:solidFill>
                <a:prstClr val="black"/>
              </a:solidFill>
              <a:latin typeface="Garamond" panose="02020404030301010803" pitchFamily="18" charset="0"/>
            </a:endParaRPr>
          </a:p>
        </p:txBody>
      </p:sp>
      <p:sp>
        <p:nvSpPr>
          <p:cNvPr id="259075" name="Rectangle 2"/>
          <p:cNvSpPr>
            <a:spLocks noGrp="1" noChangeArrowheads="1"/>
          </p:cNvSpPr>
          <p:nvPr>
            <p:ph type="title"/>
          </p:nvPr>
        </p:nvSpPr>
        <p:spPr/>
        <p:txBody>
          <a:bodyPr/>
          <a:lstStyle/>
          <a:p>
            <a:r>
              <a:rPr lang="en-US" altLang="vi-VN" smtClean="0">
                <a:latin typeface="Arial" panose="020B0604020202020204" pitchFamily="34" charset="0"/>
              </a:rPr>
              <a:t>Tổng quan</a:t>
            </a:r>
          </a:p>
        </p:txBody>
      </p:sp>
      <p:sp>
        <p:nvSpPr>
          <p:cNvPr id="259076" name="Rectangle 3"/>
          <p:cNvSpPr>
            <a:spLocks noGrp="1" noChangeArrowheads="1"/>
          </p:cNvSpPr>
          <p:nvPr>
            <p:ph type="body" idx="1"/>
          </p:nvPr>
        </p:nvSpPr>
        <p:spPr/>
        <p:txBody>
          <a:bodyPr/>
          <a:lstStyle/>
          <a:p>
            <a:pPr lvl="1">
              <a:lnSpc>
                <a:spcPct val="150000"/>
              </a:lnSpc>
            </a:pPr>
            <a:r>
              <a:rPr lang="en-US" altLang="vi-VN" smtClean="0"/>
              <a:t>Bài này trình bày tổng quan một số giao thức ứng dụng Internet phổ biến. </a:t>
            </a:r>
          </a:p>
          <a:p>
            <a:pPr lvl="1">
              <a:lnSpc>
                <a:spcPct val="150000"/>
              </a:lnSpc>
            </a:pPr>
            <a:r>
              <a:rPr lang="en-US" altLang="vi-VN" smtClean="0"/>
              <a:t>Một giao thức ứng dụng cho phép việc truyền thông giữa 2 ứng dụng. </a:t>
            </a:r>
          </a:p>
          <a:p>
            <a:pPr lvl="1">
              <a:lnSpc>
                <a:spcPct val="150000"/>
              </a:lnSpc>
            </a:pPr>
            <a:r>
              <a:rPr lang="en-US" altLang="vi-VN" smtClean="0"/>
              <a:t>Khi chúng ta check email, lướt Web, chơi games, hay download files trên mạng Internet, ứng dụng mạng sử dụng các giao thức ứng dụng tương ứng cho việc truyền thông. Ví dụ: giao thức POP3, HTTP, FTP,…</a:t>
            </a:r>
          </a:p>
          <a:p>
            <a:pPr lvl="2">
              <a:lnSpc>
                <a:spcPct val="150000"/>
              </a:lnSpc>
              <a:buFont typeface="Wingdings" panose="05000000000000000000" pitchFamily="2" charset="2"/>
              <a:buNone/>
            </a:pPr>
            <a:endParaRPr lang="en-US" altLang="vi-VN" smtClean="0"/>
          </a:p>
        </p:txBody>
      </p:sp>
    </p:spTree>
    <p:extLst>
      <p:ext uri="{BB962C8B-B14F-4D97-AF65-F5344CB8AC3E}">
        <p14:creationId xmlns:p14="http://schemas.microsoft.com/office/powerpoint/2010/main" val="1966669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8F5054B-741C-445F-BF70-B83740CDB809}" type="slidenum">
              <a:rPr lang="en-US" altLang="vi-VN" sz="1200">
                <a:solidFill>
                  <a:prstClr val="black"/>
                </a:solidFill>
                <a:latin typeface="Garamond" panose="02020404030301010803" pitchFamily="18" charset="0"/>
              </a:rPr>
              <a:pPr>
                <a:spcBef>
                  <a:spcPct val="0"/>
                </a:spcBef>
                <a:buClrTx/>
                <a:buSzTx/>
                <a:buFontTx/>
                <a:buNone/>
              </a:pPr>
              <a:t>4</a:t>
            </a:fld>
            <a:endParaRPr lang="en-US" altLang="vi-VN" sz="1200">
              <a:solidFill>
                <a:prstClr val="black"/>
              </a:solidFill>
              <a:latin typeface="Garamond" panose="02020404030301010803" pitchFamily="18" charset="0"/>
            </a:endParaRPr>
          </a:p>
        </p:txBody>
      </p:sp>
      <p:sp>
        <p:nvSpPr>
          <p:cNvPr id="261123" name="Rectangle 2"/>
          <p:cNvSpPr>
            <a:spLocks noGrp="1" noChangeArrowheads="1"/>
          </p:cNvSpPr>
          <p:nvPr>
            <p:ph type="title"/>
          </p:nvPr>
        </p:nvSpPr>
        <p:spPr/>
        <p:txBody>
          <a:bodyPr>
            <a:normAutofit fontScale="90000"/>
          </a:bodyPr>
          <a:lstStyle/>
          <a:p>
            <a:r>
              <a:rPr lang="en-US" altLang="vi-VN" b="1" smtClean="0">
                <a:latin typeface="Arial" panose="020B0604020202020204" pitchFamily="34" charset="0"/>
              </a:rPr>
              <a:t>Tài liệu đặc tả giao thức ứng dụng</a:t>
            </a:r>
          </a:p>
        </p:txBody>
      </p:sp>
      <p:sp>
        <p:nvSpPr>
          <p:cNvPr id="261124" name="Rectangle 3"/>
          <p:cNvSpPr>
            <a:spLocks noGrp="1" noChangeArrowheads="1"/>
          </p:cNvSpPr>
          <p:nvPr>
            <p:ph type="body" idx="1"/>
          </p:nvPr>
        </p:nvSpPr>
        <p:spPr/>
        <p:txBody>
          <a:bodyPr/>
          <a:lstStyle/>
          <a:p>
            <a:pPr>
              <a:lnSpc>
                <a:spcPct val="120000"/>
              </a:lnSpc>
            </a:pPr>
            <a:r>
              <a:rPr lang="en-US" altLang="vi-VN" smtClean="0"/>
              <a:t>Các giao thức Internet phổ biến sử dụng hiện nay được đăng tải như một tài liệu RFC (Request For Comment (RFC). </a:t>
            </a:r>
          </a:p>
          <a:p>
            <a:pPr>
              <a:lnSpc>
                <a:spcPct val="120000"/>
              </a:lnSpc>
            </a:pPr>
            <a:r>
              <a:rPr lang="en-US" altLang="vi-VN" smtClean="0"/>
              <a:t>Mỗi RFC chi tiết một giao thức ứng dụng, và được gán một số để nhận biết (vd, RFC 1945 cho HTTP/1.0). </a:t>
            </a:r>
          </a:p>
          <a:p>
            <a:pPr>
              <a:lnSpc>
                <a:spcPct val="120000"/>
              </a:lnSpc>
            </a:pPr>
            <a:r>
              <a:rPr lang="en-US" altLang="vi-VN" smtClean="0"/>
              <a:t>Các tài liệu RFC hết sức chi tiết và chứa tất cả các thông tin yêu cầu cho việc lập trình với giao thức này</a:t>
            </a:r>
          </a:p>
        </p:txBody>
      </p:sp>
    </p:spTree>
    <p:extLst>
      <p:ext uri="{BB962C8B-B14F-4D97-AF65-F5344CB8AC3E}">
        <p14:creationId xmlns:p14="http://schemas.microsoft.com/office/powerpoint/2010/main" val="4163755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0487806-CD0E-4687-921C-F6628CEDDF74}" type="slidenum">
              <a:rPr lang="en-US" altLang="vi-VN" sz="1200">
                <a:solidFill>
                  <a:prstClr val="black"/>
                </a:solidFill>
                <a:latin typeface="Garamond" panose="02020404030301010803" pitchFamily="18" charset="0"/>
              </a:rPr>
              <a:pPr>
                <a:spcBef>
                  <a:spcPct val="0"/>
                </a:spcBef>
                <a:buClrTx/>
                <a:buSzTx/>
                <a:buFontTx/>
                <a:buNone/>
              </a:pPr>
              <a:t>5</a:t>
            </a:fld>
            <a:endParaRPr lang="en-US" altLang="vi-VN" sz="1200">
              <a:solidFill>
                <a:prstClr val="black"/>
              </a:solidFill>
              <a:latin typeface="Garamond" panose="02020404030301010803" pitchFamily="18" charset="0"/>
            </a:endParaRPr>
          </a:p>
        </p:txBody>
      </p:sp>
      <p:sp>
        <p:nvSpPr>
          <p:cNvPr id="263171" name="Rectangle 2"/>
          <p:cNvSpPr>
            <a:spLocks noGrp="1" noChangeArrowheads="1"/>
          </p:cNvSpPr>
          <p:nvPr>
            <p:ph type="title"/>
          </p:nvPr>
        </p:nvSpPr>
        <p:spPr/>
        <p:txBody>
          <a:bodyPr/>
          <a:lstStyle/>
          <a:p>
            <a:r>
              <a:rPr lang="en-US" altLang="vi-VN" b="1" smtClean="0">
                <a:latin typeface="Arial" panose="020B0604020202020204" pitchFamily="34" charset="0"/>
              </a:rPr>
              <a:t>Tìm kiếm tài liệu RFC</a:t>
            </a:r>
          </a:p>
        </p:txBody>
      </p:sp>
      <p:sp>
        <p:nvSpPr>
          <p:cNvPr id="263172" name="Rectangle 3"/>
          <p:cNvSpPr>
            <a:spLocks noGrp="1" noChangeArrowheads="1"/>
          </p:cNvSpPr>
          <p:nvPr>
            <p:ph type="body" idx="1"/>
          </p:nvPr>
        </p:nvSpPr>
        <p:spPr/>
        <p:txBody>
          <a:bodyPr/>
          <a:lstStyle/>
          <a:p>
            <a:r>
              <a:rPr lang="en-US" altLang="vi-VN" smtClean="0"/>
              <a:t>Các tài liệu RFC tồn tại dưới dạng văn bản và miễn phí trên internet. </a:t>
            </a:r>
          </a:p>
          <a:p>
            <a:r>
              <a:rPr lang="en-US" altLang="vi-VN" smtClean="0"/>
              <a:t>Chúng ta có thể tìm tại </a:t>
            </a:r>
            <a:r>
              <a:rPr lang="en-US" altLang="vi-VN" sz="2400"/>
              <a:t>http://www.rfc-editor.org/rfc.html</a:t>
            </a:r>
            <a:r>
              <a:rPr lang="en-US" altLang="vi-VN" smtClean="0"/>
              <a:t>.</a:t>
            </a:r>
          </a:p>
          <a:p>
            <a:r>
              <a:rPr lang="en-US" altLang="vi-VN" smtClean="0"/>
              <a:t>Web site RFC Editor cho phép người dùng tìm tài liệu RFCs bằng số hay bằng từ khóa, tác giả, hay tiêu đề.</a:t>
            </a:r>
          </a:p>
          <a:p>
            <a:r>
              <a:rPr lang="en-US" altLang="vi-VN" smtClean="0"/>
              <a:t>Ví dụ, </a:t>
            </a:r>
          </a:p>
          <a:p>
            <a:pPr lvl="1"/>
            <a:r>
              <a:rPr lang="en-US" altLang="vi-VN" smtClean="0"/>
              <a:t>Để tìm tài liệu RFC 2324, chúng ta có thể gỏ "2324".</a:t>
            </a:r>
          </a:p>
          <a:p>
            <a:pPr lvl="1"/>
            <a:r>
              <a:rPr lang="en-US" altLang="vi-VN" smtClean="0"/>
              <a:t>Để tìm FTP, chúng ta có thể gõ "File Transfer Protocol."</a:t>
            </a:r>
          </a:p>
          <a:p>
            <a:endParaRPr lang="en-US" altLang="vi-VN" smtClean="0"/>
          </a:p>
        </p:txBody>
      </p:sp>
    </p:spTree>
    <p:extLst>
      <p:ext uri="{BB962C8B-B14F-4D97-AF65-F5344CB8AC3E}">
        <p14:creationId xmlns:p14="http://schemas.microsoft.com/office/powerpoint/2010/main" val="808110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68A4D2C-00B1-44CE-818A-E8A87C398A2C}" type="slidenum">
              <a:rPr lang="en-US" altLang="vi-VN" sz="1200">
                <a:solidFill>
                  <a:prstClr val="black"/>
                </a:solidFill>
                <a:latin typeface="Garamond" panose="02020404030301010803" pitchFamily="18" charset="0"/>
              </a:rPr>
              <a:pPr>
                <a:spcBef>
                  <a:spcPct val="0"/>
                </a:spcBef>
                <a:buClrTx/>
                <a:buSzTx/>
                <a:buFontTx/>
                <a:buNone/>
              </a:pPr>
              <a:t>6</a:t>
            </a:fld>
            <a:endParaRPr lang="en-US" altLang="vi-VN" sz="1200">
              <a:solidFill>
                <a:prstClr val="black"/>
              </a:solidFill>
              <a:latin typeface="Garamond" panose="02020404030301010803" pitchFamily="18" charset="0"/>
            </a:endParaRPr>
          </a:p>
        </p:txBody>
      </p:sp>
      <p:sp>
        <p:nvSpPr>
          <p:cNvPr id="265219"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265220" name="Rectangle 3"/>
          <p:cNvSpPr>
            <a:spLocks noGrp="1" noChangeArrowheads="1"/>
          </p:cNvSpPr>
          <p:nvPr>
            <p:ph type="body" idx="1"/>
          </p:nvPr>
        </p:nvSpPr>
        <p:spPr/>
        <p:txBody>
          <a:bodyPr/>
          <a:lstStyle/>
          <a:p>
            <a:endParaRPr lang="en-US" altLang="vi-VN" b="1" smtClean="0"/>
          </a:p>
          <a:p>
            <a:endParaRPr lang="en-US" altLang="vi-VN" b="1" smtClean="0"/>
          </a:p>
          <a:p>
            <a:endParaRPr lang="en-US" altLang="vi-VN" b="1" smtClean="0"/>
          </a:p>
          <a:p>
            <a:endParaRPr lang="en-US" altLang="vi-VN" b="1" smtClean="0"/>
          </a:p>
          <a:p>
            <a:pPr>
              <a:buFont typeface="Wingdings" panose="05000000000000000000" pitchFamily="2" charset="2"/>
              <a:buNone/>
            </a:pPr>
            <a:r>
              <a:rPr lang="en-US" altLang="vi-VN" b="1" smtClean="0"/>
              <a:t>Giao thức HTTP (HyperText Transfer Protocol)</a:t>
            </a:r>
          </a:p>
        </p:txBody>
      </p:sp>
    </p:spTree>
    <p:extLst>
      <p:ext uri="{BB962C8B-B14F-4D97-AF65-F5344CB8AC3E}">
        <p14:creationId xmlns:p14="http://schemas.microsoft.com/office/powerpoint/2010/main" val="2770941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5D380D0-5365-40FA-8ADA-E55D73B579D1}" type="slidenum">
              <a:rPr lang="en-US" altLang="vi-VN" sz="1200">
                <a:solidFill>
                  <a:prstClr val="black"/>
                </a:solidFill>
                <a:latin typeface="Garamond" panose="02020404030301010803" pitchFamily="18" charset="0"/>
              </a:rPr>
              <a:pPr>
                <a:spcBef>
                  <a:spcPct val="0"/>
                </a:spcBef>
                <a:buClrTx/>
                <a:buSzTx/>
                <a:buFontTx/>
                <a:buNone/>
              </a:pPr>
              <a:t>7</a:t>
            </a:fld>
            <a:endParaRPr lang="en-US" altLang="vi-VN" sz="1200">
              <a:solidFill>
                <a:prstClr val="black"/>
              </a:solidFill>
              <a:latin typeface="Garamond" panose="02020404030301010803" pitchFamily="18" charset="0"/>
            </a:endParaRPr>
          </a:p>
        </p:txBody>
      </p:sp>
      <p:sp>
        <p:nvSpPr>
          <p:cNvPr id="267267" name="Rectangle 2"/>
          <p:cNvSpPr>
            <a:spLocks noGrp="1" noChangeArrowheads="1"/>
          </p:cNvSpPr>
          <p:nvPr>
            <p:ph type="title"/>
          </p:nvPr>
        </p:nvSpPr>
        <p:spPr/>
        <p:txBody>
          <a:bodyPr/>
          <a:lstStyle/>
          <a:p>
            <a:r>
              <a:rPr lang="en-US" altLang="vi-VN" b="1" smtClean="0">
                <a:latin typeface="Arial" panose="020B0604020202020204" pitchFamily="34" charset="0"/>
              </a:rPr>
              <a:t>Tổng quan</a:t>
            </a:r>
          </a:p>
        </p:txBody>
      </p:sp>
      <p:sp>
        <p:nvSpPr>
          <p:cNvPr id="267268" name="Rectangle 3"/>
          <p:cNvSpPr>
            <a:spLocks noGrp="1" noChangeArrowheads="1"/>
          </p:cNvSpPr>
          <p:nvPr>
            <p:ph type="body" idx="1"/>
          </p:nvPr>
        </p:nvSpPr>
        <p:spPr>
          <a:xfrm>
            <a:off x="339852" y="1481328"/>
            <a:ext cx="11611356" cy="5148072"/>
          </a:xfrm>
        </p:spPr>
        <p:txBody>
          <a:bodyPr/>
          <a:lstStyle/>
          <a:p>
            <a:pPr lvl="2">
              <a:buFont typeface="Wingdings" panose="05000000000000000000" pitchFamily="2" charset="2"/>
              <a:buNone/>
            </a:pPr>
            <a:r>
              <a:rPr lang="en-US" altLang="vi-VN" dirty="0" err="1" smtClean="0"/>
              <a:t>Nếu</a:t>
            </a:r>
            <a:r>
              <a:rPr lang="en-US" altLang="vi-VN" dirty="0" smtClean="0"/>
              <a:t> </a:t>
            </a:r>
            <a:r>
              <a:rPr lang="en-US" altLang="vi-VN" dirty="0" err="1" smtClean="0"/>
              <a:t>không</a:t>
            </a:r>
            <a:r>
              <a:rPr lang="en-US" altLang="vi-VN" dirty="0" smtClean="0"/>
              <a:t> </a:t>
            </a:r>
            <a:r>
              <a:rPr lang="en-US" altLang="vi-VN" dirty="0" err="1" smtClean="0"/>
              <a:t>có</a:t>
            </a:r>
            <a:r>
              <a:rPr lang="en-US" altLang="vi-VN" dirty="0" smtClean="0"/>
              <a:t> HTTP, </a:t>
            </a:r>
            <a:r>
              <a:rPr lang="en-US" altLang="vi-VN" dirty="0" err="1" smtClean="0"/>
              <a:t>sẽ</a:t>
            </a:r>
            <a:r>
              <a:rPr lang="en-US" altLang="vi-VN" dirty="0" smtClean="0"/>
              <a:t> </a:t>
            </a:r>
            <a:r>
              <a:rPr lang="en-US" altLang="vi-VN" dirty="0" err="1" smtClean="0"/>
              <a:t>không</a:t>
            </a:r>
            <a:r>
              <a:rPr lang="en-US" altLang="vi-VN" dirty="0" smtClean="0"/>
              <a:t> </a:t>
            </a:r>
            <a:r>
              <a:rPr lang="en-US" altLang="vi-VN" dirty="0" err="1" smtClean="0"/>
              <a:t>có</a:t>
            </a:r>
            <a:r>
              <a:rPr lang="en-US" altLang="vi-VN" dirty="0" smtClean="0"/>
              <a:t> World Wide Web, </a:t>
            </a:r>
            <a:r>
              <a:rPr lang="en-US" altLang="vi-VN" dirty="0" err="1" smtClean="0"/>
              <a:t>không</a:t>
            </a:r>
            <a:r>
              <a:rPr lang="en-US" altLang="vi-VN" dirty="0" smtClean="0"/>
              <a:t> </a:t>
            </a:r>
            <a:r>
              <a:rPr lang="en-US" altLang="vi-VN" dirty="0" err="1" smtClean="0"/>
              <a:t>có</a:t>
            </a:r>
            <a:r>
              <a:rPr lang="en-US" altLang="vi-VN" dirty="0" smtClean="0"/>
              <a:t> </a:t>
            </a:r>
            <a:r>
              <a:rPr lang="en-US" altLang="vi-VN" dirty="0" err="1" smtClean="0"/>
              <a:t>thương</a:t>
            </a:r>
            <a:r>
              <a:rPr lang="en-US" altLang="vi-VN" dirty="0" smtClean="0"/>
              <a:t> </a:t>
            </a:r>
            <a:r>
              <a:rPr lang="en-US" altLang="vi-VN" dirty="0" err="1" smtClean="0"/>
              <a:t>mại</a:t>
            </a:r>
            <a:r>
              <a:rPr lang="en-US" altLang="vi-VN" dirty="0" smtClean="0"/>
              <a:t> </a:t>
            </a:r>
            <a:r>
              <a:rPr lang="en-US" altLang="vi-VN" dirty="0" err="1" smtClean="0"/>
              <a:t>điện</a:t>
            </a:r>
            <a:r>
              <a:rPr lang="en-US" altLang="vi-VN" dirty="0" smtClean="0"/>
              <a:t> </a:t>
            </a:r>
            <a:r>
              <a:rPr lang="en-US" altLang="vi-VN" dirty="0" err="1" smtClean="0"/>
              <a:t>tử</a:t>
            </a:r>
            <a:r>
              <a:rPr lang="en-US" altLang="vi-VN" dirty="0" smtClean="0"/>
              <a:t>, </a:t>
            </a:r>
            <a:r>
              <a:rPr lang="en-US" altLang="vi-VN" dirty="0" err="1" smtClean="0"/>
              <a:t>cũng</a:t>
            </a:r>
            <a:r>
              <a:rPr lang="en-US" altLang="vi-VN" dirty="0" smtClean="0"/>
              <a:t> </a:t>
            </a:r>
            <a:r>
              <a:rPr lang="en-US" altLang="vi-VN" dirty="0" err="1" smtClean="0"/>
              <a:t>không</a:t>
            </a:r>
            <a:r>
              <a:rPr lang="en-US" altLang="vi-VN" dirty="0" smtClean="0"/>
              <a:t> </a:t>
            </a:r>
            <a:r>
              <a:rPr lang="en-US" altLang="vi-VN" dirty="0" err="1" smtClean="0"/>
              <a:t>có</a:t>
            </a:r>
            <a:r>
              <a:rPr lang="en-US" altLang="vi-VN" dirty="0" smtClean="0"/>
              <a:t> </a:t>
            </a:r>
            <a:r>
              <a:rPr lang="en-US" altLang="vi-VN" dirty="0" err="1" smtClean="0"/>
              <a:t>sự</a:t>
            </a:r>
            <a:r>
              <a:rPr lang="en-US" altLang="vi-VN" dirty="0" smtClean="0"/>
              <a:t> </a:t>
            </a:r>
            <a:r>
              <a:rPr lang="en-US" altLang="vi-VN" dirty="0" err="1" smtClean="0"/>
              <a:t>bùng</a:t>
            </a:r>
            <a:r>
              <a:rPr lang="en-US" altLang="vi-VN" dirty="0" smtClean="0"/>
              <a:t> </a:t>
            </a:r>
            <a:r>
              <a:rPr lang="en-US" altLang="vi-VN" dirty="0" err="1" smtClean="0"/>
              <a:t>nổ</a:t>
            </a:r>
            <a:r>
              <a:rPr lang="en-US" altLang="vi-VN" dirty="0" smtClean="0"/>
              <a:t> Internet…</a:t>
            </a:r>
          </a:p>
          <a:p>
            <a:pPr lvl="1">
              <a:lnSpc>
                <a:spcPct val="110000"/>
              </a:lnSpc>
            </a:pPr>
            <a:r>
              <a:rPr lang="en-US" altLang="vi-VN" sz="2000" dirty="0" err="1"/>
              <a:t>Giao</a:t>
            </a:r>
            <a:r>
              <a:rPr lang="en-US" altLang="vi-VN" sz="2000" dirty="0"/>
              <a:t> </a:t>
            </a:r>
            <a:r>
              <a:rPr lang="en-US" altLang="vi-VN" sz="2000" dirty="0" err="1"/>
              <a:t>thức</a:t>
            </a:r>
            <a:r>
              <a:rPr lang="en-US" altLang="vi-VN" sz="2000" dirty="0"/>
              <a:t> </a:t>
            </a:r>
            <a:r>
              <a:rPr lang="en-US" altLang="vi-VN" sz="2000" dirty="0" err="1"/>
              <a:t>này</a:t>
            </a:r>
            <a:r>
              <a:rPr lang="en-US" altLang="vi-VN" sz="2000" dirty="0"/>
              <a:t> </a:t>
            </a:r>
            <a:r>
              <a:rPr lang="en-US" altLang="vi-VN" sz="2000" dirty="0" err="1"/>
              <a:t>sử</a:t>
            </a:r>
            <a:r>
              <a:rPr lang="en-US" altLang="vi-VN" sz="2000" dirty="0"/>
              <a:t> </a:t>
            </a:r>
            <a:r>
              <a:rPr lang="en-US" altLang="vi-VN" sz="2000" dirty="0" err="1"/>
              <a:t>dụng</a:t>
            </a:r>
            <a:r>
              <a:rPr lang="en-US" altLang="vi-VN" sz="2000" dirty="0"/>
              <a:t> </a:t>
            </a:r>
            <a:r>
              <a:rPr lang="en-US" altLang="vi-VN" sz="2000" dirty="0" err="1"/>
              <a:t>phổ</a:t>
            </a:r>
            <a:r>
              <a:rPr lang="en-US" altLang="vi-VN" sz="2000" dirty="0"/>
              <a:t> </a:t>
            </a:r>
            <a:r>
              <a:rPr lang="en-US" altLang="vi-VN" sz="2000" dirty="0" err="1"/>
              <a:t>biến</a:t>
            </a:r>
            <a:r>
              <a:rPr lang="en-US" altLang="vi-VN" sz="2000" dirty="0"/>
              <a:t> </a:t>
            </a:r>
            <a:r>
              <a:rPr lang="en-US" altLang="vi-VN" sz="2000" dirty="0" err="1"/>
              <a:t>nhất</a:t>
            </a:r>
            <a:r>
              <a:rPr lang="en-US" altLang="vi-VN" sz="2000" dirty="0"/>
              <a:t> </a:t>
            </a:r>
            <a:r>
              <a:rPr lang="en-US" altLang="vi-VN" sz="2000" dirty="0" err="1"/>
              <a:t>từ</a:t>
            </a:r>
            <a:r>
              <a:rPr lang="en-US" altLang="vi-VN" sz="2000" dirty="0"/>
              <a:t> </a:t>
            </a:r>
            <a:r>
              <a:rPr lang="en-US" altLang="vi-VN" sz="2000" dirty="0" err="1"/>
              <a:t>năm</a:t>
            </a:r>
            <a:r>
              <a:rPr lang="en-US" altLang="vi-VN" sz="2000" dirty="0"/>
              <a:t> 1990</a:t>
            </a:r>
          </a:p>
          <a:p>
            <a:pPr lvl="1">
              <a:lnSpc>
                <a:spcPct val="110000"/>
              </a:lnSpc>
            </a:pPr>
            <a:r>
              <a:rPr lang="en-US" altLang="vi-VN" sz="2000" dirty="0" err="1"/>
              <a:t>Mục</a:t>
            </a:r>
            <a:r>
              <a:rPr lang="en-US" altLang="vi-VN" sz="2000" dirty="0"/>
              <a:t> </a:t>
            </a:r>
            <a:r>
              <a:rPr lang="en-US" altLang="vi-VN" sz="2000" dirty="0" err="1"/>
              <a:t>đích</a:t>
            </a:r>
            <a:r>
              <a:rPr lang="en-US" altLang="vi-VN" sz="2000" dirty="0"/>
              <a:t> </a:t>
            </a:r>
            <a:r>
              <a:rPr lang="en-US" altLang="vi-VN" sz="2000" dirty="0" err="1"/>
              <a:t>của</a:t>
            </a:r>
            <a:r>
              <a:rPr lang="en-US" altLang="vi-VN" sz="2000" dirty="0"/>
              <a:t> </a:t>
            </a:r>
            <a:r>
              <a:rPr lang="en-US" altLang="vi-VN" sz="2000" dirty="0" err="1"/>
              <a:t>giao</a:t>
            </a:r>
            <a:r>
              <a:rPr lang="en-US" altLang="vi-VN" sz="2000" dirty="0"/>
              <a:t> </a:t>
            </a:r>
            <a:r>
              <a:rPr lang="en-US" altLang="vi-VN" sz="2000" dirty="0" err="1"/>
              <a:t>thức</a:t>
            </a:r>
            <a:r>
              <a:rPr lang="en-US" altLang="vi-VN" sz="2000" dirty="0"/>
              <a:t> HTTP </a:t>
            </a:r>
            <a:r>
              <a:rPr lang="en-US" altLang="vi-VN" sz="2000" dirty="0" err="1"/>
              <a:t>cho</a:t>
            </a:r>
            <a:r>
              <a:rPr lang="en-US" altLang="vi-VN" sz="2000" dirty="0"/>
              <a:t> </a:t>
            </a:r>
            <a:r>
              <a:rPr lang="en-US" altLang="vi-VN" sz="2000" dirty="0" err="1"/>
              <a:t>phép</a:t>
            </a:r>
            <a:r>
              <a:rPr lang="en-US" altLang="vi-VN" sz="2000" dirty="0"/>
              <a:t> </a:t>
            </a:r>
            <a:r>
              <a:rPr lang="en-US" altLang="vi-VN" sz="2000" dirty="0" err="1"/>
              <a:t>truyền</a:t>
            </a:r>
            <a:r>
              <a:rPr lang="en-US" altLang="vi-VN" sz="2000" dirty="0"/>
              <a:t> files (</a:t>
            </a:r>
            <a:r>
              <a:rPr lang="en-US" altLang="vi-VN" sz="2000" dirty="0" err="1"/>
              <a:t>chủ</a:t>
            </a:r>
            <a:r>
              <a:rPr lang="en-US" altLang="vi-VN" sz="2000" dirty="0"/>
              <a:t> </a:t>
            </a:r>
            <a:r>
              <a:rPr lang="en-US" altLang="vi-VN" sz="2000" dirty="0" err="1"/>
              <a:t>yếu</a:t>
            </a:r>
            <a:r>
              <a:rPr lang="en-US" altLang="vi-VN" sz="2000" dirty="0"/>
              <a:t> </a:t>
            </a:r>
            <a:r>
              <a:rPr lang="en-US" altLang="vi-VN" sz="2000" dirty="0" err="1"/>
              <a:t>là</a:t>
            </a:r>
            <a:r>
              <a:rPr lang="en-US" altLang="vi-VN" sz="2000" dirty="0"/>
              <a:t> </a:t>
            </a:r>
            <a:r>
              <a:rPr lang="en-US" altLang="vi-VN" sz="2000" dirty="0" err="1"/>
              <a:t>định</a:t>
            </a:r>
            <a:r>
              <a:rPr lang="en-US" altLang="vi-VN" sz="2000" dirty="0"/>
              <a:t> </a:t>
            </a:r>
            <a:r>
              <a:rPr lang="en-US" altLang="vi-VN" sz="2000" dirty="0" err="1"/>
              <a:t>dạng</a:t>
            </a:r>
            <a:r>
              <a:rPr lang="en-US" altLang="vi-VN" sz="2000" dirty="0"/>
              <a:t> HTML) </a:t>
            </a:r>
            <a:r>
              <a:rPr lang="en-US" altLang="vi-VN" sz="2000" dirty="0" err="1"/>
              <a:t>giữa</a:t>
            </a:r>
            <a:r>
              <a:rPr lang="en-US" altLang="vi-VN" sz="2000" dirty="0"/>
              <a:t> </a:t>
            </a:r>
            <a:r>
              <a:rPr lang="en-US" altLang="vi-VN" sz="2000" dirty="0" err="1"/>
              <a:t>trình</a:t>
            </a:r>
            <a:r>
              <a:rPr lang="en-US" altLang="vi-VN" sz="2000" dirty="0"/>
              <a:t> </a:t>
            </a:r>
            <a:r>
              <a:rPr lang="en-US" altLang="vi-VN" sz="2000" dirty="0" err="1"/>
              <a:t>duyệt</a:t>
            </a:r>
            <a:r>
              <a:rPr lang="en-US" altLang="vi-VN" sz="2000" dirty="0"/>
              <a:t> (browser) </a:t>
            </a:r>
            <a:r>
              <a:rPr lang="en-US" altLang="vi-VN" sz="2000" dirty="0" err="1"/>
              <a:t>và</a:t>
            </a:r>
            <a:r>
              <a:rPr lang="en-US" altLang="vi-VN" sz="2000" dirty="0"/>
              <a:t> </a:t>
            </a:r>
            <a:r>
              <a:rPr lang="en-US" altLang="vi-VN" sz="2000" dirty="0" err="1"/>
              <a:t>một</a:t>
            </a:r>
            <a:r>
              <a:rPr lang="en-US" altLang="vi-VN" sz="2000" dirty="0"/>
              <a:t> Web server </a:t>
            </a:r>
            <a:r>
              <a:rPr lang="en-US" altLang="vi-VN" sz="2000" dirty="0" err="1"/>
              <a:t>được</a:t>
            </a:r>
            <a:r>
              <a:rPr lang="en-US" altLang="vi-VN" sz="2000" dirty="0"/>
              <a:t> </a:t>
            </a:r>
            <a:r>
              <a:rPr lang="en-US" altLang="vi-VN" sz="2000" dirty="0" err="1"/>
              <a:t>định</a:t>
            </a:r>
            <a:r>
              <a:rPr lang="en-US" altLang="vi-VN" sz="2000" dirty="0"/>
              <a:t> </a:t>
            </a:r>
            <a:r>
              <a:rPr lang="en-US" altLang="vi-VN" sz="2000" dirty="0" err="1"/>
              <a:t>vị</a:t>
            </a:r>
            <a:r>
              <a:rPr lang="en-US" altLang="vi-VN" sz="2000" dirty="0"/>
              <a:t> </a:t>
            </a:r>
            <a:r>
              <a:rPr lang="en-US" altLang="vi-VN" sz="2000" dirty="0" err="1"/>
              <a:t>bởi</a:t>
            </a:r>
            <a:r>
              <a:rPr lang="en-US" altLang="vi-VN" sz="2000" dirty="0"/>
              <a:t> </a:t>
            </a:r>
            <a:r>
              <a:rPr lang="en-US" altLang="vi-VN" sz="2000" u="sng" dirty="0">
                <a:hlinkClick r:id="rId3"/>
              </a:rPr>
              <a:t>URL</a:t>
            </a:r>
            <a:r>
              <a:rPr lang="en-US" altLang="vi-VN" sz="2000" dirty="0"/>
              <a:t>. </a:t>
            </a:r>
          </a:p>
          <a:p>
            <a:pPr lvl="1">
              <a:lnSpc>
                <a:spcPct val="110000"/>
              </a:lnSpc>
            </a:pPr>
            <a:r>
              <a:rPr lang="en-US" altLang="vi-VN" sz="2000" dirty="0"/>
              <a:t>HTTP </a:t>
            </a:r>
            <a:r>
              <a:rPr lang="en-US" altLang="vi-VN" sz="2000" dirty="0" err="1"/>
              <a:t>là</a:t>
            </a:r>
            <a:r>
              <a:rPr lang="en-US" altLang="vi-VN" sz="2000" dirty="0"/>
              <a:t> </a:t>
            </a:r>
            <a:r>
              <a:rPr lang="en-US" altLang="vi-VN" sz="2000" dirty="0" err="1"/>
              <a:t>giao</a:t>
            </a:r>
            <a:r>
              <a:rPr lang="en-US" altLang="vi-VN" sz="2000" dirty="0"/>
              <a:t> </a:t>
            </a:r>
            <a:r>
              <a:rPr lang="en-US" altLang="vi-VN" sz="2000" dirty="0" err="1"/>
              <a:t>thức</a:t>
            </a:r>
            <a:r>
              <a:rPr lang="en-US" altLang="vi-VN" sz="2000" dirty="0"/>
              <a:t> ở </a:t>
            </a:r>
            <a:r>
              <a:rPr lang="en-US" altLang="vi-VN" sz="2000" dirty="0" err="1"/>
              <a:t>tầng</a:t>
            </a:r>
            <a:r>
              <a:rPr lang="en-US" altLang="vi-VN" sz="2000" dirty="0"/>
              <a:t> </a:t>
            </a:r>
            <a:r>
              <a:rPr lang="en-US" altLang="vi-VN" sz="2000" dirty="0" err="1"/>
              <a:t>ứng</a:t>
            </a:r>
            <a:r>
              <a:rPr lang="en-US" altLang="vi-VN" sz="2000" dirty="0"/>
              <a:t> </a:t>
            </a:r>
            <a:r>
              <a:rPr lang="en-US" altLang="vi-VN" sz="2000" dirty="0" err="1"/>
              <a:t>dụng</a:t>
            </a:r>
            <a:r>
              <a:rPr lang="en-US" altLang="vi-VN" sz="2000" dirty="0"/>
              <a:t> </a:t>
            </a:r>
            <a:r>
              <a:rPr lang="en-US" altLang="vi-VN" sz="2000" dirty="0" err="1"/>
              <a:t>sử</a:t>
            </a:r>
            <a:r>
              <a:rPr lang="en-US" altLang="vi-VN" sz="2000" dirty="0"/>
              <a:t> </a:t>
            </a:r>
            <a:r>
              <a:rPr lang="en-US" altLang="vi-VN" sz="2000" dirty="0" err="1"/>
              <a:t>dụng</a:t>
            </a:r>
            <a:r>
              <a:rPr lang="en-US" altLang="vi-VN" sz="2000" dirty="0"/>
              <a:t> TCP </a:t>
            </a:r>
            <a:r>
              <a:rPr lang="en-US" altLang="vi-VN" sz="2000" dirty="0" err="1"/>
              <a:t>như</a:t>
            </a:r>
            <a:r>
              <a:rPr lang="en-US" altLang="vi-VN" sz="2000" dirty="0"/>
              <a:t> </a:t>
            </a:r>
            <a:r>
              <a:rPr lang="en-US" altLang="vi-VN" sz="2000" dirty="0" err="1"/>
              <a:t>cơ</a:t>
            </a:r>
            <a:r>
              <a:rPr lang="en-US" altLang="vi-VN" sz="2000" dirty="0"/>
              <a:t> </a:t>
            </a:r>
            <a:r>
              <a:rPr lang="en-US" altLang="vi-VN" sz="2000" dirty="0" err="1"/>
              <a:t>chế</a:t>
            </a:r>
            <a:r>
              <a:rPr lang="en-US" altLang="vi-VN" sz="2000" dirty="0"/>
              <a:t> </a:t>
            </a:r>
            <a:r>
              <a:rPr lang="en-US" altLang="vi-VN" sz="2000" dirty="0" err="1"/>
              <a:t>truyền</a:t>
            </a:r>
            <a:r>
              <a:rPr lang="en-US" altLang="vi-VN" sz="2000" dirty="0"/>
              <a:t>.</a:t>
            </a:r>
          </a:p>
          <a:p>
            <a:pPr>
              <a:lnSpc>
                <a:spcPct val="110000"/>
              </a:lnSpc>
            </a:pPr>
            <a:r>
              <a:rPr lang="en-US" altLang="vi-VN" dirty="0" err="1"/>
              <a:t>Trình</a:t>
            </a:r>
            <a:r>
              <a:rPr lang="en-US" altLang="vi-VN" dirty="0"/>
              <a:t> </a:t>
            </a:r>
            <a:r>
              <a:rPr lang="en-US" altLang="vi-VN" dirty="0" err="1"/>
              <a:t>duyệt</a:t>
            </a:r>
            <a:r>
              <a:rPr lang="en-US" altLang="vi-VN" dirty="0"/>
              <a:t> </a:t>
            </a:r>
            <a:r>
              <a:rPr lang="en-US" altLang="vi-VN" dirty="0" err="1"/>
              <a:t>sử</a:t>
            </a:r>
            <a:r>
              <a:rPr lang="en-US" altLang="vi-VN" dirty="0"/>
              <a:t> </a:t>
            </a:r>
            <a:r>
              <a:rPr lang="en-US" altLang="vi-VN" dirty="0" err="1"/>
              <a:t>dụng</a:t>
            </a:r>
            <a:r>
              <a:rPr lang="en-US" altLang="vi-VN" dirty="0"/>
              <a:t> HTTP </a:t>
            </a:r>
            <a:r>
              <a:rPr lang="en-US" altLang="vi-VN" dirty="0" err="1"/>
              <a:t>để</a:t>
            </a:r>
            <a:r>
              <a:rPr lang="en-US" altLang="vi-VN" dirty="0"/>
              <a:t> </a:t>
            </a:r>
            <a:r>
              <a:rPr lang="en-US" altLang="vi-VN" dirty="0" err="1"/>
              <a:t>yêu</a:t>
            </a:r>
            <a:r>
              <a:rPr lang="en-US" altLang="vi-VN" dirty="0"/>
              <a:t> </a:t>
            </a:r>
            <a:r>
              <a:rPr lang="en-US" altLang="vi-VN" dirty="0" err="1"/>
              <a:t>cầu</a:t>
            </a:r>
            <a:r>
              <a:rPr lang="en-US" altLang="vi-VN" dirty="0"/>
              <a:t> files hay </a:t>
            </a:r>
            <a:r>
              <a:rPr lang="en-US" altLang="vi-VN" dirty="0" err="1"/>
              <a:t>yêu</a:t>
            </a:r>
            <a:r>
              <a:rPr lang="en-US" altLang="vi-VN" dirty="0"/>
              <a:t> </a:t>
            </a:r>
            <a:r>
              <a:rPr lang="en-US" altLang="vi-VN" dirty="0" err="1"/>
              <a:t>cầu</a:t>
            </a:r>
            <a:r>
              <a:rPr lang="en-US" altLang="vi-VN" dirty="0"/>
              <a:t> </a:t>
            </a:r>
            <a:r>
              <a:rPr lang="en-US" altLang="vi-VN" dirty="0" err="1"/>
              <a:t>nội</a:t>
            </a:r>
            <a:r>
              <a:rPr lang="en-US" altLang="vi-VN" dirty="0"/>
              <a:t> dung </a:t>
            </a:r>
            <a:r>
              <a:rPr lang="en-US" altLang="vi-VN" dirty="0" err="1"/>
              <a:t>động</a:t>
            </a:r>
            <a:r>
              <a:rPr lang="en-US" altLang="vi-VN" dirty="0"/>
              <a:t> </a:t>
            </a:r>
            <a:r>
              <a:rPr lang="en-US" altLang="vi-VN" dirty="0" err="1"/>
              <a:t>sinh</a:t>
            </a:r>
            <a:r>
              <a:rPr lang="en-US" altLang="vi-VN" dirty="0"/>
              <a:t> </a:t>
            </a:r>
            <a:r>
              <a:rPr lang="en-US" altLang="vi-VN" dirty="0" err="1"/>
              <a:t>ra</a:t>
            </a:r>
            <a:r>
              <a:rPr lang="en-US" altLang="vi-VN" dirty="0"/>
              <a:t> </a:t>
            </a:r>
            <a:r>
              <a:rPr lang="en-US" altLang="vi-VN" dirty="0" err="1"/>
              <a:t>từ</a:t>
            </a:r>
            <a:r>
              <a:rPr lang="en-US" altLang="vi-VN" dirty="0"/>
              <a:t> </a:t>
            </a:r>
            <a:r>
              <a:rPr lang="en-US" altLang="vi-VN" dirty="0" err="1"/>
              <a:t>các</a:t>
            </a:r>
            <a:r>
              <a:rPr lang="en-US" altLang="vi-VN" dirty="0"/>
              <a:t> </a:t>
            </a:r>
            <a:r>
              <a:rPr lang="en-US" altLang="vi-VN" dirty="0" err="1"/>
              <a:t>ứng</a:t>
            </a:r>
            <a:r>
              <a:rPr lang="en-US" altLang="vi-VN" dirty="0"/>
              <a:t> </a:t>
            </a:r>
            <a:r>
              <a:rPr lang="en-US" altLang="vi-VN" dirty="0" err="1"/>
              <a:t>dụng</a:t>
            </a:r>
            <a:r>
              <a:rPr lang="en-US" altLang="vi-VN" dirty="0"/>
              <a:t> server. </a:t>
            </a:r>
          </a:p>
          <a:p>
            <a:pPr lvl="1">
              <a:lnSpc>
                <a:spcPct val="110000"/>
              </a:lnSpc>
            </a:pPr>
            <a:r>
              <a:rPr lang="en-US" altLang="vi-VN" sz="2000" dirty="0" err="1"/>
              <a:t>Tài</a:t>
            </a:r>
            <a:r>
              <a:rPr lang="en-US" altLang="vi-VN" sz="2000" dirty="0"/>
              <a:t> </a:t>
            </a:r>
            <a:r>
              <a:rPr lang="en-US" altLang="vi-VN" sz="2000" dirty="0" err="1"/>
              <a:t>liệu</a:t>
            </a:r>
            <a:r>
              <a:rPr lang="en-US" altLang="vi-VN" sz="2000" dirty="0"/>
              <a:t> Hypertext (</a:t>
            </a:r>
            <a:r>
              <a:rPr lang="en-US" altLang="vi-VN" sz="2000" dirty="0" err="1"/>
              <a:t>siêu</a:t>
            </a:r>
            <a:r>
              <a:rPr lang="en-US" altLang="vi-VN" sz="2000" dirty="0"/>
              <a:t> </a:t>
            </a:r>
            <a:r>
              <a:rPr lang="en-US" altLang="vi-VN" sz="2000" dirty="0" err="1"/>
              <a:t>văn</a:t>
            </a:r>
            <a:r>
              <a:rPr lang="en-US" altLang="vi-VN" sz="2000" dirty="0"/>
              <a:t> </a:t>
            </a:r>
            <a:r>
              <a:rPr lang="en-US" altLang="vi-VN" sz="2000" dirty="0" err="1"/>
              <a:t>bản</a:t>
            </a:r>
            <a:r>
              <a:rPr lang="en-US" altLang="vi-VN" sz="2000" dirty="0"/>
              <a:t>) </a:t>
            </a:r>
            <a:r>
              <a:rPr lang="en-US" altLang="vi-VN" sz="2000" dirty="0" err="1"/>
              <a:t>chứa</a:t>
            </a:r>
            <a:r>
              <a:rPr lang="en-US" altLang="vi-VN" sz="2000" dirty="0"/>
              <a:t> </a:t>
            </a:r>
            <a:r>
              <a:rPr lang="en-US" altLang="vi-VN" sz="2000" dirty="0" err="1"/>
              <a:t>các</a:t>
            </a:r>
            <a:r>
              <a:rPr lang="en-US" altLang="vi-VN" sz="2000" dirty="0"/>
              <a:t> hyperlinks,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đến</a:t>
            </a:r>
            <a:r>
              <a:rPr lang="en-US" altLang="vi-VN" sz="2000" dirty="0"/>
              <a:t> </a:t>
            </a:r>
            <a:r>
              <a:rPr lang="en-US" altLang="vi-VN" sz="2000" dirty="0" err="1"/>
              <a:t>các</a:t>
            </a:r>
            <a:r>
              <a:rPr lang="en-US" altLang="vi-VN" sz="2000" dirty="0"/>
              <a:t> </a:t>
            </a:r>
            <a:r>
              <a:rPr lang="en-US" altLang="vi-VN" sz="2000" dirty="0" err="1"/>
              <a:t>tài</a:t>
            </a:r>
            <a:r>
              <a:rPr lang="en-US" altLang="vi-VN" sz="2000" dirty="0"/>
              <a:t> </a:t>
            </a:r>
            <a:r>
              <a:rPr lang="en-US" altLang="vi-VN" sz="2000" dirty="0" err="1"/>
              <a:t>liệu</a:t>
            </a:r>
            <a:r>
              <a:rPr lang="en-US" altLang="vi-VN" sz="2000" dirty="0"/>
              <a:t> hypertext </a:t>
            </a:r>
            <a:r>
              <a:rPr lang="en-US" altLang="vi-VN" sz="2000" dirty="0" err="1"/>
              <a:t>và</a:t>
            </a:r>
            <a:r>
              <a:rPr lang="en-US" altLang="vi-VN" sz="2000" dirty="0"/>
              <a:t> </a:t>
            </a:r>
            <a:r>
              <a:rPr lang="en-US" altLang="vi-VN" sz="2000" dirty="0" err="1"/>
              <a:t>các</a:t>
            </a:r>
            <a:r>
              <a:rPr lang="en-US" altLang="vi-VN" sz="2000" dirty="0"/>
              <a:t> files </a:t>
            </a:r>
            <a:r>
              <a:rPr lang="en-US" altLang="vi-VN" sz="2000" dirty="0" err="1"/>
              <a:t>khác</a:t>
            </a:r>
            <a:r>
              <a:rPr lang="en-US" altLang="vi-VN" sz="2000" dirty="0"/>
              <a:t>.</a:t>
            </a:r>
          </a:p>
          <a:p>
            <a:pPr lvl="1">
              <a:lnSpc>
                <a:spcPct val="110000"/>
              </a:lnSpc>
            </a:pPr>
            <a:r>
              <a:rPr lang="en-US" altLang="vi-VN" sz="2000" dirty="0"/>
              <a:t>World Wide Web </a:t>
            </a:r>
            <a:r>
              <a:rPr lang="en-US" altLang="vi-VN" sz="2000" dirty="0" err="1"/>
              <a:t>là</a:t>
            </a:r>
            <a:r>
              <a:rPr lang="en-US" altLang="vi-VN" sz="2000" dirty="0"/>
              <a:t> </a:t>
            </a:r>
            <a:r>
              <a:rPr lang="en-US" altLang="vi-VN" sz="2000" dirty="0" err="1"/>
              <a:t>tập</a:t>
            </a:r>
            <a:r>
              <a:rPr lang="en-US" altLang="vi-VN" sz="2000" dirty="0"/>
              <a:t> </a:t>
            </a:r>
            <a:r>
              <a:rPr lang="en-US" altLang="vi-VN" sz="2000" dirty="0" err="1"/>
              <a:t>hợp</a:t>
            </a:r>
            <a:r>
              <a:rPr lang="en-US" altLang="vi-VN" sz="2000" dirty="0"/>
              <a:t> </a:t>
            </a:r>
            <a:r>
              <a:rPr lang="en-US" altLang="vi-VN" sz="2000" dirty="0" err="1"/>
              <a:t>các</a:t>
            </a:r>
            <a:r>
              <a:rPr lang="en-US" altLang="vi-VN" sz="2000" dirty="0"/>
              <a:t> </a:t>
            </a:r>
            <a:r>
              <a:rPr lang="en-US" altLang="vi-VN" sz="2000" dirty="0" err="1"/>
              <a:t>tài</a:t>
            </a:r>
            <a:r>
              <a:rPr lang="en-US" altLang="vi-VN" sz="2000" dirty="0"/>
              <a:t> </a:t>
            </a:r>
            <a:r>
              <a:rPr lang="en-US" altLang="vi-VN" sz="2000" dirty="0" err="1"/>
              <a:t>liệu</a:t>
            </a:r>
            <a:r>
              <a:rPr lang="en-US" altLang="vi-VN" sz="2000" dirty="0"/>
              <a:t> hypertext, </a:t>
            </a:r>
            <a:r>
              <a:rPr lang="en-US" altLang="vi-VN" sz="2000" dirty="0" err="1"/>
              <a:t>lưu</a:t>
            </a:r>
            <a:r>
              <a:rPr lang="en-US" altLang="vi-VN" sz="2000" dirty="0"/>
              <a:t> </a:t>
            </a:r>
            <a:r>
              <a:rPr lang="en-US" altLang="vi-VN" sz="2000" dirty="0" err="1"/>
              <a:t>trử</a:t>
            </a:r>
            <a:r>
              <a:rPr lang="en-US" altLang="vi-VN" sz="2000" dirty="0"/>
              <a:t> ở </a:t>
            </a:r>
            <a:r>
              <a:rPr lang="en-US" altLang="vi-VN" sz="2000" dirty="0" err="1"/>
              <a:t>các</a:t>
            </a:r>
            <a:r>
              <a:rPr lang="en-US" altLang="vi-VN" sz="2000" dirty="0"/>
              <a:t> Web server </a:t>
            </a:r>
            <a:r>
              <a:rPr lang="en-US" altLang="vi-VN" sz="2000" dirty="0" err="1"/>
              <a:t>khác</a:t>
            </a:r>
            <a:r>
              <a:rPr lang="en-US" altLang="vi-VN" sz="2000" dirty="0"/>
              <a:t> </a:t>
            </a:r>
            <a:r>
              <a:rPr lang="en-US" altLang="vi-VN" sz="2000" dirty="0" err="1"/>
              <a:t>nhau</a:t>
            </a:r>
            <a:r>
              <a:rPr lang="en-US" altLang="vi-VN" sz="2000" dirty="0"/>
              <a:t> </a:t>
            </a:r>
            <a:r>
              <a:rPr lang="en-US" altLang="vi-VN" sz="2000" dirty="0" err="1"/>
              <a:t>và</a:t>
            </a:r>
            <a:r>
              <a:rPr lang="en-US" altLang="vi-VN" sz="2000" dirty="0"/>
              <a:t> </a:t>
            </a:r>
            <a:r>
              <a:rPr lang="en-US" altLang="vi-VN" sz="2000" dirty="0" err="1"/>
              <a:t>được</a:t>
            </a:r>
            <a:r>
              <a:rPr lang="en-US" altLang="vi-VN" sz="2000" dirty="0"/>
              <a:t> </a:t>
            </a:r>
            <a:r>
              <a:rPr lang="en-US" altLang="vi-VN" sz="2000" dirty="0" err="1"/>
              <a:t>truy</a:t>
            </a:r>
            <a:r>
              <a:rPr lang="en-US" altLang="vi-VN" sz="2000" dirty="0"/>
              <a:t> </a:t>
            </a:r>
            <a:r>
              <a:rPr lang="en-US" altLang="vi-VN" sz="2000" dirty="0" err="1"/>
              <a:t>cập</a:t>
            </a:r>
            <a:r>
              <a:rPr lang="en-US" altLang="vi-VN" sz="2000" dirty="0"/>
              <a:t> </a:t>
            </a:r>
            <a:r>
              <a:rPr lang="en-US" altLang="vi-VN" sz="2000" dirty="0" err="1"/>
              <a:t>bởi</a:t>
            </a:r>
            <a:r>
              <a:rPr lang="en-US" altLang="vi-VN" sz="2000" dirty="0"/>
              <a:t> </a:t>
            </a:r>
            <a:r>
              <a:rPr lang="en-US" altLang="vi-VN" sz="2000" dirty="0" err="1"/>
              <a:t>rất</a:t>
            </a:r>
            <a:r>
              <a:rPr lang="en-US" altLang="vi-VN" sz="2000" dirty="0"/>
              <a:t> </a:t>
            </a:r>
            <a:r>
              <a:rPr lang="en-US" altLang="vi-VN" sz="2000" dirty="0" err="1"/>
              <a:t>nhiều</a:t>
            </a:r>
            <a:r>
              <a:rPr lang="en-US" altLang="vi-VN" sz="2000" dirty="0"/>
              <a:t> Web browsers </a:t>
            </a:r>
            <a:r>
              <a:rPr lang="en-US" altLang="vi-VN" sz="2000" dirty="0" err="1"/>
              <a:t>và</a:t>
            </a:r>
            <a:r>
              <a:rPr lang="en-US" altLang="vi-VN" sz="2000" dirty="0"/>
              <a:t> HTTP clients.</a:t>
            </a:r>
          </a:p>
          <a:p>
            <a:pPr lvl="1"/>
            <a:endParaRPr lang="en-US" altLang="vi-VN" sz="2000" dirty="0"/>
          </a:p>
        </p:txBody>
      </p:sp>
    </p:spTree>
    <p:extLst>
      <p:ext uri="{BB962C8B-B14F-4D97-AF65-F5344CB8AC3E}">
        <p14:creationId xmlns:p14="http://schemas.microsoft.com/office/powerpoint/2010/main" val="5922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1D93F82-0F1E-4146-B5A0-B41084AFCE0C}" type="slidenum">
              <a:rPr lang="en-US" altLang="vi-VN" sz="1200">
                <a:solidFill>
                  <a:prstClr val="black"/>
                </a:solidFill>
                <a:latin typeface="Garamond" panose="02020404030301010803" pitchFamily="18" charset="0"/>
              </a:rPr>
              <a:pPr>
                <a:spcBef>
                  <a:spcPct val="0"/>
                </a:spcBef>
                <a:buClrTx/>
                <a:buSzTx/>
                <a:buFontTx/>
                <a:buNone/>
              </a:pPr>
              <a:t>8</a:t>
            </a:fld>
            <a:endParaRPr lang="en-US" altLang="vi-VN" sz="1200">
              <a:solidFill>
                <a:prstClr val="black"/>
              </a:solidFill>
              <a:latin typeface="Garamond" panose="02020404030301010803" pitchFamily="18" charset="0"/>
            </a:endParaRPr>
          </a:p>
        </p:txBody>
      </p:sp>
      <p:sp>
        <p:nvSpPr>
          <p:cNvPr id="269315" name="Rectangle 2"/>
          <p:cNvSpPr>
            <a:spLocks noGrp="1" noChangeArrowheads="1"/>
          </p:cNvSpPr>
          <p:nvPr>
            <p:ph type="title"/>
          </p:nvPr>
        </p:nvSpPr>
        <p:spPr/>
        <p:txBody>
          <a:bodyPr/>
          <a:lstStyle/>
          <a:p>
            <a:r>
              <a:rPr lang="en-US" altLang="vi-VN" b="1" smtClean="0">
                <a:latin typeface="Arial" panose="020B0604020202020204" pitchFamily="34" charset="0"/>
              </a:rPr>
              <a:t>Cơ chế hoạt động của HTTP</a:t>
            </a:r>
          </a:p>
        </p:txBody>
      </p:sp>
      <p:sp>
        <p:nvSpPr>
          <p:cNvPr id="269316" name="Rectangle 3"/>
          <p:cNvSpPr>
            <a:spLocks noGrp="1" noChangeArrowheads="1"/>
          </p:cNvSpPr>
          <p:nvPr>
            <p:ph type="body" idx="1"/>
          </p:nvPr>
        </p:nvSpPr>
        <p:spPr>
          <a:xfrm>
            <a:off x="301752" y="1431235"/>
            <a:ext cx="11530583" cy="4866198"/>
          </a:xfrm>
        </p:spPr>
        <p:txBody>
          <a:bodyPr/>
          <a:lstStyle/>
          <a:p>
            <a:pPr lvl="1"/>
            <a:r>
              <a:rPr lang="en-US" altLang="vi-VN" dirty="0" err="1" smtClean="0"/>
              <a:t>Khi</a:t>
            </a:r>
            <a:r>
              <a:rPr lang="en-US" altLang="vi-VN" dirty="0" smtClean="0"/>
              <a:t> </a:t>
            </a:r>
            <a:r>
              <a:rPr lang="en-US" altLang="vi-VN" dirty="0" err="1" smtClean="0"/>
              <a:t>một</a:t>
            </a:r>
            <a:r>
              <a:rPr lang="en-US" altLang="vi-VN" dirty="0" smtClean="0"/>
              <a:t> HTTP client (Web browser) </a:t>
            </a:r>
            <a:r>
              <a:rPr lang="en-US" altLang="vi-VN" dirty="0" err="1" smtClean="0"/>
              <a:t>cần</a:t>
            </a:r>
            <a:r>
              <a:rPr lang="en-US" altLang="vi-VN" dirty="0" smtClean="0"/>
              <a:t> </a:t>
            </a:r>
            <a:r>
              <a:rPr lang="en-US" altLang="vi-VN" dirty="0" err="1" smtClean="0"/>
              <a:t>truy</a:t>
            </a:r>
            <a:r>
              <a:rPr lang="en-US" altLang="vi-VN" dirty="0" smtClean="0"/>
              <a:t> </a:t>
            </a:r>
            <a:r>
              <a:rPr lang="en-US" altLang="vi-VN" dirty="0" err="1" smtClean="0"/>
              <a:t>cập</a:t>
            </a:r>
            <a:r>
              <a:rPr lang="en-US" altLang="vi-VN" dirty="0" smtClean="0"/>
              <a:t> </a:t>
            </a:r>
            <a:r>
              <a:rPr lang="en-US" altLang="vi-VN" dirty="0" err="1" smtClean="0"/>
              <a:t>một</a:t>
            </a:r>
            <a:r>
              <a:rPr lang="en-US" altLang="vi-VN" dirty="0" smtClean="0"/>
              <a:t>, </a:t>
            </a:r>
            <a:r>
              <a:rPr lang="en-US" altLang="vi-VN" dirty="0" err="1" smtClean="0"/>
              <a:t>nó</a:t>
            </a:r>
            <a:r>
              <a:rPr lang="en-US" altLang="vi-VN" dirty="0" smtClean="0"/>
              <a:t> </a:t>
            </a:r>
            <a:r>
              <a:rPr lang="en-US" altLang="vi-VN" dirty="0" err="1" smtClean="0"/>
              <a:t>thiết</a:t>
            </a:r>
            <a:r>
              <a:rPr lang="en-US" altLang="vi-VN" dirty="0" smtClean="0"/>
              <a:t> </a:t>
            </a:r>
            <a:r>
              <a:rPr lang="en-US" altLang="vi-VN" dirty="0" err="1" smtClean="0"/>
              <a:t>lập</a:t>
            </a:r>
            <a:r>
              <a:rPr lang="en-US" altLang="vi-VN" dirty="0" smtClean="0"/>
              <a:t> </a:t>
            </a:r>
            <a:r>
              <a:rPr lang="en-US" altLang="vi-VN" dirty="0" err="1" smtClean="0"/>
              <a:t>một</a:t>
            </a:r>
            <a:r>
              <a:rPr lang="en-US" altLang="vi-VN" dirty="0" smtClean="0"/>
              <a:t> </a:t>
            </a:r>
            <a:r>
              <a:rPr lang="en-US" altLang="vi-VN" dirty="0" err="1" smtClean="0"/>
              <a:t>kết</a:t>
            </a:r>
            <a:r>
              <a:rPr lang="en-US" altLang="vi-VN" dirty="0" smtClean="0"/>
              <a:t> </a:t>
            </a:r>
            <a:r>
              <a:rPr lang="en-US" altLang="vi-VN" dirty="0" err="1" smtClean="0"/>
              <a:t>nối</a:t>
            </a:r>
            <a:r>
              <a:rPr lang="en-US" altLang="vi-VN" dirty="0" smtClean="0"/>
              <a:t> TCP </a:t>
            </a:r>
            <a:r>
              <a:rPr lang="en-US" altLang="vi-VN" dirty="0" err="1" smtClean="0"/>
              <a:t>đến</a:t>
            </a:r>
            <a:r>
              <a:rPr lang="en-US" altLang="vi-VN" dirty="0" smtClean="0"/>
              <a:t> Web server (</a:t>
            </a:r>
            <a:r>
              <a:rPr lang="en-US" altLang="vi-VN" dirty="0" err="1" smtClean="0"/>
              <a:t>mặc</a:t>
            </a:r>
            <a:r>
              <a:rPr lang="en-US" altLang="vi-VN" dirty="0" smtClean="0"/>
              <a:t> </a:t>
            </a:r>
            <a:r>
              <a:rPr lang="en-US" altLang="vi-VN" dirty="0" err="1" smtClean="0"/>
              <a:t>định</a:t>
            </a:r>
            <a:r>
              <a:rPr lang="en-US" altLang="vi-VN" dirty="0" smtClean="0"/>
              <a:t> </a:t>
            </a:r>
            <a:r>
              <a:rPr lang="en-US" altLang="vi-VN" dirty="0" err="1" smtClean="0"/>
              <a:t>sử</a:t>
            </a:r>
            <a:r>
              <a:rPr lang="en-US" altLang="vi-VN" dirty="0" smtClean="0"/>
              <a:t> </a:t>
            </a:r>
            <a:r>
              <a:rPr lang="en-US" altLang="vi-VN" dirty="0" err="1" smtClean="0"/>
              <a:t>dụng</a:t>
            </a:r>
            <a:r>
              <a:rPr lang="en-US" altLang="vi-VN" dirty="0" smtClean="0"/>
              <a:t> TCP </a:t>
            </a:r>
            <a:r>
              <a:rPr lang="en-US" altLang="vi-VN" dirty="0" err="1" smtClean="0"/>
              <a:t>cổng</a:t>
            </a:r>
            <a:r>
              <a:rPr lang="en-US" altLang="vi-VN" dirty="0" smtClean="0"/>
              <a:t> 80).</a:t>
            </a:r>
          </a:p>
          <a:p>
            <a:pPr lvl="1"/>
            <a:r>
              <a:rPr lang="en-US" altLang="vi-VN" dirty="0" smtClean="0"/>
              <a:t>Client </a:t>
            </a:r>
            <a:r>
              <a:rPr lang="en-US" altLang="vi-VN" dirty="0" err="1" smtClean="0"/>
              <a:t>gửi</a:t>
            </a:r>
            <a:r>
              <a:rPr lang="en-US" altLang="vi-VN" dirty="0" smtClean="0"/>
              <a:t> </a:t>
            </a:r>
            <a:r>
              <a:rPr lang="en-US" altLang="vi-VN" dirty="0" err="1" smtClean="0"/>
              <a:t>một</a:t>
            </a:r>
            <a:r>
              <a:rPr lang="en-US" altLang="vi-VN" dirty="0" smtClean="0"/>
              <a:t> </a:t>
            </a:r>
            <a:r>
              <a:rPr lang="en-US" altLang="vi-VN" dirty="0" err="1" smtClean="0"/>
              <a:t>yêu</a:t>
            </a:r>
            <a:r>
              <a:rPr lang="en-US" altLang="vi-VN" dirty="0" smtClean="0"/>
              <a:t> </a:t>
            </a:r>
            <a:r>
              <a:rPr lang="en-US" altLang="vi-VN" dirty="0" err="1" smtClean="0"/>
              <a:t>cầu</a:t>
            </a:r>
            <a:r>
              <a:rPr lang="en-US" altLang="vi-VN" dirty="0" smtClean="0"/>
              <a:t> (request) </a:t>
            </a:r>
            <a:r>
              <a:rPr lang="en-US" altLang="vi-VN" dirty="0" err="1" smtClean="0"/>
              <a:t>một</a:t>
            </a:r>
            <a:r>
              <a:rPr lang="en-US" altLang="vi-VN" dirty="0" smtClean="0"/>
              <a:t> file </a:t>
            </a:r>
            <a:r>
              <a:rPr lang="en-US" altLang="vi-VN" dirty="0" err="1" smtClean="0"/>
              <a:t>nào</a:t>
            </a:r>
            <a:r>
              <a:rPr lang="en-US" altLang="vi-VN" dirty="0" smtClean="0"/>
              <a:t> </a:t>
            </a:r>
            <a:r>
              <a:rPr lang="en-US" altLang="vi-VN" dirty="0" err="1" smtClean="0"/>
              <a:t>đó</a:t>
            </a:r>
            <a:r>
              <a:rPr lang="en-US" altLang="vi-VN" dirty="0" smtClean="0"/>
              <a:t>, </a:t>
            </a:r>
            <a:r>
              <a:rPr lang="en-US" altLang="vi-VN" dirty="0" err="1" smtClean="0"/>
              <a:t>và</a:t>
            </a:r>
            <a:r>
              <a:rPr lang="en-US" altLang="vi-VN" dirty="0" smtClean="0"/>
              <a:t> </a:t>
            </a:r>
            <a:r>
              <a:rPr lang="en-US" altLang="vi-VN" dirty="0" err="1" smtClean="0"/>
              <a:t>nhận</a:t>
            </a:r>
            <a:r>
              <a:rPr lang="en-US" altLang="vi-VN" dirty="0" smtClean="0"/>
              <a:t> </a:t>
            </a:r>
            <a:r>
              <a:rPr lang="en-US" altLang="vi-VN" dirty="0" err="1" smtClean="0"/>
              <a:t>một</a:t>
            </a:r>
            <a:r>
              <a:rPr lang="en-US" altLang="vi-VN" dirty="0" smtClean="0"/>
              <a:t> </a:t>
            </a:r>
            <a:r>
              <a:rPr lang="en-US" altLang="vi-VN" dirty="0" err="1" smtClean="0"/>
              <a:t>phản</a:t>
            </a:r>
            <a:r>
              <a:rPr lang="en-US" altLang="vi-VN" dirty="0" smtClean="0"/>
              <a:t> </a:t>
            </a:r>
            <a:r>
              <a:rPr lang="en-US" altLang="vi-VN" dirty="0" err="1" smtClean="0"/>
              <a:t>hồi</a:t>
            </a:r>
            <a:r>
              <a:rPr lang="en-US" altLang="vi-VN" dirty="0" smtClean="0"/>
              <a:t> (response) HTTP. </a:t>
            </a:r>
          </a:p>
          <a:p>
            <a:pPr lvl="1"/>
            <a:r>
              <a:rPr lang="en-US" altLang="vi-VN" dirty="0" err="1" smtClean="0"/>
              <a:t>Phản</a:t>
            </a:r>
            <a:r>
              <a:rPr lang="en-US" altLang="vi-VN" dirty="0" smtClean="0"/>
              <a:t> </a:t>
            </a:r>
            <a:r>
              <a:rPr lang="en-US" altLang="vi-VN" dirty="0" err="1" smtClean="0"/>
              <a:t>hồi</a:t>
            </a:r>
            <a:r>
              <a:rPr lang="en-US" altLang="vi-VN" dirty="0" smtClean="0"/>
              <a:t> </a:t>
            </a:r>
            <a:r>
              <a:rPr lang="en-US" altLang="vi-VN" dirty="0" err="1" smtClean="0"/>
              <a:t>gồm</a:t>
            </a:r>
            <a:r>
              <a:rPr lang="en-US" altLang="vi-VN" dirty="0" smtClean="0"/>
              <a:t> </a:t>
            </a:r>
            <a:r>
              <a:rPr lang="en-US" altLang="vi-VN" dirty="0" err="1" smtClean="0"/>
              <a:t>mã</a:t>
            </a:r>
            <a:r>
              <a:rPr lang="en-US" altLang="vi-VN" dirty="0" smtClean="0"/>
              <a:t> </a:t>
            </a:r>
            <a:r>
              <a:rPr lang="en-US" altLang="vi-VN" dirty="0" err="1" smtClean="0"/>
              <a:t>trạng</a:t>
            </a:r>
            <a:r>
              <a:rPr lang="en-US" altLang="vi-VN" dirty="0" smtClean="0"/>
              <a:t> </a:t>
            </a:r>
            <a:r>
              <a:rPr lang="en-US" altLang="vi-VN" dirty="0" err="1" smtClean="0"/>
              <a:t>thái</a:t>
            </a:r>
            <a:r>
              <a:rPr lang="en-US" altLang="vi-VN" dirty="0" smtClean="0"/>
              <a:t> (</a:t>
            </a:r>
            <a:r>
              <a:rPr lang="en-US" altLang="vi-VN" dirty="0" err="1" smtClean="0"/>
              <a:t>thành</a:t>
            </a:r>
            <a:r>
              <a:rPr lang="en-US" altLang="vi-VN" dirty="0" smtClean="0"/>
              <a:t> </a:t>
            </a:r>
            <a:r>
              <a:rPr lang="en-US" altLang="vi-VN" dirty="0" err="1" smtClean="0"/>
              <a:t>công</a:t>
            </a:r>
            <a:r>
              <a:rPr lang="en-US" altLang="vi-VN" dirty="0" smtClean="0"/>
              <a:t>/</a:t>
            </a:r>
            <a:r>
              <a:rPr lang="en-US" altLang="vi-VN" dirty="0" err="1" smtClean="0"/>
              <a:t>thất</a:t>
            </a:r>
            <a:r>
              <a:rPr lang="en-US" altLang="vi-VN" dirty="0" smtClean="0"/>
              <a:t> </a:t>
            </a:r>
            <a:r>
              <a:rPr lang="en-US" altLang="vi-VN" dirty="0" err="1" smtClean="0"/>
              <a:t>bại</a:t>
            </a:r>
            <a:r>
              <a:rPr lang="en-US" altLang="vi-VN" dirty="0" smtClean="0"/>
              <a:t>), </a:t>
            </a:r>
            <a:r>
              <a:rPr lang="en-US" altLang="vi-VN" dirty="0" err="1" smtClean="0"/>
              <a:t>thông</a:t>
            </a:r>
            <a:r>
              <a:rPr lang="en-US" altLang="vi-VN" dirty="0" smtClean="0"/>
              <a:t> tin header HTTP </a:t>
            </a:r>
            <a:r>
              <a:rPr lang="en-US" altLang="vi-VN" dirty="0" err="1" smtClean="0"/>
              <a:t>như</a:t>
            </a:r>
            <a:r>
              <a:rPr lang="en-US" altLang="vi-VN" dirty="0" smtClean="0"/>
              <a:t> </a:t>
            </a:r>
            <a:r>
              <a:rPr lang="en-US" altLang="vi-VN" dirty="0" err="1" smtClean="0"/>
              <a:t>chiều</a:t>
            </a:r>
            <a:r>
              <a:rPr lang="en-US" altLang="vi-VN" dirty="0" smtClean="0"/>
              <a:t> </a:t>
            </a:r>
            <a:r>
              <a:rPr lang="en-US" altLang="vi-VN" dirty="0" err="1" smtClean="0"/>
              <a:t>dài</a:t>
            </a:r>
            <a:r>
              <a:rPr lang="en-US" altLang="vi-VN" dirty="0" smtClean="0"/>
              <a:t> </a:t>
            </a:r>
            <a:r>
              <a:rPr lang="en-US" altLang="vi-VN" dirty="0" err="1" smtClean="0"/>
              <a:t>nội</a:t>
            </a:r>
            <a:r>
              <a:rPr lang="en-US" altLang="vi-VN" dirty="0" smtClean="0"/>
              <a:t> dung </a:t>
            </a:r>
            <a:r>
              <a:rPr lang="en-US" altLang="vi-VN" dirty="0" err="1" smtClean="0"/>
              <a:t>và</a:t>
            </a:r>
            <a:r>
              <a:rPr lang="en-US" altLang="vi-VN" dirty="0" smtClean="0"/>
              <a:t> </a:t>
            </a:r>
            <a:r>
              <a:rPr lang="en-US" altLang="vi-VN" dirty="0" err="1" smtClean="0"/>
              <a:t>kiểu</a:t>
            </a:r>
            <a:r>
              <a:rPr lang="en-US" altLang="vi-VN" dirty="0" smtClean="0"/>
              <a:t>, </a:t>
            </a:r>
            <a:r>
              <a:rPr lang="en-US" altLang="vi-VN" dirty="0" err="1" smtClean="0"/>
              <a:t>nội</a:t>
            </a:r>
            <a:r>
              <a:rPr lang="en-US" altLang="vi-VN" dirty="0" smtClean="0"/>
              <a:t> dung file.</a:t>
            </a:r>
          </a:p>
        </p:txBody>
      </p:sp>
      <p:pic>
        <p:nvPicPr>
          <p:cNvPr id="269317" name="Picture 6" descr="Communication between browser and server"/>
          <p:cNvPicPr>
            <a:picLocks noChangeAspect="1" noChangeArrowheads="1"/>
          </p:cNvPicPr>
          <p:nvPr/>
        </p:nvPicPr>
        <p:blipFill>
          <a:blip r:embed="rId3">
            <a:extLst>
              <a:ext uri="{28A0092B-C50C-407E-A947-70E740481C1C}">
                <a14:useLocalDpi xmlns:a14="http://schemas.microsoft.com/office/drawing/2010/main" val="0"/>
              </a:ext>
            </a:extLst>
          </a:blip>
          <a:srcRect r="6172" b="12418"/>
          <a:stretch>
            <a:fillRect/>
          </a:stretch>
        </p:blipFill>
        <p:spPr bwMode="auto">
          <a:xfrm>
            <a:off x="3657600" y="3596641"/>
            <a:ext cx="63246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011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0497308-7817-4157-AFCC-B6A71997D697}" type="slidenum">
              <a:rPr lang="en-US" altLang="vi-VN" sz="1200">
                <a:solidFill>
                  <a:prstClr val="black"/>
                </a:solidFill>
                <a:latin typeface="Garamond" panose="02020404030301010803" pitchFamily="18" charset="0"/>
              </a:rPr>
              <a:pPr>
                <a:spcBef>
                  <a:spcPct val="0"/>
                </a:spcBef>
                <a:buClrTx/>
                <a:buSzTx/>
                <a:buFontTx/>
                <a:buNone/>
              </a:pPr>
              <a:t>9</a:t>
            </a:fld>
            <a:endParaRPr lang="en-US" altLang="vi-VN" sz="1200">
              <a:solidFill>
                <a:prstClr val="black"/>
              </a:solidFill>
              <a:latin typeface="Garamond" panose="02020404030301010803" pitchFamily="18" charset="0"/>
            </a:endParaRPr>
          </a:p>
        </p:txBody>
      </p:sp>
      <p:sp>
        <p:nvSpPr>
          <p:cNvPr id="271363" name="Rectangle 2"/>
          <p:cNvSpPr>
            <a:spLocks noGrp="1" noChangeArrowheads="1"/>
          </p:cNvSpPr>
          <p:nvPr>
            <p:ph type="title"/>
          </p:nvPr>
        </p:nvSpPr>
        <p:spPr/>
        <p:txBody>
          <a:bodyPr/>
          <a:lstStyle/>
          <a:p>
            <a:r>
              <a:rPr lang="en-US" altLang="vi-VN" b="1" smtClean="0">
                <a:latin typeface="Arial" panose="020B0604020202020204" pitchFamily="34" charset="0"/>
              </a:rPr>
              <a:t>Web Clients</a:t>
            </a:r>
          </a:p>
        </p:txBody>
      </p:sp>
      <p:sp>
        <p:nvSpPr>
          <p:cNvPr id="271364" name="Rectangle 3"/>
          <p:cNvSpPr>
            <a:spLocks noGrp="1" noChangeArrowheads="1"/>
          </p:cNvSpPr>
          <p:nvPr>
            <p:ph type="body" idx="1"/>
          </p:nvPr>
        </p:nvSpPr>
        <p:spPr>
          <a:xfrm>
            <a:off x="438913" y="1431235"/>
            <a:ext cx="11439144" cy="4866198"/>
          </a:xfrm>
        </p:spPr>
        <p:txBody>
          <a:bodyPr/>
          <a:lstStyle/>
          <a:p>
            <a:pPr lvl="1">
              <a:lnSpc>
                <a:spcPct val="140000"/>
              </a:lnSpc>
            </a:pPr>
            <a:r>
              <a:rPr lang="en-US" altLang="vi-VN" dirty="0" err="1" smtClean="0"/>
              <a:t>Một</a:t>
            </a:r>
            <a:r>
              <a:rPr lang="en-US" altLang="vi-VN" dirty="0" smtClean="0"/>
              <a:t> Web client, </a:t>
            </a:r>
            <a:r>
              <a:rPr lang="en-US" altLang="vi-VN" dirty="0" err="1" smtClean="0"/>
              <a:t>kết</a:t>
            </a:r>
            <a:r>
              <a:rPr lang="en-US" altLang="vi-VN" dirty="0" smtClean="0"/>
              <a:t> </a:t>
            </a:r>
            <a:r>
              <a:rPr lang="en-US" altLang="vi-VN" dirty="0" err="1" smtClean="0"/>
              <a:t>nối</a:t>
            </a:r>
            <a:r>
              <a:rPr lang="en-US" altLang="vi-VN" dirty="0" smtClean="0"/>
              <a:t> </a:t>
            </a:r>
            <a:r>
              <a:rPr lang="en-US" altLang="vi-VN" dirty="0" err="1" smtClean="0"/>
              <a:t>đến</a:t>
            </a:r>
            <a:r>
              <a:rPr lang="en-US" altLang="vi-VN" dirty="0" smtClean="0"/>
              <a:t> Web server qua </a:t>
            </a:r>
            <a:r>
              <a:rPr lang="en-US" altLang="vi-VN" dirty="0" err="1" smtClean="0"/>
              <a:t>một</a:t>
            </a:r>
            <a:r>
              <a:rPr lang="en-US" altLang="vi-VN" dirty="0" smtClean="0"/>
              <a:t> TCP socket, </a:t>
            </a:r>
            <a:r>
              <a:rPr lang="en-US" altLang="vi-VN" dirty="0" err="1" smtClean="0"/>
              <a:t>sẽ</a:t>
            </a:r>
            <a:r>
              <a:rPr lang="en-US" altLang="vi-VN" dirty="0" smtClean="0"/>
              <a:t> </a:t>
            </a:r>
            <a:r>
              <a:rPr lang="en-US" altLang="vi-VN" dirty="0" err="1" smtClean="0"/>
              <a:t>gửi</a:t>
            </a:r>
            <a:r>
              <a:rPr lang="en-US" altLang="vi-VN" dirty="0" smtClean="0"/>
              <a:t> </a:t>
            </a:r>
            <a:r>
              <a:rPr lang="en-US" altLang="vi-VN" dirty="0" err="1" smtClean="0"/>
              <a:t>một</a:t>
            </a:r>
            <a:r>
              <a:rPr lang="en-US" altLang="vi-VN" dirty="0" smtClean="0"/>
              <a:t> HTTP request </a:t>
            </a:r>
            <a:r>
              <a:rPr lang="en-US" altLang="vi-VN" dirty="0" err="1" smtClean="0"/>
              <a:t>và</a:t>
            </a:r>
            <a:r>
              <a:rPr lang="en-US" altLang="vi-VN" dirty="0" smtClean="0"/>
              <a:t> </a:t>
            </a:r>
            <a:r>
              <a:rPr lang="en-US" altLang="vi-VN" dirty="0" err="1" smtClean="0"/>
              <a:t>đọc</a:t>
            </a:r>
            <a:r>
              <a:rPr lang="en-US" altLang="vi-VN" dirty="0" smtClean="0"/>
              <a:t> </a:t>
            </a:r>
            <a:r>
              <a:rPr lang="en-US" altLang="vi-VN" dirty="0" err="1" smtClean="0"/>
              <a:t>phản</a:t>
            </a:r>
            <a:r>
              <a:rPr lang="en-US" altLang="vi-VN" dirty="0" smtClean="0"/>
              <a:t> </a:t>
            </a:r>
            <a:r>
              <a:rPr lang="en-US" altLang="vi-VN" dirty="0" err="1" smtClean="0"/>
              <a:t>hồi</a:t>
            </a:r>
            <a:r>
              <a:rPr lang="en-US" altLang="vi-VN" dirty="0" smtClean="0"/>
              <a:t> </a:t>
            </a:r>
            <a:r>
              <a:rPr lang="en-US" altLang="vi-VN" dirty="0" err="1" smtClean="0"/>
              <a:t>từ</a:t>
            </a:r>
            <a:r>
              <a:rPr lang="en-US" altLang="vi-VN" dirty="0" smtClean="0"/>
              <a:t> server (server response). </a:t>
            </a:r>
          </a:p>
          <a:p>
            <a:pPr lvl="1">
              <a:lnSpc>
                <a:spcPct val="140000"/>
              </a:lnSpc>
            </a:pPr>
            <a:r>
              <a:rPr lang="en-US" altLang="vi-VN" dirty="0" err="1" smtClean="0"/>
              <a:t>Có</a:t>
            </a:r>
            <a:r>
              <a:rPr lang="en-US" altLang="vi-VN" dirty="0" smtClean="0"/>
              <a:t> 3 </a:t>
            </a:r>
            <a:r>
              <a:rPr lang="en-US" altLang="vi-VN" dirty="0" err="1" smtClean="0"/>
              <a:t>kiểu</a:t>
            </a:r>
            <a:r>
              <a:rPr lang="en-US" altLang="vi-VN" dirty="0" smtClean="0"/>
              <a:t> request </a:t>
            </a:r>
            <a:r>
              <a:rPr lang="en-US" altLang="vi-VN" dirty="0" err="1" smtClean="0"/>
              <a:t>mà</a:t>
            </a:r>
            <a:r>
              <a:rPr lang="en-US" altLang="vi-VN" dirty="0" smtClean="0"/>
              <a:t> </a:t>
            </a:r>
            <a:r>
              <a:rPr lang="en-US" altLang="vi-VN" dirty="0" err="1" smtClean="0"/>
              <a:t>một</a:t>
            </a:r>
            <a:r>
              <a:rPr lang="en-US" altLang="vi-VN" dirty="0" smtClean="0"/>
              <a:t> </a:t>
            </a:r>
            <a:r>
              <a:rPr lang="en-US" altLang="vi-VN" dirty="0" err="1" smtClean="0"/>
              <a:t>ứng</a:t>
            </a:r>
            <a:r>
              <a:rPr lang="en-US" altLang="vi-VN" dirty="0" smtClean="0"/>
              <a:t> </a:t>
            </a:r>
            <a:r>
              <a:rPr lang="en-US" altLang="vi-VN" dirty="0" err="1" smtClean="0"/>
              <a:t>dụng</a:t>
            </a:r>
            <a:r>
              <a:rPr lang="en-US" altLang="vi-VN" dirty="0" smtClean="0"/>
              <a:t> client </a:t>
            </a:r>
            <a:r>
              <a:rPr lang="en-US" altLang="vi-VN" dirty="0" err="1" smtClean="0"/>
              <a:t>gửi</a:t>
            </a:r>
            <a:r>
              <a:rPr lang="en-US" altLang="vi-VN" dirty="0" smtClean="0"/>
              <a:t> </a:t>
            </a:r>
            <a:r>
              <a:rPr lang="en-US" altLang="vi-VN" dirty="0" err="1" smtClean="0"/>
              <a:t>đến</a:t>
            </a:r>
            <a:r>
              <a:rPr lang="en-US" altLang="vi-VN" dirty="0" smtClean="0"/>
              <a:t> Web server:</a:t>
            </a:r>
          </a:p>
          <a:p>
            <a:pPr lvl="3">
              <a:lnSpc>
                <a:spcPct val="140000"/>
              </a:lnSpc>
              <a:buFont typeface="Wingdings" panose="05000000000000000000" pitchFamily="2" charset="2"/>
              <a:buNone/>
            </a:pPr>
            <a:r>
              <a:rPr lang="en-US" altLang="vi-VN" dirty="0" smtClean="0"/>
              <a:t>1. GET</a:t>
            </a:r>
          </a:p>
          <a:p>
            <a:pPr lvl="3">
              <a:lnSpc>
                <a:spcPct val="140000"/>
              </a:lnSpc>
              <a:buFont typeface="Wingdings" panose="05000000000000000000" pitchFamily="2" charset="2"/>
              <a:buNone/>
            </a:pPr>
            <a:r>
              <a:rPr lang="en-US" altLang="vi-VN" dirty="0" smtClean="0"/>
              <a:t>2. HEAD</a:t>
            </a:r>
          </a:p>
          <a:p>
            <a:pPr lvl="3">
              <a:lnSpc>
                <a:spcPct val="140000"/>
              </a:lnSpc>
              <a:buFont typeface="Wingdings" panose="05000000000000000000" pitchFamily="2" charset="2"/>
              <a:buNone/>
            </a:pPr>
            <a:r>
              <a:rPr lang="en-US" altLang="vi-VN" dirty="0" smtClean="0"/>
              <a:t>3. POST</a:t>
            </a:r>
          </a:p>
          <a:p>
            <a:pPr lvl="1">
              <a:lnSpc>
                <a:spcPct val="140000"/>
              </a:lnSpc>
            </a:pPr>
            <a:r>
              <a:rPr lang="en-US" altLang="vi-VN" dirty="0" smtClean="0"/>
              <a:t>HTTP request </a:t>
            </a:r>
            <a:r>
              <a:rPr lang="en-US" altLang="vi-VN" dirty="0" err="1" smtClean="0"/>
              <a:t>phổ</a:t>
            </a:r>
            <a:r>
              <a:rPr lang="en-US" altLang="vi-VN" dirty="0" smtClean="0"/>
              <a:t> </a:t>
            </a:r>
            <a:r>
              <a:rPr lang="en-US" altLang="vi-VN" dirty="0" err="1" smtClean="0"/>
              <a:t>biến</a:t>
            </a:r>
            <a:r>
              <a:rPr lang="en-US" altLang="vi-VN" dirty="0" smtClean="0"/>
              <a:t> </a:t>
            </a:r>
            <a:r>
              <a:rPr lang="en-US" altLang="vi-VN" dirty="0" err="1" smtClean="0"/>
              <a:t>và</a:t>
            </a:r>
            <a:r>
              <a:rPr lang="en-US" altLang="vi-VN" dirty="0" smtClean="0"/>
              <a:t> </a:t>
            </a:r>
            <a:r>
              <a:rPr lang="en-US" altLang="vi-VN" dirty="0" err="1" smtClean="0"/>
              <a:t>đơn</a:t>
            </a:r>
            <a:r>
              <a:rPr lang="en-US" altLang="vi-VN" dirty="0" smtClean="0"/>
              <a:t> </a:t>
            </a:r>
            <a:r>
              <a:rPr lang="en-US" altLang="vi-VN" dirty="0" err="1" smtClean="0"/>
              <a:t>giản</a:t>
            </a:r>
            <a:r>
              <a:rPr lang="en-US" altLang="vi-VN" dirty="0" smtClean="0"/>
              <a:t> </a:t>
            </a:r>
            <a:r>
              <a:rPr lang="en-US" altLang="vi-VN" dirty="0" err="1" smtClean="0"/>
              <a:t>là</a:t>
            </a:r>
            <a:r>
              <a:rPr lang="en-US" altLang="vi-VN" dirty="0" smtClean="0"/>
              <a:t> GET, </a:t>
            </a:r>
            <a:r>
              <a:rPr lang="en-US" altLang="vi-VN" dirty="0" err="1" smtClean="0"/>
              <a:t>gọi</a:t>
            </a:r>
            <a:r>
              <a:rPr lang="en-US" altLang="vi-VN" dirty="0" smtClean="0"/>
              <a:t> </a:t>
            </a:r>
            <a:r>
              <a:rPr lang="en-US" altLang="vi-VN" dirty="0" err="1" smtClean="0"/>
              <a:t>một</a:t>
            </a:r>
            <a:r>
              <a:rPr lang="en-US" altLang="vi-VN" dirty="0" smtClean="0"/>
              <a:t> </a:t>
            </a:r>
            <a:r>
              <a:rPr lang="en-US" altLang="vi-VN" dirty="0" err="1" smtClean="0"/>
              <a:t>nguồn</a:t>
            </a:r>
            <a:r>
              <a:rPr lang="en-US" altLang="vi-VN" dirty="0" smtClean="0"/>
              <a:t> </a:t>
            </a:r>
            <a:r>
              <a:rPr lang="en-US" altLang="vi-VN" dirty="0" err="1" smtClean="0"/>
              <a:t>tài</a:t>
            </a:r>
            <a:r>
              <a:rPr lang="en-US" altLang="vi-VN" dirty="0" smtClean="0"/>
              <a:t> </a:t>
            </a:r>
            <a:r>
              <a:rPr lang="en-US" altLang="vi-VN" dirty="0" err="1" smtClean="0"/>
              <a:t>nguyên</a:t>
            </a:r>
            <a:r>
              <a:rPr lang="en-US" altLang="vi-VN" dirty="0" smtClean="0"/>
              <a:t> </a:t>
            </a:r>
            <a:r>
              <a:rPr lang="en-US" altLang="vi-VN" dirty="0" err="1" smtClean="0"/>
              <a:t>từ</a:t>
            </a:r>
            <a:r>
              <a:rPr lang="en-US" altLang="vi-VN" dirty="0" smtClean="0"/>
              <a:t> Web server.</a:t>
            </a:r>
          </a:p>
          <a:p>
            <a:pPr lvl="1">
              <a:lnSpc>
                <a:spcPct val="140000"/>
              </a:lnSpc>
            </a:pPr>
            <a:r>
              <a:rPr lang="en-US" altLang="vi-VN" dirty="0" err="1" smtClean="0"/>
              <a:t>Những</a:t>
            </a:r>
            <a:r>
              <a:rPr lang="en-US" altLang="vi-VN" dirty="0" smtClean="0"/>
              <a:t> request </a:t>
            </a:r>
            <a:r>
              <a:rPr lang="en-US" altLang="vi-VN" dirty="0" err="1" smtClean="0"/>
              <a:t>phức</a:t>
            </a:r>
            <a:r>
              <a:rPr lang="en-US" altLang="vi-VN" dirty="0" smtClean="0"/>
              <a:t> </a:t>
            </a:r>
            <a:r>
              <a:rPr lang="en-US" altLang="vi-VN" dirty="0" err="1" smtClean="0"/>
              <a:t>tạp</a:t>
            </a:r>
            <a:r>
              <a:rPr lang="en-US" altLang="vi-VN" dirty="0" smtClean="0"/>
              <a:t>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là</a:t>
            </a:r>
            <a:r>
              <a:rPr lang="en-US" altLang="vi-VN" dirty="0" smtClean="0"/>
              <a:t> HEAD </a:t>
            </a:r>
            <a:r>
              <a:rPr lang="en-US" altLang="vi-VN" dirty="0" err="1" smtClean="0"/>
              <a:t>và</a:t>
            </a:r>
            <a:r>
              <a:rPr lang="en-US" altLang="vi-VN" dirty="0" smtClean="0"/>
              <a:t> POST. </a:t>
            </a:r>
          </a:p>
          <a:p>
            <a:endParaRPr lang="en-US" altLang="vi-VN" dirty="0" smtClean="0"/>
          </a:p>
        </p:txBody>
      </p:sp>
    </p:spTree>
    <p:extLst>
      <p:ext uri="{BB962C8B-B14F-4D97-AF65-F5344CB8AC3E}">
        <p14:creationId xmlns:p14="http://schemas.microsoft.com/office/powerpoint/2010/main" val="4282898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1680</Words>
  <Application>Microsoft Office PowerPoint</Application>
  <PresentationFormat>Widescreen</PresentationFormat>
  <Paragraphs>211</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Garamond</vt:lpstr>
      <vt:lpstr>Times New Roman</vt:lpstr>
      <vt:lpstr>Wingdings</vt:lpstr>
      <vt:lpstr>Office Theme</vt:lpstr>
      <vt:lpstr>BÀI GIẢNG  LẬP TRÌNH MẠNG</vt:lpstr>
      <vt:lpstr>PowerPoint Presentation</vt:lpstr>
      <vt:lpstr>Tổng quan</vt:lpstr>
      <vt:lpstr>Tài liệu đặc tả giao thức ứng dụng</vt:lpstr>
      <vt:lpstr>Tìm kiếm tài liệu RFC</vt:lpstr>
      <vt:lpstr>PowerPoint Presentation</vt:lpstr>
      <vt:lpstr>Tổng quan</vt:lpstr>
      <vt:lpstr>Cơ chế hoạt động của HTTP</vt:lpstr>
      <vt:lpstr>Web Clients</vt:lpstr>
      <vt:lpstr>Phương thức GET Request</vt:lpstr>
      <vt:lpstr>Phương thức HEAD Request </vt:lpstr>
      <vt:lpstr>Phương thức POST Request</vt:lpstr>
      <vt:lpstr>POST request gửi dữ liệu đến Server</vt:lpstr>
      <vt:lpstr>Web Servers</vt:lpstr>
      <vt:lpstr>Dòng trạng thái (Status Line)</vt:lpstr>
      <vt:lpstr>Lập trình với giao thức HTTP </vt:lpstr>
      <vt:lpstr>Lớp URL</vt:lpstr>
      <vt:lpstr>Ví dụ đoạn mã Java: tạo đối tượng URL</vt:lpstr>
      <vt:lpstr>Nhận tài nguyên sử dụng lớp URL</vt:lpstr>
      <vt:lpstr>Lớp URLConnection</vt:lpstr>
      <vt:lpstr>Ví dụ Java nhận tài nguyên với lớp URLConnection</vt:lpstr>
      <vt:lpstr>Lớp HttpURLConnection</vt:lpstr>
      <vt:lpstr>PowerPoint Presentation</vt:lpstr>
      <vt:lpstr>Bài tập lập trình giao thức HTTP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acer</cp:lastModifiedBy>
  <cp:revision>14</cp:revision>
  <dcterms:created xsi:type="dcterms:W3CDTF">2020-05-27T05:21:30Z</dcterms:created>
  <dcterms:modified xsi:type="dcterms:W3CDTF">2022-08-13T01:37:32Z</dcterms:modified>
</cp:coreProperties>
</file>