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06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25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3BC83-074E-4AA8-BB5A-99564413BA2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05FD8-47E8-405B-988E-7FB264273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4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93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526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732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547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498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18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675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918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332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90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164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880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014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554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6350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966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126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434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61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96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409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231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vi-V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366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A2C102-B8AE-4CC8-8DFD-907875E4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D06CCF0-B4C9-4910-B71B-BC5228E90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BE8D5-EACC-475F-B772-4C6E30EC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7793E9-AE2F-44EA-9261-CDDE0A32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EB453C0-1394-4470-9C6B-5680634C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8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85D5A0-D36B-42D3-8503-A08848E9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B9DE344-B2E6-4D08-8EFD-71DBF314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4F3758-74C8-452E-83A6-2CC57BC5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0A3BFC-EC66-4779-8648-8C5557A2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1D2088-CE38-4639-9C50-5E8FE341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8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56662CB-0803-47C7-B8F3-343BD6375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C913163-7159-4A13-99D8-0BF55A008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937CC0-663F-45FD-AF01-CB276254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F24968-DE40-4BED-BFBB-FACFDD8C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1762EC-6177-4132-ACB5-5C730475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24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8593C6-3D1B-460E-B901-F4BB8F0E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468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9BE0FE-78F6-411B-A5F1-2D9DD895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431235"/>
            <a:ext cx="11100021" cy="4866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687351A-05B1-4209-ABD5-8A3B58E6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29372B3-9D16-415C-AFC6-5D4652E2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C96612-9E2F-40CF-99EB-6E186AFA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F184B0-B474-49DB-90DF-EA525157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21C19F0-1FB7-4AE0-896E-2777B6C62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6464CF-570F-4361-9C22-BC3CA88D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58B62D1-8837-45F2-8787-A2B9AB18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E02877-DE60-4015-8FCF-892ACE36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1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78C28F-0E26-4450-B5E9-87FEB7BD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A839B7-197F-4E24-9034-3FAB490EB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94A0A18-C706-495C-B58F-7AF0D336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C573B90-884B-4A9F-A8FA-7F1E17F9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8F9F5E-BDB1-45F3-BCE2-76B6520C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84A89C-CCFA-45DE-98FF-AD7815AB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2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97480A-21EF-4CFF-9025-CCD9FA4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536" y="365125"/>
            <a:ext cx="9295852" cy="9594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8E34F7-5664-4D9D-945D-F455A3DF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0230B20-378D-4F09-8BF3-DEC4AF85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E6BB53C-6E2D-4274-9D7E-A670158CB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167D38A-88C4-4F01-BFB9-D94E541EC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99B471D-3ADB-4293-9A4B-67CF34A7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3774760-CCCB-42BA-9A1B-D8E7D8A9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83038AC-F431-4B77-9D3B-926E6AB6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8AF7B9-53C0-4585-9B89-2FBA7B70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6201745-3FA6-4569-A489-EF0EA162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CBFEA74-BC5E-4B0B-835D-E657A873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FD1EE18-4D1C-4701-8BBA-0169DC7C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41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19FDDA1-6ACB-4F4D-B161-8B6F564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7317F60-55C3-4BB3-BDEB-861CA825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1E89CA0-249C-4A75-A3B7-DBDE4463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0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54949C-EB4F-4ACF-8ADE-56A8C29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126C2B-8498-44CE-B005-71433DDB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F0CAAFC-D17E-4850-87AB-4B0A70BF4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70FB378-A528-4D34-A3DA-9AAD4037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E1E530-6145-4EB0-B9A0-4C5FC5E7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277388-E30C-4DA3-B6CF-2F670642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2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174CB1-3943-4F0E-9F85-C3E76CA8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93E7326-9859-4138-A3F6-5A4E1D605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1411D02-CB68-43D9-85FC-185924DA2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6D51B13-BF22-4142-BD28-F2F7C614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197E58-C0D2-4770-BF0F-B8560F93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179F60B-0CBB-4728-801E-BBB606D2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7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AD6C713-6B5B-4652-B919-0C9C326B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3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03E2E6-5E74-4663-AD70-D00426D6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543" y="1447137"/>
            <a:ext cx="10789257" cy="4729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927BD6-A005-4E4E-8C32-0E1B6CC0C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6D4B-7653-4E0B-8F57-D38CF83377BB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2D051F-F1D7-4D05-9D06-0B2E7BC10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91EC13-E05F-4BCF-8EC0-B2CDC6777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28987"/>
            <a:ext cx="27432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2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D286FF-B124-458F-B57B-2B1D24945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BÀI GIẢNG </a:t>
            </a:r>
            <a:br>
              <a:rPr lang="en-US" dirty="0"/>
            </a:br>
            <a:r>
              <a:rPr lang="en-US" dirty="0"/>
              <a:t>LẬP TRÌNH MẠNG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B71ED79-E603-4351-A7EB-B158BDF0B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6" y="3602038"/>
            <a:ext cx="10433304" cy="1655762"/>
          </a:xfrm>
        </p:spPr>
        <p:txBody>
          <a:bodyPr/>
          <a:lstStyle/>
          <a:p>
            <a:r>
              <a:rPr lang="en-US" b="1" smtClean="0"/>
              <a:t>PGS.TS.Huỳnh</a:t>
            </a:r>
            <a:r>
              <a:rPr lang="en-US" b="1" dirty="0" smtClean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; </a:t>
            </a:r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Anh</a:t>
            </a:r>
            <a:r>
              <a:rPr lang="en-US" b="1" dirty="0"/>
              <a:t> </a:t>
            </a:r>
            <a:r>
              <a:rPr lang="en-US" b="1" dirty="0" err="1"/>
              <a:t>Tuấn</a:t>
            </a:r>
            <a:r>
              <a:rPr lang="en-US" b="1" dirty="0"/>
              <a:t>; </a:t>
            </a:r>
            <a:r>
              <a:rPr lang="en-US" b="1" dirty="0" err="1"/>
              <a:t>Lê</a:t>
            </a:r>
            <a:r>
              <a:rPr lang="en-US" b="1" dirty="0"/>
              <a:t> </a:t>
            </a:r>
            <a:r>
              <a:rPr lang="en-US" b="1" dirty="0" err="1" smtClean="0"/>
              <a:t>Tân</a:t>
            </a:r>
            <a:r>
              <a:rPr lang="en-US" b="1" dirty="0" smtClean="0"/>
              <a:t>; </a:t>
            </a:r>
            <a:br>
              <a:rPr lang="en-US" b="1" dirty="0" smtClean="0"/>
            </a:br>
            <a:r>
              <a:rPr lang="en-US" b="1" dirty="0" err="1" smtClean="0"/>
              <a:t>Nguyễn</a:t>
            </a:r>
            <a:r>
              <a:rPr lang="en-US" b="1" dirty="0" smtClean="0"/>
              <a:t> </a:t>
            </a:r>
            <a:r>
              <a:rPr lang="en-US" b="1" dirty="0" err="1"/>
              <a:t>Thanh</a:t>
            </a:r>
            <a:r>
              <a:rPr lang="en-US" b="1" dirty="0"/>
              <a:t> </a:t>
            </a:r>
            <a:r>
              <a:rPr lang="en-US" b="1" dirty="0" err="1" smtClean="0"/>
              <a:t>Cẩm;Hoàng</a:t>
            </a:r>
            <a:r>
              <a:rPr lang="en-US" b="1" dirty="0" smtClean="0"/>
              <a:t> </a:t>
            </a:r>
            <a:r>
              <a:rPr lang="en-US" b="1" dirty="0" err="1" smtClean="0"/>
              <a:t>Hữu</a:t>
            </a:r>
            <a:r>
              <a:rPr lang="en-US" b="1" dirty="0" smtClean="0"/>
              <a:t> </a:t>
            </a:r>
            <a:r>
              <a:rPr lang="en-US" b="1" dirty="0" err="1" smtClean="0"/>
              <a:t>Đức</a:t>
            </a:r>
            <a:endParaRPr lang="en-US" b="1" dirty="0"/>
          </a:p>
          <a:p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9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AC1EA2-A38A-4A3D-AC77-A59187246E61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18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>
                <a:latin typeface="Impact" panose="020B0806030902050204" pitchFamily="34" charset="0"/>
                <a:cs typeface="Times New Roman" panose="02020603050405020304" pitchFamily="18" charset="0"/>
              </a:rPr>
              <a:t>RMI</a:t>
            </a:r>
          </a:p>
        </p:txBody>
      </p:sp>
      <p:sp>
        <p:nvSpPr>
          <p:cNvPr id="318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vi-VN" smtClean="0"/>
              <a:t>RMI cho phép các đối tượng đang thực thi trên một trạm có khả năng gọi các phương thức của các đối tượng khác đang chạy trên các trạm khác.</a:t>
            </a:r>
          </a:p>
          <a:p>
            <a:pPr algn="just"/>
            <a:r>
              <a:rPr lang="en-US" altLang="vi-VN" smtClean="0"/>
              <a:t>Sự gọi các phương thức trên các máy khác được gọi là sự gọi phương thức từ xa (remote method invocation).</a:t>
            </a:r>
          </a:p>
          <a:p>
            <a:pPr algn="just"/>
            <a:r>
              <a:rPr lang="en-US" altLang="vi-VN" smtClean="0"/>
              <a:t>Các phương thức ở xa thực hiện việc tính toán và trả lại kết quả cho các hàm cục bộ.</a:t>
            </a:r>
          </a:p>
          <a:p>
            <a:pPr algn="just"/>
            <a:r>
              <a:rPr lang="en-US" altLang="vi-VN" smtClean="0"/>
              <a:t>RMI là công nghệ Java cho phép tạo các ứng dụng phân tán. </a:t>
            </a:r>
          </a:p>
          <a:p>
            <a:endParaRPr lang="en-US" altLang="vi-VN" smtClean="0"/>
          </a:p>
        </p:txBody>
      </p:sp>
    </p:spTree>
    <p:extLst>
      <p:ext uri="{BB962C8B-B14F-4D97-AF65-F5344CB8AC3E}">
        <p14:creationId xmlns:p14="http://schemas.microsoft.com/office/powerpoint/2010/main" val="125806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7F482F-850C-4C49-8187-5109CA0D5B82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20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fr-FR" altLang="vi-VN" smtClean="0">
              <a:latin typeface="Arial" panose="020B0604020202020204" pitchFamily="34" charset="0"/>
            </a:endParaRPr>
          </a:p>
        </p:txBody>
      </p:sp>
      <p:sp>
        <p:nvSpPr>
          <p:cNvPr id="320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2493" y="2117271"/>
            <a:ext cx="11100021" cy="4399617"/>
          </a:xfrm>
        </p:spPr>
        <p:txBody>
          <a:bodyPr/>
          <a:lstStyle/>
          <a:p>
            <a:endParaRPr lang="fr-FR" altLang="vi-VN" dirty="0" smtClean="0"/>
          </a:p>
        </p:txBody>
      </p:sp>
      <p:pic>
        <p:nvPicPr>
          <p:cNvPr id="333828" name="Picture 4" descr="rmiworking"/>
          <p:cNvPicPr>
            <a:picLocks noChangeAspect="1" noChangeArrowheads="1"/>
          </p:cNvPicPr>
          <p:nvPr/>
        </p:nvPicPr>
        <p:blipFill>
          <a:blip r:embed="rId4">
            <a:lum bright="-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203" y="1650079"/>
            <a:ext cx="7848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3829" name="Rectangle 5"/>
          <p:cNvSpPr>
            <a:spLocks noChangeArrowheads="1"/>
          </p:cNvSpPr>
          <p:nvPr/>
        </p:nvSpPr>
        <p:spPr bwMode="auto">
          <a:xfrm>
            <a:off x="768096" y="4578728"/>
            <a:ext cx="9595104" cy="1974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altLang="vi-VN" sz="2000" dirty="0"/>
              <a:t>Java </a:t>
            </a:r>
            <a:r>
              <a:rPr lang="en-US" altLang="vi-VN" sz="2000" dirty="0" err="1"/>
              <a:t>cung</a:t>
            </a:r>
            <a:r>
              <a:rPr lang="en-US" altLang="vi-VN" sz="2000" dirty="0"/>
              <a:t> </a:t>
            </a:r>
            <a:r>
              <a:rPr lang="en-US" altLang="vi-VN" sz="2000" dirty="0" err="1"/>
              <a:t>cấp</a:t>
            </a:r>
            <a:r>
              <a:rPr lang="en-US" altLang="vi-VN" sz="2000" dirty="0"/>
              <a:t> </a:t>
            </a:r>
            <a:r>
              <a:rPr lang="en-US" altLang="vi-VN" sz="2000" dirty="0" err="1"/>
              <a:t>một</a:t>
            </a:r>
            <a:r>
              <a:rPr lang="en-US" altLang="vi-VN" sz="2000" dirty="0"/>
              <a:t> </a:t>
            </a:r>
            <a:r>
              <a:rPr lang="en-US" altLang="vi-VN" sz="2000" dirty="0" err="1"/>
              <a:t>số</a:t>
            </a:r>
            <a:r>
              <a:rPr lang="en-US" altLang="vi-VN" sz="2000" dirty="0"/>
              <a:t> interface </a:t>
            </a:r>
            <a:r>
              <a:rPr lang="en-US" altLang="vi-VN" sz="2000" dirty="0" err="1"/>
              <a:t>và</a:t>
            </a:r>
            <a:r>
              <a:rPr lang="en-US" altLang="vi-VN" sz="2000" dirty="0"/>
              <a:t> </a:t>
            </a:r>
            <a:r>
              <a:rPr lang="en-US" altLang="vi-VN" sz="2000" dirty="0" err="1"/>
              <a:t>lớp</a:t>
            </a:r>
            <a:r>
              <a:rPr lang="en-US" altLang="vi-VN" sz="2000" dirty="0"/>
              <a:t> </a:t>
            </a:r>
            <a:r>
              <a:rPr lang="en-US" altLang="vi-VN" sz="2000" dirty="0" err="1"/>
              <a:t>cho</a:t>
            </a:r>
            <a:r>
              <a:rPr lang="en-US" altLang="vi-VN" sz="2000" dirty="0"/>
              <a:t> </a:t>
            </a:r>
            <a:r>
              <a:rPr lang="en-US" altLang="vi-VN" sz="2000" dirty="0" err="1"/>
              <a:t>phép</a:t>
            </a:r>
            <a:r>
              <a:rPr lang="en-US" altLang="vi-VN" sz="2000" dirty="0"/>
              <a:t> </a:t>
            </a:r>
            <a:r>
              <a:rPr lang="en-US" altLang="vi-VN" sz="2000" dirty="0" err="1"/>
              <a:t>tạo</a:t>
            </a:r>
            <a:r>
              <a:rPr lang="en-US" altLang="vi-VN" sz="2000" dirty="0"/>
              <a:t> </a:t>
            </a:r>
            <a:r>
              <a:rPr lang="en-US" altLang="vi-VN" sz="2000" dirty="0" err="1"/>
              <a:t>ứng</a:t>
            </a:r>
            <a:r>
              <a:rPr lang="en-US" altLang="vi-VN" sz="2000" dirty="0"/>
              <a:t> dung </a:t>
            </a:r>
            <a:r>
              <a:rPr lang="en-US" altLang="vi-VN" sz="2000" dirty="0" err="1"/>
              <a:t>phân</a:t>
            </a:r>
            <a:r>
              <a:rPr lang="en-US" altLang="vi-VN" sz="2000" dirty="0"/>
              <a:t> </a:t>
            </a:r>
            <a:r>
              <a:rPr lang="en-US" altLang="vi-VN" sz="2000" dirty="0" err="1"/>
              <a:t>tán</a:t>
            </a:r>
            <a:r>
              <a:rPr lang="en-US" altLang="vi-VN" sz="2000" dirty="0"/>
              <a:t> RMI</a:t>
            </a:r>
          </a:p>
          <a:p>
            <a:pPr algn="just">
              <a:lnSpc>
                <a:spcPct val="130000"/>
              </a:lnSpc>
            </a:pPr>
            <a:r>
              <a:rPr lang="en-US" altLang="vi-VN" sz="2000" dirty="0" err="1"/>
              <a:t>Các</a:t>
            </a:r>
            <a:r>
              <a:rPr lang="en-US" altLang="vi-VN" sz="2000" dirty="0"/>
              <a:t> </a:t>
            </a:r>
            <a:r>
              <a:rPr lang="en-US" altLang="vi-VN" sz="2000" dirty="0" err="1"/>
              <a:t>đối</a:t>
            </a:r>
            <a:r>
              <a:rPr lang="en-US" altLang="vi-VN" sz="2000" dirty="0"/>
              <a:t> </a:t>
            </a:r>
            <a:r>
              <a:rPr lang="en-US" altLang="vi-VN" sz="2000" dirty="0" err="1"/>
              <a:t>tượng</a:t>
            </a:r>
            <a:r>
              <a:rPr lang="en-US" altLang="vi-VN" sz="2000" dirty="0"/>
              <a:t> </a:t>
            </a:r>
            <a:r>
              <a:rPr lang="en-US" altLang="vi-VN" sz="2000" dirty="0" err="1"/>
              <a:t>chứa</a:t>
            </a:r>
            <a:r>
              <a:rPr lang="en-US" altLang="vi-VN" sz="2000" dirty="0"/>
              <a:t> </a:t>
            </a:r>
            <a:r>
              <a:rPr lang="en-US" altLang="vi-VN" sz="2000" dirty="0" err="1"/>
              <a:t>các</a:t>
            </a:r>
            <a:r>
              <a:rPr lang="en-US" altLang="vi-VN" sz="2000" dirty="0"/>
              <a:t> </a:t>
            </a:r>
            <a:r>
              <a:rPr lang="en-US" altLang="vi-VN" sz="2000" dirty="0" err="1"/>
              <a:t>phương</a:t>
            </a:r>
            <a:r>
              <a:rPr lang="en-US" altLang="vi-VN" sz="2000" dirty="0"/>
              <a:t> </a:t>
            </a:r>
            <a:r>
              <a:rPr lang="en-US" altLang="vi-VN" sz="2000" dirty="0" err="1"/>
              <a:t>thức</a:t>
            </a:r>
            <a:r>
              <a:rPr lang="en-US" altLang="vi-VN" sz="2000" dirty="0"/>
              <a:t> </a:t>
            </a:r>
            <a:r>
              <a:rPr lang="en-US" altLang="vi-VN" sz="2000" dirty="0" err="1"/>
              <a:t>có</a:t>
            </a:r>
            <a:r>
              <a:rPr lang="en-US" altLang="vi-VN" sz="2000" dirty="0"/>
              <a:t> </a:t>
            </a:r>
            <a:r>
              <a:rPr lang="en-US" altLang="vi-VN" sz="2000" dirty="0" err="1"/>
              <a:t>thể</a:t>
            </a:r>
            <a:r>
              <a:rPr lang="en-US" altLang="vi-VN" sz="2000" dirty="0"/>
              <a:t> </a:t>
            </a:r>
            <a:r>
              <a:rPr lang="en-US" altLang="vi-VN" sz="2000" dirty="0" err="1"/>
              <a:t>được</a:t>
            </a:r>
            <a:r>
              <a:rPr lang="en-US" altLang="vi-VN" sz="2000" dirty="0"/>
              <a:t> </a:t>
            </a:r>
            <a:r>
              <a:rPr lang="en-US" altLang="vi-VN" sz="2000" dirty="0" err="1"/>
              <a:t>gọi</a:t>
            </a:r>
            <a:r>
              <a:rPr lang="en-US" altLang="vi-VN" sz="2000" dirty="0"/>
              <a:t> </a:t>
            </a:r>
            <a:r>
              <a:rPr lang="en-US" altLang="vi-VN" sz="2000" dirty="0" err="1"/>
              <a:t>bởi</a:t>
            </a:r>
            <a:r>
              <a:rPr lang="en-US" altLang="vi-VN" sz="2000" dirty="0"/>
              <a:t> </a:t>
            </a:r>
            <a:r>
              <a:rPr lang="en-US" altLang="vi-VN" sz="2000" dirty="0" err="1"/>
              <a:t>các</a:t>
            </a:r>
            <a:r>
              <a:rPr lang="en-US" altLang="vi-VN" sz="2000" dirty="0"/>
              <a:t> </a:t>
            </a:r>
            <a:r>
              <a:rPr lang="en-US" altLang="vi-VN" sz="2000" dirty="0" err="1"/>
              <a:t>máy</a:t>
            </a:r>
            <a:r>
              <a:rPr lang="en-US" altLang="vi-VN" sz="2000" dirty="0"/>
              <a:t> </a:t>
            </a:r>
            <a:r>
              <a:rPr lang="en-US" altLang="vi-VN" sz="2000" dirty="0" err="1"/>
              <a:t>ảo</a:t>
            </a:r>
            <a:r>
              <a:rPr lang="en-US" altLang="vi-VN" sz="2000" dirty="0"/>
              <a:t> </a:t>
            </a:r>
            <a:r>
              <a:rPr lang="en-US" altLang="vi-VN" sz="2000" dirty="0" err="1"/>
              <a:t>khác</a:t>
            </a:r>
            <a:r>
              <a:rPr lang="en-US" altLang="vi-VN" sz="2000" dirty="0"/>
              <a:t> </a:t>
            </a:r>
            <a:r>
              <a:rPr lang="en-US" altLang="vi-VN" sz="2000" dirty="0" err="1"/>
              <a:t>được</a:t>
            </a:r>
            <a:r>
              <a:rPr lang="en-US" altLang="vi-VN" sz="2000" dirty="0"/>
              <a:t> </a:t>
            </a:r>
            <a:r>
              <a:rPr lang="en-US" altLang="vi-VN" sz="2000" dirty="0" err="1"/>
              <a:t>gọi</a:t>
            </a:r>
            <a:r>
              <a:rPr lang="en-US" altLang="vi-VN" sz="2000" dirty="0"/>
              <a:t> </a:t>
            </a:r>
            <a:r>
              <a:rPr lang="en-US" altLang="vi-VN" sz="2000" dirty="0" err="1"/>
              <a:t>là</a:t>
            </a:r>
            <a:r>
              <a:rPr lang="en-US" altLang="vi-VN" sz="2000" dirty="0"/>
              <a:t> </a:t>
            </a:r>
            <a:r>
              <a:rPr lang="en-US" altLang="vi-VN" sz="2000" b="1" dirty="0" err="1"/>
              <a:t>đối</a:t>
            </a:r>
            <a:r>
              <a:rPr lang="en-US" altLang="vi-VN" sz="2000" b="1" dirty="0"/>
              <a:t> </a:t>
            </a:r>
            <a:r>
              <a:rPr lang="en-US" altLang="vi-VN" sz="2000" b="1" dirty="0" err="1"/>
              <a:t>tượng</a:t>
            </a:r>
            <a:r>
              <a:rPr lang="en-US" altLang="vi-VN" sz="2000" b="1" dirty="0"/>
              <a:t> </a:t>
            </a:r>
            <a:r>
              <a:rPr lang="en-US" altLang="vi-VN" sz="2000" b="1" dirty="0" err="1"/>
              <a:t>từ</a:t>
            </a:r>
            <a:r>
              <a:rPr lang="en-US" altLang="vi-VN" sz="2000" b="1" dirty="0"/>
              <a:t> </a:t>
            </a:r>
            <a:r>
              <a:rPr lang="en-US" altLang="vi-VN" sz="2000" b="1" dirty="0" err="1"/>
              <a:t>xa</a:t>
            </a:r>
            <a:r>
              <a:rPr lang="en-US" altLang="vi-VN" sz="2000" dirty="0"/>
              <a:t> (</a:t>
            </a:r>
            <a:r>
              <a:rPr lang="en-US" altLang="vi-VN" sz="2000" b="1" dirty="0"/>
              <a:t>remote objects)</a:t>
            </a:r>
            <a:r>
              <a:rPr lang="en-US" altLang="vi-V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333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3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3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3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3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B92A5B-81B0-4B86-8B57-6A1FF21A87FA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22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>
                <a:latin typeface="Arial" panose="020B0604020202020204" pitchFamily="34" charset="0"/>
              </a:rPr>
              <a:t>Đối tượng cục bộ và đối tượng từ xa</a:t>
            </a:r>
          </a:p>
        </p:txBody>
      </p:sp>
      <p:sp>
        <p:nvSpPr>
          <p:cNvPr id="322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" y="1472184"/>
            <a:ext cx="11658600" cy="5385816"/>
          </a:xfrm>
        </p:spPr>
        <p:txBody>
          <a:bodyPr/>
          <a:lstStyle/>
          <a:p>
            <a:pPr lvl="1" algn="just">
              <a:lnSpc>
                <a:spcPct val="90000"/>
              </a:lnSpc>
            </a:pPr>
            <a:r>
              <a:rPr lang="en-US" altLang="vi-VN" dirty="0" err="1" smtClean="0"/>
              <a:t>Đối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tượng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cục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bộ</a:t>
            </a:r>
            <a:r>
              <a:rPr lang="en-US" altLang="vi-VN" dirty="0" smtClean="0"/>
              <a:t> (Local objects) </a:t>
            </a:r>
            <a:r>
              <a:rPr lang="en-US" altLang="vi-VN" dirty="0" err="1" smtClean="0"/>
              <a:t>là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đối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tượng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được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thực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trạm</a:t>
            </a:r>
            <a:r>
              <a:rPr lang="en-US" altLang="vi-VN" dirty="0" smtClean="0"/>
              <a:t> client. </a:t>
            </a:r>
          </a:p>
          <a:p>
            <a:pPr lvl="1" algn="just">
              <a:lnSpc>
                <a:spcPct val="90000"/>
              </a:lnSpc>
            </a:pPr>
            <a:r>
              <a:rPr lang="en-US" altLang="vi-VN" dirty="0" err="1" smtClean="0"/>
              <a:t>Đối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tượng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từ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xa</a:t>
            </a:r>
            <a:r>
              <a:rPr lang="en-US" altLang="vi-VN" dirty="0" smtClean="0"/>
              <a:t> (</a:t>
            </a:r>
            <a:r>
              <a:rPr lang="en-US" altLang="vi-VN" b="1" dirty="0" smtClean="0"/>
              <a:t>remote objects)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đối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tượng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được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thực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thi</a:t>
            </a:r>
            <a:r>
              <a:rPr lang="en-US" altLang="vi-VN" dirty="0" smtClean="0"/>
              <a:t> ở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máy</a:t>
            </a:r>
            <a:r>
              <a:rPr lang="en-US" altLang="vi-VN" dirty="0" smtClean="0"/>
              <a:t> server ở </a:t>
            </a:r>
            <a:r>
              <a:rPr lang="en-US" altLang="vi-VN" dirty="0" err="1" smtClean="0"/>
              <a:t>xa</a:t>
            </a:r>
            <a:r>
              <a:rPr lang="en-US" altLang="vi-VN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vi-VN" dirty="0" smtClean="0"/>
              <a:t>RMI </a:t>
            </a:r>
            <a:r>
              <a:rPr lang="en-US" altLang="vi-VN" dirty="0" err="1" smtClean="0"/>
              <a:t>sử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stubs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skeletons </a:t>
            </a:r>
          </a:p>
          <a:p>
            <a:pPr lvl="1" algn="just">
              <a:lnSpc>
                <a:spcPct val="90000"/>
              </a:lnSpc>
            </a:pPr>
            <a:r>
              <a:rPr lang="en-US" altLang="vi-VN" b="1" dirty="0" smtClean="0"/>
              <a:t>stub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đối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tượng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cục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bộ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hoạt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động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như</a:t>
            </a:r>
            <a:r>
              <a:rPr lang="en-US" altLang="vi-VN" dirty="0" smtClean="0"/>
              <a:t> proxy </a:t>
            </a:r>
            <a:r>
              <a:rPr lang="en-US" altLang="vi-VN" dirty="0" err="1" smtClean="0"/>
              <a:t>cục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bộ</a:t>
            </a:r>
            <a:r>
              <a:rPr lang="en-US" altLang="vi-VN" dirty="0" smtClean="0"/>
              <a:t> </a:t>
            </a:r>
          </a:p>
          <a:p>
            <a:pPr lvl="1" algn="just">
              <a:lnSpc>
                <a:spcPct val="90000"/>
              </a:lnSpc>
            </a:pPr>
            <a:r>
              <a:rPr lang="en-US" altLang="vi-VN" b="1" dirty="0" smtClean="0"/>
              <a:t>Skeleton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sự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đại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diện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đối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tượng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từ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xa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được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đặt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cùng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trạm</a:t>
            </a:r>
            <a:r>
              <a:rPr lang="en-US" altLang="vi-VN" dirty="0" smtClean="0"/>
              <a:t>.</a:t>
            </a:r>
          </a:p>
          <a:p>
            <a:pPr lvl="1" algn="just">
              <a:lnSpc>
                <a:spcPct val="90000"/>
              </a:lnSpc>
            </a:pPr>
            <a:r>
              <a:rPr lang="en-US" altLang="vi-VN" dirty="0" smtClean="0"/>
              <a:t>Stubs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Skeletons </a:t>
            </a:r>
            <a:r>
              <a:rPr lang="en-US" altLang="vi-VN" dirty="0" err="1" smtClean="0"/>
              <a:t>truyền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thông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với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nhau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thông</a:t>
            </a:r>
            <a:r>
              <a:rPr lang="en-US" altLang="vi-VN" dirty="0" smtClean="0"/>
              <a:t> qua </a:t>
            </a:r>
            <a:r>
              <a:rPr lang="en-US" altLang="vi-VN" dirty="0" err="1" smtClean="0"/>
              <a:t>tầng</a:t>
            </a:r>
            <a:r>
              <a:rPr lang="en-US" altLang="vi-VN" dirty="0" smtClean="0"/>
              <a:t> Remote Reference</a:t>
            </a:r>
          </a:p>
          <a:p>
            <a:pPr lvl="1" algn="just">
              <a:lnSpc>
                <a:spcPct val="90000"/>
              </a:lnSpc>
            </a:pPr>
            <a:r>
              <a:rPr lang="en-US" altLang="vi-VN" dirty="0" smtClean="0"/>
              <a:t>Stubs </a:t>
            </a:r>
            <a:r>
              <a:rPr lang="en-US" altLang="vi-VN" dirty="0" err="1" smtClean="0"/>
              <a:t>liên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với</a:t>
            </a:r>
            <a:r>
              <a:rPr lang="en-US" altLang="vi-VN" dirty="0" smtClean="0"/>
              <a:t> skeleton </a:t>
            </a:r>
            <a:r>
              <a:rPr lang="en-US" altLang="vi-VN" dirty="0" err="1" smtClean="0"/>
              <a:t>sử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dụng</a:t>
            </a:r>
            <a:r>
              <a:rPr lang="en-US" altLang="vi-VN" dirty="0" smtClean="0"/>
              <a:t> TCP.</a:t>
            </a:r>
          </a:p>
          <a:p>
            <a:pPr lvl="1" algn="just">
              <a:lnSpc>
                <a:spcPct val="90000"/>
              </a:lnSpc>
            </a:pPr>
            <a:r>
              <a:rPr lang="en-US" altLang="vi-VN" dirty="0" err="1" smtClean="0"/>
              <a:t>Đối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tượng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gọi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phương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thức</a:t>
            </a:r>
            <a:r>
              <a:rPr lang="en-US" altLang="vi-VN" dirty="0" smtClean="0"/>
              <a:t> ở </a:t>
            </a:r>
            <a:r>
              <a:rPr lang="en-US" altLang="vi-VN" dirty="0" err="1" smtClean="0"/>
              <a:t>xa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gọi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đối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tượng</a:t>
            </a:r>
            <a:r>
              <a:rPr lang="en-US" altLang="vi-VN" dirty="0" smtClean="0"/>
              <a:t> client.</a:t>
            </a:r>
          </a:p>
          <a:p>
            <a:pPr lvl="1" algn="just">
              <a:lnSpc>
                <a:spcPct val="90000"/>
              </a:lnSpc>
            </a:pPr>
            <a:r>
              <a:rPr lang="en-US" altLang="vi-VN" dirty="0" err="1" smtClean="0"/>
              <a:t>Đối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tượng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chứa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phương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thức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được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gọi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từ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xa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gọi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đối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tượng</a:t>
            </a:r>
            <a:r>
              <a:rPr lang="en-US" altLang="vi-VN" dirty="0" smtClean="0"/>
              <a:t> </a:t>
            </a:r>
            <a:r>
              <a:rPr lang="en-US" altLang="vi-VN" b="1" dirty="0" smtClean="0"/>
              <a:t>Server.</a:t>
            </a:r>
          </a:p>
          <a:p>
            <a:pPr lvl="2" algn="just">
              <a:lnSpc>
                <a:spcPct val="90000"/>
              </a:lnSpc>
            </a:pPr>
            <a:r>
              <a:rPr lang="en-US" altLang="vi-VN" dirty="0" err="1" smtClean="0"/>
              <a:t>Đối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tượng</a:t>
            </a:r>
            <a:r>
              <a:rPr lang="en-US" altLang="vi-VN" dirty="0" smtClean="0"/>
              <a:t> client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server </a:t>
            </a:r>
            <a:r>
              <a:rPr lang="en-US" altLang="vi-VN" dirty="0" err="1" smtClean="0"/>
              <a:t>không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hoạt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động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trực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tiếp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với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nhau</a:t>
            </a:r>
            <a:endParaRPr lang="en-US" altLang="vi-VN" dirty="0" smtClean="0"/>
          </a:p>
          <a:p>
            <a:pPr lvl="1">
              <a:lnSpc>
                <a:spcPct val="90000"/>
              </a:lnSpc>
            </a:pPr>
            <a:endParaRPr lang="en-US" altLang="vi-VN" dirty="0" smtClean="0"/>
          </a:p>
        </p:txBody>
      </p:sp>
    </p:spTree>
    <p:extLst>
      <p:ext uri="{BB962C8B-B14F-4D97-AF65-F5344CB8AC3E}">
        <p14:creationId xmlns:p14="http://schemas.microsoft.com/office/powerpoint/2010/main" val="32485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6D88B0-70E6-4F71-89C8-43BD44FE5C0A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24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>
                <a:latin typeface="Arial" panose="020B0604020202020204" pitchFamily="34" charset="0"/>
              </a:rPr>
              <a:t>Cách hoạt động của RMI</a:t>
            </a:r>
          </a:p>
        </p:txBody>
      </p:sp>
      <p:sp>
        <p:nvSpPr>
          <p:cNvPr id="324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vi-VN" smtClean="0"/>
              <a:t>Các server RMI phải đăng ký với dịch vụ tra cứu (lookup service, </a:t>
            </a:r>
            <a:r>
              <a:rPr lang="en-US" altLang="vi-VN" smtClean="0">
                <a:cs typeface="Times New Roman" panose="02020603050405020304" pitchFamily="18" charset="0"/>
              </a:rPr>
              <a:t>Remote Registry Server</a:t>
            </a:r>
            <a:r>
              <a:rPr lang="en-US" altLang="vi-VN" smtClean="0"/>
              <a:t>), để cho phép các clients tìm thấy chúng. </a:t>
            </a:r>
          </a:p>
          <a:p>
            <a:pPr lvl="1"/>
            <a:r>
              <a:rPr lang="en-US" altLang="vi-VN" smtClean="0"/>
              <a:t>Dịch vụ tra cứu này trong Java là </a:t>
            </a:r>
            <a:r>
              <a:rPr lang="en-US" altLang="vi-VN" i="1" smtClean="0"/>
              <a:t>rmiregistry. Dịch vụ </a:t>
            </a:r>
            <a:r>
              <a:rPr lang="en-US" altLang="vi-VN" smtClean="0"/>
              <a:t>này hoạt động như một tiến trình tách biệt và cho phép các ứng dụng đăng ký các dịch vụ RMI.</a:t>
            </a:r>
          </a:p>
          <a:p>
            <a:pPr lvl="1"/>
            <a:r>
              <a:rPr lang="en-US" altLang="vi-VN" smtClean="0"/>
              <a:t>Sau khi một server đã đăng ký, sẽ chờ các yêu cầu RMI từ các client.</a:t>
            </a:r>
          </a:p>
        </p:txBody>
      </p:sp>
      <p:pic>
        <p:nvPicPr>
          <p:cNvPr id="3246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3383281"/>
            <a:ext cx="6342063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54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092E35-E9E2-404F-8A06-FA6F98AA0304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26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>
                <a:latin typeface="Arial" panose="020B0604020202020204" pitchFamily="34" charset="0"/>
              </a:rPr>
              <a:t>Sự phân lớp của RMI</a:t>
            </a:r>
          </a:p>
        </p:txBody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vi-VN" smtClean="0"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endParaRPr lang="en-US" altLang="vi-VN" smtClean="0"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endParaRPr lang="en-US" altLang="vi-VN" smtClean="0"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endParaRPr lang="en-US" altLang="vi-VN" smtClean="0"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endParaRPr lang="en-US" altLang="vi-VN" smtClean="0">
              <a:latin typeface="Impact" panose="020B0806030902050204" pitchFamily="34" charset="0"/>
              <a:cs typeface="Times New Roman" panose="02020603050405020304" pitchFamily="18" charset="0"/>
            </a:endParaRPr>
          </a:p>
          <a:p>
            <a:endParaRPr lang="en-US" altLang="vi-VN" smtClean="0"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266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1336841"/>
            <a:ext cx="7010400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26" name="Rectangle 6"/>
          <p:cNvSpPr>
            <a:spLocks noChangeArrowheads="1"/>
          </p:cNvSpPr>
          <p:nvPr/>
        </p:nvSpPr>
        <p:spPr bwMode="auto">
          <a:xfrm>
            <a:off x="1088137" y="4160520"/>
            <a:ext cx="10584378" cy="223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vi-VN" sz="2000" dirty="0" err="1"/>
              <a:t>Đối</a:t>
            </a:r>
            <a:r>
              <a:rPr lang="en-US" altLang="vi-VN" sz="2000" dirty="0"/>
              <a:t> </a:t>
            </a:r>
            <a:r>
              <a:rPr lang="en-US" altLang="vi-VN" sz="2000" dirty="0" err="1"/>
              <a:t>tượng</a:t>
            </a:r>
            <a:r>
              <a:rPr lang="en-US" altLang="vi-VN" sz="2000" dirty="0"/>
              <a:t> client </a:t>
            </a:r>
            <a:r>
              <a:rPr lang="en-US" altLang="vi-VN" sz="2000" dirty="0" err="1"/>
              <a:t>gọi</a:t>
            </a:r>
            <a:r>
              <a:rPr lang="en-US" altLang="vi-VN" sz="2000" dirty="0"/>
              <a:t> </a:t>
            </a:r>
            <a:r>
              <a:rPr lang="en-US" altLang="vi-VN" sz="2000" dirty="0" err="1"/>
              <a:t>các</a:t>
            </a:r>
            <a:r>
              <a:rPr lang="en-US" altLang="vi-VN" sz="2000" dirty="0"/>
              <a:t> </a:t>
            </a:r>
            <a:r>
              <a:rPr lang="en-US" altLang="vi-VN" sz="2000" dirty="0" err="1"/>
              <a:t>phương</a:t>
            </a:r>
            <a:r>
              <a:rPr lang="en-US" altLang="vi-VN" sz="2000" dirty="0"/>
              <a:t> </a:t>
            </a:r>
            <a:r>
              <a:rPr lang="en-US" altLang="vi-VN" sz="2000" dirty="0" err="1"/>
              <a:t>thức</a:t>
            </a:r>
            <a:r>
              <a:rPr lang="en-US" altLang="vi-VN" sz="2000" dirty="0"/>
              <a:t> </a:t>
            </a:r>
            <a:r>
              <a:rPr lang="en-US" altLang="vi-VN" sz="2000" dirty="0" err="1"/>
              <a:t>của</a:t>
            </a:r>
            <a:r>
              <a:rPr lang="en-US" altLang="vi-VN" sz="2000" dirty="0"/>
              <a:t> stub </a:t>
            </a:r>
          </a:p>
          <a:p>
            <a:pPr algn="just">
              <a:lnSpc>
                <a:spcPct val="150000"/>
              </a:lnSpc>
            </a:pPr>
            <a:r>
              <a:rPr lang="en-US" altLang="vi-VN" sz="2000" dirty="0"/>
              <a:t>Stub </a:t>
            </a:r>
            <a:r>
              <a:rPr lang="en-US" altLang="vi-VN" sz="2000" dirty="0" err="1"/>
              <a:t>sử</a:t>
            </a:r>
            <a:r>
              <a:rPr lang="en-US" altLang="vi-VN" sz="2000" dirty="0"/>
              <a:t> </a:t>
            </a:r>
            <a:r>
              <a:rPr lang="en-US" altLang="vi-VN" sz="2000" dirty="0" err="1"/>
              <a:t>dụng</a:t>
            </a:r>
            <a:r>
              <a:rPr lang="en-US" altLang="vi-VN" sz="2000" dirty="0"/>
              <a:t> </a:t>
            </a:r>
            <a:r>
              <a:rPr lang="en-US" altLang="vi-VN" sz="2000" dirty="0" err="1"/>
              <a:t>tầng</a:t>
            </a:r>
            <a:r>
              <a:rPr lang="en-US" altLang="vi-VN" sz="2000" dirty="0"/>
              <a:t> remote </a:t>
            </a:r>
            <a:r>
              <a:rPr lang="en-US" altLang="vi-VN" sz="2000" dirty="0" err="1"/>
              <a:t>để</a:t>
            </a:r>
            <a:r>
              <a:rPr lang="en-US" altLang="vi-VN" sz="2000" dirty="0"/>
              <a:t> </a:t>
            </a:r>
            <a:r>
              <a:rPr lang="en-US" altLang="vi-VN" sz="2000" dirty="0" err="1"/>
              <a:t>liên</a:t>
            </a:r>
            <a:r>
              <a:rPr lang="en-US" altLang="vi-VN" sz="2000" dirty="0"/>
              <a:t> </a:t>
            </a:r>
            <a:r>
              <a:rPr lang="en-US" altLang="vi-VN" sz="2000" dirty="0" err="1"/>
              <a:t>lạc</a:t>
            </a:r>
            <a:r>
              <a:rPr lang="en-US" altLang="vi-VN" sz="2000" dirty="0"/>
              <a:t> </a:t>
            </a:r>
            <a:r>
              <a:rPr lang="en-US" altLang="vi-VN" sz="2000" dirty="0" err="1"/>
              <a:t>với</a:t>
            </a:r>
            <a:r>
              <a:rPr lang="en-US" altLang="vi-VN" sz="2000" dirty="0"/>
              <a:t> skeleton </a:t>
            </a:r>
          </a:p>
          <a:p>
            <a:pPr algn="just">
              <a:lnSpc>
                <a:spcPct val="150000"/>
              </a:lnSpc>
            </a:pPr>
            <a:r>
              <a:rPr lang="en-US" altLang="vi-VN" sz="2000" dirty="0" err="1"/>
              <a:t>Tầng</a:t>
            </a:r>
            <a:r>
              <a:rPr lang="en-US" altLang="vi-VN" sz="2000" dirty="0"/>
              <a:t> remote </a:t>
            </a:r>
            <a:r>
              <a:rPr lang="en-US" altLang="vi-VN" sz="2000" dirty="0" err="1"/>
              <a:t>sử</a:t>
            </a:r>
            <a:r>
              <a:rPr lang="en-US" altLang="vi-VN" sz="2000" dirty="0"/>
              <a:t> </a:t>
            </a:r>
            <a:r>
              <a:rPr lang="en-US" altLang="vi-VN" sz="2000" dirty="0" err="1"/>
              <a:t>dụng</a:t>
            </a:r>
            <a:r>
              <a:rPr lang="en-US" altLang="vi-VN" sz="2000" dirty="0"/>
              <a:t> </a:t>
            </a:r>
            <a:r>
              <a:rPr lang="en-US" altLang="vi-VN" sz="2000" dirty="0" err="1"/>
              <a:t>tầng</a:t>
            </a:r>
            <a:r>
              <a:rPr lang="en-US" altLang="vi-VN" sz="2000" dirty="0"/>
              <a:t> transport </a:t>
            </a:r>
            <a:r>
              <a:rPr lang="en-US" altLang="vi-VN" sz="2000" dirty="0" err="1"/>
              <a:t>để</a:t>
            </a:r>
            <a:r>
              <a:rPr lang="en-US" altLang="vi-VN" sz="2000" dirty="0"/>
              <a:t> </a:t>
            </a:r>
            <a:r>
              <a:rPr lang="en-US" altLang="vi-VN" sz="2000" dirty="0" err="1"/>
              <a:t>thiết</a:t>
            </a:r>
            <a:r>
              <a:rPr lang="en-US" altLang="vi-VN" sz="2000" dirty="0"/>
              <a:t> </a:t>
            </a:r>
            <a:r>
              <a:rPr lang="en-US" altLang="vi-VN" sz="2000" dirty="0" err="1"/>
              <a:t>lập</a:t>
            </a:r>
            <a:r>
              <a:rPr lang="en-US" altLang="vi-VN" sz="2000" dirty="0"/>
              <a:t> </a:t>
            </a:r>
            <a:r>
              <a:rPr lang="en-US" altLang="vi-VN" sz="2000" dirty="0" err="1"/>
              <a:t>kết</a:t>
            </a:r>
            <a:r>
              <a:rPr lang="en-US" altLang="vi-VN" sz="2000" dirty="0"/>
              <a:t> </a:t>
            </a:r>
            <a:r>
              <a:rPr lang="en-US" altLang="vi-VN" sz="2000" dirty="0" err="1"/>
              <a:t>nối</a:t>
            </a:r>
            <a:r>
              <a:rPr lang="en-US" altLang="vi-VN" sz="2000" dirty="0"/>
              <a:t> </a:t>
            </a:r>
            <a:r>
              <a:rPr lang="en-US" altLang="vi-VN" sz="2000" dirty="0" err="1"/>
              <a:t>giữa</a:t>
            </a:r>
            <a:r>
              <a:rPr lang="en-US" altLang="vi-VN" sz="2000" dirty="0"/>
              <a:t> client </a:t>
            </a:r>
            <a:r>
              <a:rPr lang="en-US" altLang="vi-VN" sz="2000" dirty="0" err="1"/>
              <a:t>và</a:t>
            </a:r>
            <a:r>
              <a:rPr lang="en-US" altLang="vi-VN" sz="2000" dirty="0"/>
              <a:t> server </a:t>
            </a:r>
          </a:p>
        </p:txBody>
      </p:sp>
    </p:spTree>
    <p:extLst>
      <p:ext uri="{BB962C8B-B14F-4D97-AF65-F5344CB8AC3E}">
        <p14:creationId xmlns:p14="http://schemas.microsoft.com/office/powerpoint/2010/main" val="33125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6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9AAB8D-0C11-4DD4-A137-6DE8E80664F0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28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>
                <a:latin typeface="Arial" panose="020B0604020202020204" pitchFamily="34" charset="0"/>
              </a:rPr>
              <a:t>Lập trình RMI</a:t>
            </a:r>
          </a:p>
        </p:txBody>
      </p:sp>
      <p:sp>
        <p:nvSpPr>
          <p:cNvPr id="328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vi-VN" smtClean="0"/>
              <a:t>Lập trình RMI liên quan đến 2 bước: </a:t>
            </a:r>
          </a:p>
          <a:p>
            <a:pPr lvl="1" algn="just"/>
            <a:r>
              <a:rPr lang="en-US" altLang="vi-VN" smtClean="0"/>
              <a:t>Lập trình RMI trên trạm ớ xa</a:t>
            </a:r>
          </a:p>
          <a:p>
            <a:pPr lvl="1" algn="just"/>
            <a:r>
              <a:rPr lang="en-US" altLang="vi-VN" smtClean="0"/>
              <a:t>Lập trình RMI trên trạm cục bộ</a:t>
            </a:r>
            <a:endParaRPr lang="en-US" altLang="vi-VN" sz="2800"/>
          </a:p>
          <a:p>
            <a:endParaRPr lang="en-US" altLang="vi-VN" smtClean="0"/>
          </a:p>
        </p:txBody>
      </p:sp>
    </p:spTree>
    <p:extLst>
      <p:ext uri="{BB962C8B-B14F-4D97-AF65-F5344CB8AC3E}">
        <p14:creationId xmlns:p14="http://schemas.microsoft.com/office/powerpoint/2010/main" val="420859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154B52-55A5-48AA-B386-93B2C2C2F604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307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vi-VN" smtClean="0">
                <a:latin typeface="Arial" panose="020B0604020202020204" pitchFamily="34" charset="0"/>
              </a:rPr>
              <a:t>Các bước lập trình RMI trên trạm ớ xa</a:t>
            </a:r>
          </a:p>
        </p:txBody>
      </p:sp>
      <p:sp>
        <p:nvSpPr>
          <p:cNvPr id="330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vi-VN" b="1" smtClean="0">
                <a:solidFill>
                  <a:schemeClr val="hlink"/>
                </a:solidFill>
              </a:rPr>
              <a:t>Bước 1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 smtClean="0"/>
              <a:t>	Tạo một remote interface:</a:t>
            </a:r>
          </a:p>
          <a:p>
            <a:pPr lvl="1" algn="just">
              <a:lnSpc>
                <a:spcPct val="90000"/>
              </a:lnSpc>
            </a:pPr>
            <a:r>
              <a:rPr lang="en-US" altLang="vi-VN" smtClean="0"/>
              <a:t>Phải là public và phải extend từ interface tên là Remote</a:t>
            </a:r>
          </a:p>
          <a:p>
            <a:pPr lvl="1" algn="just">
              <a:lnSpc>
                <a:spcPct val="90000"/>
              </a:lnSpc>
            </a:pPr>
            <a:r>
              <a:rPr lang="en-US" altLang="vi-VN" smtClean="0"/>
              <a:t>Khai báo các hàm sẽ được gọi từ xa. Các hàm phải throw RemoteException </a:t>
            </a:r>
          </a:p>
          <a:p>
            <a:pPr algn="just">
              <a:lnSpc>
                <a:spcPct val="90000"/>
              </a:lnSpc>
            </a:pPr>
            <a:r>
              <a:rPr lang="en-US" altLang="vi-VN" b="1" smtClean="0">
                <a:solidFill>
                  <a:schemeClr val="hlink"/>
                </a:solidFill>
              </a:rPr>
              <a:t>Bước 2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 b="1" smtClean="0"/>
              <a:t>	</a:t>
            </a:r>
            <a:r>
              <a:rPr lang="en-US" altLang="vi-VN" smtClean="0"/>
              <a:t>Tạo một lớp hiện thực remote interface: </a:t>
            </a:r>
          </a:p>
          <a:p>
            <a:pPr lvl="1" algn="just">
              <a:lnSpc>
                <a:spcPct val="90000"/>
              </a:lnSpc>
            </a:pPr>
            <a:r>
              <a:rPr lang="en-US" altLang="vi-VN" smtClean="0"/>
              <a:t>Lớp này cũng phải extends lớp UnicastRemoteObject để kế thừa các chức năng đối tượng từ xa </a:t>
            </a:r>
          </a:p>
          <a:p>
            <a:pPr lvl="1" algn="just">
              <a:lnSpc>
                <a:spcPct val="90000"/>
              </a:lnSpc>
            </a:pPr>
            <a:r>
              <a:rPr lang="en-US" altLang="vi-VN" smtClean="0"/>
              <a:t>Lớp này tạo và khởi tạo đối tượng remote object </a:t>
            </a:r>
          </a:p>
          <a:p>
            <a:pPr lvl="1" algn="just">
              <a:lnSpc>
                <a:spcPct val="90000"/>
              </a:lnSpc>
            </a:pPr>
            <a:r>
              <a:rPr lang="en-US" altLang="vi-VN" smtClean="0"/>
              <a:t>Hiện thực tất cả các methods đã định nghĩa trong remote interface </a:t>
            </a:r>
          </a:p>
          <a:p>
            <a:pPr algn="just">
              <a:lnSpc>
                <a:spcPct val="90000"/>
              </a:lnSpc>
            </a:pPr>
            <a:r>
              <a:rPr lang="en-US" altLang="vi-VN" smtClean="0"/>
              <a:t>Tạo hàm </a:t>
            </a:r>
            <a:r>
              <a:rPr lang="en-US" altLang="vi-VN" b="1" smtClean="0"/>
              <a:t>main( )</a:t>
            </a:r>
            <a:r>
              <a:rPr lang="en-US" altLang="vi-VN" smtClean="0"/>
              <a:t> thực thi lớp ở xa</a:t>
            </a:r>
          </a:p>
          <a:p>
            <a:pPr>
              <a:lnSpc>
                <a:spcPct val="90000"/>
              </a:lnSpc>
            </a:pPr>
            <a:endParaRPr lang="en-US" altLang="vi-VN" smtClean="0"/>
          </a:p>
        </p:txBody>
      </p:sp>
    </p:spTree>
    <p:extLst>
      <p:ext uri="{BB962C8B-B14F-4D97-AF65-F5344CB8AC3E}">
        <p14:creationId xmlns:p14="http://schemas.microsoft.com/office/powerpoint/2010/main" val="133864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3EF292-B329-4BA1-84E7-9E5CF765204F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328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vi-VN" sz="3600" dirty="0" err="1" smtClean="0">
                <a:latin typeface="Arial" panose="020B0604020202020204" pitchFamily="34" charset="0"/>
              </a:rPr>
              <a:t>Các</a:t>
            </a:r>
            <a:r>
              <a:rPr lang="en-US" altLang="vi-VN" sz="3600" dirty="0" smtClean="0">
                <a:latin typeface="Arial" panose="020B0604020202020204" pitchFamily="34" charset="0"/>
              </a:rPr>
              <a:t> </a:t>
            </a:r>
            <a:r>
              <a:rPr lang="en-US" altLang="vi-VN" sz="3600" dirty="0" err="1" smtClean="0">
                <a:latin typeface="Arial" panose="020B0604020202020204" pitchFamily="34" charset="0"/>
              </a:rPr>
              <a:t>bước</a:t>
            </a:r>
            <a:r>
              <a:rPr lang="en-US" altLang="vi-VN" sz="3600" dirty="0" smtClean="0">
                <a:latin typeface="Arial" panose="020B0604020202020204" pitchFamily="34" charset="0"/>
              </a:rPr>
              <a:t> </a:t>
            </a:r>
            <a:r>
              <a:rPr lang="en-US" altLang="vi-VN" sz="3600" dirty="0" err="1" smtClean="0">
                <a:latin typeface="Arial" panose="020B0604020202020204" pitchFamily="34" charset="0"/>
              </a:rPr>
              <a:t>lập</a:t>
            </a:r>
            <a:r>
              <a:rPr lang="en-US" altLang="vi-VN" sz="3600" dirty="0" smtClean="0">
                <a:latin typeface="Arial" panose="020B0604020202020204" pitchFamily="34" charset="0"/>
              </a:rPr>
              <a:t> </a:t>
            </a:r>
            <a:r>
              <a:rPr lang="en-US" altLang="vi-VN" sz="3600" dirty="0" err="1" smtClean="0">
                <a:latin typeface="Arial" panose="020B0604020202020204" pitchFamily="34" charset="0"/>
              </a:rPr>
              <a:t>trình</a:t>
            </a:r>
            <a:r>
              <a:rPr lang="en-US" altLang="vi-VN" sz="3600" dirty="0" smtClean="0">
                <a:latin typeface="Arial" panose="020B0604020202020204" pitchFamily="34" charset="0"/>
              </a:rPr>
              <a:t> RMI </a:t>
            </a:r>
            <a:r>
              <a:rPr lang="en-US" altLang="vi-VN" sz="3600" dirty="0" err="1" smtClean="0">
                <a:latin typeface="Arial" panose="020B0604020202020204" pitchFamily="34" charset="0"/>
              </a:rPr>
              <a:t>trên</a:t>
            </a:r>
            <a:r>
              <a:rPr lang="en-US" altLang="vi-VN" sz="3600" dirty="0" smtClean="0">
                <a:latin typeface="Arial" panose="020B0604020202020204" pitchFamily="34" charset="0"/>
              </a:rPr>
              <a:t> </a:t>
            </a:r>
            <a:r>
              <a:rPr lang="en-US" altLang="vi-VN" sz="3600" dirty="0" err="1" smtClean="0">
                <a:latin typeface="Arial" panose="020B0604020202020204" pitchFamily="34" charset="0"/>
              </a:rPr>
              <a:t>trạm</a:t>
            </a:r>
            <a:r>
              <a:rPr lang="en-US" altLang="vi-VN" sz="3600" dirty="0" smtClean="0">
                <a:latin typeface="Arial" panose="020B0604020202020204" pitchFamily="34" charset="0"/>
              </a:rPr>
              <a:t> ớ </a:t>
            </a:r>
            <a:r>
              <a:rPr lang="en-US" altLang="vi-VN" sz="3600" dirty="0" err="1" smtClean="0">
                <a:latin typeface="Arial" panose="020B0604020202020204" pitchFamily="34" charset="0"/>
              </a:rPr>
              <a:t>xa</a:t>
            </a:r>
            <a:r>
              <a:rPr lang="en-US" altLang="vi-VN" sz="3600" dirty="0" smtClean="0">
                <a:latin typeface="Arial" panose="020B0604020202020204" pitchFamily="34" charset="0"/>
              </a:rPr>
              <a:t> (</a:t>
            </a:r>
            <a:r>
              <a:rPr lang="en-US" altLang="vi-VN" sz="3600" dirty="0" err="1" smtClean="0">
                <a:latin typeface="Arial" panose="020B0604020202020204" pitchFamily="34" charset="0"/>
              </a:rPr>
              <a:t>tt</a:t>
            </a:r>
            <a:r>
              <a:rPr lang="en-US" altLang="vi-VN" sz="3600" dirty="0" smtClean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32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vi-VN" b="1" smtClean="0">
                <a:solidFill>
                  <a:schemeClr val="hlink"/>
                </a:solidFill>
              </a:rPr>
              <a:t>Bước 3</a:t>
            </a:r>
            <a:r>
              <a:rPr lang="en-US" altLang="vi-VN" smtClean="0"/>
              <a:t>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 smtClean="0"/>
              <a:t>	Tạo các lớp stub và skeleton sử dụng lệnh </a:t>
            </a:r>
            <a:r>
              <a:rPr lang="en-US" altLang="vi-VN" b="1" smtClean="0"/>
              <a:t>rmic</a:t>
            </a:r>
            <a:r>
              <a:rPr lang="en-US" altLang="vi-VN" smtClean="0"/>
              <a:t>. </a:t>
            </a:r>
          </a:p>
          <a:p>
            <a:pPr algn="just">
              <a:lnSpc>
                <a:spcPct val="90000"/>
              </a:lnSpc>
            </a:pPr>
            <a:r>
              <a:rPr lang="en-US" altLang="vi-VN" b="1" smtClean="0">
                <a:solidFill>
                  <a:schemeClr val="hlink"/>
                </a:solidFill>
              </a:rPr>
              <a:t>Bước 4</a:t>
            </a:r>
            <a:r>
              <a:rPr lang="en-US" altLang="vi-VN" b="1" smtClean="0"/>
              <a:t>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 b="1" smtClean="0"/>
              <a:t>	</a:t>
            </a:r>
            <a:r>
              <a:rPr lang="en-US" altLang="vi-VN" smtClean="0"/>
              <a:t>Chép remote interface và file stub sinh ra đến trạm client. </a:t>
            </a:r>
          </a:p>
          <a:p>
            <a:pPr algn="just">
              <a:lnSpc>
                <a:spcPct val="90000"/>
              </a:lnSpc>
            </a:pPr>
            <a:r>
              <a:rPr lang="en-US" altLang="vi-VN" b="1" smtClean="0">
                <a:solidFill>
                  <a:schemeClr val="hlink"/>
                </a:solidFill>
              </a:rPr>
              <a:t>Bước 5</a:t>
            </a:r>
            <a:r>
              <a:rPr lang="en-US" altLang="vi-VN" b="1" smtClean="0"/>
              <a:t>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 b="1" smtClean="0"/>
              <a:t>	</a:t>
            </a:r>
            <a:r>
              <a:rPr lang="en-US" altLang="vi-VN" smtClean="0"/>
              <a:t>Khởi động Remote Registry Server sử dụng lệnh </a:t>
            </a:r>
            <a:r>
              <a:rPr lang="en-US" altLang="vi-VN" b="1" smtClean="0"/>
              <a:t>start rmiregistry.</a:t>
            </a:r>
            <a:r>
              <a:rPr lang="en-US" altLang="vi-VN" smtClean="0"/>
              <a:t> </a:t>
            </a:r>
          </a:p>
          <a:p>
            <a:pPr algn="just">
              <a:lnSpc>
                <a:spcPct val="90000"/>
              </a:lnSpc>
            </a:pPr>
            <a:r>
              <a:rPr lang="en-US" altLang="vi-VN" b="1" smtClean="0">
                <a:solidFill>
                  <a:schemeClr val="hlink"/>
                </a:solidFill>
              </a:rPr>
              <a:t>Bước 6</a:t>
            </a:r>
            <a:r>
              <a:rPr lang="en-US" altLang="vi-VN" b="1" smtClean="0"/>
              <a:t>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 smtClean="0"/>
              <a:t>	Thực thi chương trình dùng lệnh </a:t>
            </a:r>
            <a:r>
              <a:rPr lang="en-US" altLang="vi-VN" b="1" smtClean="0"/>
              <a:t>java</a:t>
            </a:r>
            <a:r>
              <a:rPr lang="en-US" altLang="vi-VN" smtClean="0"/>
              <a:t> để tạo một đối tượng của lớp. Đối tượng từ xa phải được đăng ký với Remote Registry Server </a:t>
            </a:r>
          </a:p>
          <a:p>
            <a:pPr>
              <a:lnSpc>
                <a:spcPct val="90000"/>
              </a:lnSpc>
            </a:pPr>
            <a:endParaRPr lang="en-US" altLang="vi-VN" smtClean="0"/>
          </a:p>
        </p:txBody>
      </p:sp>
    </p:spTree>
    <p:extLst>
      <p:ext uri="{BB962C8B-B14F-4D97-AF65-F5344CB8AC3E}">
        <p14:creationId xmlns:p14="http://schemas.microsoft.com/office/powerpoint/2010/main" val="63602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A2EBA3-5FE2-405D-90DD-297B97CD228F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34851" name="Rectangle 2"/>
          <p:cNvSpPr>
            <a:spLocks noGrp="1" noChangeArrowheads="1"/>
          </p:cNvSpPr>
          <p:nvPr>
            <p:ph type="title"/>
          </p:nvPr>
        </p:nvSpPr>
        <p:spPr>
          <a:xfrm>
            <a:off x="2043484" y="520574"/>
            <a:ext cx="9310315" cy="1052194"/>
          </a:xfrm>
        </p:spPr>
        <p:txBody>
          <a:bodyPr>
            <a:normAutofit fontScale="90000"/>
          </a:bodyPr>
          <a:lstStyle/>
          <a:p>
            <a:r>
              <a:rPr lang="en-US" altLang="vi-VN" sz="2800" dirty="0" err="1">
                <a:latin typeface="Arial" panose="020B0604020202020204" pitchFamily="34" charset="0"/>
              </a:rPr>
              <a:t>Lập</a:t>
            </a:r>
            <a:r>
              <a:rPr lang="en-US" altLang="vi-VN" sz="2800" dirty="0"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latin typeface="Arial" panose="020B0604020202020204" pitchFamily="34" charset="0"/>
              </a:rPr>
              <a:t>trình</a:t>
            </a:r>
            <a:r>
              <a:rPr lang="en-US" altLang="vi-VN" sz="2800" dirty="0">
                <a:latin typeface="Arial" panose="020B0604020202020204" pitchFamily="34" charset="0"/>
              </a:rPr>
              <a:t> RMI </a:t>
            </a:r>
            <a:r>
              <a:rPr lang="en-US" altLang="vi-VN" sz="2800" dirty="0" err="1">
                <a:latin typeface="Arial" panose="020B0604020202020204" pitchFamily="34" charset="0"/>
              </a:rPr>
              <a:t>trên</a:t>
            </a:r>
            <a:r>
              <a:rPr lang="en-US" altLang="vi-VN" sz="2800" dirty="0"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latin typeface="Arial" panose="020B0604020202020204" pitchFamily="34" charset="0"/>
              </a:rPr>
              <a:t>trạm</a:t>
            </a:r>
            <a:r>
              <a:rPr lang="en-US" altLang="vi-VN" sz="2800" dirty="0"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latin typeface="Arial" panose="020B0604020202020204" pitchFamily="34" charset="0"/>
              </a:rPr>
              <a:t>cục</a:t>
            </a:r>
            <a:r>
              <a:rPr lang="en-US" altLang="vi-VN" sz="2800" dirty="0"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latin typeface="Arial" panose="020B0604020202020204" pitchFamily="34" charset="0"/>
              </a:rPr>
              <a:t>bộ</a:t>
            </a:r>
            <a:r>
              <a:rPr lang="en-US" altLang="vi-VN" dirty="0" smtClean="0">
                <a:latin typeface="Arial" panose="020B0604020202020204" pitchFamily="34" charset="0"/>
              </a:rPr>
              <a:t/>
            </a:r>
            <a:br>
              <a:rPr lang="en-US" altLang="vi-VN" dirty="0" smtClean="0">
                <a:latin typeface="Arial" panose="020B0604020202020204" pitchFamily="34" charset="0"/>
              </a:rPr>
            </a:br>
            <a:endParaRPr lang="en-US" altLang="vi-VN" dirty="0" smtClean="0">
              <a:latin typeface="Arial" panose="020B0604020202020204" pitchFamily="34" charset="0"/>
            </a:endParaRPr>
          </a:p>
        </p:txBody>
      </p:sp>
      <p:pic>
        <p:nvPicPr>
          <p:cNvPr id="342020" name="Picture 4" descr="client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lum brigh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7712" y="2077529"/>
            <a:ext cx="7162800" cy="2452688"/>
          </a:xfrm>
          <a:noFill/>
        </p:spPr>
      </p:pic>
      <p:sp>
        <p:nvSpPr>
          <p:cNvPr id="342021" name="Text Box 5"/>
          <p:cNvSpPr txBox="1">
            <a:spLocks noChangeArrowheads="1"/>
          </p:cNvSpPr>
          <p:nvPr/>
        </p:nvSpPr>
        <p:spPr bwMode="auto">
          <a:xfrm>
            <a:off x="374904" y="5034978"/>
            <a:ext cx="10780776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6075" indent="-346075"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Clr>
                <a:srgbClr val="954F72"/>
              </a:buClr>
              <a:buSzPct val="60000"/>
            </a:pPr>
            <a:r>
              <a:rPr lang="en-US" altLang="vi-VN" sz="2400" dirty="0" err="1">
                <a:solidFill>
                  <a:prstClr val="black"/>
                </a:solidFill>
              </a:rPr>
              <a:t>Sau</a:t>
            </a:r>
            <a:r>
              <a:rPr lang="en-US" altLang="vi-VN" sz="2400" dirty="0">
                <a:solidFill>
                  <a:prstClr val="black"/>
                </a:solidFill>
              </a:rPr>
              <a:t> </a:t>
            </a:r>
            <a:r>
              <a:rPr lang="en-US" altLang="vi-VN" sz="2400" dirty="0" err="1">
                <a:solidFill>
                  <a:prstClr val="black"/>
                </a:solidFill>
              </a:rPr>
              <a:t>khi</a:t>
            </a:r>
            <a:r>
              <a:rPr lang="en-US" altLang="vi-VN" sz="2400" dirty="0">
                <a:solidFill>
                  <a:prstClr val="black"/>
                </a:solidFill>
              </a:rPr>
              <a:t> RMI </a:t>
            </a:r>
            <a:r>
              <a:rPr lang="en-US" altLang="vi-VN" sz="2400" dirty="0" err="1">
                <a:solidFill>
                  <a:prstClr val="black"/>
                </a:solidFill>
              </a:rPr>
              <a:t>được</a:t>
            </a:r>
            <a:r>
              <a:rPr lang="en-US" altLang="vi-VN" sz="2400" dirty="0">
                <a:solidFill>
                  <a:prstClr val="black"/>
                </a:solidFill>
              </a:rPr>
              <a:t> </a:t>
            </a:r>
            <a:r>
              <a:rPr lang="en-US" altLang="vi-VN" sz="2400" dirty="0" err="1">
                <a:solidFill>
                  <a:prstClr val="black"/>
                </a:solidFill>
              </a:rPr>
              <a:t>lập</a:t>
            </a:r>
            <a:r>
              <a:rPr lang="en-US" altLang="vi-VN" sz="2400" dirty="0">
                <a:solidFill>
                  <a:prstClr val="black"/>
                </a:solidFill>
              </a:rPr>
              <a:t> </a:t>
            </a:r>
            <a:r>
              <a:rPr lang="en-US" altLang="vi-VN" sz="2400" dirty="0" err="1">
                <a:solidFill>
                  <a:prstClr val="black"/>
                </a:solidFill>
              </a:rPr>
              <a:t>trình</a:t>
            </a:r>
            <a:r>
              <a:rPr lang="en-US" altLang="vi-VN" sz="2400" dirty="0">
                <a:solidFill>
                  <a:prstClr val="black"/>
                </a:solidFill>
              </a:rPr>
              <a:t> ở </a:t>
            </a:r>
            <a:r>
              <a:rPr lang="en-US" altLang="vi-VN" sz="2400" dirty="0" err="1">
                <a:solidFill>
                  <a:prstClr val="black"/>
                </a:solidFill>
              </a:rPr>
              <a:t>máy</a:t>
            </a:r>
            <a:r>
              <a:rPr lang="en-US" altLang="vi-VN" sz="2400" dirty="0">
                <a:solidFill>
                  <a:prstClr val="black"/>
                </a:solidFill>
              </a:rPr>
              <a:t> </a:t>
            </a:r>
            <a:r>
              <a:rPr lang="en-US" altLang="vi-VN" sz="2400" dirty="0" err="1">
                <a:solidFill>
                  <a:prstClr val="black"/>
                </a:solidFill>
              </a:rPr>
              <a:t>từ</a:t>
            </a:r>
            <a:r>
              <a:rPr lang="en-US" altLang="vi-VN" sz="2400" dirty="0">
                <a:solidFill>
                  <a:prstClr val="black"/>
                </a:solidFill>
              </a:rPr>
              <a:t> </a:t>
            </a:r>
            <a:r>
              <a:rPr lang="en-US" altLang="vi-VN" sz="2400" dirty="0" err="1">
                <a:solidFill>
                  <a:prstClr val="black"/>
                </a:solidFill>
              </a:rPr>
              <a:t>xa</a:t>
            </a:r>
            <a:r>
              <a:rPr lang="en-US" altLang="vi-VN" sz="2400" dirty="0">
                <a:solidFill>
                  <a:prstClr val="black"/>
                </a:solidFill>
              </a:rPr>
              <a:t>, remote server </a:t>
            </a:r>
            <a:r>
              <a:rPr lang="en-US" altLang="vi-VN" sz="2400" dirty="0" err="1">
                <a:solidFill>
                  <a:prstClr val="black"/>
                </a:solidFill>
              </a:rPr>
              <a:t>phải</a:t>
            </a:r>
            <a:r>
              <a:rPr lang="en-US" altLang="vi-VN" sz="2400" dirty="0">
                <a:solidFill>
                  <a:prstClr val="black"/>
                </a:solidFill>
              </a:rPr>
              <a:t> </a:t>
            </a:r>
            <a:r>
              <a:rPr lang="en-US" altLang="vi-VN" sz="2400" dirty="0" err="1">
                <a:solidFill>
                  <a:prstClr val="black"/>
                </a:solidFill>
              </a:rPr>
              <a:t>được</a:t>
            </a:r>
            <a:r>
              <a:rPr lang="en-US" altLang="vi-VN" sz="2400" dirty="0">
                <a:solidFill>
                  <a:prstClr val="black"/>
                </a:solidFill>
              </a:rPr>
              <a:t> </a:t>
            </a:r>
            <a:r>
              <a:rPr lang="en-US" altLang="vi-VN" sz="2400" dirty="0" err="1">
                <a:solidFill>
                  <a:prstClr val="black"/>
                </a:solidFill>
              </a:rPr>
              <a:t>chạy</a:t>
            </a:r>
            <a:r>
              <a:rPr lang="en-US" altLang="vi-VN" sz="2400" dirty="0">
                <a:solidFill>
                  <a:prstClr val="black"/>
                </a:solidFill>
              </a:rPr>
              <a:t>.</a:t>
            </a:r>
          </a:p>
          <a:p>
            <a:pPr algn="just">
              <a:buClr>
                <a:srgbClr val="954F72"/>
              </a:buClr>
              <a:buSzPct val="60000"/>
            </a:pPr>
            <a:r>
              <a:rPr lang="en-US" altLang="vi-VN" sz="2400" dirty="0" err="1">
                <a:solidFill>
                  <a:prstClr val="black"/>
                </a:solidFill>
              </a:rPr>
              <a:t>Tạo</a:t>
            </a:r>
            <a:r>
              <a:rPr lang="en-US" altLang="vi-VN" sz="2400" dirty="0">
                <a:solidFill>
                  <a:prstClr val="black"/>
                </a:solidFill>
              </a:rPr>
              <a:t> </a:t>
            </a:r>
            <a:r>
              <a:rPr lang="en-US" altLang="vi-VN" sz="2400" dirty="0" err="1">
                <a:solidFill>
                  <a:prstClr val="black"/>
                </a:solidFill>
              </a:rPr>
              <a:t>một</a:t>
            </a:r>
            <a:r>
              <a:rPr lang="en-US" altLang="vi-VN" sz="2400" dirty="0">
                <a:solidFill>
                  <a:prstClr val="black"/>
                </a:solidFill>
              </a:rPr>
              <a:t> </a:t>
            </a:r>
            <a:r>
              <a:rPr lang="en-US" altLang="vi-VN" sz="2400" dirty="0" err="1">
                <a:solidFill>
                  <a:prstClr val="black"/>
                </a:solidFill>
              </a:rPr>
              <a:t>chương</a:t>
            </a:r>
            <a:r>
              <a:rPr lang="en-US" altLang="vi-VN" sz="2400" dirty="0">
                <a:solidFill>
                  <a:prstClr val="black"/>
                </a:solidFill>
              </a:rPr>
              <a:t> </a:t>
            </a:r>
            <a:r>
              <a:rPr lang="en-US" altLang="vi-VN" sz="2400" dirty="0" err="1">
                <a:solidFill>
                  <a:prstClr val="black"/>
                </a:solidFill>
              </a:rPr>
              <a:t>trình</a:t>
            </a:r>
            <a:r>
              <a:rPr lang="en-US" altLang="vi-VN" sz="2400" dirty="0">
                <a:solidFill>
                  <a:prstClr val="black"/>
                </a:solidFill>
              </a:rPr>
              <a:t> client </a:t>
            </a:r>
            <a:r>
              <a:rPr lang="en-US" altLang="vi-VN" sz="2400" dirty="0" err="1">
                <a:solidFill>
                  <a:prstClr val="black"/>
                </a:solidFill>
              </a:rPr>
              <a:t>để</a:t>
            </a:r>
            <a:r>
              <a:rPr lang="en-US" altLang="vi-VN" sz="2400" dirty="0">
                <a:solidFill>
                  <a:prstClr val="black"/>
                </a:solidFill>
              </a:rPr>
              <a:t> </a:t>
            </a:r>
            <a:r>
              <a:rPr lang="en-US" altLang="vi-VN" sz="2400" dirty="0" err="1">
                <a:solidFill>
                  <a:prstClr val="black"/>
                </a:solidFill>
              </a:rPr>
              <a:t>gọi</a:t>
            </a:r>
            <a:r>
              <a:rPr lang="en-US" altLang="vi-VN" sz="2400" dirty="0">
                <a:solidFill>
                  <a:prstClr val="black"/>
                </a:solidFill>
              </a:rPr>
              <a:t> </a:t>
            </a:r>
            <a:r>
              <a:rPr lang="en-US" altLang="vi-VN" sz="2400" dirty="0" err="1">
                <a:solidFill>
                  <a:prstClr val="black"/>
                </a:solidFill>
              </a:rPr>
              <a:t>đối</a:t>
            </a:r>
            <a:r>
              <a:rPr lang="en-US" altLang="vi-VN" sz="2400" dirty="0">
                <a:solidFill>
                  <a:prstClr val="black"/>
                </a:solidFill>
              </a:rPr>
              <a:t> </a:t>
            </a:r>
            <a:r>
              <a:rPr lang="en-US" altLang="vi-VN" sz="2400" dirty="0" err="1">
                <a:solidFill>
                  <a:prstClr val="black"/>
                </a:solidFill>
              </a:rPr>
              <a:t>tượng</a:t>
            </a:r>
            <a:r>
              <a:rPr lang="en-US" altLang="vi-VN" sz="2400" dirty="0">
                <a:solidFill>
                  <a:prstClr val="black"/>
                </a:solidFill>
              </a:rPr>
              <a:t> </a:t>
            </a:r>
            <a:r>
              <a:rPr lang="en-US" altLang="vi-VN" sz="2400" dirty="0" err="1">
                <a:solidFill>
                  <a:prstClr val="black"/>
                </a:solidFill>
              </a:rPr>
              <a:t>từ</a:t>
            </a:r>
            <a:r>
              <a:rPr lang="en-US" altLang="vi-VN" sz="2400" dirty="0">
                <a:solidFill>
                  <a:prstClr val="black"/>
                </a:solidFill>
              </a:rPr>
              <a:t> </a:t>
            </a:r>
            <a:r>
              <a:rPr lang="en-US" altLang="vi-VN" sz="2400" dirty="0" err="1">
                <a:solidFill>
                  <a:prstClr val="black"/>
                </a:solidFill>
              </a:rPr>
              <a:t>xa</a:t>
            </a:r>
            <a:r>
              <a:rPr lang="en-US" altLang="vi-VN" sz="2400" dirty="0">
                <a:solidFill>
                  <a:prstClr val="black"/>
                </a:solidFill>
              </a:rPr>
              <a:t>, </a:t>
            </a:r>
            <a:r>
              <a:rPr lang="en-US" altLang="vi-VN" sz="2400" dirty="0" err="1">
                <a:solidFill>
                  <a:prstClr val="black"/>
                </a:solidFill>
              </a:rPr>
              <a:t>và</a:t>
            </a:r>
            <a:r>
              <a:rPr lang="en-US" altLang="vi-VN" sz="2400" dirty="0">
                <a:solidFill>
                  <a:prstClr val="black"/>
                </a:solidFill>
              </a:rPr>
              <a:t> </a:t>
            </a:r>
            <a:r>
              <a:rPr lang="en-US" altLang="vi-VN" sz="2400" dirty="0" err="1">
                <a:solidFill>
                  <a:prstClr val="black"/>
                </a:solidFill>
              </a:rPr>
              <a:t>hiển</a:t>
            </a:r>
            <a:r>
              <a:rPr lang="en-US" altLang="vi-VN" sz="2400" dirty="0">
                <a:solidFill>
                  <a:prstClr val="black"/>
                </a:solidFill>
              </a:rPr>
              <a:t> </a:t>
            </a:r>
            <a:r>
              <a:rPr lang="en-US" altLang="vi-VN" sz="2400" dirty="0" err="1">
                <a:solidFill>
                  <a:prstClr val="black"/>
                </a:solidFill>
              </a:rPr>
              <a:t>thị</a:t>
            </a:r>
            <a:r>
              <a:rPr lang="en-US" altLang="vi-VN" sz="2400" dirty="0">
                <a:solidFill>
                  <a:prstClr val="black"/>
                </a:solidFill>
              </a:rPr>
              <a:t> </a:t>
            </a:r>
            <a:r>
              <a:rPr lang="en-US" altLang="vi-VN" sz="2400" dirty="0" err="1">
                <a:solidFill>
                  <a:prstClr val="black"/>
                </a:solidFill>
              </a:rPr>
              <a:t>kết</a:t>
            </a:r>
            <a:r>
              <a:rPr lang="en-US" altLang="vi-VN" sz="2400" dirty="0">
                <a:solidFill>
                  <a:prstClr val="black"/>
                </a:solidFill>
              </a:rPr>
              <a:t> </a:t>
            </a:r>
            <a:r>
              <a:rPr lang="en-US" altLang="vi-VN" sz="2400" dirty="0" err="1">
                <a:solidFill>
                  <a:prstClr val="black"/>
                </a:solidFill>
              </a:rPr>
              <a:t>quả</a:t>
            </a:r>
            <a:endParaRPr lang="en-US" altLang="vi-VN" sz="2400" dirty="0">
              <a:solidFill>
                <a:srgbClr val="000000"/>
              </a:solidFill>
            </a:endParaRPr>
          </a:p>
          <a:p>
            <a:pPr>
              <a:buClr>
                <a:srgbClr val="954F72"/>
              </a:buClr>
              <a:buSzPct val="60000"/>
            </a:pPr>
            <a:endParaRPr lang="en-US" altLang="vi-V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12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2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2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2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2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238BB6-60F8-4349-808A-C4BA5D829F88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36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>
                <a:latin typeface="Arial" panose="020B0604020202020204" pitchFamily="34" charset="0"/>
              </a:rPr>
              <a:t>Mã Java: tạo remote interface</a:t>
            </a:r>
          </a:p>
        </p:txBody>
      </p:sp>
      <p:sp>
        <p:nvSpPr>
          <p:cNvPr id="336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endParaRPr lang="en-US" altLang="vi-VN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vi-VN" dirty="0" smtClean="0"/>
              <a:t>import </a:t>
            </a:r>
            <a:r>
              <a:rPr lang="en-US" altLang="vi-VN" dirty="0" err="1" smtClean="0"/>
              <a:t>java.rmi</a:t>
            </a:r>
            <a:r>
              <a:rPr lang="en-US" altLang="vi-VN" dirty="0" smtClean="0"/>
              <a:t>.*;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vi-VN" dirty="0" smtClean="0"/>
              <a:t>public interface </a:t>
            </a:r>
            <a:r>
              <a:rPr lang="en-US" altLang="vi-VN" dirty="0" err="1" smtClean="0"/>
              <a:t>RMICalcul</a:t>
            </a:r>
            <a:r>
              <a:rPr lang="en-US" altLang="vi-VN" dirty="0" smtClean="0"/>
              <a:t> extends Remote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vi-VN" dirty="0" smtClean="0"/>
              <a:t>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vi-VN" dirty="0" smtClean="0"/>
              <a:t>public </a:t>
            </a:r>
            <a:r>
              <a:rPr lang="en-US" altLang="vi-VN" dirty="0" err="1" smtClean="0"/>
              <a:t>int</a:t>
            </a:r>
            <a:r>
              <a:rPr lang="en-US" altLang="vi-VN" dirty="0" smtClean="0"/>
              <a:t> add (</a:t>
            </a:r>
            <a:r>
              <a:rPr lang="en-US" altLang="vi-VN" dirty="0" err="1" smtClean="0"/>
              <a:t>int</a:t>
            </a:r>
            <a:r>
              <a:rPr lang="en-US" altLang="vi-VN" dirty="0" smtClean="0"/>
              <a:t> a, </a:t>
            </a:r>
            <a:r>
              <a:rPr lang="en-US" altLang="vi-VN" dirty="0" err="1" smtClean="0"/>
              <a:t>int</a:t>
            </a:r>
            <a:r>
              <a:rPr lang="en-US" altLang="vi-VN" dirty="0" smtClean="0"/>
              <a:t> b) throws </a:t>
            </a:r>
            <a:r>
              <a:rPr lang="en-US" altLang="vi-VN" dirty="0" err="1" smtClean="0"/>
              <a:t>RemoteException</a:t>
            </a:r>
            <a:r>
              <a:rPr lang="en-US" altLang="vi-VN" dirty="0" smtClean="0"/>
              <a:t>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vi-VN" dirty="0" smtClean="0"/>
              <a:t>public </a:t>
            </a:r>
            <a:r>
              <a:rPr lang="en-US" altLang="vi-VN" dirty="0" err="1" smtClean="0"/>
              <a:t>int</a:t>
            </a:r>
            <a:r>
              <a:rPr lang="en-US" altLang="vi-VN" dirty="0" smtClean="0"/>
              <a:t> sub(</a:t>
            </a:r>
            <a:r>
              <a:rPr lang="en-US" altLang="vi-VN" dirty="0" err="1" smtClean="0"/>
              <a:t>int</a:t>
            </a:r>
            <a:r>
              <a:rPr lang="en-US" altLang="vi-VN" dirty="0" smtClean="0"/>
              <a:t> a, </a:t>
            </a:r>
            <a:r>
              <a:rPr lang="en-US" altLang="vi-VN" dirty="0" err="1" smtClean="0"/>
              <a:t>int</a:t>
            </a:r>
            <a:r>
              <a:rPr lang="en-US" altLang="vi-VN" dirty="0" smtClean="0"/>
              <a:t> b) throws </a:t>
            </a:r>
            <a:r>
              <a:rPr lang="en-US" altLang="vi-VN" dirty="0" err="1" smtClean="0"/>
              <a:t>RemoteException</a:t>
            </a:r>
            <a:r>
              <a:rPr lang="en-US" altLang="vi-VN" dirty="0" smtClean="0"/>
              <a:t>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vi-V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83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1D9482-BD44-470D-A6F9-A466DC0F7DD8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04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fr-FR" altLang="vi-VN" smtClean="0">
              <a:latin typeface="Arial" panose="020B0604020202020204" pitchFamily="34" charset="0"/>
            </a:endParaRPr>
          </a:p>
        </p:txBody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vi-VN" dirty="0" smtClean="0"/>
          </a:p>
          <a:p>
            <a:endParaRPr lang="en-US" altLang="vi-VN" dirty="0" smtClean="0"/>
          </a:p>
          <a:p>
            <a:endParaRPr lang="en-US" altLang="vi-VN" dirty="0" smtClean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vi-VN" sz="3200" b="1" dirty="0" err="1" smtClean="0"/>
              <a:t>Bài</a:t>
            </a:r>
            <a:r>
              <a:rPr lang="en-US" altLang="vi-VN" sz="3200" b="1" dirty="0" smtClean="0"/>
              <a:t> 8. </a:t>
            </a:r>
            <a:r>
              <a:rPr lang="en-US" altLang="vi-VN" sz="3200" b="1" dirty="0" err="1" smtClean="0"/>
              <a:t>Gọi</a:t>
            </a:r>
            <a:r>
              <a:rPr lang="en-US" altLang="vi-VN" sz="3200" b="1" dirty="0" smtClean="0"/>
              <a:t> </a:t>
            </a:r>
            <a:r>
              <a:rPr lang="en-US" altLang="vi-VN" sz="3200" b="1" dirty="0" err="1"/>
              <a:t>hàm</a:t>
            </a:r>
            <a:r>
              <a:rPr lang="en-US" altLang="vi-VN" sz="3200" b="1" dirty="0"/>
              <a:t> </a:t>
            </a:r>
            <a:r>
              <a:rPr lang="en-US" altLang="vi-VN" sz="3200" b="1" dirty="0" err="1"/>
              <a:t>và</a:t>
            </a:r>
            <a:r>
              <a:rPr lang="en-US" altLang="vi-VN" sz="3200" b="1" dirty="0"/>
              <a:t> </a:t>
            </a:r>
            <a:r>
              <a:rPr lang="en-US" altLang="vi-VN" sz="3200" b="1" dirty="0" err="1"/>
              <a:t>thủ</a:t>
            </a:r>
            <a:r>
              <a:rPr lang="en-US" altLang="vi-VN" sz="3200" b="1" dirty="0"/>
              <a:t> </a:t>
            </a:r>
            <a:r>
              <a:rPr lang="en-US" altLang="vi-VN" sz="3200" b="1" dirty="0" err="1"/>
              <a:t>tục</a:t>
            </a:r>
            <a:r>
              <a:rPr lang="en-US" altLang="vi-VN" sz="3200" b="1" dirty="0"/>
              <a:t> </a:t>
            </a:r>
            <a:r>
              <a:rPr lang="en-US" altLang="vi-VN" sz="3200" b="1" dirty="0" err="1"/>
              <a:t>từ</a:t>
            </a:r>
            <a:r>
              <a:rPr lang="en-US" altLang="vi-VN" sz="3200" b="1" dirty="0"/>
              <a:t> </a:t>
            </a:r>
            <a:r>
              <a:rPr lang="en-US" altLang="vi-VN" sz="3200" b="1" dirty="0" err="1"/>
              <a:t>xa</a:t>
            </a:r>
            <a:endParaRPr lang="en-US" altLang="vi-VN" sz="3200" b="1" dirty="0"/>
          </a:p>
          <a:p>
            <a:pPr lvl="1">
              <a:buFont typeface="Wingdings" panose="05000000000000000000" pitchFamily="2" charset="2"/>
              <a:buNone/>
            </a:pPr>
            <a:endParaRPr lang="en-US" altLang="vi-VN" dirty="0" smtClean="0"/>
          </a:p>
          <a:p>
            <a:pPr algn="ctr">
              <a:buFont typeface="Wingdings" panose="05000000000000000000" pitchFamily="2" charset="2"/>
              <a:buNone/>
            </a:pPr>
            <a:endParaRPr lang="en-US" altLang="vi-VN" b="1" dirty="0" smtClean="0"/>
          </a:p>
        </p:txBody>
      </p:sp>
    </p:spTree>
    <p:extLst>
      <p:ext uri="{BB962C8B-B14F-4D97-AF65-F5344CB8AC3E}">
        <p14:creationId xmlns:p14="http://schemas.microsoft.com/office/powerpoint/2010/main" val="163129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84F06B-F3BD-432A-9FAA-D31F3CAB2AAD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38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vi-VN" smtClean="0">
                <a:latin typeface="Arial" panose="020B0604020202020204" pitchFamily="34" charset="0"/>
              </a:rPr>
              <a:t>Tạo một lớp hiện thực remote interface</a:t>
            </a:r>
          </a:p>
        </p:txBody>
      </p:sp>
      <p:sp>
        <p:nvSpPr>
          <p:cNvPr id="338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vi-VN" sz="2400" dirty="0"/>
              <a:t>import </a:t>
            </a:r>
            <a:r>
              <a:rPr lang="en-US" altLang="vi-VN" sz="2400" dirty="0" err="1"/>
              <a:t>java.rmi</a:t>
            </a:r>
            <a:r>
              <a:rPr lang="en-US" altLang="vi-VN" sz="2400" dirty="0"/>
              <a:t>.*;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vi-VN" sz="2400" dirty="0"/>
              <a:t>public class </a:t>
            </a:r>
            <a:r>
              <a:rPr lang="en-US" altLang="vi-VN" sz="2400" dirty="0" err="1"/>
              <a:t>RMICalculimpl</a:t>
            </a:r>
            <a:r>
              <a:rPr lang="en-US" altLang="vi-VN" sz="2400" dirty="0"/>
              <a:t> extends </a:t>
            </a:r>
            <a:r>
              <a:rPr lang="en-US" altLang="vi-VN" sz="2400" dirty="0" err="1"/>
              <a:t>UnicastRemoteObject</a:t>
            </a:r>
            <a:r>
              <a:rPr lang="en-US" altLang="vi-VN" sz="2400" dirty="0"/>
              <a:t> implements </a:t>
            </a:r>
            <a:r>
              <a:rPr lang="en-US" altLang="vi-VN" sz="2400" dirty="0" err="1"/>
              <a:t>RMICalcul</a:t>
            </a:r>
            <a:endParaRPr lang="en-US" altLang="vi-V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vi-VN" sz="2400" dirty="0"/>
              <a:t>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vi-VN" sz="2000" dirty="0"/>
              <a:t>public </a:t>
            </a:r>
            <a:r>
              <a:rPr lang="en-US" altLang="vi-VN" sz="2000" dirty="0" err="1"/>
              <a:t>RMICalculimpl</a:t>
            </a:r>
            <a:r>
              <a:rPr lang="en-US" altLang="vi-VN" sz="2000" dirty="0"/>
              <a:t>() throws </a:t>
            </a:r>
            <a:r>
              <a:rPr lang="en-US" altLang="vi-VN" sz="2000" dirty="0" err="1"/>
              <a:t>RemoteException</a:t>
            </a:r>
            <a:endParaRPr lang="en-US" altLang="vi-VN" sz="2000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vi-VN" sz="2000" dirty="0"/>
              <a:t>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vi-VN" sz="2000" dirty="0"/>
              <a:t>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vi-VN" sz="2000" dirty="0"/>
              <a:t>public </a:t>
            </a:r>
            <a:r>
              <a:rPr lang="en-US" altLang="vi-VN" sz="2000" dirty="0" err="1"/>
              <a:t>int</a:t>
            </a:r>
            <a:r>
              <a:rPr lang="en-US" altLang="vi-VN" sz="2000" dirty="0"/>
              <a:t> add (</a:t>
            </a:r>
            <a:r>
              <a:rPr lang="en-US" altLang="vi-VN" sz="2000" dirty="0" err="1"/>
              <a:t>int</a:t>
            </a:r>
            <a:r>
              <a:rPr lang="en-US" altLang="vi-VN" sz="2000" dirty="0"/>
              <a:t> a, </a:t>
            </a:r>
            <a:r>
              <a:rPr lang="en-US" altLang="vi-VN" sz="2000" dirty="0" err="1"/>
              <a:t>int</a:t>
            </a:r>
            <a:r>
              <a:rPr lang="en-US" altLang="vi-VN" sz="2000" dirty="0"/>
              <a:t> b) throws </a:t>
            </a:r>
            <a:r>
              <a:rPr lang="en-US" altLang="vi-VN" sz="2000" dirty="0" err="1"/>
              <a:t>RemoteException</a:t>
            </a:r>
            <a:endParaRPr lang="en-US" altLang="vi-VN" sz="2000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vi-VN" sz="2000" dirty="0"/>
              <a:t>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vi-VN" sz="2000" dirty="0"/>
              <a:t>return (</a:t>
            </a:r>
            <a:r>
              <a:rPr lang="en-US" altLang="vi-VN" sz="2000" dirty="0" err="1"/>
              <a:t>a+b</a:t>
            </a:r>
            <a:r>
              <a:rPr lang="en-US" altLang="vi-VN" sz="2000" dirty="0"/>
              <a:t>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vi-VN" sz="2000" dirty="0"/>
              <a:t>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vi-VN" sz="2000" dirty="0"/>
              <a:t>public </a:t>
            </a:r>
            <a:r>
              <a:rPr lang="en-US" altLang="vi-VN" sz="2000" dirty="0" err="1"/>
              <a:t>int</a:t>
            </a:r>
            <a:r>
              <a:rPr lang="en-US" altLang="vi-VN" sz="2000" dirty="0"/>
              <a:t> sub(</a:t>
            </a:r>
            <a:r>
              <a:rPr lang="en-US" altLang="vi-VN" sz="2000" dirty="0" err="1"/>
              <a:t>int</a:t>
            </a:r>
            <a:r>
              <a:rPr lang="en-US" altLang="vi-VN" sz="2000" dirty="0"/>
              <a:t> a, </a:t>
            </a:r>
            <a:r>
              <a:rPr lang="en-US" altLang="vi-VN" sz="2000" dirty="0" err="1"/>
              <a:t>int</a:t>
            </a:r>
            <a:r>
              <a:rPr lang="en-US" altLang="vi-VN" sz="2000" dirty="0"/>
              <a:t> b) throws </a:t>
            </a:r>
            <a:r>
              <a:rPr lang="en-US" altLang="vi-VN" sz="2000" dirty="0" err="1"/>
              <a:t>RemoteException</a:t>
            </a:r>
            <a:endParaRPr lang="en-US" altLang="vi-VN" sz="2000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vi-VN" sz="2000" dirty="0"/>
              <a:t>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vi-VN" sz="2000" dirty="0"/>
              <a:t>return (a-b);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vi-VN" sz="2000" dirty="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vi-V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694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FC9086-9FCD-4403-8037-66C62B52EEC5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40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b="1" smtClean="0">
                <a:latin typeface="Arial" panose="020B0604020202020204" pitchFamily="34" charset="0"/>
              </a:rPr>
              <a:t>Tạo các lớp Stub và Skeleton</a:t>
            </a:r>
          </a:p>
        </p:txBody>
      </p:sp>
      <p:sp>
        <p:nvSpPr>
          <p:cNvPr id="340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smtClean="0"/>
              <a:t>Tại cửa sổ dòng lệnh gõ:</a:t>
            </a:r>
          </a:p>
          <a:p>
            <a:pPr lvl="1"/>
            <a:r>
              <a:rPr lang="en-US" altLang="vi-VN" smtClean="0"/>
              <a:t>rmic RMICalculimpl</a:t>
            </a:r>
          </a:p>
          <a:p>
            <a:pPr lvl="1"/>
            <a:endParaRPr lang="en-US" altLang="vi-VN" smtClean="0"/>
          </a:p>
          <a:p>
            <a:pPr lvl="1"/>
            <a:r>
              <a:rPr lang="en-US" altLang="vi-VN" smtClean="0"/>
              <a:t>sẽ có 2 files sinh ra cùng thư mục chứa RMICalculimpl :</a:t>
            </a:r>
          </a:p>
          <a:p>
            <a:pPr lvl="2"/>
            <a:r>
              <a:rPr lang="en-US" altLang="vi-VN" smtClean="0"/>
              <a:t>RMICalculimpl_Stub.class</a:t>
            </a:r>
          </a:p>
          <a:p>
            <a:pPr lvl="2"/>
            <a:r>
              <a:rPr lang="en-US" altLang="vi-VN" smtClean="0"/>
              <a:t>RMICalculimpl_Skeleton.class</a:t>
            </a:r>
          </a:p>
          <a:p>
            <a:pPr lvl="2"/>
            <a:endParaRPr lang="en-US" altLang="vi-VN" smtClean="0"/>
          </a:p>
          <a:p>
            <a:pPr lvl="1"/>
            <a:r>
              <a:rPr lang="en-US" altLang="vi-VN" smtClean="0"/>
              <a:t>Chép interface RMICalcul và RMICalculimpl_Stub.class đến máy client.</a:t>
            </a:r>
          </a:p>
        </p:txBody>
      </p:sp>
    </p:spTree>
    <p:extLst>
      <p:ext uri="{BB962C8B-B14F-4D97-AF65-F5344CB8AC3E}">
        <p14:creationId xmlns:p14="http://schemas.microsoft.com/office/powerpoint/2010/main" val="287536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5AC2AF-7648-48BB-A5B1-CBB6A9F48FEA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43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b="1" smtClean="0">
                <a:latin typeface="Arial" panose="020B0604020202020204" pitchFamily="34" charset="0"/>
              </a:rPr>
              <a:t>Tạo một RMI Server</a:t>
            </a:r>
          </a:p>
        </p:txBody>
      </p:sp>
      <p:sp>
        <p:nvSpPr>
          <p:cNvPr id="343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vi-VN" sz="2000" dirty="0"/>
              <a:t>import </a:t>
            </a:r>
            <a:r>
              <a:rPr lang="en-US" altLang="vi-VN" sz="2000" dirty="0" err="1"/>
              <a:t>java.rmi</a:t>
            </a:r>
            <a:r>
              <a:rPr lang="en-US" altLang="vi-VN" sz="2000" dirty="0"/>
              <a:t>.*;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vi-VN" sz="2000" dirty="0"/>
              <a:t>import </a:t>
            </a:r>
            <a:r>
              <a:rPr lang="en-US" altLang="vi-VN" sz="2000" dirty="0" err="1"/>
              <a:t>java.rmi.server</a:t>
            </a:r>
            <a:r>
              <a:rPr lang="en-US" altLang="vi-VN" sz="2000" dirty="0"/>
              <a:t>.*;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vi-VN" sz="2000" dirty="0"/>
              <a:t>public class </a:t>
            </a:r>
            <a:r>
              <a:rPr lang="en-US" altLang="vi-VN" sz="2000" dirty="0" err="1"/>
              <a:t>CalculServer</a:t>
            </a:r>
            <a:endParaRPr lang="en-US" altLang="vi-V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vi-VN" sz="2000" dirty="0"/>
              <a:t>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vi-VN" sz="1800" dirty="0"/>
              <a:t>public static void main(String </a:t>
            </a:r>
            <a:r>
              <a:rPr lang="en-US" altLang="vi-VN" sz="1800" dirty="0" err="1"/>
              <a:t>args</a:t>
            </a:r>
            <a:r>
              <a:rPr lang="en-US" altLang="vi-VN" sz="1800" dirty="0"/>
              <a:t>[])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vi-VN" sz="1800" dirty="0"/>
              <a:t>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vi-VN" sz="1800" dirty="0"/>
              <a:t> try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vi-VN" sz="1800" dirty="0"/>
              <a:t> {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vi-VN" sz="1400" dirty="0"/>
              <a:t>// Load the service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vi-VN" sz="1800" dirty="0"/>
              <a:t>   </a:t>
            </a:r>
            <a:r>
              <a:rPr lang="en-US" altLang="vi-VN" sz="1800" dirty="0" err="1">
                <a:solidFill>
                  <a:srgbClr val="A50021"/>
                </a:solidFill>
              </a:rPr>
              <a:t>RMICalculimpl</a:t>
            </a:r>
            <a:r>
              <a:rPr lang="en-US" altLang="vi-VN" sz="1800" dirty="0">
                <a:solidFill>
                  <a:srgbClr val="A50021"/>
                </a:solidFill>
              </a:rPr>
              <a:t> </a:t>
            </a:r>
            <a:r>
              <a:rPr lang="en-US" altLang="vi-VN" sz="1800" dirty="0" err="1">
                <a:solidFill>
                  <a:srgbClr val="A50021"/>
                </a:solidFill>
              </a:rPr>
              <a:t>CalculService</a:t>
            </a:r>
            <a:r>
              <a:rPr lang="en-US" altLang="vi-VN" sz="1800" dirty="0">
                <a:solidFill>
                  <a:srgbClr val="A50021"/>
                </a:solidFill>
              </a:rPr>
              <a:t> = new </a:t>
            </a:r>
            <a:r>
              <a:rPr lang="en-US" altLang="vi-VN" sz="1800" dirty="0" err="1">
                <a:solidFill>
                  <a:srgbClr val="A50021"/>
                </a:solidFill>
              </a:rPr>
              <a:t>RMICalculimpl</a:t>
            </a:r>
            <a:r>
              <a:rPr lang="en-US" altLang="vi-VN" sz="1800" dirty="0">
                <a:solidFill>
                  <a:srgbClr val="A50021"/>
                </a:solidFill>
              </a:rPr>
              <a:t>();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vi-VN" sz="1800" dirty="0">
                <a:solidFill>
                  <a:srgbClr val="A50021"/>
                </a:solidFill>
              </a:rPr>
              <a:t>   String registration = "</a:t>
            </a:r>
            <a:r>
              <a:rPr lang="en-US" altLang="vi-VN" sz="1800" dirty="0" err="1">
                <a:solidFill>
                  <a:srgbClr val="A50021"/>
                </a:solidFill>
              </a:rPr>
              <a:t>rmi</a:t>
            </a:r>
            <a:r>
              <a:rPr lang="en-US" altLang="vi-VN" sz="1800" dirty="0">
                <a:solidFill>
                  <a:srgbClr val="A50021"/>
                </a:solidFill>
              </a:rPr>
              <a:t>://</a:t>
            </a:r>
            <a:r>
              <a:rPr lang="en-US" altLang="vi-VN" sz="1800" dirty="0" err="1">
                <a:solidFill>
                  <a:srgbClr val="A50021"/>
                </a:solidFill>
              </a:rPr>
              <a:t>localhost</a:t>
            </a:r>
            <a:r>
              <a:rPr lang="en-US" altLang="vi-VN" sz="1800" dirty="0">
                <a:solidFill>
                  <a:srgbClr val="A50021"/>
                </a:solidFill>
              </a:rPr>
              <a:t>/</a:t>
            </a:r>
            <a:r>
              <a:rPr lang="en-US" altLang="vi-VN" sz="1800" dirty="0" err="1">
                <a:solidFill>
                  <a:srgbClr val="A50021"/>
                </a:solidFill>
              </a:rPr>
              <a:t>RMICalcul</a:t>
            </a:r>
            <a:r>
              <a:rPr lang="en-US" altLang="vi-VN" sz="1800" dirty="0">
                <a:solidFill>
                  <a:srgbClr val="A50021"/>
                </a:solidFill>
              </a:rPr>
              <a:t>";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vi-VN" sz="1600" dirty="0">
              <a:solidFill>
                <a:srgbClr val="A50021"/>
              </a:solidFill>
            </a:endParaRP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vi-VN" sz="1400" dirty="0"/>
              <a:t>// Register with service so that clients can find us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vi-VN" sz="1800" dirty="0"/>
              <a:t>   </a:t>
            </a:r>
            <a:r>
              <a:rPr lang="en-US" altLang="vi-VN" sz="1800" dirty="0" err="1">
                <a:solidFill>
                  <a:srgbClr val="A50021"/>
                </a:solidFill>
              </a:rPr>
              <a:t>Naming.rebind</a:t>
            </a:r>
            <a:r>
              <a:rPr lang="en-US" altLang="vi-VN" sz="1800" dirty="0">
                <a:solidFill>
                  <a:srgbClr val="A50021"/>
                </a:solidFill>
              </a:rPr>
              <a:t>( registration, </a:t>
            </a:r>
            <a:r>
              <a:rPr lang="en-US" altLang="vi-VN" sz="1800" dirty="0" err="1">
                <a:solidFill>
                  <a:srgbClr val="A50021"/>
                </a:solidFill>
              </a:rPr>
              <a:t>CalculService</a:t>
            </a:r>
            <a:r>
              <a:rPr lang="en-US" altLang="vi-VN" sz="1800" dirty="0">
                <a:solidFill>
                  <a:srgbClr val="A50021"/>
                </a:solidFill>
              </a:rPr>
              <a:t>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vi-VN" sz="1800" dirty="0"/>
              <a:t>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vi-VN" sz="1800" dirty="0"/>
              <a:t> catch (Exception e)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vi-VN" sz="1800" dirty="0"/>
              <a:t>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vi-VN" sz="1800" dirty="0"/>
              <a:t>   </a:t>
            </a:r>
            <a:r>
              <a:rPr lang="en-US" altLang="vi-VN" sz="1800" dirty="0" err="1">
                <a:solidFill>
                  <a:srgbClr val="A50021"/>
                </a:solidFill>
              </a:rPr>
              <a:t>System.err.println</a:t>
            </a:r>
            <a:r>
              <a:rPr lang="en-US" altLang="vi-VN" sz="1800" dirty="0">
                <a:solidFill>
                  <a:srgbClr val="A50021"/>
                </a:solidFill>
              </a:rPr>
              <a:t> ("Error - " + e);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vi-VN" sz="1800" dirty="0"/>
              <a:t>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vi-V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408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BB185B-0D9E-497A-8D96-E3B486C1BA48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45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b="1" smtClean="0">
                <a:latin typeface="Arial" panose="020B0604020202020204" pitchFamily="34" charset="0"/>
              </a:rPr>
              <a:t>Tạo một RMI Client</a:t>
            </a:r>
          </a:p>
        </p:txBody>
      </p:sp>
      <p:sp>
        <p:nvSpPr>
          <p:cNvPr id="345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11966"/>
            <a:ext cx="8686800" cy="5546034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vi-VN" sz="2000" dirty="0"/>
              <a:t>public class </a:t>
            </a:r>
            <a:r>
              <a:rPr lang="en-GB" altLang="vi-VN" sz="2000" dirty="0" err="1"/>
              <a:t>CalculClient</a:t>
            </a:r>
            <a:endParaRPr lang="en-GB" altLang="vi-V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vi-VN" sz="2000" dirty="0"/>
              <a:t>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vi-VN" sz="1800" dirty="0"/>
              <a:t>public static void main(String </a:t>
            </a:r>
            <a:r>
              <a:rPr lang="en-GB" altLang="vi-VN" sz="1800" dirty="0" err="1"/>
              <a:t>args</a:t>
            </a:r>
            <a:r>
              <a:rPr lang="en-GB" altLang="vi-VN" sz="1800" dirty="0"/>
              <a:t>[])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vi-VN" sz="1800" dirty="0"/>
              <a:t>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vi-VN" sz="1800" dirty="0"/>
              <a:t> try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vi-VN" sz="1800" dirty="0"/>
              <a:t> 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vi-VN" sz="1800" dirty="0"/>
              <a:t>  String registration = "</a:t>
            </a:r>
            <a:r>
              <a:rPr lang="en-GB" altLang="vi-VN" sz="1800" dirty="0" err="1"/>
              <a:t>rmi</a:t>
            </a:r>
            <a:r>
              <a:rPr lang="en-GB" altLang="vi-VN" sz="1800" dirty="0"/>
              <a:t>://</a:t>
            </a:r>
            <a:r>
              <a:rPr lang="en-GB" altLang="vi-VN" sz="1800" dirty="0" err="1"/>
              <a:t>RegistryServerName</a:t>
            </a:r>
            <a:r>
              <a:rPr lang="en-GB" altLang="vi-VN" sz="1800" dirty="0"/>
              <a:t>/</a:t>
            </a:r>
            <a:r>
              <a:rPr lang="en-GB" altLang="vi-VN" sz="1800" dirty="0" err="1"/>
              <a:t>RMICalcul</a:t>
            </a:r>
            <a:r>
              <a:rPr lang="en-GB" altLang="vi-VN" sz="1800" dirty="0"/>
              <a:t>";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vi-VN" sz="1600" dirty="0"/>
              <a:t>// Lookup the service in the registry, and obtain a remote service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vi-VN" sz="1800" dirty="0"/>
              <a:t>  Remote </a:t>
            </a:r>
            <a:r>
              <a:rPr lang="en-GB" altLang="vi-VN" sz="1800" dirty="0" err="1"/>
              <a:t>remoteService</a:t>
            </a:r>
            <a:r>
              <a:rPr lang="en-GB" altLang="vi-VN" sz="1800" dirty="0"/>
              <a:t> = </a:t>
            </a:r>
            <a:r>
              <a:rPr lang="en-GB" altLang="vi-VN" sz="1800" dirty="0" err="1"/>
              <a:t>Naming.lookup</a:t>
            </a:r>
            <a:r>
              <a:rPr lang="en-GB" altLang="vi-VN" sz="1800" dirty="0"/>
              <a:t> (registration );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vi-VN" sz="1600" dirty="0"/>
              <a:t>// Cast to a </a:t>
            </a:r>
            <a:r>
              <a:rPr lang="en-GB" altLang="vi-VN" sz="1600" dirty="0" err="1"/>
              <a:t>RMICalcul</a:t>
            </a:r>
            <a:r>
              <a:rPr lang="en-GB" altLang="vi-VN" sz="1600" dirty="0"/>
              <a:t> interface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vi-VN" sz="1800" dirty="0"/>
              <a:t>  </a:t>
            </a:r>
            <a:r>
              <a:rPr lang="en-GB" altLang="vi-VN" sz="1800" dirty="0" err="1"/>
              <a:t>RMICalcul</a:t>
            </a:r>
            <a:r>
              <a:rPr lang="en-GB" altLang="vi-VN" sz="1800" dirty="0"/>
              <a:t> </a:t>
            </a:r>
            <a:r>
              <a:rPr lang="en-GB" altLang="vi-VN" sz="1800" dirty="0" err="1"/>
              <a:t>calculService</a:t>
            </a:r>
            <a:r>
              <a:rPr lang="en-GB" altLang="vi-VN" sz="1800" dirty="0"/>
              <a:t> = (</a:t>
            </a:r>
            <a:r>
              <a:rPr lang="en-GB" altLang="vi-VN" sz="1800" dirty="0" err="1"/>
              <a:t>RMICalcul</a:t>
            </a:r>
            <a:r>
              <a:rPr lang="en-GB" altLang="vi-VN" sz="1800" dirty="0"/>
              <a:t>) </a:t>
            </a:r>
            <a:r>
              <a:rPr lang="en-GB" altLang="vi-VN" sz="1800" dirty="0" err="1"/>
              <a:t>remoteService</a:t>
            </a:r>
            <a:r>
              <a:rPr lang="en-GB" altLang="vi-VN" sz="1800" dirty="0"/>
              <a:t>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vi-VN" sz="1600" dirty="0"/>
              <a:t>// call remote  method :add (..), sub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vi-VN" sz="1800" dirty="0"/>
              <a:t>  </a:t>
            </a:r>
            <a:r>
              <a:rPr lang="en-GB" altLang="vi-VN" sz="1800" dirty="0" err="1"/>
              <a:t>System.out.println</a:t>
            </a:r>
            <a:r>
              <a:rPr lang="en-GB" altLang="vi-VN" sz="1800" dirty="0"/>
              <a:t> ("sum = "+</a:t>
            </a:r>
            <a:r>
              <a:rPr lang="en-GB" altLang="vi-VN" sz="1800" dirty="0" err="1"/>
              <a:t>calculService.add</a:t>
            </a:r>
            <a:r>
              <a:rPr lang="en-GB" altLang="vi-VN" sz="1800" dirty="0"/>
              <a:t>(3,5));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vi-VN" sz="1800" dirty="0"/>
              <a:t>  </a:t>
            </a:r>
            <a:r>
              <a:rPr lang="en-GB" altLang="vi-VN" sz="1800" dirty="0" err="1"/>
              <a:t>System.out.println</a:t>
            </a:r>
            <a:r>
              <a:rPr lang="en-GB" altLang="vi-VN" sz="1800" dirty="0"/>
              <a:t> ("sub = "+</a:t>
            </a:r>
            <a:r>
              <a:rPr lang="en-GB" altLang="vi-VN" sz="1800" dirty="0" err="1"/>
              <a:t>calculService.sub</a:t>
            </a:r>
            <a:r>
              <a:rPr lang="en-GB" altLang="vi-VN" sz="1800" dirty="0"/>
              <a:t>(3,5));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vi-VN" sz="1800" dirty="0"/>
              <a:t>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vi-VN" sz="1800" dirty="0"/>
              <a:t>catch (Exception e)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vi-VN" sz="1800" dirty="0"/>
              <a:t>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vi-VN" sz="1800" dirty="0"/>
              <a:t>   </a:t>
            </a:r>
            <a:r>
              <a:rPr lang="en-GB" altLang="vi-VN" sz="1800" dirty="0" err="1"/>
              <a:t>System.out.println</a:t>
            </a:r>
            <a:r>
              <a:rPr lang="en-GB" altLang="vi-VN" sz="1800" dirty="0"/>
              <a:t> ("Error - " + e);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vi-VN" sz="1800" dirty="0"/>
              <a:t>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vi-VN" sz="1800" dirty="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vi-VN" sz="2000" dirty="0"/>
              <a:t>}</a:t>
            </a:r>
            <a:endParaRPr lang="en-US" altLang="vi-VN" sz="2000" dirty="0"/>
          </a:p>
        </p:txBody>
      </p:sp>
    </p:spTree>
    <p:extLst>
      <p:ext uri="{BB962C8B-B14F-4D97-AF65-F5344CB8AC3E}">
        <p14:creationId xmlns:p14="http://schemas.microsoft.com/office/powerpoint/2010/main" val="12083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084390-DFBD-4548-9F7A-9D3053573A1F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47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z="2800">
                <a:latin typeface="Arial" panose="020B0604020202020204" pitchFamily="34" charset="0"/>
              </a:rPr>
              <a:t>Chạy chương trình CalculServer, CalculClient</a:t>
            </a:r>
          </a:p>
        </p:txBody>
      </p:sp>
      <p:sp>
        <p:nvSpPr>
          <p:cNvPr id="347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2493" y="1609343"/>
            <a:ext cx="11100021" cy="468808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vi-VN" dirty="0" smtClean="0"/>
              <a:t>1. </a:t>
            </a:r>
            <a:r>
              <a:rPr lang="en-US" altLang="vi-VN" dirty="0" err="1" smtClean="0"/>
              <a:t>Tại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cửa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sổ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dòng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lệnh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gõ</a:t>
            </a:r>
            <a:r>
              <a:rPr lang="en-US" altLang="vi-VN" dirty="0" smtClean="0"/>
              <a:t>: </a:t>
            </a:r>
            <a:r>
              <a:rPr lang="en-US" altLang="vi-VN" b="1" dirty="0" smtClean="0"/>
              <a:t>start </a:t>
            </a:r>
            <a:r>
              <a:rPr lang="en-US" altLang="vi-VN" dirty="0" err="1" smtClean="0"/>
              <a:t>rmiregistry</a:t>
            </a:r>
            <a:r>
              <a:rPr lang="en-US" altLang="vi-VN" b="1" dirty="0" smtClean="0"/>
              <a:t>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vi-VN" dirty="0" smtClean="0"/>
              <a:t>2. </a:t>
            </a:r>
            <a:r>
              <a:rPr lang="en-US" altLang="vi-VN" dirty="0" err="1" smtClean="0"/>
              <a:t>Dịch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RMICalcul</a:t>
            </a:r>
            <a:r>
              <a:rPr lang="en-US" altLang="vi-VN" dirty="0" smtClean="0"/>
              <a:t>, </a:t>
            </a:r>
            <a:r>
              <a:rPr lang="en-US" altLang="vi-VN" dirty="0" err="1" smtClean="0"/>
              <a:t>RMICalculimpl</a:t>
            </a:r>
            <a:r>
              <a:rPr lang="en-US" altLang="vi-VN" dirty="0" smtClean="0"/>
              <a:t>, </a:t>
            </a:r>
            <a:r>
              <a:rPr lang="en-US" altLang="vi-VN" dirty="0" err="1" smtClean="0"/>
              <a:t>CalculServer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chạy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CalculServer</a:t>
            </a:r>
            <a:endParaRPr lang="en-US" altLang="vi-VN" dirty="0" smtClean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vi-VN" dirty="0" smtClean="0"/>
              <a:t>3. </a:t>
            </a:r>
            <a:r>
              <a:rPr lang="en-US" altLang="vi-VN" dirty="0" err="1" smtClean="0"/>
              <a:t>Dịch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chạy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CalculClient</a:t>
            </a:r>
            <a:endParaRPr lang="en-US" altLang="vi-VN" dirty="0" smtClean="0"/>
          </a:p>
          <a:p>
            <a:endParaRPr lang="en-US" altLang="vi-VN" dirty="0" smtClean="0"/>
          </a:p>
        </p:txBody>
      </p:sp>
    </p:spTree>
    <p:extLst>
      <p:ext uri="{BB962C8B-B14F-4D97-AF65-F5344CB8AC3E}">
        <p14:creationId xmlns:p14="http://schemas.microsoft.com/office/powerpoint/2010/main" val="251242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2FA3AD-90A2-4E77-A0A6-C4144608CC98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49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fr-FR" altLang="vi-VN" smtClean="0">
              <a:latin typeface="Arial" panose="020B0604020202020204" pitchFamily="34" charset="0"/>
            </a:endParaRPr>
          </a:p>
        </p:txBody>
      </p:sp>
      <p:sp>
        <p:nvSpPr>
          <p:cNvPr id="349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vi-VN" dirty="0" smtClean="0"/>
          </a:p>
          <a:p>
            <a:endParaRPr lang="en-US" altLang="vi-VN" dirty="0" smtClean="0"/>
          </a:p>
          <a:p>
            <a:endParaRPr lang="en-US" altLang="vi-VN" dirty="0" smtClean="0"/>
          </a:p>
          <a:p>
            <a:endParaRPr lang="en-US" altLang="vi-VN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vi-VN" dirty="0" smtClean="0"/>
              <a:t>				</a:t>
            </a:r>
            <a:r>
              <a:rPr lang="en-US" altLang="vi-VN" dirty="0" err="1" smtClean="0"/>
              <a:t>Lập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trình</a:t>
            </a:r>
            <a:r>
              <a:rPr lang="en-US" altLang="vi-VN" dirty="0" smtClean="0"/>
              <a:t> CORBA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vi-VN" dirty="0" smtClean="0"/>
              <a:t>SV </a:t>
            </a:r>
            <a:r>
              <a:rPr lang="en-US" altLang="vi-VN" dirty="0" err="1" smtClean="0"/>
              <a:t>tự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tìm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hiểu</a:t>
            </a:r>
            <a:endParaRPr lang="en-US" altLang="vi-VN" dirty="0" smtClean="0"/>
          </a:p>
        </p:txBody>
      </p:sp>
    </p:spTree>
    <p:extLst>
      <p:ext uri="{BB962C8B-B14F-4D97-AF65-F5344CB8AC3E}">
        <p14:creationId xmlns:p14="http://schemas.microsoft.com/office/powerpoint/2010/main" val="666821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00631B-C17F-44AE-B354-FD1F012E7CD9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50211" name="Rectangle 2"/>
          <p:cNvSpPr>
            <a:spLocks noGrp="1" noChangeArrowheads="1"/>
          </p:cNvSpPr>
          <p:nvPr>
            <p:ph type="title"/>
          </p:nvPr>
        </p:nvSpPr>
        <p:spPr>
          <a:xfrm>
            <a:off x="2043484" y="685166"/>
            <a:ext cx="9310315" cy="946840"/>
          </a:xfrm>
        </p:spPr>
        <p:txBody>
          <a:bodyPr>
            <a:normAutofit fontScale="90000"/>
          </a:bodyPr>
          <a:lstStyle/>
          <a:p>
            <a:r>
              <a:rPr lang="en-US" altLang="vi-VN" b="1" dirty="0" err="1" smtClean="0">
                <a:latin typeface="Arial" panose="020B0604020202020204" pitchFamily="34" charset="0"/>
              </a:rPr>
              <a:t>Bài</a:t>
            </a:r>
            <a:r>
              <a:rPr lang="en-US" altLang="vi-VN" b="1" dirty="0" smtClean="0">
                <a:latin typeface="Arial" panose="020B0604020202020204" pitchFamily="34" charset="0"/>
              </a:rPr>
              <a:t> </a:t>
            </a:r>
            <a:r>
              <a:rPr lang="en-US" altLang="vi-VN" b="1" dirty="0" err="1" smtClean="0">
                <a:latin typeface="Arial" panose="020B0604020202020204" pitchFamily="34" charset="0"/>
              </a:rPr>
              <a:t>tập</a:t>
            </a:r>
            <a:r>
              <a:rPr lang="en-US" altLang="vi-VN" b="1" dirty="0" smtClean="0">
                <a:latin typeface="Arial" panose="020B0604020202020204" pitchFamily="34" charset="0"/>
              </a:rPr>
              <a:t> </a:t>
            </a:r>
            <a:r>
              <a:rPr lang="en-US" altLang="vi-VN" b="1" dirty="0" err="1" smtClean="0">
                <a:latin typeface="Arial" panose="020B0604020202020204" pitchFamily="34" charset="0"/>
              </a:rPr>
              <a:t>gọi</a:t>
            </a:r>
            <a:r>
              <a:rPr lang="en-US" altLang="vi-VN" b="1" dirty="0" smtClean="0">
                <a:latin typeface="Arial" panose="020B0604020202020204" pitchFamily="34" charset="0"/>
              </a:rPr>
              <a:t> </a:t>
            </a:r>
            <a:r>
              <a:rPr lang="en-US" altLang="vi-VN" b="1" dirty="0" err="1" smtClean="0">
                <a:latin typeface="Arial" panose="020B0604020202020204" pitchFamily="34" charset="0"/>
              </a:rPr>
              <a:t>hàm</a:t>
            </a:r>
            <a:r>
              <a:rPr lang="en-US" altLang="vi-VN" b="1" dirty="0" smtClean="0">
                <a:latin typeface="Arial" panose="020B0604020202020204" pitchFamily="34" charset="0"/>
              </a:rPr>
              <a:t> </a:t>
            </a:r>
            <a:r>
              <a:rPr lang="en-US" altLang="vi-VN" b="1" dirty="0" err="1" smtClean="0">
                <a:latin typeface="Arial" panose="020B0604020202020204" pitchFamily="34" charset="0"/>
              </a:rPr>
              <a:t>và</a:t>
            </a:r>
            <a:r>
              <a:rPr lang="en-US" altLang="vi-VN" b="1" dirty="0" smtClean="0">
                <a:latin typeface="Arial" panose="020B0604020202020204" pitchFamily="34" charset="0"/>
              </a:rPr>
              <a:t> </a:t>
            </a:r>
            <a:r>
              <a:rPr lang="en-US" altLang="vi-VN" b="1" dirty="0" err="1" smtClean="0">
                <a:latin typeface="Arial" panose="020B0604020202020204" pitchFamily="34" charset="0"/>
              </a:rPr>
              <a:t>thủ</a:t>
            </a:r>
            <a:r>
              <a:rPr lang="en-US" altLang="vi-VN" b="1" dirty="0" smtClean="0">
                <a:latin typeface="Arial" panose="020B0604020202020204" pitchFamily="34" charset="0"/>
              </a:rPr>
              <a:t> </a:t>
            </a:r>
            <a:r>
              <a:rPr lang="en-US" altLang="vi-VN" b="1" dirty="0" err="1" smtClean="0">
                <a:latin typeface="Arial" panose="020B0604020202020204" pitchFamily="34" charset="0"/>
              </a:rPr>
              <a:t>tục</a:t>
            </a:r>
            <a:r>
              <a:rPr lang="en-US" altLang="vi-VN" b="1" dirty="0" smtClean="0">
                <a:latin typeface="Arial" panose="020B0604020202020204" pitchFamily="34" charset="0"/>
              </a:rPr>
              <a:t> </a:t>
            </a:r>
            <a:r>
              <a:rPr lang="en-US" altLang="vi-VN" b="1" dirty="0" err="1" smtClean="0">
                <a:latin typeface="Arial" panose="020B0604020202020204" pitchFamily="34" charset="0"/>
              </a:rPr>
              <a:t>từ</a:t>
            </a:r>
            <a:r>
              <a:rPr lang="en-US" altLang="vi-VN" b="1" dirty="0" smtClean="0">
                <a:latin typeface="Arial" panose="020B0604020202020204" pitchFamily="34" charset="0"/>
              </a:rPr>
              <a:t> </a:t>
            </a:r>
            <a:r>
              <a:rPr lang="en-US" altLang="vi-VN" b="1" dirty="0" err="1" smtClean="0">
                <a:latin typeface="Arial" panose="020B0604020202020204" pitchFamily="34" charset="0"/>
              </a:rPr>
              <a:t>xa</a:t>
            </a:r>
            <a:r>
              <a:rPr lang="en-US" altLang="vi-VN" b="1" dirty="0" smtClean="0">
                <a:latin typeface="Arial" panose="020B0604020202020204" pitchFamily="34" charset="0"/>
              </a:rPr>
              <a:t/>
            </a:r>
            <a:br>
              <a:rPr lang="en-US" altLang="vi-VN" b="1" dirty="0" smtClean="0">
                <a:latin typeface="Arial" panose="020B0604020202020204" pitchFamily="34" charset="0"/>
              </a:rPr>
            </a:br>
            <a:endParaRPr lang="en-US" altLang="vi-VN" b="1" dirty="0" smtClean="0">
              <a:latin typeface="Arial" panose="020B0604020202020204" pitchFamily="34" charset="0"/>
            </a:endParaRPr>
          </a:p>
        </p:txBody>
      </p:sp>
      <p:sp>
        <p:nvSpPr>
          <p:cNvPr id="350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smtClean="0"/>
              <a:t>Xây dựng chương trình chat bằng RMI</a:t>
            </a:r>
          </a:p>
        </p:txBody>
      </p:sp>
    </p:spTree>
    <p:extLst>
      <p:ext uri="{BB962C8B-B14F-4D97-AF65-F5344CB8AC3E}">
        <p14:creationId xmlns:p14="http://schemas.microsoft.com/office/powerpoint/2010/main" val="4109214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Rectangle 3"/>
          <p:cNvSpPr/>
          <p:nvPr/>
        </p:nvSpPr>
        <p:spPr>
          <a:xfrm>
            <a:off x="4400570" y="2777455"/>
            <a:ext cx="3794116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3600" i="1" dirty="0">
                <a:solidFill>
                  <a:prstClr val="black"/>
                </a:solidFill>
              </a:rPr>
              <a:t>Thank you listening</a:t>
            </a:r>
            <a:endParaRPr lang="vi-VN" sz="36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1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1D9482-BD44-470D-A6F9-A466DC0F7DD8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04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fr-FR" altLang="vi-VN" smtClean="0">
              <a:latin typeface="Arial" panose="020B0604020202020204" pitchFamily="34" charset="0"/>
            </a:endParaRPr>
          </a:p>
        </p:txBody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endParaRPr lang="en-US" altLang="vi-VN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vi-VN" sz="3200" dirty="0" smtClean="0"/>
              <a:t>3 </a:t>
            </a:r>
            <a:r>
              <a:rPr lang="en-US" altLang="vi-VN" sz="3200" dirty="0" err="1" smtClean="0"/>
              <a:t>kỹ</a:t>
            </a:r>
            <a:r>
              <a:rPr lang="en-US" altLang="vi-VN" sz="3200" dirty="0" smtClean="0"/>
              <a:t> </a:t>
            </a:r>
            <a:r>
              <a:rPr lang="en-US" altLang="vi-VN" sz="3200" dirty="0" err="1" smtClean="0"/>
              <a:t>thuật</a:t>
            </a:r>
            <a:r>
              <a:rPr lang="en-US" altLang="vi-VN" sz="3200" dirty="0" smtClean="0"/>
              <a:t> </a:t>
            </a:r>
            <a:r>
              <a:rPr lang="en-US" altLang="vi-VN" sz="3200" dirty="0" err="1" smtClean="0"/>
              <a:t>phổ</a:t>
            </a:r>
            <a:r>
              <a:rPr lang="en-US" altLang="vi-VN" sz="3200" dirty="0" smtClean="0"/>
              <a:t> </a:t>
            </a:r>
            <a:r>
              <a:rPr lang="en-US" altLang="vi-VN" sz="3200" dirty="0" err="1" smtClean="0"/>
              <a:t>biến</a:t>
            </a:r>
            <a:r>
              <a:rPr lang="en-US" altLang="vi-VN" sz="3200" dirty="0" smtClean="0"/>
              <a:t>:                       </a:t>
            </a:r>
          </a:p>
          <a:p>
            <a:pPr lvl="2"/>
            <a:r>
              <a:rPr lang="en-US" altLang="vi-VN" sz="3200" dirty="0" smtClean="0"/>
              <a:t>Remote Procedure Calls (RPC)</a:t>
            </a:r>
          </a:p>
          <a:p>
            <a:pPr lvl="2"/>
            <a:r>
              <a:rPr lang="en-US" altLang="vi-VN" sz="3200" dirty="0" smtClean="0"/>
              <a:t>Remote Method Invocation (RMI)</a:t>
            </a:r>
          </a:p>
          <a:p>
            <a:pPr lvl="2"/>
            <a:r>
              <a:rPr lang="en-US" altLang="vi-VN" sz="3200" dirty="0" smtClean="0"/>
              <a:t>Common Object Request Broker Architecture (CORBA)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vi-VN" b="1" dirty="0" smtClean="0"/>
          </a:p>
        </p:txBody>
      </p:sp>
    </p:spTree>
    <p:extLst>
      <p:ext uri="{BB962C8B-B14F-4D97-AF65-F5344CB8AC3E}">
        <p14:creationId xmlns:p14="http://schemas.microsoft.com/office/powerpoint/2010/main" val="26906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5AB1B0-4A5D-4A52-82E7-ABCD1627D2D0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06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>
                <a:latin typeface="Arial" panose="020B0604020202020204" pitchFamily="34" charset="0"/>
              </a:rPr>
              <a:t>Tổng quan</a:t>
            </a:r>
          </a:p>
        </p:txBody>
      </p:sp>
      <p:sp>
        <p:nvSpPr>
          <p:cNvPr id="306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7432" y="1385515"/>
            <a:ext cx="12192000" cy="4866198"/>
          </a:xfrm>
        </p:spPr>
        <p:txBody>
          <a:bodyPr/>
          <a:lstStyle/>
          <a:p>
            <a:pPr lvl="1"/>
            <a:r>
              <a:rPr lang="en-US" altLang="vi-VN" dirty="0" err="1" smtClean="0"/>
              <a:t>Một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trong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những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kỹ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thuật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độc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đáo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tạo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chương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trình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phân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tán</a:t>
            </a:r>
            <a:r>
              <a:rPr lang="en-US" altLang="vi-VN" dirty="0" smtClean="0"/>
              <a:t> client/server </a:t>
            </a:r>
            <a:r>
              <a:rPr lang="en-US" altLang="vi-VN" dirty="0" err="1" smtClean="0"/>
              <a:t>là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phép</a:t>
            </a:r>
            <a:r>
              <a:rPr lang="en-US" altLang="vi-VN" dirty="0" smtClean="0"/>
              <a:t> </a:t>
            </a:r>
          </a:p>
          <a:p>
            <a:pPr lvl="2"/>
            <a:r>
              <a:rPr lang="en-US" altLang="vi-VN" dirty="0" err="1" smtClean="0"/>
              <a:t>một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ứng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máy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thể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gọi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phương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thức</a:t>
            </a:r>
            <a:r>
              <a:rPr lang="en-US" altLang="vi-VN" dirty="0" smtClean="0"/>
              <a:t> ở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ứng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máy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mạng</a:t>
            </a:r>
            <a:r>
              <a:rPr lang="en-US" altLang="vi-VN" dirty="0" smtClean="0"/>
              <a:t>.</a:t>
            </a:r>
          </a:p>
          <a:p>
            <a:pPr lvl="1"/>
            <a:r>
              <a:rPr lang="en-US" altLang="vi-VN" dirty="0" err="1" smtClean="0"/>
              <a:t>Công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nghệ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này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hết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sức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quan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trọng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việc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phát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triển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hệ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thống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lớn</a:t>
            </a:r>
            <a:r>
              <a:rPr lang="en-US" altLang="vi-VN" dirty="0" smtClean="0"/>
              <a:t>, </a:t>
            </a:r>
            <a:r>
              <a:rPr lang="en-US" altLang="vi-VN" dirty="0" err="1" smtClean="0"/>
              <a:t>bởi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vì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khả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năng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phân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bố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tài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nguyên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xử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lý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bài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toán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nhiều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máy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nhau</a:t>
            </a:r>
            <a:r>
              <a:rPr lang="en-US" altLang="vi-VN" dirty="0" smtClean="0"/>
              <a:t>.</a:t>
            </a:r>
          </a:p>
        </p:txBody>
      </p:sp>
      <p:grpSp>
        <p:nvGrpSpPr>
          <p:cNvPr id="306181" name="Group 17"/>
          <p:cNvGrpSpPr>
            <a:grpSpLocks/>
          </p:cNvGrpSpPr>
          <p:nvPr/>
        </p:nvGrpSpPr>
        <p:grpSpPr bwMode="auto">
          <a:xfrm>
            <a:off x="2057400" y="3115056"/>
            <a:ext cx="8382000" cy="3276600"/>
            <a:chOff x="336" y="2256"/>
            <a:chExt cx="5280" cy="2064"/>
          </a:xfrm>
        </p:grpSpPr>
        <p:sp>
          <p:nvSpPr>
            <p:cNvPr id="306182" name="Rectangle 4"/>
            <p:cNvSpPr>
              <a:spLocks noChangeArrowheads="1"/>
            </p:cNvSpPr>
            <p:nvPr/>
          </p:nvSpPr>
          <p:spPr bwMode="auto">
            <a:xfrm>
              <a:off x="336" y="2256"/>
              <a:ext cx="196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vi-VN" sz="2000">
                <a:solidFill>
                  <a:prstClr val="black"/>
                </a:solidFill>
                <a:latin typeface="Garamond" panose="02020404030301010803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2000" i="1">
                  <a:solidFill>
                    <a:prstClr val="black"/>
                  </a:solidFill>
                  <a:latin typeface="Garamond" panose="02020404030301010803" pitchFamily="18" charset="0"/>
                </a:rPr>
                <a:t>Call</a:t>
              </a:r>
              <a:r>
                <a:rPr lang="en-US" altLang="vi-VN" sz="2000">
                  <a:solidFill>
                    <a:prstClr val="black"/>
                  </a:solidFill>
                  <a:latin typeface="Garamond" panose="02020404030301010803" pitchFamily="18" charset="0"/>
                </a:rPr>
                <a:t> remoteMethode1()</a:t>
              </a:r>
            </a:p>
          </p:txBody>
        </p:sp>
        <p:sp>
          <p:nvSpPr>
            <p:cNvPr id="306183" name="Rectangle 5"/>
            <p:cNvSpPr>
              <a:spLocks noChangeArrowheads="1"/>
            </p:cNvSpPr>
            <p:nvPr/>
          </p:nvSpPr>
          <p:spPr bwMode="auto">
            <a:xfrm>
              <a:off x="336" y="2256"/>
              <a:ext cx="120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2000" b="1">
                  <a:solidFill>
                    <a:prstClr val="black"/>
                  </a:solidFill>
                  <a:latin typeface="Garamond" panose="02020404030301010803" pitchFamily="18" charset="0"/>
                </a:rPr>
                <a:t>Máy A</a:t>
              </a:r>
            </a:p>
          </p:txBody>
        </p:sp>
        <p:sp>
          <p:nvSpPr>
            <p:cNvPr id="306184" name="Rectangle 6"/>
            <p:cNvSpPr>
              <a:spLocks noChangeArrowheads="1"/>
            </p:cNvSpPr>
            <p:nvPr/>
          </p:nvSpPr>
          <p:spPr bwMode="auto">
            <a:xfrm>
              <a:off x="3648" y="3264"/>
              <a:ext cx="196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7200" bIns="1080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vi-VN" sz="2000">
                <a:solidFill>
                  <a:prstClr val="black"/>
                </a:solidFill>
                <a:latin typeface="Garamond" panose="02020404030301010803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vi-VN" sz="2000">
                <a:solidFill>
                  <a:prstClr val="black"/>
                </a:solidFill>
                <a:latin typeface="Garamond" panose="02020404030301010803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vi-VN" sz="2000">
                <a:solidFill>
                  <a:prstClr val="black"/>
                </a:solidFill>
                <a:latin typeface="Garamond" panose="02020404030301010803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2000">
                  <a:solidFill>
                    <a:prstClr val="black"/>
                  </a:solidFill>
                  <a:latin typeface="Garamond" panose="02020404030301010803" pitchFamily="18" charset="0"/>
                </a:rPr>
                <a:t>remoteMethode1()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2000">
                  <a:solidFill>
                    <a:prstClr val="black"/>
                  </a:solidFill>
                  <a:latin typeface="Garamond" panose="02020404030301010803" pitchFamily="18" charset="0"/>
                </a:rPr>
                <a:t>  remoteMethode2()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vi-VN" sz="2000">
                <a:solidFill>
                  <a:prstClr val="black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306185" name="Rectangle 7"/>
            <p:cNvSpPr>
              <a:spLocks noChangeArrowheads="1"/>
            </p:cNvSpPr>
            <p:nvPr/>
          </p:nvSpPr>
          <p:spPr bwMode="auto">
            <a:xfrm>
              <a:off x="3648" y="3264"/>
              <a:ext cx="120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2000" b="1">
                  <a:solidFill>
                    <a:prstClr val="black"/>
                  </a:solidFill>
                  <a:latin typeface="Garamond" panose="02020404030301010803" pitchFamily="18" charset="0"/>
                </a:rPr>
                <a:t>Máy B</a:t>
              </a:r>
            </a:p>
          </p:txBody>
        </p:sp>
        <p:sp>
          <p:nvSpPr>
            <p:cNvPr id="306186" name="Line 9"/>
            <p:cNvSpPr>
              <a:spLocks noChangeShapeType="1"/>
            </p:cNvSpPr>
            <p:nvPr/>
          </p:nvSpPr>
          <p:spPr bwMode="auto">
            <a:xfrm>
              <a:off x="1824" y="32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6187" name="Line 10"/>
            <p:cNvSpPr>
              <a:spLocks noChangeShapeType="1"/>
            </p:cNvSpPr>
            <p:nvPr/>
          </p:nvSpPr>
          <p:spPr bwMode="auto">
            <a:xfrm>
              <a:off x="1824" y="374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6188" name="Line 13"/>
            <p:cNvSpPr>
              <a:spLocks noChangeShapeType="1"/>
            </p:cNvSpPr>
            <p:nvPr/>
          </p:nvSpPr>
          <p:spPr bwMode="auto">
            <a:xfrm>
              <a:off x="1392" y="3216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6189" name="Line 14"/>
            <p:cNvSpPr>
              <a:spLocks noChangeShapeType="1"/>
            </p:cNvSpPr>
            <p:nvPr/>
          </p:nvSpPr>
          <p:spPr bwMode="auto">
            <a:xfrm>
              <a:off x="1392" y="4128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6190" name="Text Box 15"/>
            <p:cNvSpPr txBox="1">
              <a:spLocks noChangeArrowheads="1"/>
            </p:cNvSpPr>
            <p:nvPr/>
          </p:nvSpPr>
          <p:spPr bwMode="auto">
            <a:xfrm>
              <a:off x="2352" y="3490"/>
              <a:ext cx="100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vi-VN" sz="2000">
                  <a:solidFill>
                    <a:prstClr val="black"/>
                  </a:solidFill>
                  <a:latin typeface="Garamond" panose="02020404030301010803" pitchFamily="18" charset="0"/>
                </a:rPr>
                <a:t>Method request</a:t>
              </a:r>
            </a:p>
          </p:txBody>
        </p:sp>
        <p:sp>
          <p:nvSpPr>
            <p:cNvPr id="306191" name="Text Box 16"/>
            <p:cNvSpPr txBox="1">
              <a:spLocks noChangeArrowheads="1"/>
            </p:cNvSpPr>
            <p:nvPr/>
          </p:nvSpPr>
          <p:spPr bwMode="auto">
            <a:xfrm>
              <a:off x="1968" y="4114"/>
              <a:ext cx="1344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q"/>
                <a:defRPr sz="2400">
                  <a:solidFill>
                    <a:srgbClr val="3366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vi-VN" sz="2000">
                  <a:solidFill>
                    <a:prstClr val="black"/>
                  </a:solidFill>
                  <a:latin typeface="Garamond" panose="02020404030301010803" pitchFamily="18" charset="0"/>
                </a:rPr>
                <a:t>Method 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907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19FBD3-E34D-4259-899C-A85CF9846C3D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08227" name="Rectangle 2"/>
          <p:cNvSpPr>
            <a:spLocks noGrp="1" noChangeArrowheads="1"/>
          </p:cNvSpPr>
          <p:nvPr>
            <p:ph type="title"/>
          </p:nvPr>
        </p:nvSpPr>
        <p:spPr>
          <a:xfrm>
            <a:off x="2061772" y="383414"/>
            <a:ext cx="9825428" cy="946840"/>
          </a:xfrm>
        </p:spPr>
        <p:txBody>
          <a:bodyPr/>
          <a:lstStyle/>
          <a:p>
            <a:r>
              <a:rPr lang="en-US" altLang="vi-VN" sz="2800" dirty="0" err="1">
                <a:latin typeface="Arial" panose="020B0604020202020204" pitchFamily="34" charset="0"/>
              </a:rPr>
              <a:t>Nguyên</a:t>
            </a:r>
            <a:r>
              <a:rPr lang="en-US" altLang="vi-VN" sz="2800" dirty="0"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latin typeface="Arial" panose="020B0604020202020204" pitchFamily="34" charset="0"/>
              </a:rPr>
              <a:t>lý</a:t>
            </a:r>
            <a:r>
              <a:rPr lang="en-US" altLang="vi-VN" sz="2800" dirty="0"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latin typeface="Arial" panose="020B0604020202020204" pitchFamily="34" charset="0"/>
              </a:rPr>
              <a:t>gọi</a:t>
            </a:r>
            <a:r>
              <a:rPr lang="en-US" altLang="vi-VN" sz="2800" dirty="0"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latin typeface="Arial" panose="020B0604020202020204" pitchFamily="34" charset="0"/>
              </a:rPr>
              <a:t>hàm</a:t>
            </a:r>
            <a:r>
              <a:rPr lang="en-US" altLang="vi-VN" sz="2800" dirty="0"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latin typeface="Arial" panose="020B0604020202020204" pitchFamily="34" charset="0"/>
              </a:rPr>
              <a:t>và</a:t>
            </a:r>
            <a:r>
              <a:rPr lang="en-US" altLang="vi-VN" sz="2800" dirty="0"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latin typeface="Arial" panose="020B0604020202020204" pitchFamily="34" charset="0"/>
              </a:rPr>
              <a:t>phương</a:t>
            </a:r>
            <a:r>
              <a:rPr lang="en-US" altLang="vi-VN" sz="2800" dirty="0"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latin typeface="Arial" panose="020B0604020202020204" pitchFamily="34" charset="0"/>
              </a:rPr>
              <a:t>thức</a:t>
            </a:r>
            <a:r>
              <a:rPr lang="en-US" altLang="vi-VN" sz="2800" dirty="0"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latin typeface="Arial" panose="020B0604020202020204" pitchFamily="34" charset="0"/>
              </a:rPr>
              <a:t>từ</a:t>
            </a:r>
            <a:r>
              <a:rPr lang="en-US" altLang="vi-VN" sz="2800" dirty="0"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latin typeface="Arial" panose="020B0604020202020204" pitchFamily="34" charset="0"/>
              </a:rPr>
              <a:t>xa</a:t>
            </a:r>
            <a:r>
              <a:rPr lang="en-US" altLang="vi-VN" sz="2800" dirty="0"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latin typeface="Arial" panose="020B0604020202020204" pitchFamily="34" charset="0"/>
              </a:rPr>
              <a:t>giữa</a:t>
            </a:r>
            <a:r>
              <a:rPr lang="en-US" altLang="vi-VN" sz="2800" dirty="0"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latin typeface="Arial" panose="020B0604020202020204" pitchFamily="34" charset="0"/>
              </a:rPr>
              <a:t>chương</a:t>
            </a:r>
            <a:r>
              <a:rPr lang="en-US" altLang="vi-VN" sz="2800" dirty="0">
                <a:latin typeface="Arial" panose="020B0604020202020204" pitchFamily="34" charset="0"/>
              </a:rPr>
              <a:t> </a:t>
            </a:r>
            <a:r>
              <a:rPr lang="en-US" altLang="vi-VN" sz="2800" dirty="0" err="1">
                <a:latin typeface="Arial" panose="020B0604020202020204" pitchFamily="34" charset="0"/>
              </a:rPr>
              <a:t>trình</a:t>
            </a:r>
            <a:r>
              <a:rPr lang="en-US" altLang="vi-VN" sz="2800" dirty="0">
                <a:latin typeface="Arial" panose="020B0604020202020204" pitchFamily="34" charset="0"/>
              </a:rPr>
              <a:t> client </a:t>
            </a:r>
            <a:r>
              <a:rPr lang="en-US" altLang="vi-VN" sz="2800" dirty="0" err="1">
                <a:latin typeface="Arial" panose="020B0604020202020204" pitchFamily="34" charset="0"/>
              </a:rPr>
              <a:t>và</a:t>
            </a:r>
            <a:r>
              <a:rPr lang="en-US" altLang="vi-VN" sz="2800" dirty="0">
                <a:latin typeface="Arial" panose="020B0604020202020204" pitchFamily="34" charset="0"/>
              </a:rPr>
              <a:t> server.</a:t>
            </a:r>
          </a:p>
        </p:txBody>
      </p:sp>
      <p:pic>
        <p:nvPicPr>
          <p:cNvPr id="308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6" t="38216" r="25183" b="23099"/>
          <a:stretch>
            <a:fillRect/>
          </a:stretch>
        </p:blipFill>
        <p:spPr bwMode="auto">
          <a:xfrm>
            <a:off x="2135189" y="1885252"/>
            <a:ext cx="7997825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91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C99298-5CEB-448F-ADBB-8168A1F7A0CC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102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vi-VN" smtClean="0">
                <a:latin typeface="Arial" panose="020B0604020202020204" pitchFamily="34" charset="0"/>
              </a:rPr>
              <a:t>Sự khác với gọi hàm và thủ tục cục bộ</a:t>
            </a:r>
          </a:p>
        </p:txBody>
      </p:sp>
      <p:sp>
        <p:nvSpPr>
          <p:cNvPr id="310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vi-VN" smtClean="0"/>
              <a:t>Độ trể tương đối lớn hơn</a:t>
            </a:r>
          </a:p>
          <a:p>
            <a:r>
              <a:rPr lang="en-US" altLang="vi-VN" smtClean="0"/>
              <a:t>Không thể truyền con trỏ đến các cấu trúc dữ liệu</a:t>
            </a:r>
          </a:p>
          <a:p>
            <a:pPr lvl="1"/>
            <a:r>
              <a:rPr lang="en-US" altLang="vi-VN" smtClean="0"/>
              <a:t>client và server hoạt động ở các không gian địa chỉ khác nhau</a:t>
            </a:r>
          </a:p>
          <a:p>
            <a:r>
              <a:rPr lang="en-US" altLang="vi-VN" smtClean="0"/>
              <a:t>Môi trường xử lý khác nhau (mở files, mở sockets, etc)</a:t>
            </a:r>
          </a:p>
          <a:p>
            <a:r>
              <a:rPr lang="en-US" altLang="vi-VN" smtClean="0"/>
              <a:t>Chế độ báo lỗi khác nhau</a:t>
            </a:r>
          </a:p>
        </p:txBody>
      </p:sp>
    </p:spTree>
    <p:extLst>
      <p:ext uri="{BB962C8B-B14F-4D97-AF65-F5344CB8AC3E}">
        <p14:creationId xmlns:p14="http://schemas.microsoft.com/office/powerpoint/2010/main" val="224910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5CE720-1569-487C-AA3D-30A4C0DBBDA0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12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b="1" smtClean="0">
                <a:latin typeface="Arial" panose="020B0604020202020204" pitchFamily="34" charset="0"/>
              </a:rPr>
              <a:t>So sánh kỹ thuật RMI với RPC</a:t>
            </a:r>
          </a:p>
        </p:txBody>
      </p:sp>
      <p:sp>
        <p:nvSpPr>
          <p:cNvPr id="312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424250"/>
            <a:ext cx="4267200" cy="4976549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vi-VN" sz="2400" dirty="0"/>
              <a:t>RMI </a:t>
            </a:r>
            <a:r>
              <a:rPr lang="en-US" altLang="vi-VN" sz="2400" dirty="0" err="1"/>
              <a:t>chỉ</a:t>
            </a:r>
            <a:r>
              <a:rPr lang="en-US" altLang="vi-VN" sz="2400" dirty="0"/>
              <a:t> </a:t>
            </a:r>
            <a:r>
              <a:rPr lang="en-US" altLang="vi-VN" sz="2400" dirty="0" err="1"/>
              <a:t>hỗ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trợ</a:t>
            </a:r>
            <a:r>
              <a:rPr lang="en-US" altLang="vi-VN" sz="2400" dirty="0"/>
              <a:t> </a:t>
            </a:r>
            <a:r>
              <a:rPr lang="en-US" altLang="vi-VN" sz="2400" dirty="0" err="1"/>
              <a:t>ứng</a:t>
            </a:r>
            <a:r>
              <a:rPr lang="en-US" altLang="vi-VN" sz="2400" dirty="0"/>
              <a:t> </a:t>
            </a:r>
            <a:r>
              <a:rPr lang="en-US" altLang="vi-VN" sz="2400" dirty="0" err="1"/>
              <a:t>dụng</a:t>
            </a:r>
            <a:r>
              <a:rPr lang="en-US" altLang="vi-VN" sz="2400" dirty="0"/>
              <a:t> </a:t>
            </a:r>
            <a:r>
              <a:rPr lang="en-US" altLang="vi-VN" sz="2400" dirty="0" err="1"/>
              <a:t>viết</a:t>
            </a:r>
            <a:r>
              <a:rPr lang="en-US" altLang="vi-VN" sz="2400" dirty="0"/>
              <a:t> </a:t>
            </a:r>
            <a:r>
              <a:rPr lang="en-US" altLang="vi-VN" sz="2400" dirty="0" err="1"/>
              <a:t>bằng</a:t>
            </a:r>
            <a:r>
              <a:rPr lang="en-US" altLang="vi-VN" sz="2400" dirty="0"/>
              <a:t> Java.</a:t>
            </a:r>
          </a:p>
          <a:p>
            <a:pPr>
              <a:lnSpc>
                <a:spcPct val="120000"/>
              </a:lnSpc>
            </a:pPr>
            <a:r>
              <a:rPr lang="en-US" altLang="vi-VN" sz="2400" dirty="0"/>
              <a:t>RMI </a:t>
            </a:r>
            <a:r>
              <a:rPr lang="en-US" altLang="vi-VN" sz="2400" dirty="0" err="1"/>
              <a:t>làm</a:t>
            </a:r>
            <a:r>
              <a:rPr lang="en-US" altLang="vi-VN" sz="2400" dirty="0"/>
              <a:t> </a:t>
            </a:r>
            <a:r>
              <a:rPr lang="en-US" altLang="vi-VN" sz="2400" dirty="0" err="1"/>
              <a:t>việc</a:t>
            </a:r>
            <a:r>
              <a:rPr lang="en-US" altLang="vi-VN" sz="2400" dirty="0"/>
              <a:t> </a:t>
            </a:r>
            <a:r>
              <a:rPr lang="en-US" altLang="vi-VN" sz="2400" dirty="0" err="1"/>
              <a:t>với</a:t>
            </a:r>
            <a:r>
              <a:rPr lang="en-US" altLang="vi-VN" sz="2400" dirty="0"/>
              <a:t> </a:t>
            </a:r>
            <a:r>
              <a:rPr lang="en-US" altLang="vi-VN" sz="2400" dirty="0" err="1"/>
              <a:t>đối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tượng</a:t>
            </a:r>
            <a:r>
              <a:rPr lang="en-US" altLang="vi-VN" sz="2400" dirty="0"/>
              <a:t>, </a:t>
            </a:r>
            <a:r>
              <a:rPr lang="en-US" altLang="vi-VN" sz="2400" dirty="0" err="1"/>
              <a:t>và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cho</a:t>
            </a:r>
            <a:r>
              <a:rPr lang="en-US" altLang="vi-VN" sz="2400" dirty="0"/>
              <a:t> </a:t>
            </a:r>
            <a:r>
              <a:rPr lang="en-US" altLang="vi-VN" sz="2400" dirty="0" err="1"/>
              <a:t>phép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các</a:t>
            </a:r>
            <a:r>
              <a:rPr lang="en-US" altLang="vi-VN" sz="2400" dirty="0"/>
              <a:t> </a:t>
            </a:r>
            <a:r>
              <a:rPr lang="en-US" altLang="vi-VN" sz="2400" dirty="0" err="1"/>
              <a:t>phương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thức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chấp</a:t>
            </a:r>
            <a:r>
              <a:rPr lang="en-US" altLang="vi-VN" sz="2400" dirty="0"/>
              <a:t> </a:t>
            </a:r>
            <a:r>
              <a:rPr lang="en-US" altLang="vi-VN" sz="2400" dirty="0" err="1"/>
              <a:t>nhận</a:t>
            </a:r>
            <a:r>
              <a:rPr lang="en-US" altLang="vi-VN" sz="2400" dirty="0"/>
              <a:t> </a:t>
            </a:r>
            <a:r>
              <a:rPr lang="en-US" altLang="vi-VN" sz="2400" dirty="0" err="1"/>
              <a:t>và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trả</a:t>
            </a:r>
            <a:r>
              <a:rPr lang="en-US" altLang="vi-VN" sz="2400" dirty="0"/>
              <a:t> </a:t>
            </a:r>
            <a:r>
              <a:rPr lang="en-US" altLang="vi-VN" sz="2400" dirty="0" err="1"/>
              <a:t>lại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các</a:t>
            </a:r>
            <a:r>
              <a:rPr lang="en-US" altLang="vi-VN" sz="2400" dirty="0"/>
              <a:t> </a:t>
            </a:r>
            <a:r>
              <a:rPr lang="en-US" altLang="vi-VN" sz="2400" dirty="0" err="1"/>
              <a:t>đối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tượng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cũng</a:t>
            </a:r>
            <a:r>
              <a:rPr lang="en-US" altLang="vi-VN" sz="2400" dirty="0"/>
              <a:t> </a:t>
            </a:r>
            <a:r>
              <a:rPr lang="en-US" altLang="vi-VN" sz="2400" dirty="0" err="1"/>
              <a:t>như</a:t>
            </a:r>
            <a:r>
              <a:rPr lang="en-US" altLang="vi-VN" sz="2400" dirty="0"/>
              <a:t> </a:t>
            </a:r>
            <a:r>
              <a:rPr lang="en-US" altLang="vi-VN" sz="2400" dirty="0" err="1"/>
              <a:t>kiểu</a:t>
            </a:r>
            <a:r>
              <a:rPr lang="en-US" altLang="vi-VN" sz="2400" dirty="0"/>
              <a:t> </a:t>
            </a:r>
            <a:r>
              <a:rPr lang="en-US" altLang="vi-VN" sz="2400" dirty="0" err="1"/>
              <a:t>dữ</a:t>
            </a:r>
            <a:r>
              <a:rPr lang="en-US" altLang="vi-VN" sz="2400" dirty="0"/>
              <a:t> </a:t>
            </a:r>
            <a:r>
              <a:rPr lang="en-US" altLang="vi-VN" sz="2400" dirty="0" err="1"/>
              <a:t>liệu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cơ</a:t>
            </a:r>
            <a:r>
              <a:rPr lang="en-US" altLang="vi-VN" sz="2400" dirty="0"/>
              <a:t> </a:t>
            </a:r>
            <a:r>
              <a:rPr lang="en-US" altLang="vi-VN" sz="2400" dirty="0" err="1"/>
              <a:t>bản</a:t>
            </a:r>
            <a:r>
              <a:rPr lang="en-US" altLang="vi-VN" sz="2400" dirty="0"/>
              <a:t>. </a:t>
            </a:r>
          </a:p>
          <a:p>
            <a:endParaRPr lang="en-US" altLang="vi-VN" sz="2400" dirty="0"/>
          </a:p>
        </p:txBody>
      </p:sp>
      <p:sp>
        <p:nvSpPr>
          <p:cNvPr id="3123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400800" y="1424250"/>
            <a:ext cx="4267200" cy="497655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vi-VN" sz="2400" dirty="0"/>
              <a:t>RPC </a:t>
            </a:r>
            <a:r>
              <a:rPr lang="en-US" altLang="vi-VN" sz="2400" dirty="0" err="1"/>
              <a:t>hỗ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trợ</a:t>
            </a:r>
            <a:r>
              <a:rPr lang="en-US" altLang="vi-VN" sz="2400" dirty="0"/>
              <a:t> </a:t>
            </a:r>
            <a:r>
              <a:rPr lang="en-US" altLang="vi-VN" sz="2400" dirty="0" err="1"/>
              <a:t>đa</a:t>
            </a:r>
            <a:r>
              <a:rPr lang="en-US" altLang="vi-VN" sz="2400" dirty="0"/>
              <a:t> </a:t>
            </a:r>
            <a:r>
              <a:rPr lang="en-US" altLang="vi-VN" sz="2400" dirty="0" err="1"/>
              <a:t>ngôn</a:t>
            </a:r>
            <a:r>
              <a:rPr lang="en-US" altLang="vi-VN" sz="2400" dirty="0"/>
              <a:t> </a:t>
            </a:r>
            <a:r>
              <a:rPr lang="en-US" altLang="vi-VN" sz="2400" dirty="0" err="1"/>
              <a:t>ngữ</a:t>
            </a:r>
            <a:endParaRPr lang="en-US" altLang="vi-VN" sz="2400" dirty="0"/>
          </a:p>
          <a:p>
            <a:r>
              <a:rPr lang="en-US" altLang="vi-VN" sz="2400" dirty="0"/>
              <a:t>RPC, </a:t>
            </a:r>
            <a:r>
              <a:rPr lang="en-US" altLang="vi-VN" sz="2400" dirty="0" err="1"/>
              <a:t>không</a:t>
            </a:r>
            <a:r>
              <a:rPr lang="en-US" altLang="vi-VN" sz="2400" dirty="0"/>
              <a:t> </a:t>
            </a:r>
            <a:r>
              <a:rPr lang="en-US" altLang="vi-VN" sz="2400" dirty="0" err="1"/>
              <a:t>hỗ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trợ</a:t>
            </a:r>
            <a:r>
              <a:rPr lang="en-US" altLang="vi-VN" sz="2400" dirty="0"/>
              <a:t> </a:t>
            </a:r>
            <a:r>
              <a:rPr lang="en-US" altLang="vi-VN" sz="2400" dirty="0" err="1"/>
              <a:t>khái</a:t>
            </a:r>
            <a:r>
              <a:rPr lang="en-US" altLang="vi-VN" sz="2400" dirty="0"/>
              <a:t> </a:t>
            </a:r>
            <a:r>
              <a:rPr lang="en-US" altLang="vi-VN" sz="2400" dirty="0" err="1"/>
              <a:t>niệm</a:t>
            </a:r>
            <a:r>
              <a:rPr lang="en-US" altLang="vi-VN" sz="2400" dirty="0"/>
              <a:t> </a:t>
            </a:r>
            <a:r>
              <a:rPr lang="en-US" altLang="vi-VN" sz="2400" dirty="0" err="1"/>
              <a:t>đối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tượng</a:t>
            </a:r>
            <a:r>
              <a:rPr lang="en-US" altLang="vi-VN" sz="2400" dirty="0"/>
              <a:t>.</a:t>
            </a:r>
          </a:p>
          <a:p>
            <a:r>
              <a:rPr lang="en-US" altLang="vi-VN" sz="2400" dirty="0" err="1"/>
              <a:t>Các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thông</a:t>
            </a:r>
            <a:r>
              <a:rPr lang="en-US" altLang="vi-VN" sz="2400" dirty="0"/>
              <a:t> </a:t>
            </a:r>
            <a:r>
              <a:rPr lang="en-US" altLang="vi-VN" sz="2400" dirty="0" err="1"/>
              <a:t>điệp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truyền</a:t>
            </a:r>
            <a:r>
              <a:rPr lang="en-US" altLang="vi-VN" sz="2400" dirty="0"/>
              <a:t> </a:t>
            </a:r>
            <a:r>
              <a:rPr lang="en-US" altLang="vi-VN" sz="2400" dirty="0" err="1"/>
              <a:t>đến</a:t>
            </a:r>
            <a:r>
              <a:rPr lang="en-US" altLang="vi-VN" sz="2400" dirty="0"/>
              <a:t> </a:t>
            </a:r>
            <a:r>
              <a:rPr lang="en-US" altLang="vi-VN" sz="2400" dirty="0" err="1"/>
              <a:t>dịch</a:t>
            </a:r>
            <a:r>
              <a:rPr lang="en-US" altLang="vi-VN" sz="2400" dirty="0"/>
              <a:t> </a:t>
            </a:r>
            <a:r>
              <a:rPr lang="en-US" altLang="vi-VN" sz="2400" dirty="0" err="1"/>
              <a:t>vụ</a:t>
            </a:r>
            <a:r>
              <a:rPr lang="en-US" altLang="vi-VN" sz="2400" dirty="0"/>
              <a:t> RPC </a:t>
            </a:r>
            <a:r>
              <a:rPr lang="en-US" altLang="vi-VN" sz="2400" dirty="0" err="1"/>
              <a:t>được</a:t>
            </a:r>
            <a:r>
              <a:rPr lang="en-US" altLang="vi-VN" sz="2400" dirty="0"/>
              <a:t> </a:t>
            </a:r>
            <a:r>
              <a:rPr lang="en-US" altLang="vi-VN" sz="2400" dirty="0" err="1"/>
              <a:t>biểu</a:t>
            </a:r>
            <a:r>
              <a:rPr lang="en-US" altLang="vi-VN" sz="2400" dirty="0"/>
              <a:t> </a:t>
            </a:r>
            <a:r>
              <a:rPr lang="en-US" altLang="vi-VN" sz="2400" dirty="0" err="1"/>
              <a:t>diễn</a:t>
            </a:r>
            <a:r>
              <a:rPr lang="en-US" altLang="vi-VN" sz="2400" dirty="0"/>
              <a:t> </a:t>
            </a:r>
            <a:r>
              <a:rPr lang="en-US" altLang="vi-VN" sz="2400" dirty="0" err="1"/>
              <a:t>bởi</a:t>
            </a:r>
            <a:r>
              <a:rPr lang="en-US" altLang="vi-VN" sz="2400" dirty="0"/>
              <a:t> </a:t>
            </a:r>
            <a:r>
              <a:rPr lang="en-US" altLang="vi-VN" sz="2400" dirty="0" err="1"/>
              <a:t>ngông</a:t>
            </a:r>
            <a:r>
              <a:rPr lang="en-US" altLang="vi-VN" sz="2400" dirty="0"/>
              <a:t> </a:t>
            </a:r>
            <a:r>
              <a:rPr lang="en-US" altLang="vi-VN" sz="2400" dirty="0" err="1"/>
              <a:t>ngữ</a:t>
            </a:r>
            <a:r>
              <a:rPr lang="en-US" altLang="vi-VN" sz="2400" dirty="0"/>
              <a:t> External Data Representation (XDR). </a:t>
            </a:r>
          </a:p>
          <a:p>
            <a:r>
              <a:rPr lang="en-US" altLang="vi-VN" sz="2400" dirty="0" err="1"/>
              <a:t>Chỉ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có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các</a:t>
            </a:r>
            <a:r>
              <a:rPr lang="en-US" altLang="vi-VN" sz="2400" dirty="0"/>
              <a:t> </a:t>
            </a:r>
            <a:r>
              <a:rPr lang="en-US" altLang="vi-VN" sz="2400" dirty="0" err="1"/>
              <a:t>kiểu</a:t>
            </a:r>
            <a:r>
              <a:rPr lang="en-US" altLang="vi-VN" sz="2400" dirty="0"/>
              <a:t> </a:t>
            </a:r>
            <a:r>
              <a:rPr lang="en-US" altLang="vi-VN" sz="2400" dirty="0" err="1"/>
              <a:t>dữ</a:t>
            </a:r>
            <a:r>
              <a:rPr lang="en-US" altLang="vi-VN" sz="2400" dirty="0"/>
              <a:t> </a:t>
            </a:r>
            <a:r>
              <a:rPr lang="en-US" altLang="vi-VN" sz="2400" dirty="0" err="1"/>
              <a:t>liệu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có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thể</a:t>
            </a:r>
            <a:r>
              <a:rPr lang="en-US" altLang="vi-VN" sz="2400" dirty="0"/>
              <a:t> </a:t>
            </a:r>
            <a:r>
              <a:rPr lang="en-US" altLang="vi-VN" sz="2400" dirty="0" err="1"/>
              <a:t>định</a:t>
            </a:r>
            <a:r>
              <a:rPr lang="en-US" altLang="vi-VN" sz="2400" dirty="0"/>
              <a:t> </a:t>
            </a:r>
            <a:r>
              <a:rPr lang="en-US" altLang="vi-VN" sz="2400" dirty="0" err="1"/>
              <a:t>nghĩa</a:t>
            </a:r>
            <a:r>
              <a:rPr lang="en-US" altLang="vi-VN" sz="2400" dirty="0"/>
              <a:t> </a:t>
            </a:r>
            <a:r>
              <a:rPr lang="en-US" altLang="vi-VN" sz="2400" dirty="0" err="1"/>
              <a:t>bởi</a:t>
            </a:r>
            <a:r>
              <a:rPr lang="en-US" altLang="vi-VN" sz="2400" dirty="0"/>
              <a:t> XDR </a:t>
            </a:r>
            <a:r>
              <a:rPr lang="en-US" altLang="vi-VN" sz="2400" dirty="0" err="1"/>
              <a:t>có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thể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truyền</a:t>
            </a:r>
            <a:r>
              <a:rPr lang="en-US" altLang="vi-VN" sz="2400" dirty="0"/>
              <a:t>, </a:t>
            </a:r>
            <a:r>
              <a:rPr lang="en-US" altLang="vi-VN" sz="2400" dirty="0" err="1"/>
              <a:t>chủ</a:t>
            </a:r>
            <a:r>
              <a:rPr lang="en-US" altLang="vi-VN" sz="2400" dirty="0"/>
              <a:t> </a:t>
            </a:r>
            <a:r>
              <a:rPr lang="en-US" altLang="vi-VN" sz="2400" dirty="0" err="1"/>
              <a:t>yếu</a:t>
            </a:r>
            <a:r>
              <a:rPr lang="en-US" altLang="vi-VN" sz="2400" dirty="0"/>
              <a:t> </a:t>
            </a:r>
            <a:r>
              <a:rPr lang="en-US" altLang="vi-VN" sz="2400" dirty="0" err="1"/>
              <a:t>là</a:t>
            </a:r>
            <a:r>
              <a:rPr lang="en-US" altLang="vi-VN" sz="2400" dirty="0"/>
              <a:t> </a:t>
            </a:r>
            <a:r>
              <a:rPr lang="en-US" altLang="vi-VN" sz="2400" dirty="0" err="1"/>
              <a:t>kiểu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cơ</a:t>
            </a:r>
            <a:r>
              <a:rPr lang="en-US" altLang="vi-VN" sz="2400" dirty="0"/>
              <a:t> </a:t>
            </a:r>
            <a:r>
              <a:rPr lang="en-US" altLang="vi-VN" sz="2400" dirty="0" err="1"/>
              <a:t>bản</a:t>
            </a:r>
            <a:r>
              <a:rPr lang="en-US" altLang="vi-VN" sz="2400" dirty="0"/>
              <a:t>, </a:t>
            </a:r>
            <a:r>
              <a:rPr lang="en-US" altLang="vi-VN" sz="2400" dirty="0" err="1"/>
              <a:t>không</a:t>
            </a:r>
            <a:r>
              <a:rPr lang="en-US" altLang="vi-VN" sz="2400" dirty="0"/>
              <a:t> </a:t>
            </a:r>
            <a:r>
              <a:rPr lang="en-US" altLang="vi-VN" sz="2400" dirty="0" err="1"/>
              <a:t>cho</a:t>
            </a:r>
            <a:r>
              <a:rPr lang="en-US" altLang="vi-VN" sz="2400" dirty="0"/>
              <a:t> </a:t>
            </a:r>
            <a:r>
              <a:rPr lang="en-US" altLang="vi-VN" sz="2400" dirty="0" err="1"/>
              <a:t>phép</a:t>
            </a:r>
            <a:r>
              <a:rPr lang="en-US" altLang="vi-VN" sz="2400" dirty="0"/>
              <a:t> </a:t>
            </a:r>
            <a:r>
              <a:rPr lang="en-US" altLang="vi-VN" sz="2400" dirty="0" err="1"/>
              <a:t>đối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tượng</a:t>
            </a:r>
            <a:r>
              <a:rPr lang="en-US" altLang="vi-VN" sz="2400" dirty="0"/>
              <a:t> </a:t>
            </a:r>
            <a:r>
              <a:rPr lang="en-US" altLang="vi-VN" sz="2400" dirty="0" err="1"/>
              <a:t>được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truyền</a:t>
            </a:r>
            <a:r>
              <a:rPr lang="en-US" altLang="vi-VN" sz="2400" dirty="0"/>
              <a:t>.</a:t>
            </a:r>
          </a:p>
          <a:p>
            <a:endParaRPr lang="en-US" altLang="vi-VN" sz="2400" dirty="0"/>
          </a:p>
        </p:txBody>
      </p:sp>
    </p:spTree>
    <p:extLst>
      <p:ext uri="{BB962C8B-B14F-4D97-AF65-F5344CB8AC3E}">
        <p14:creationId xmlns:p14="http://schemas.microsoft.com/office/powerpoint/2010/main" val="7116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8AC375-09F6-4908-AA82-B01870713D44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14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mtClean="0">
                <a:latin typeface="Arial" panose="020B0604020202020204" pitchFamily="34" charset="0"/>
              </a:rPr>
              <a:t>Các bước gọi thủ tục từ xa RPC</a:t>
            </a:r>
          </a:p>
        </p:txBody>
      </p:sp>
      <p:sp>
        <p:nvSpPr>
          <p:cNvPr id="314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vi-VN" smtClean="0"/>
          </a:p>
        </p:txBody>
      </p:sp>
      <p:pic>
        <p:nvPicPr>
          <p:cNvPr id="3143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09319"/>
            <a:ext cx="8859838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25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q"/>
              <a:defRPr sz="2400">
                <a:solidFill>
                  <a:srgbClr val="3366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4209F8-1F03-48E0-9552-D88D2A553400}" type="slidenum">
              <a:rPr lang="en-US" altLang="vi-VN" sz="1200">
                <a:solidFill>
                  <a:prstClr val="black"/>
                </a:solidFill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vi-VN" sz="120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316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fr-FR" altLang="vi-VN" smtClean="0">
              <a:latin typeface="Arial" panose="020B0604020202020204" pitchFamily="34" charset="0"/>
            </a:endParaRPr>
          </a:p>
        </p:txBody>
      </p:sp>
      <p:sp>
        <p:nvSpPr>
          <p:cNvPr id="316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vi-VN" smtClean="0"/>
          </a:p>
          <a:p>
            <a:endParaRPr lang="en-US" altLang="vi-VN" smtClean="0"/>
          </a:p>
          <a:p>
            <a:endParaRPr lang="en-US" altLang="vi-VN" smtClean="0"/>
          </a:p>
          <a:p>
            <a:endParaRPr lang="en-US" altLang="vi-V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vi-VN" smtClean="0"/>
              <a:t>				Lập trình RMI</a:t>
            </a:r>
          </a:p>
        </p:txBody>
      </p:sp>
    </p:spTree>
    <p:extLst>
      <p:ext uri="{BB962C8B-B14F-4D97-AF65-F5344CB8AC3E}">
        <p14:creationId xmlns:p14="http://schemas.microsoft.com/office/powerpoint/2010/main" val="104337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1247</Words>
  <Application>Microsoft Office PowerPoint</Application>
  <PresentationFormat>Widescreen</PresentationFormat>
  <Paragraphs>218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Garamond</vt:lpstr>
      <vt:lpstr>Impact</vt:lpstr>
      <vt:lpstr>Times New Roman</vt:lpstr>
      <vt:lpstr>Wingdings</vt:lpstr>
      <vt:lpstr>Office Theme</vt:lpstr>
      <vt:lpstr>BÀI GIẢNG  LẬP TRÌNH MẠNG</vt:lpstr>
      <vt:lpstr>PowerPoint Presentation</vt:lpstr>
      <vt:lpstr>PowerPoint Presentation</vt:lpstr>
      <vt:lpstr>Tổng quan</vt:lpstr>
      <vt:lpstr>Nguyên lý gọi hàm và phương thức từ xa giữa chương trình client và server.</vt:lpstr>
      <vt:lpstr>Sự khác với gọi hàm và thủ tục cục bộ</vt:lpstr>
      <vt:lpstr>So sánh kỹ thuật RMI với RPC</vt:lpstr>
      <vt:lpstr>Các bước gọi thủ tục từ xa RPC</vt:lpstr>
      <vt:lpstr>PowerPoint Presentation</vt:lpstr>
      <vt:lpstr>RMI</vt:lpstr>
      <vt:lpstr>PowerPoint Presentation</vt:lpstr>
      <vt:lpstr>Đối tượng cục bộ và đối tượng từ xa</vt:lpstr>
      <vt:lpstr>Cách hoạt động của RMI</vt:lpstr>
      <vt:lpstr>Sự phân lớp của RMI</vt:lpstr>
      <vt:lpstr>Lập trình RMI</vt:lpstr>
      <vt:lpstr>Các bước lập trình RMI trên trạm ớ xa</vt:lpstr>
      <vt:lpstr>Các bước lập trình RMI trên trạm ớ xa (tt)</vt:lpstr>
      <vt:lpstr>Lập trình RMI trên trạm cục bộ </vt:lpstr>
      <vt:lpstr>Mã Java: tạo remote interface</vt:lpstr>
      <vt:lpstr>Tạo một lớp hiện thực remote interface</vt:lpstr>
      <vt:lpstr>Tạo các lớp Stub và Skeleton</vt:lpstr>
      <vt:lpstr>Tạo một RMI Server</vt:lpstr>
      <vt:lpstr>Tạo một RMI Client</vt:lpstr>
      <vt:lpstr>Chạy chương trình CalculServer, CalculClient</vt:lpstr>
      <vt:lpstr>PowerPoint Presentation</vt:lpstr>
      <vt:lpstr>Bài tập gọi hàm và thủ tục từ xa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Toan Le</dc:creator>
  <cp:lastModifiedBy>acer</cp:lastModifiedBy>
  <cp:revision>18</cp:revision>
  <dcterms:created xsi:type="dcterms:W3CDTF">2020-05-27T05:21:30Z</dcterms:created>
  <dcterms:modified xsi:type="dcterms:W3CDTF">2022-08-13T01:38:00Z</dcterms:modified>
</cp:coreProperties>
</file>