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2" r:id="rId5"/>
    <p:sldId id="265" r:id="rId6"/>
    <p:sldId id="268" r:id="rId7"/>
    <p:sldId id="267" r:id="rId8"/>
    <p:sldId id="270" r:id="rId9"/>
    <p:sldId id="271" r:id="rId10"/>
    <p:sldId id="274" r:id="rId11"/>
    <p:sldId id="264" r:id="rId12"/>
    <p:sldId id="269"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87BE8D5-EACC-475F-B772-4C6E30ECC27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94F3758-74C8-452E-83A6-2CC57BC5F423}"/>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937CC0-663F-45FD-AF01-CB2762545C84}"/>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593C6-3D1B-460E-B901-F4BB8F0EFEF2}"/>
              </a:ext>
            </a:extLst>
          </p:cNvPr>
          <p:cNvSpPr>
            <a:spLocks noGrp="1"/>
          </p:cNvSpPr>
          <p:nvPr>
            <p:ph type="title"/>
          </p:nvPr>
        </p:nvSpPr>
        <p:spPr>
          <a:xfrm>
            <a:off x="2043484" y="365126"/>
            <a:ext cx="9310315" cy="946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87351A-05B1-4209-ABD5-8A3B58E66BE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E6464CF-570F-4361-9C22-BC3CA88D148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73B90-884B-4A9F-A8FA-7F1E17F9DBD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99B471D-3ADB-4293-9A4B-67CF34A75DFE}"/>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8" name="Footer Placeholder 7">
            <a:extLst>
              <a:ext uri="{FF2B5EF4-FFF2-40B4-BE49-F238E27FC236}">
                <a16:creationId xmlns:a16="http://schemas.microsoft.com/office/drawing/2014/main" xmlns=""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6201745-3FA6-4569-A489-EF0EA162A557}"/>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4" name="Footer Placeholder 3">
            <a:extLst>
              <a:ext uri="{FF2B5EF4-FFF2-40B4-BE49-F238E27FC236}">
                <a16:creationId xmlns:a16="http://schemas.microsoft.com/office/drawing/2014/main" xmlns=""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9FDDA1-6ACB-4F4D-B161-8B6F5641054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3" name="Footer Placeholder 2">
            <a:extLst>
              <a:ext uri="{FF2B5EF4-FFF2-40B4-BE49-F238E27FC236}">
                <a16:creationId xmlns:a16="http://schemas.microsoft.com/office/drawing/2014/main" xmlns=""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0FB378-A528-4D34-A3DA-9AAD4037616B}"/>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6D51B13-BF22-4142-BD28-F2F7C6142EC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a16="http://schemas.microsoft.com/office/drawing/2014/main" xmlns=""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8/13/2022</a:t>
            </a:fld>
            <a:endParaRPr lang="en-US"/>
          </a:p>
        </p:txBody>
      </p:sp>
      <p:sp>
        <p:nvSpPr>
          <p:cNvPr id="5" name="Footer Placeholder 4">
            <a:extLst>
              <a:ext uri="{FF2B5EF4-FFF2-40B4-BE49-F238E27FC236}">
                <a16:creationId xmlns:a16="http://schemas.microsoft.com/office/drawing/2014/main" xmlns=""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tech.fpt.edu.vn/hoitha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286FF-B124-458F-B57B-2B1D24945A8B}"/>
              </a:ext>
            </a:extLst>
          </p:cNvPr>
          <p:cNvSpPr>
            <a:spLocks noGrp="1"/>
          </p:cNvSpPr>
          <p:nvPr>
            <p:ph type="ctrTitle"/>
          </p:nvPr>
        </p:nvSpPr>
        <p:spPr/>
        <p:txBody>
          <a:bodyPr/>
          <a:lstStyle/>
          <a:p>
            <a:r>
              <a:rPr lang="en-US" dirty="0"/>
              <a:t>BÀI GIẢNG </a:t>
            </a:r>
            <a:br>
              <a:rPr lang="en-US" dirty="0"/>
            </a:br>
            <a:r>
              <a:rPr lang="en-US" dirty="0"/>
              <a:t>LẬP TRÌNH MẠNG</a:t>
            </a:r>
          </a:p>
        </p:txBody>
      </p:sp>
      <p:sp>
        <p:nvSpPr>
          <p:cNvPr id="3" name="Subtitle 2">
            <a:extLst>
              <a:ext uri="{FF2B5EF4-FFF2-40B4-BE49-F238E27FC236}">
                <a16:creationId xmlns:a16="http://schemas.microsoft.com/office/drawing/2014/main" xmlns="" id="{5B71ED79-E603-4351-A7EB-B158BDF0BA05}"/>
              </a:ext>
            </a:extLst>
          </p:cNvPr>
          <p:cNvSpPr>
            <a:spLocks noGrp="1"/>
          </p:cNvSpPr>
          <p:nvPr>
            <p:ph type="subTitle" idx="1"/>
          </p:nvPr>
        </p:nvSpPr>
        <p:spPr/>
        <p:txBody>
          <a:bodyPr>
            <a:normAutofit/>
          </a:bodyPr>
          <a:lstStyle/>
          <a:p>
            <a:r>
              <a:rPr lang="en-US" b="1" dirty="0" err="1"/>
              <a:t>PGS.TS.Huỳnh</a:t>
            </a:r>
            <a:r>
              <a:rPr lang="en-US" b="1" dirty="0"/>
              <a:t> </a:t>
            </a:r>
            <a:r>
              <a:rPr lang="en-US" b="1" dirty="0" err="1"/>
              <a:t>Công</a:t>
            </a:r>
            <a:r>
              <a:rPr lang="en-US" b="1" dirty="0"/>
              <a:t> </a:t>
            </a:r>
            <a:r>
              <a:rPr lang="en-US" b="1" dirty="0" err="1"/>
              <a:t>Pháp</a:t>
            </a:r>
            <a:r>
              <a:rPr lang="en-US" b="1" dirty="0"/>
              <a:t>; </a:t>
            </a:r>
            <a:r>
              <a:rPr lang="en-US" b="1" dirty="0" err="1"/>
              <a:t>Nguyễn</a:t>
            </a:r>
            <a:r>
              <a:rPr lang="en-US" b="1" dirty="0"/>
              <a:t> </a:t>
            </a:r>
            <a:r>
              <a:rPr lang="en-US" b="1" dirty="0" err="1"/>
              <a:t>Anh</a:t>
            </a:r>
            <a:r>
              <a:rPr lang="en-US" b="1" dirty="0"/>
              <a:t> </a:t>
            </a:r>
            <a:r>
              <a:rPr lang="en-US" b="1" dirty="0" err="1"/>
              <a:t>Tuấn</a:t>
            </a:r>
            <a:r>
              <a:rPr lang="en-US" b="1" dirty="0"/>
              <a:t>; </a:t>
            </a:r>
            <a:r>
              <a:rPr lang="en-US" b="1" dirty="0" err="1"/>
              <a:t>Lê</a:t>
            </a:r>
            <a:r>
              <a:rPr lang="en-US" b="1" dirty="0"/>
              <a:t> </a:t>
            </a:r>
            <a:r>
              <a:rPr lang="en-US" b="1" dirty="0" err="1"/>
              <a:t>Tân</a:t>
            </a:r>
            <a:r>
              <a:rPr lang="en-US" b="1" dirty="0"/>
              <a:t>; </a:t>
            </a:r>
            <a:br>
              <a:rPr lang="en-US" b="1" dirty="0"/>
            </a:br>
            <a:r>
              <a:rPr lang="en-US" b="1" dirty="0" err="1"/>
              <a:t>Nguyễn</a:t>
            </a:r>
            <a:r>
              <a:rPr lang="en-US" b="1" dirty="0"/>
              <a:t> </a:t>
            </a:r>
            <a:r>
              <a:rPr lang="en-US" b="1" dirty="0" err="1"/>
              <a:t>Thanh</a:t>
            </a:r>
            <a:r>
              <a:rPr lang="en-US" b="1" dirty="0"/>
              <a:t> </a:t>
            </a:r>
            <a:r>
              <a:rPr lang="en-US" b="1" dirty="0" err="1"/>
              <a:t>Cẩm;Hoàng</a:t>
            </a:r>
            <a:r>
              <a:rPr lang="en-US" b="1" dirty="0"/>
              <a:t> </a:t>
            </a:r>
            <a:r>
              <a:rPr lang="en-US" b="1" dirty="0" err="1"/>
              <a:t>Hữu</a:t>
            </a:r>
            <a:r>
              <a:rPr lang="en-US" b="1" dirty="0"/>
              <a:t> </a:t>
            </a:r>
            <a:r>
              <a:rPr lang="en-US" b="1" dirty="0" err="1" smtClean="0"/>
              <a:t>Đức</a:t>
            </a:r>
            <a:endParaRPr lang="en-US" b="1" dirty="0"/>
          </a:p>
          <a:p>
            <a:r>
              <a:rPr lang="en-US" dirty="0" err="1"/>
              <a:t>Khoa</a:t>
            </a:r>
            <a:r>
              <a:rPr lang="en-US" dirty="0"/>
              <a:t> </a:t>
            </a:r>
            <a:r>
              <a:rPr lang="en-US" dirty="0" err="1"/>
              <a:t>Khoa</a:t>
            </a:r>
            <a:r>
              <a:rPr lang="en-US" dirty="0"/>
              <a:t> </a:t>
            </a:r>
            <a:r>
              <a:rPr lang="en-US" dirty="0" err="1"/>
              <a:t>học</a:t>
            </a:r>
            <a:r>
              <a:rPr lang="en-US" dirty="0"/>
              <a:t> </a:t>
            </a:r>
            <a:r>
              <a:rPr lang="en-US" dirty="0" err="1"/>
              <a:t>máy</a:t>
            </a:r>
            <a:r>
              <a:rPr lang="en-US" dirty="0"/>
              <a:t> </a:t>
            </a:r>
            <a:r>
              <a:rPr lang="en-US" dirty="0" err="1"/>
              <a:t>tính</a:t>
            </a:r>
            <a:endParaRPr lang="en-US" dirty="0"/>
          </a:p>
          <a:p>
            <a:endParaRPr lang="en-US" dirty="0"/>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Kiến</a:t>
            </a:r>
            <a:r>
              <a:rPr lang="en-US" b="1" dirty="0" smtClean="0"/>
              <a:t> </a:t>
            </a:r>
            <a:r>
              <a:rPr lang="en-US" b="1" dirty="0" err="1"/>
              <a:t>trúc</a:t>
            </a:r>
            <a:r>
              <a:rPr lang="en-US" b="1" dirty="0"/>
              <a:t> </a:t>
            </a:r>
            <a:r>
              <a:rPr lang="en-US" b="1" dirty="0" err="1"/>
              <a:t>phân</a:t>
            </a:r>
            <a:r>
              <a:rPr lang="en-US" b="1" dirty="0"/>
              <a:t> </a:t>
            </a:r>
            <a:r>
              <a:rPr lang="en-US" b="1" dirty="0" err="1"/>
              <a:t>tầng</a:t>
            </a:r>
            <a:r>
              <a:rPr lang="en-US" b="1" dirty="0"/>
              <a:t> </a:t>
            </a:r>
            <a:r>
              <a:rPr lang="en-US" b="1" dirty="0" err="1"/>
              <a:t>hệ</a:t>
            </a:r>
            <a:r>
              <a:rPr lang="en-US" b="1" dirty="0"/>
              <a:t> </a:t>
            </a:r>
            <a:r>
              <a:rPr lang="en-US" b="1" dirty="0" err="1"/>
              <a:t>thống</a:t>
            </a:r>
            <a:r>
              <a:rPr lang="en-US" b="1" dirty="0"/>
              <a:t> SOA:</a:t>
            </a:r>
            <a:endParaRPr lang="en-US" dirty="0"/>
          </a:p>
        </p:txBody>
      </p:sp>
      <p:sp>
        <p:nvSpPr>
          <p:cNvPr id="3" name="Content Placeholder 2"/>
          <p:cNvSpPr>
            <a:spLocks noGrp="1"/>
          </p:cNvSpPr>
          <p:nvPr>
            <p:ph idx="1"/>
          </p:nvPr>
        </p:nvSpPr>
        <p:spPr/>
        <p:txBody>
          <a:bodyPr>
            <a:normAutofit/>
          </a:bodyPr>
          <a:lstStyle/>
          <a:p>
            <a:r>
              <a:rPr lang="en-US" b="1" dirty="0" err="1" smtClean="0"/>
              <a:t>Tầng</a:t>
            </a:r>
            <a:r>
              <a:rPr lang="en-US" b="1" dirty="0" smtClean="0"/>
              <a:t> </a:t>
            </a:r>
            <a:r>
              <a:rPr lang="en-US" b="1" dirty="0" err="1"/>
              <a:t>tổng</a:t>
            </a:r>
            <a:r>
              <a:rPr lang="en-US" b="1" dirty="0"/>
              <a:t> </a:t>
            </a:r>
            <a:r>
              <a:rPr lang="en-US" b="1" dirty="0" err="1"/>
              <a:t>hợp</a:t>
            </a:r>
            <a:r>
              <a:rPr lang="en-US" b="1" dirty="0"/>
              <a:t> (</a:t>
            </a:r>
            <a:r>
              <a:rPr lang="en-US" b="1" dirty="0" err="1"/>
              <a:t>tầng</a:t>
            </a:r>
            <a:r>
              <a:rPr lang="en-US" b="1" dirty="0"/>
              <a:t> </a:t>
            </a:r>
            <a:r>
              <a:rPr lang="en-US" b="1" dirty="0" err="1"/>
              <a:t>trình</a:t>
            </a:r>
            <a:r>
              <a:rPr lang="en-US" b="1" dirty="0"/>
              <a:t> </a:t>
            </a:r>
            <a:r>
              <a:rPr lang="en-US" b="1" dirty="0" err="1"/>
              <a:t>diễn</a:t>
            </a:r>
            <a:r>
              <a:rPr lang="en-US" b="1" dirty="0" smtClean="0"/>
              <a:t>)</a:t>
            </a:r>
          </a:p>
          <a:p>
            <a:pPr lvl="1"/>
            <a:r>
              <a:rPr lang="en-US" dirty="0" err="1"/>
              <a:t>Dữ</a:t>
            </a:r>
            <a:r>
              <a:rPr lang="en-US" dirty="0"/>
              <a:t> </a:t>
            </a:r>
            <a:r>
              <a:rPr lang="en-US" dirty="0" err="1"/>
              <a:t>liệu</a:t>
            </a:r>
            <a:r>
              <a:rPr lang="en-US" dirty="0"/>
              <a:t> </a:t>
            </a:r>
            <a:r>
              <a:rPr lang="en-US" dirty="0" err="1"/>
              <a:t>truyền</a:t>
            </a:r>
            <a:r>
              <a:rPr lang="en-US" dirty="0"/>
              <a:t> qua </a:t>
            </a:r>
            <a:r>
              <a:rPr lang="en-US" dirty="0" err="1"/>
              <a:t>lại</a:t>
            </a:r>
            <a:r>
              <a:rPr lang="en-US" dirty="0"/>
              <a:t> </a:t>
            </a:r>
            <a:r>
              <a:rPr lang="en-US" dirty="0" err="1"/>
              <a:t>giữa</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cuối</a:t>
            </a:r>
            <a:r>
              <a:rPr lang="en-US" dirty="0"/>
              <a:t> </a:t>
            </a:r>
            <a:r>
              <a:rPr lang="en-US" dirty="0" err="1"/>
              <a:t>cùng</a:t>
            </a:r>
            <a:r>
              <a:rPr lang="en-US" dirty="0"/>
              <a:t> </a:t>
            </a:r>
            <a:r>
              <a:rPr lang="en-US" dirty="0" err="1"/>
              <a:t>cũng</a:t>
            </a:r>
            <a:r>
              <a:rPr lang="en-US" dirty="0"/>
              <a:t> </a:t>
            </a:r>
            <a:r>
              <a:rPr lang="en-US" dirty="0" err="1"/>
              <a:t>địnhhướng</a:t>
            </a:r>
            <a:r>
              <a:rPr lang="en-US" dirty="0"/>
              <a:t> </a:t>
            </a:r>
            <a:r>
              <a:rPr lang="en-US" dirty="0" err="1"/>
              <a:t>đếngười</a:t>
            </a:r>
            <a:r>
              <a:rPr lang="en-US" dirty="0"/>
              <a:t> </a:t>
            </a:r>
            <a:r>
              <a:rPr lang="en-US" dirty="0" err="1"/>
              <a:t>sử</a:t>
            </a:r>
            <a:r>
              <a:rPr lang="en-US" dirty="0"/>
              <a:t> </a:t>
            </a:r>
            <a:r>
              <a:rPr lang="en-US" dirty="0" err="1"/>
              <a:t>dụng</a:t>
            </a:r>
            <a:r>
              <a:rPr lang="en-US" dirty="0"/>
              <a:t> </a:t>
            </a:r>
            <a:r>
              <a:rPr lang="en-US" dirty="0" err="1"/>
              <a:t>theo</a:t>
            </a:r>
            <a:r>
              <a:rPr lang="en-US" dirty="0"/>
              <a:t> </a:t>
            </a:r>
            <a:r>
              <a:rPr lang="en-US" dirty="0" err="1"/>
              <a:t>nhiều</a:t>
            </a:r>
            <a:r>
              <a:rPr lang="en-US" dirty="0"/>
              <a:t> </a:t>
            </a:r>
            <a:r>
              <a:rPr lang="en-US" dirty="0" err="1"/>
              <a:t>dạng</a:t>
            </a:r>
            <a:r>
              <a:rPr lang="en-US" dirty="0"/>
              <a:t> </a:t>
            </a:r>
            <a:r>
              <a:rPr lang="en-US" dirty="0" err="1"/>
              <a:t>giao</a:t>
            </a:r>
            <a:r>
              <a:rPr lang="en-US" dirty="0"/>
              <a:t> </a:t>
            </a:r>
            <a:r>
              <a:rPr lang="en-US" dirty="0" err="1"/>
              <a:t>diện</a:t>
            </a:r>
            <a:r>
              <a:rPr lang="en-US" dirty="0"/>
              <a:t> </a:t>
            </a:r>
            <a:r>
              <a:rPr lang="en-US" dirty="0" err="1"/>
              <a:t>khác</a:t>
            </a:r>
            <a:r>
              <a:rPr lang="en-US" dirty="0"/>
              <a:t> </a:t>
            </a:r>
            <a:r>
              <a:rPr lang="en-US" dirty="0" err="1"/>
              <a:t>nhau</a:t>
            </a:r>
            <a:r>
              <a:rPr lang="en-US" dirty="0" smtClean="0"/>
              <a:t>.</a:t>
            </a:r>
          </a:p>
          <a:p>
            <a:pPr lvl="1"/>
            <a:r>
              <a:rPr lang="en-US" dirty="0" err="1"/>
              <a:t>được</a:t>
            </a:r>
            <a:r>
              <a:rPr lang="en-US" dirty="0"/>
              <a:t> </a:t>
            </a:r>
            <a:r>
              <a:rPr lang="en-US" dirty="0" err="1"/>
              <a:t>xem</a:t>
            </a:r>
            <a:r>
              <a:rPr lang="en-US" dirty="0"/>
              <a:t> </a:t>
            </a:r>
            <a:r>
              <a:rPr lang="en-US" dirty="0" err="1"/>
              <a:t>là</a:t>
            </a:r>
            <a:r>
              <a:rPr lang="en-US" dirty="0"/>
              <a:t> </a:t>
            </a:r>
            <a:r>
              <a:rPr lang="en-US" dirty="0" err="1"/>
              <a:t>tầng</a:t>
            </a:r>
            <a:r>
              <a:rPr lang="en-US" dirty="0"/>
              <a:t> </a:t>
            </a:r>
            <a:r>
              <a:rPr lang="en-US" dirty="0" err="1"/>
              <a:t>tích</a:t>
            </a:r>
            <a:r>
              <a:rPr lang="en-US" dirty="0"/>
              <a:t> </a:t>
            </a:r>
            <a:r>
              <a:rPr lang="en-US" dirty="0" err="1"/>
              <a:t>hợp</a:t>
            </a:r>
            <a:r>
              <a:rPr lang="en-US" dirty="0"/>
              <a:t> </a:t>
            </a:r>
            <a:r>
              <a:rPr lang="en-US" dirty="0" err="1"/>
              <a:t>cuối</a:t>
            </a:r>
            <a:r>
              <a:rPr lang="en-US" dirty="0"/>
              <a:t> </a:t>
            </a:r>
            <a:r>
              <a:rPr lang="en-US" dirty="0" err="1"/>
              <a:t>cùng</a:t>
            </a:r>
            <a:r>
              <a:rPr lang="en-US" dirty="0"/>
              <a:t> </a:t>
            </a:r>
            <a:r>
              <a:rPr lang="en-US" dirty="0" err="1"/>
              <a:t>của</a:t>
            </a:r>
            <a:r>
              <a:rPr lang="en-US" dirty="0"/>
              <a:t> </a:t>
            </a:r>
            <a:r>
              <a:rPr lang="en-US" dirty="0" err="1"/>
              <a:t>quá</a:t>
            </a:r>
            <a:r>
              <a:rPr lang="en-US" dirty="0"/>
              <a:t> </a:t>
            </a:r>
            <a:r>
              <a:rPr lang="en-US" dirty="0" err="1"/>
              <a:t>trình</a:t>
            </a:r>
            <a:r>
              <a:rPr lang="en-US" dirty="0"/>
              <a:t> </a:t>
            </a:r>
            <a:r>
              <a:rPr lang="en-US" dirty="0" err="1"/>
              <a:t>tích</a:t>
            </a:r>
            <a:r>
              <a:rPr lang="en-US" dirty="0"/>
              <a:t> </a:t>
            </a:r>
            <a:r>
              <a:rPr lang="en-US" dirty="0" err="1"/>
              <a:t>hợp</a:t>
            </a:r>
            <a:r>
              <a:rPr lang="en-US" dirty="0" smtClean="0"/>
              <a:t>.</a:t>
            </a:r>
          </a:p>
          <a:p>
            <a:pPr lvl="1"/>
            <a:r>
              <a:rPr lang="en-US" dirty="0" err="1"/>
              <a:t>là</a:t>
            </a:r>
            <a:r>
              <a:rPr lang="en-US" dirty="0"/>
              <a:t> </a:t>
            </a:r>
            <a:r>
              <a:rPr lang="en-US" dirty="0" err="1"/>
              <a:t>tầng</a:t>
            </a:r>
            <a:r>
              <a:rPr lang="en-US" dirty="0"/>
              <a:t> </a:t>
            </a:r>
            <a:r>
              <a:rPr lang="en-US" dirty="0" err="1"/>
              <a:t>đn</a:t>
            </a:r>
            <a:r>
              <a:rPr lang="en-US" dirty="0"/>
              <a:t> </a:t>
            </a:r>
            <a:r>
              <a:rPr lang="en-US" dirty="0" err="1"/>
              <a:t>thuần</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nó</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ứngdụng</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cuối</a:t>
            </a:r>
            <a:endParaRPr lang="en-US" dirty="0"/>
          </a:p>
          <a:p>
            <a:endParaRPr lang="en-US" dirty="0"/>
          </a:p>
        </p:txBody>
      </p:sp>
    </p:spTree>
    <p:extLst>
      <p:ext uri="{BB962C8B-B14F-4D97-AF65-F5344CB8AC3E}">
        <p14:creationId xmlns:p14="http://schemas.microsoft.com/office/powerpoint/2010/main" val="56129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b="1" dirty="0"/>
              <a:t>Sự khác nhau giữa kiến trúc hướng dịch vụ (SOA) và các dịch vụ web là gì?</a:t>
            </a:r>
            <a:endParaRPr lang="en-US" sz="3200" dirty="0"/>
          </a:p>
        </p:txBody>
      </p:sp>
      <p:sp>
        <p:nvSpPr>
          <p:cNvPr id="3" name="Content Placeholder 2"/>
          <p:cNvSpPr>
            <a:spLocks noGrp="1"/>
          </p:cNvSpPr>
          <p:nvPr>
            <p:ph idx="1"/>
          </p:nvPr>
        </p:nvSpPr>
        <p:spPr>
          <a:xfrm>
            <a:off x="484632" y="1600199"/>
            <a:ext cx="11365991" cy="4697233"/>
          </a:xfrm>
        </p:spPr>
        <p:txBody>
          <a:bodyPr/>
          <a:lstStyle/>
          <a:p>
            <a:r>
              <a:rPr lang="vi-VN" dirty="0">
                <a:hlinkClick r:id="rId2"/>
              </a:rPr>
              <a:t>Kiến trúc hướng dịch vụ</a:t>
            </a:r>
            <a:r>
              <a:rPr lang="vi-VN" dirty="0"/>
              <a:t> là chiến dịch bao quát toàn bộ việc xây dựng các ứng dụng phần mềm trong một công ty - nghĩ về một thiết kế kiến trúc - ngoại trừ trường hợp này, kiến trúc này cần phải làm cho tất cả các chi tiết của phần mềm được xây dựng trên cơ sở dùng một phương pháp luận phát triển phần mềm cụ thể được biết đến như là việc lập trình hướng dịch vụ. </a:t>
            </a:r>
            <a:endParaRPr lang="en-US" dirty="0" smtClean="0"/>
          </a:p>
          <a:p>
            <a:r>
              <a:rPr lang="vi-VN" dirty="0" smtClean="0"/>
              <a:t>Trong </a:t>
            </a:r>
            <a:r>
              <a:rPr lang="vi-VN" dirty="0"/>
              <a:t>khi đó, dịch vụ web là một tập hợp các cơ chế giao tiếp chuẩn được xây dựng trên nền tẳng web toàn cầu. Các dịch vụ web là một phương pháp giao tiếp và kết nối. SOA là một chiến dịch CNTT toàn diện.</a:t>
            </a:r>
            <a:endParaRPr lang="en-US" dirty="0"/>
          </a:p>
        </p:txBody>
      </p:sp>
    </p:spTree>
    <p:extLst>
      <p:ext uri="{BB962C8B-B14F-4D97-AF65-F5344CB8AC3E}">
        <p14:creationId xmlns:p14="http://schemas.microsoft.com/office/powerpoint/2010/main" val="384634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endParaRPr lang="vi-VN" b="1" dirty="0"/>
          </a:p>
        </p:txBody>
      </p:sp>
      <p:sp>
        <p:nvSpPr>
          <p:cNvPr id="3" name="Content Placeholder 2"/>
          <p:cNvSpPr>
            <a:spLocks noGrp="1"/>
          </p:cNvSpPr>
          <p:nvPr>
            <p:ph idx="1"/>
          </p:nvPr>
        </p:nvSpPr>
        <p:spPr>
          <a:xfrm>
            <a:off x="384049" y="1440379"/>
            <a:ext cx="11498778" cy="4866198"/>
          </a:xfrm>
        </p:spPr>
        <p:txBody>
          <a:bodyPr>
            <a:normAutofit/>
          </a:bodyPr>
          <a:lstStyle/>
          <a:p>
            <a:r>
              <a:rPr lang="vi-VN" dirty="0"/>
              <a:t>Mô hình SOA phù hợp nhất cho các hệ thống doanh nghiệp phức tạp như các hệ thống dành cho ngân hàng. </a:t>
            </a:r>
            <a:endParaRPr lang="en-US" dirty="0" smtClean="0"/>
          </a:p>
          <a:p>
            <a:r>
              <a:rPr lang="vi-VN" dirty="0" smtClean="0"/>
              <a:t>Một </a:t>
            </a:r>
            <a:r>
              <a:rPr lang="vi-VN" dirty="0"/>
              <a:t>hệ thống ngân hàng cực kỳ khó để viết dạng microservice. Nhưng một cách xây dựng nguyên khối cũng không tốt cho hệ thống ngân hàng vì ứng dụng ngân hàng đơn giản là quá lớn, quá phức tạp để triển khai thành một khối. </a:t>
            </a:r>
            <a:endParaRPr lang="en-US" dirty="0" smtClean="0"/>
          </a:p>
          <a:p>
            <a:r>
              <a:rPr lang="vi-VN" dirty="0" smtClean="0"/>
              <a:t>Giải </a:t>
            </a:r>
            <a:r>
              <a:rPr lang="vi-VN" dirty="0"/>
              <a:t>pháp tốt nhất là sử dụng cách tiếp cận SOA và tổ chức các ứng dụng phức tạp thành các dịch vụ độc lập riêng biệt.</a:t>
            </a:r>
            <a:endParaRPr lang="en-US" b="1" dirty="0"/>
          </a:p>
        </p:txBody>
      </p:sp>
    </p:spTree>
    <p:extLst>
      <p:ext uri="{BB962C8B-B14F-4D97-AF65-F5344CB8AC3E}">
        <p14:creationId xmlns:p14="http://schemas.microsoft.com/office/powerpoint/2010/main" val="200200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dirty="0"/>
          </a:p>
        </p:txBody>
      </p:sp>
      <p:sp>
        <p:nvSpPr>
          <p:cNvPr id="4" name="Rectangle 3"/>
          <p:cNvSpPr/>
          <p:nvPr/>
        </p:nvSpPr>
        <p:spPr>
          <a:xfrm>
            <a:off x="4301477" y="2759167"/>
            <a:ext cx="3952813" cy="590931"/>
          </a:xfrm>
          <a:prstGeom prst="rect">
            <a:avLst/>
          </a:prstGeom>
        </p:spPr>
        <p:txBody>
          <a:bodyPr wrap="none">
            <a:spAutoFit/>
          </a:bodyPr>
          <a:lstStyle/>
          <a:p>
            <a:pPr lvl="0">
              <a:lnSpc>
                <a:spcPct val="90000"/>
              </a:lnSpc>
              <a:spcBef>
                <a:spcPts val="1000"/>
              </a:spcBef>
            </a:pPr>
            <a:r>
              <a:rPr lang="en-US" sz="3600" i="1" dirty="0">
                <a:solidFill>
                  <a:prstClr val="black"/>
                </a:solidFill>
              </a:rPr>
              <a:t>Thank your listening</a:t>
            </a:r>
            <a:endParaRPr lang="vi-VN" sz="3600" i="1" dirty="0">
              <a:solidFill>
                <a:prstClr val="black"/>
              </a:solidFill>
            </a:endParaRPr>
          </a:p>
        </p:txBody>
      </p:sp>
    </p:spTree>
    <p:extLst>
      <p:ext uri="{BB962C8B-B14F-4D97-AF65-F5344CB8AC3E}">
        <p14:creationId xmlns:p14="http://schemas.microsoft.com/office/powerpoint/2010/main" val="316613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079C0F89-11E6-4F58-9292-16EC3B9BA5F6}" type="slidenum">
              <a:rPr lang="en-US" altLang="vi-VN" sz="1200">
                <a:solidFill>
                  <a:prstClr val="black"/>
                </a:solidFill>
                <a:latin typeface="Garamond" panose="02020404030301010803" pitchFamily="18" charset="0"/>
              </a:rPr>
              <a:pPr>
                <a:spcBef>
                  <a:spcPct val="0"/>
                </a:spcBef>
                <a:buClrTx/>
                <a:buSzTx/>
                <a:buFontTx/>
                <a:buNone/>
              </a:pPr>
              <a:t>2</a:t>
            </a:fld>
            <a:endParaRPr lang="en-US" altLang="vi-VN" sz="1200">
              <a:solidFill>
                <a:prstClr val="black"/>
              </a:solidFill>
              <a:latin typeface="Garamond" panose="02020404030301010803" pitchFamily="18" charset="0"/>
            </a:endParaRPr>
          </a:p>
        </p:txBody>
      </p:sp>
      <p:sp>
        <p:nvSpPr>
          <p:cNvPr id="351235"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351236" name="Rectangle 3"/>
          <p:cNvSpPr>
            <a:spLocks noGrp="1" noChangeArrowheads="1"/>
          </p:cNvSpPr>
          <p:nvPr>
            <p:ph type="body" idx="1"/>
          </p:nvPr>
        </p:nvSpPr>
        <p:spPr/>
        <p:txBody>
          <a:bodyPr/>
          <a:lstStyle/>
          <a:p>
            <a:endParaRPr lang="en-US" altLang="vi-VN" dirty="0" smtClean="0"/>
          </a:p>
          <a:p>
            <a:endParaRPr lang="en-US" altLang="vi-VN" dirty="0" smtClean="0"/>
          </a:p>
          <a:p>
            <a:endParaRPr lang="en-US" altLang="vi-VN" dirty="0" smtClean="0"/>
          </a:p>
          <a:p>
            <a:pPr algn="ctr">
              <a:buNone/>
            </a:pPr>
            <a:r>
              <a:rPr lang="en-US" altLang="vi-VN" sz="3200" b="1" dirty="0" err="1" smtClean="0"/>
              <a:t>Bài</a:t>
            </a:r>
            <a:r>
              <a:rPr lang="en-US" altLang="vi-VN" sz="3200" b="1" dirty="0" smtClean="0"/>
              <a:t> 9. </a:t>
            </a:r>
            <a:r>
              <a:rPr lang="en-US" altLang="vi-VN" sz="3200" b="1" dirty="0" err="1" smtClean="0"/>
              <a:t>Kiến</a:t>
            </a:r>
            <a:r>
              <a:rPr lang="en-US" altLang="vi-VN" sz="3200" b="1" dirty="0" smtClean="0"/>
              <a:t> </a:t>
            </a:r>
            <a:r>
              <a:rPr lang="en-US" altLang="vi-VN" sz="3200" b="1" dirty="0" err="1" smtClean="0"/>
              <a:t>trúc</a:t>
            </a:r>
            <a:r>
              <a:rPr lang="en-US" altLang="vi-VN" sz="3200" b="1" dirty="0" smtClean="0"/>
              <a:t> </a:t>
            </a:r>
            <a:r>
              <a:rPr lang="en-US" altLang="vi-VN" sz="3200" b="1" dirty="0" err="1" smtClean="0"/>
              <a:t>hướng</a:t>
            </a:r>
            <a:r>
              <a:rPr lang="en-US" altLang="vi-VN" sz="3200" b="1" dirty="0" smtClean="0"/>
              <a:t> </a:t>
            </a:r>
            <a:r>
              <a:rPr lang="en-US" altLang="vi-VN" sz="3200" b="1" dirty="0" err="1" smtClean="0"/>
              <a:t>dịch</a:t>
            </a:r>
            <a:r>
              <a:rPr lang="en-US" altLang="vi-VN" sz="3200" b="1" dirty="0" smtClean="0"/>
              <a:t> </a:t>
            </a:r>
            <a:r>
              <a:rPr lang="en-US" altLang="vi-VN" sz="3200" b="1" dirty="0" err="1" smtClean="0"/>
              <a:t>vụ</a:t>
            </a:r>
            <a:r>
              <a:rPr lang="en-US" altLang="vi-VN" sz="3200" b="1" dirty="0" smtClean="0"/>
              <a:t> SOA</a:t>
            </a:r>
            <a:br>
              <a:rPr lang="en-US" altLang="vi-VN" sz="3200" b="1" dirty="0" smtClean="0"/>
            </a:br>
            <a:r>
              <a:rPr lang="en-US" sz="3200" b="1" dirty="0" smtClean="0"/>
              <a:t>(</a:t>
            </a:r>
            <a:r>
              <a:rPr lang="en-US" sz="3200" b="1" dirty="0"/>
              <a:t>Service-oriented Architecture)</a:t>
            </a:r>
          </a:p>
          <a:p>
            <a:pPr algn="ctr">
              <a:buFont typeface="Wingdings" panose="05000000000000000000" pitchFamily="2" charset="2"/>
              <a:buNone/>
            </a:pPr>
            <a:endParaRPr lang="en-US" altLang="vi-VN" sz="3200" b="1" dirty="0"/>
          </a:p>
          <a:p>
            <a:pPr algn="ctr">
              <a:buFont typeface="Wingdings" panose="05000000000000000000" pitchFamily="2" charset="2"/>
              <a:buNone/>
            </a:pPr>
            <a:endParaRPr lang="en-US" altLang="vi-VN" b="1" dirty="0" smtClean="0"/>
          </a:p>
        </p:txBody>
      </p:sp>
    </p:spTree>
    <p:extLst>
      <p:ext uri="{BB962C8B-B14F-4D97-AF65-F5344CB8AC3E}">
        <p14:creationId xmlns:p14="http://schemas.microsoft.com/office/powerpoint/2010/main" val="3673593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Tổng quan kiến trúc hướng dịch vụ SOA</a:t>
            </a:r>
            <a:endParaRPr lang="en-US" dirty="0"/>
          </a:p>
        </p:txBody>
      </p:sp>
      <p:sp>
        <p:nvSpPr>
          <p:cNvPr id="3" name="Content Placeholder 2"/>
          <p:cNvSpPr>
            <a:spLocks noGrp="1"/>
          </p:cNvSpPr>
          <p:nvPr>
            <p:ph idx="1"/>
          </p:nvPr>
        </p:nvSpPr>
        <p:spPr/>
        <p:txBody>
          <a:bodyPr/>
          <a:lstStyle/>
          <a:p>
            <a:pPr algn="just"/>
            <a:r>
              <a:rPr lang="vi-VN" dirty="0"/>
              <a:t>Kiến trúc hướng dịch vụ (SOA) là một kiểu kiến trúc phần mềm dùng để chỉ ứng dụng bao gồm các tác nhân phần mềm rời rạc và lỏng lẻo thực hiện một chức năng cần thiết. </a:t>
            </a:r>
            <a:endParaRPr lang="en-US" dirty="0" smtClean="0"/>
          </a:p>
          <a:p>
            <a:r>
              <a:rPr lang="vi-VN" dirty="0" smtClean="0"/>
              <a:t>SOA </a:t>
            </a:r>
            <a:r>
              <a:rPr lang="vi-VN" dirty="0"/>
              <a:t>có hai vai trò chính: </a:t>
            </a:r>
            <a:endParaRPr lang="en-US" dirty="0" smtClean="0"/>
          </a:p>
          <a:p>
            <a:pPr lvl="1"/>
            <a:r>
              <a:rPr lang="vi-VN" dirty="0" smtClean="0"/>
              <a:t>nhà </a:t>
            </a:r>
            <a:r>
              <a:rPr lang="vi-VN" dirty="0"/>
              <a:t>cung cấp dịch vụ </a:t>
            </a:r>
            <a:endParaRPr lang="en-US" dirty="0" smtClean="0"/>
          </a:p>
          <a:p>
            <a:pPr lvl="1"/>
            <a:r>
              <a:rPr lang="vi-VN" dirty="0" smtClean="0"/>
              <a:t>và </a:t>
            </a:r>
            <a:r>
              <a:rPr lang="vi-VN" dirty="0"/>
              <a:t>người tiêu dùng dịch vụ. </a:t>
            </a:r>
            <a:endParaRPr lang="en-US" dirty="0" smtClean="0"/>
          </a:p>
          <a:p>
            <a:pPr algn="just"/>
            <a:r>
              <a:rPr lang="vi-VN" dirty="0" smtClean="0"/>
              <a:t>Cả </a:t>
            </a:r>
            <a:r>
              <a:rPr lang="vi-VN" dirty="0"/>
              <a:t>hai vai trò này có thể được tham gia trong cùng một phần mềm. Khái niệm về SOA nằm ở chỗ: ứng dụng có thể được thiết kế và xây dựng theo kiểu mô-đun hóa, tích hợp dễ dàng và có thể tái  sử dụng lại.</a:t>
            </a:r>
            <a:endParaRPr lang="en-US" dirty="0"/>
          </a:p>
        </p:txBody>
      </p:sp>
    </p:spTree>
    <p:extLst>
      <p:ext uri="{BB962C8B-B14F-4D97-AF65-F5344CB8AC3E}">
        <p14:creationId xmlns:p14="http://schemas.microsoft.com/office/powerpoint/2010/main" val="393240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Tổng quan kiến trúc hướng dịch vụ SOA</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697308" y="1807532"/>
            <a:ext cx="5144851" cy="3915567"/>
          </a:xfrm>
          <a:prstGeom prst="rect">
            <a:avLst/>
          </a:prstGeom>
        </p:spPr>
      </p:pic>
      <p:sp>
        <p:nvSpPr>
          <p:cNvPr id="7" name="Rectangle 6"/>
          <p:cNvSpPr/>
          <p:nvPr/>
        </p:nvSpPr>
        <p:spPr>
          <a:xfrm>
            <a:off x="4708666" y="5782960"/>
            <a:ext cx="3122137" cy="454612"/>
          </a:xfrm>
          <a:prstGeom prst="rect">
            <a:avLst/>
          </a:prstGeom>
        </p:spPr>
        <p:txBody>
          <a:bodyPr wrap="none">
            <a:spAutoFit/>
          </a:bodyPr>
          <a:lstStyle/>
          <a:p>
            <a:pPr>
              <a:lnSpc>
                <a:spcPct val="107000"/>
              </a:lnSpc>
            </a:pPr>
            <a:r>
              <a:rPr lang="en-US" sz="22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Sơ</a:t>
            </a:r>
            <a:r>
              <a:rPr lang="en-US" sz="22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đồ</a:t>
            </a:r>
            <a:r>
              <a:rPr lang="en-US" sz="22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cộng</a:t>
            </a:r>
            <a:r>
              <a:rPr lang="en-US" sz="22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tác</a:t>
            </a:r>
            <a:r>
              <a:rPr lang="en-US" sz="22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2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SOA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96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vi-VN" b="1" dirty="0"/>
              <a:t>Ưu điểm của SOA</a:t>
            </a:r>
          </a:p>
        </p:txBody>
      </p:sp>
      <p:sp>
        <p:nvSpPr>
          <p:cNvPr id="3" name="Content Placeholder 2"/>
          <p:cNvSpPr>
            <a:spLocks noGrp="1"/>
          </p:cNvSpPr>
          <p:nvPr>
            <p:ph idx="1"/>
          </p:nvPr>
        </p:nvSpPr>
        <p:spPr>
          <a:xfrm>
            <a:off x="384049" y="1440379"/>
            <a:ext cx="11498778" cy="4866198"/>
          </a:xfrm>
        </p:spPr>
        <p:txBody>
          <a:bodyPr>
            <a:normAutofit/>
          </a:bodyPr>
          <a:lstStyle/>
          <a:p>
            <a:r>
              <a:rPr lang="vi-VN" dirty="0"/>
              <a:t>Khả năng sử dụng lại dịch </a:t>
            </a:r>
            <a:r>
              <a:rPr lang="vi-VN" dirty="0" smtClean="0"/>
              <a:t>vụ</a:t>
            </a:r>
            <a:endParaRPr lang="en-US" dirty="0" smtClean="0"/>
          </a:p>
          <a:p>
            <a:pPr lvl="1" algn="just"/>
            <a:r>
              <a:rPr lang="vi-VN" dirty="0" smtClean="0"/>
              <a:t>Do </a:t>
            </a:r>
            <a:r>
              <a:rPr lang="vi-VN" dirty="0"/>
              <a:t>tính chất khép kín và liên kết lỏng lẻo của các thành phần chức năng trong các ứng dụng hướng dịch vụ, các thành phần này có thể được sử dụng lại trong nhiều ứng dụng mà không ảnh hưởng đến các dịch vụ </a:t>
            </a:r>
            <a:r>
              <a:rPr lang="vi-VN" dirty="0" smtClean="0"/>
              <a:t>khác.</a:t>
            </a:r>
            <a:endParaRPr lang="en-US" dirty="0" smtClean="0"/>
          </a:p>
          <a:p>
            <a:r>
              <a:rPr lang="vi-VN" dirty="0" smtClean="0"/>
              <a:t>Khả </a:t>
            </a:r>
            <a:r>
              <a:rPr lang="vi-VN" dirty="0"/>
              <a:t>năng bảo trì tốt </a:t>
            </a:r>
            <a:r>
              <a:rPr lang="vi-VN" dirty="0" smtClean="0"/>
              <a:t>hơn</a:t>
            </a:r>
            <a:endParaRPr lang="en-US" dirty="0" smtClean="0"/>
          </a:p>
          <a:p>
            <a:pPr lvl="1" algn="just"/>
            <a:r>
              <a:rPr lang="vi-VN" dirty="0" smtClean="0"/>
              <a:t>Vì </a:t>
            </a:r>
            <a:r>
              <a:rPr lang="vi-VN" dirty="0"/>
              <a:t>mỗi dịch vụ phần mềm là một đơn vị độc lập, thật dễ dàng để cập nhật và bảo trì nó mà không làm tổn thương các dịch vụ khác. Ví dụ: các ứng dụng doanh nghiệp lớn có thể được quản lý dễ dàng hơn khi được chia thành các dịch vụ</a:t>
            </a:r>
            <a:r>
              <a:rPr lang="vi-VN" dirty="0" smtClean="0"/>
              <a:t>.</a:t>
            </a:r>
            <a:endParaRPr lang="en-US" dirty="0"/>
          </a:p>
          <a:p>
            <a:pPr marL="457200" lvl="1" indent="0" algn="just">
              <a:buNone/>
            </a:pPr>
            <a:r>
              <a:rPr lang="vi-VN" dirty="0"/>
              <a:t/>
            </a:r>
            <a:br>
              <a:rPr lang="vi-VN" dirty="0"/>
            </a:br>
            <a:r>
              <a:rPr lang="vi-VN" dirty="0"/>
              <a:t/>
            </a:r>
            <a:br>
              <a:rPr lang="vi-VN" dirty="0"/>
            </a:br>
            <a:endParaRPr lang="en-US" b="1" dirty="0"/>
          </a:p>
        </p:txBody>
      </p:sp>
    </p:spTree>
    <p:extLst>
      <p:ext uri="{BB962C8B-B14F-4D97-AF65-F5344CB8AC3E}">
        <p14:creationId xmlns:p14="http://schemas.microsoft.com/office/powerpoint/2010/main" val="24483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vi-VN" b="1" dirty="0"/>
              <a:t>Ưu điểm của SOA</a:t>
            </a:r>
          </a:p>
        </p:txBody>
      </p:sp>
      <p:sp>
        <p:nvSpPr>
          <p:cNvPr id="3" name="Content Placeholder 2"/>
          <p:cNvSpPr>
            <a:spLocks noGrp="1"/>
          </p:cNvSpPr>
          <p:nvPr>
            <p:ph idx="1"/>
          </p:nvPr>
        </p:nvSpPr>
        <p:spPr>
          <a:xfrm>
            <a:off x="384049" y="1440379"/>
            <a:ext cx="11498778" cy="4866198"/>
          </a:xfrm>
        </p:spPr>
        <p:txBody>
          <a:bodyPr>
            <a:normAutofit/>
          </a:bodyPr>
          <a:lstStyle/>
          <a:p>
            <a:r>
              <a:rPr lang="vi-VN" dirty="0" smtClean="0"/>
              <a:t>Độ </a:t>
            </a:r>
            <a:r>
              <a:rPr lang="vi-VN" dirty="0"/>
              <a:t>tin cậy cao </a:t>
            </a:r>
            <a:r>
              <a:rPr lang="vi-VN" dirty="0" smtClean="0"/>
              <a:t>hơn</a:t>
            </a:r>
            <a:endParaRPr lang="en-US" dirty="0" smtClean="0"/>
          </a:p>
          <a:p>
            <a:pPr lvl="1" algn="just"/>
            <a:r>
              <a:rPr lang="vi-VN" dirty="0" smtClean="0"/>
              <a:t>Các </a:t>
            </a:r>
            <a:r>
              <a:rPr lang="vi-VN" dirty="0"/>
              <a:t>services dễ debug và test hơn là các đoạn code lớn như trong cách tiếp cận nguyên khối. Điều này làm cho các sản phẩm dựa trên SOA đáng tin cậy </a:t>
            </a:r>
            <a:r>
              <a:rPr lang="vi-VN" dirty="0" smtClean="0"/>
              <a:t>hơn.</a:t>
            </a:r>
            <a:endParaRPr lang="en-US" dirty="0" smtClean="0"/>
          </a:p>
          <a:p>
            <a:r>
              <a:rPr lang="vi-VN" dirty="0" smtClean="0"/>
              <a:t>Phát </a:t>
            </a:r>
            <a:r>
              <a:rPr lang="vi-VN" dirty="0"/>
              <a:t>triển song </a:t>
            </a:r>
            <a:r>
              <a:rPr lang="vi-VN" dirty="0" smtClean="0"/>
              <a:t>song</a:t>
            </a:r>
            <a:endParaRPr lang="en-US" dirty="0" smtClean="0"/>
          </a:p>
          <a:p>
            <a:pPr lvl="1" algn="just"/>
            <a:r>
              <a:rPr lang="vi-VN" dirty="0" smtClean="0"/>
              <a:t>Là </a:t>
            </a:r>
            <a:r>
              <a:rPr lang="vi-VN" dirty="0"/>
              <a:t>một kiến trúc hướng dịch vụ bao gồm các lớp, nó giúp cho quá trình phát triển chạy song song. Các dịch vụ độc lập có thể được phát triển song song và hoàn thành cùng một lúc.</a:t>
            </a:r>
            <a:endParaRPr lang="en-US" dirty="0" smtClean="0"/>
          </a:p>
          <a:p>
            <a:endParaRPr lang="en-US" b="1" dirty="0"/>
          </a:p>
        </p:txBody>
      </p:sp>
    </p:spTree>
    <p:extLst>
      <p:ext uri="{BB962C8B-B14F-4D97-AF65-F5344CB8AC3E}">
        <p14:creationId xmlns:p14="http://schemas.microsoft.com/office/powerpoint/2010/main" val="155548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vi-VN" b="1" dirty="0"/>
              <a:t>Nhược điểm của SOA</a:t>
            </a:r>
          </a:p>
        </p:txBody>
      </p:sp>
      <p:sp>
        <p:nvSpPr>
          <p:cNvPr id="3" name="Content Placeholder 2"/>
          <p:cNvSpPr>
            <a:spLocks noGrp="1"/>
          </p:cNvSpPr>
          <p:nvPr>
            <p:ph idx="1"/>
          </p:nvPr>
        </p:nvSpPr>
        <p:spPr>
          <a:xfrm>
            <a:off x="402337" y="1431235"/>
            <a:ext cx="11420856" cy="4866198"/>
          </a:xfrm>
        </p:spPr>
        <p:txBody>
          <a:bodyPr>
            <a:normAutofit/>
          </a:bodyPr>
          <a:lstStyle/>
          <a:p>
            <a:r>
              <a:rPr lang="vi-VN" dirty="0"/>
              <a:t>Quản lý phức </a:t>
            </a:r>
            <a:r>
              <a:rPr lang="vi-VN" dirty="0" smtClean="0"/>
              <a:t>tạp</a:t>
            </a:r>
            <a:endParaRPr lang="en-US" dirty="0" smtClean="0"/>
          </a:p>
          <a:p>
            <a:pPr lvl="1" algn="just"/>
            <a:r>
              <a:rPr lang="vi-VN" dirty="0" smtClean="0"/>
              <a:t>Hạn </a:t>
            </a:r>
            <a:r>
              <a:rPr lang="vi-VN" dirty="0"/>
              <a:t>chế chính của kiến trúc hướng dịch vụ là sự phức tạp của nó. Mỗi dịch vụ phải đảm bảo rằng tin nhắn được gửi kịp thời. Số lượng các tin nhắn này có thể lên tới hơn một triệu lần, khiến việc quản lý tất cả các dịch vụ trở thành một thách thức </a:t>
            </a:r>
            <a:r>
              <a:rPr lang="vi-VN" dirty="0" smtClean="0"/>
              <a:t>lớn.</a:t>
            </a:r>
            <a:endParaRPr lang="en-US" dirty="0" smtClean="0"/>
          </a:p>
          <a:p>
            <a:r>
              <a:rPr lang="vi-VN" dirty="0" smtClean="0"/>
              <a:t>Chi </a:t>
            </a:r>
            <a:r>
              <a:rPr lang="vi-VN" dirty="0"/>
              <a:t>phí đầu tư </a:t>
            </a:r>
            <a:r>
              <a:rPr lang="vi-VN" dirty="0" smtClean="0"/>
              <a:t>cao</a:t>
            </a:r>
            <a:endParaRPr lang="en-US" dirty="0" smtClean="0"/>
          </a:p>
          <a:p>
            <a:pPr lvl="1" algn="just"/>
            <a:r>
              <a:rPr lang="vi-VN" dirty="0" smtClean="0"/>
              <a:t>Phát </a:t>
            </a:r>
            <a:r>
              <a:rPr lang="vi-VN" dirty="0"/>
              <a:t>triển SOA đòi hỏi một sự đầu tư lớn về nguồn nhân lực, công nghệ và nguồn lập trình </a:t>
            </a:r>
            <a:r>
              <a:rPr lang="vi-VN" dirty="0" smtClean="0"/>
              <a:t>viên.</a:t>
            </a:r>
            <a:endParaRPr lang="en-US" dirty="0" smtClean="0"/>
          </a:p>
          <a:p>
            <a:r>
              <a:rPr lang="vi-VN" dirty="0" smtClean="0"/>
              <a:t>Quá tải</a:t>
            </a:r>
            <a:endParaRPr lang="en-US" dirty="0" smtClean="0"/>
          </a:p>
          <a:p>
            <a:pPr lvl="1" algn="just"/>
            <a:r>
              <a:rPr lang="vi-VN" dirty="0" smtClean="0"/>
              <a:t>Trong </a:t>
            </a:r>
            <a:r>
              <a:rPr lang="vi-VN" dirty="0"/>
              <a:t>SOA, tất cả các đầu vào được xác nhận trước khi một dịch vụ tương tác với một dịch vụ khác. Khi sử dụng nhiều dịch vụ, điều này làm tăng thời gian phản hồi và giảm hiệu suất tổng thể.</a:t>
            </a:r>
            <a:endParaRPr lang="en-US" dirty="0"/>
          </a:p>
          <a:p>
            <a:endParaRPr lang="en-US" dirty="0" smtClean="0"/>
          </a:p>
          <a:p>
            <a:endParaRPr lang="en-US" b="1" dirty="0"/>
          </a:p>
        </p:txBody>
      </p:sp>
    </p:spTree>
    <p:extLst>
      <p:ext uri="{BB962C8B-B14F-4D97-AF65-F5344CB8AC3E}">
        <p14:creationId xmlns:p14="http://schemas.microsoft.com/office/powerpoint/2010/main" val="413165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Kiến</a:t>
            </a:r>
            <a:r>
              <a:rPr lang="en-US" b="1" dirty="0" smtClean="0"/>
              <a:t> </a:t>
            </a:r>
            <a:r>
              <a:rPr lang="en-US" b="1" dirty="0" err="1"/>
              <a:t>trúc</a:t>
            </a:r>
            <a:r>
              <a:rPr lang="en-US" b="1" dirty="0"/>
              <a:t> </a:t>
            </a:r>
            <a:r>
              <a:rPr lang="en-US" b="1" dirty="0" err="1"/>
              <a:t>phân</a:t>
            </a:r>
            <a:r>
              <a:rPr lang="en-US" b="1" dirty="0"/>
              <a:t> </a:t>
            </a:r>
            <a:r>
              <a:rPr lang="en-US" b="1" dirty="0" err="1"/>
              <a:t>tầng</a:t>
            </a:r>
            <a:r>
              <a:rPr lang="en-US" b="1" dirty="0"/>
              <a:t> </a:t>
            </a:r>
            <a:r>
              <a:rPr lang="en-US" b="1" dirty="0" err="1"/>
              <a:t>hệ</a:t>
            </a:r>
            <a:r>
              <a:rPr lang="en-US" b="1" dirty="0"/>
              <a:t> </a:t>
            </a:r>
            <a:r>
              <a:rPr lang="en-US" b="1" dirty="0" err="1"/>
              <a:t>thống</a:t>
            </a:r>
            <a:r>
              <a:rPr lang="en-US" b="1" dirty="0"/>
              <a:t> SOA: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7905" y="1511534"/>
            <a:ext cx="8765994" cy="4705600"/>
          </a:xfrm>
          <a:prstGeom prst="rect">
            <a:avLst/>
          </a:prstGeom>
        </p:spPr>
      </p:pic>
    </p:spTree>
    <p:extLst>
      <p:ext uri="{BB962C8B-B14F-4D97-AF65-F5344CB8AC3E}">
        <p14:creationId xmlns:p14="http://schemas.microsoft.com/office/powerpoint/2010/main" val="28399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Kiến</a:t>
            </a:r>
            <a:r>
              <a:rPr lang="en-US" b="1" dirty="0" smtClean="0"/>
              <a:t> </a:t>
            </a:r>
            <a:r>
              <a:rPr lang="en-US" b="1" dirty="0" err="1"/>
              <a:t>trúc</a:t>
            </a:r>
            <a:r>
              <a:rPr lang="en-US" b="1" dirty="0"/>
              <a:t> </a:t>
            </a:r>
            <a:r>
              <a:rPr lang="en-US" b="1" dirty="0" err="1"/>
              <a:t>phân</a:t>
            </a:r>
            <a:r>
              <a:rPr lang="en-US" b="1" dirty="0"/>
              <a:t> </a:t>
            </a:r>
            <a:r>
              <a:rPr lang="en-US" b="1" dirty="0" err="1"/>
              <a:t>tầng</a:t>
            </a:r>
            <a:r>
              <a:rPr lang="en-US" b="1" dirty="0"/>
              <a:t> </a:t>
            </a:r>
            <a:r>
              <a:rPr lang="en-US" b="1" dirty="0" err="1"/>
              <a:t>hệ</a:t>
            </a:r>
            <a:r>
              <a:rPr lang="en-US" b="1" dirty="0"/>
              <a:t> </a:t>
            </a:r>
            <a:r>
              <a:rPr lang="en-US" b="1" dirty="0" err="1"/>
              <a:t>thống</a:t>
            </a:r>
            <a:r>
              <a:rPr lang="en-US" b="1" dirty="0"/>
              <a:t> SOA:</a:t>
            </a:r>
            <a:endParaRPr lang="en-US" dirty="0"/>
          </a:p>
        </p:txBody>
      </p:sp>
      <p:sp>
        <p:nvSpPr>
          <p:cNvPr id="3" name="Content Placeholder 2"/>
          <p:cNvSpPr>
            <a:spLocks noGrp="1"/>
          </p:cNvSpPr>
          <p:nvPr>
            <p:ph idx="1"/>
          </p:nvPr>
        </p:nvSpPr>
        <p:spPr>
          <a:xfrm>
            <a:off x="365761" y="1431235"/>
            <a:ext cx="11521440" cy="4866198"/>
          </a:xfrm>
        </p:spPr>
        <p:txBody>
          <a:bodyPr>
            <a:normAutofit/>
          </a:bodyPr>
          <a:lstStyle/>
          <a:p>
            <a:r>
              <a:rPr lang="en-US" b="1" dirty="0" err="1"/>
              <a:t>Connectivit</a:t>
            </a:r>
            <a:r>
              <a:rPr lang="en-US" b="1" dirty="0"/>
              <a:t> layer (</a:t>
            </a:r>
            <a:r>
              <a:rPr lang="en-US" b="1" dirty="0" err="1"/>
              <a:t>tầng</a:t>
            </a:r>
            <a:r>
              <a:rPr lang="en-US" b="1" dirty="0"/>
              <a:t> </a:t>
            </a:r>
            <a:r>
              <a:rPr lang="en-US" b="1" dirty="0" err="1"/>
              <a:t>kết</a:t>
            </a:r>
            <a:r>
              <a:rPr lang="en-US" b="1" dirty="0"/>
              <a:t> </a:t>
            </a:r>
            <a:r>
              <a:rPr lang="en-US" b="1" dirty="0" err="1"/>
              <a:t>nối</a:t>
            </a:r>
            <a:r>
              <a:rPr lang="en-US" b="1" dirty="0" smtClean="0"/>
              <a:t>)</a:t>
            </a:r>
          </a:p>
          <a:p>
            <a:pPr lvl="1"/>
            <a:r>
              <a:rPr lang="en-US" dirty="0" err="1"/>
              <a:t>kết</a:t>
            </a:r>
            <a:r>
              <a:rPr lang="en-US" dirty="0"/>
              <a:t> </a:t>
            </a:r>
            <a:r>
              <a:rPr lang="en-US" dirty="0" err="1"/>
              <a:t>nối</a:t>
            </a:r>
            <a:r>
              <a:rPr lang="en-US" dirty="0"/>
              <a:t> </a:t>
            </a:r>
            <a:r>
              <a:rPr lang="en-US" dirty="0" err="1"/>
              <a:t>đến</a:t>
            </a:r>
            <a:r>
              <a:rPr lang="en-US" dirty="0"/>
              <a:t> </a:t>
            </a:r>
            <a:r>
              <a:rPr lang="en-US" dirty="0" err="1"/>
              <a:t>các</a:t>
            </a:r>
            <a:r>
              <a:rPr lang="en-US" dirty="0"/>
              <a:t> </a:t>
            </a:r>
            <a:r>
              <a:rPr lang="en-US" dirty="0" err="1"/>
              <a:t>ứng</a:t>
            </a:r>
            <a:r>
              <a:rPr lang="en-US" dirty="0"/>
              <a:t> </a:t>
            </a:r>
            <a:r>
              <a:rPr lang="en-US" dirty="0" err="1"/>
              <a:t>dụng</a:t>
            </a:r>
            <a:r>
              <a:rPr lang="en-US" dirty="0"/>
              <a:t> enterprise </a:t>
            </a:r>
            <a:r>
              <a:rPr lang="en-US" dirty="0" err="1"/>
              <a:t>hoặc</a:t>
            </a:r>
            <a:r>
              <a:rPr lang="en-US" dirty="0"/>
              <a:t> </a:t>
            </a:r>
            <a:r>
              <a:rPr lang="en-US" dirty="0" err="1"/>
              <a:t>tài</a:t>
            </a:r>
            <a:r>
              <a:rPr lang="en-US" dirty="0"/>
              <a:t> </a:t>
            </a:r>
            <a:r>
              <a:rPr lang="en-US" dirty="0" err="1"/>
              <a:t>nguyên</a:t>
            </a:r>
            <a:r>
              <a:rPr lang="en-US" dirty="0"/>
              <a:t> </a:t>
            </a:r>
            <a:r>
              <a:rPr lang="en-US" dirty="0" err="1"/>
              <a:t>bên</a:t>
            </a:r>
            <a:r>
              <a:rPr lang="en-US" dirty="0"/>
              <a:t> </a:t>
            </a:r>
            <a:r>
              <a:rPr lang="en-US" dirty="0" err="1"/>
              <a:t>dưới</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chúng</a:t>
            </a:r>
            <a:r>
              <a:rPr lang="en-US" dirty="0"/>
              <a:t> </a:t>
            </a:r>
            <a:r>
              <a:rPr lang="en-US" dirty="0" err="1"/>
              <a:t>thành</a:t>
            </a:r>
            <a:r>
              <a:rPr lang="en-US" dirty="0"/>
              <a:t> </a:t>
            </a:r>
            <a:r>
              <a:rPr lang="en-US" dirty="0" err="1"/>
              <a:t>dạng</a:t>
            </a:r>
            <a:r>
              <a:rPr lang="en-US" dirty="0"/>
              <a:t> </a:t>
            </a:r>
            <a:r>
              <a:rPr lang="en-US" dirty="0" err="1"/>
              <a:t>những</a:t>
            </a:r>
            <a:r>
              <a:rPr lang="en-US" dirty="0"/>
              <a:t> </a:t>
            </a:r>
            <a:r>
              <a:rPr lang="en-US" dirty="0" err="1"/>
              <a:t>dịch</a:t>
            </a:r>
            <a:r>
              <a:rPr lang="en-US" dirty="0"/>
              <a:t> </a:t>
            </a:r>
            <a:r>
              <a:rPr lang="en-US" dirty="0" err="1" smtClean="0"/>
              <a:t>vụ</a:t>
            </a:r>
            <a:endParaRPr lang="en-US" dirty="0" smtClean="0"/>
          </a:p>
          <a:p>
            <a:pPr lvl="1"/>
            <a:r>
              <a:rPr lang="en-US" dirty="0" err="1"/>
              <a:t>chuyên</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cấp</a:t>
            </a:r>
            <a:r>
              <a:rPr lang="en-US" dirty="0"/>
              <a:t>, </a:t>
            </a:r>
            <a:r>
              <a:rPr lang="en-US" dirty="0" err="1"/>
              <a:t>hoạt</a:t>
            </a:r>
            <a:r>
              <a:rPr lang="en-US" dirty="0"/>
              <a:t> </a:t>
            </a:r>
            <a:r>
              <a:rPr lang="en-US" dirty="0" err="1"/>
              <a:t>động</a:t>
            </a:r>
            <a:r>
              <a:rPr lang="en-US" dirty="0"/>
              <a:t> </a:t>
            </a:r>
            <a:r>
              <a:rPr lang="en-US" dirty="0" err="1"/>
              <a:t>như</a:t>
            </a:r>
            <a:r>
              <a:rPr lang="en-US" dirty="0"/>
              <a:t> </a:t>
            </a:r>
            <a:r>
              <a:rPr lang="en-US" dirty="0" err="1"/>
              <a:t>một</a:t>
            </a:r>
            <a:r>
              <a:rPr lang="en-US" dirty="0"/>
              <a:t> </a:t>
            </a:r>
            <a:r>
              <a:rPr lang="en-US" dirty="0" err="1"/>
              <a:t>bộ</a:t>
            </a:r>
            <a:r>
              <a:rPr lang="en-US" dirty="0"/>
              <a:t> </a:t>
            </a:r>
            <a:r>
              <a:rPr lang="en-US" dirty="0" err="1"/>
              <a:t>chuyển</a:t>
            </a:r>
            <a:r>
              <a:rPr lang="en-US" dirty="0"/>
              <a:t> </a:t>
            </a:r>
            <a:r>
              <a:rPr lang="en-US" dirty="0" err="1"/>
              <a:t>đổi</a:t>
            </a:r>
            <a:r>
              <a:rPr lang="en-US" dirty="0"/>
              <a:t> (adapter) </a:t>
            </a:r>
            <a:r>
              <a:rPr lang="en-US" dirty="0" err="1"/>
              <a:t>giữa</a:t>
            </a:r>
            <a:r>
              <a:rPr lang="en-US" dirty="0"/>
              <a:t> </a:t>
            </a:r>
            <a:r>
              <a:rPr lang="en-US" dirty="0" err="1"/>
              <a:t>các</a:t>
            </a:r>
            <a:r>
              <a:rPr lang="en-US" dirty="0"/>
              <a:t> </a:t>
            </a:r>
            <a:r>
              <a:rPr lang="en-US" dirty="0" err="1"/>
              <a:t>ứng</a:t>
            </a:r>
            <a:r>
              <a:rPr lang="en-US" dirty="0"/>
              <a:t> </a:t>
            </a:r>
            <a:r>
              <a:rPr lang="en-US" dirty="0" err="1"/>
              <a:t>dụng</a:t>
            </a:r>
            <a:r>
              <a:rPr lang="en-US" dirty="0"/>
              <a:t> phi </a:t>
            </a:r>
            <a:r>
              <a:rPr lang="en-US" dirty="0" err="1"/>
              <a:t>dịch</a:t>
            </a:r>
            <a:r>
              <a:rPr lang="en-US" dirty="0"/>
              <a:t> </a:t>
            </a:r>
            <a:r>
              <a:rPr lang="en-US" dirty="0" err="1"/>
              <a:t>vụ</a:t>
            </a:r>
            <a:r>
              <a:rPr lang="en-US" dirty="0"/>
              <a:t> </a:t>
            </a:r>
            <a:r>
              <a:rPr lang="en-US" dirty="0" err="1"/>
              <a:t>và</a:t>
            </a:r>
            <a:r>
              <a:rPr lang="en-US" dirty="0"/>
              <a:t> </a:t>
            </a:r>
            <a:r>
              <a:rPr lang="en-US" dirty="0" err="1"/>
              <a:t>mạng</a:t>
            </a:r>
            <a:r>
              <a:rPr lang="en-US" dirty="0"/>
              <a:t> </a:t>
            </a:r>
            <a:r>
              <a:rPr lang="en-US" dirty="0" err="1" smtClean="0"/>
              <a:t>các</a:t>
            </a:r>
            <a:r>
              <a:rPr lang="en-US" dirty="0" smtClean="0"/>
              <a:t> </a:t>
            </a:r>
            <a:r>
              <a:rPr lang="en-US" dirty="0" err="1" smtClean="0"/>
              <a:t>dịch</a:t>
            </a:r>
            <a:r>
              <a:rPr lang="en-US" dirty="0" smtClean="0"/>
              <a:t> </a:t>
            </a:r>
            <a:r>
              <a:rPr lang="en-US" dirty="0" err="1"/>
              <a:t>vụ</a:t>
            </a:r>
            <a:r>
              <a:rPr lang="en-US" dirty="0"/>
              <a:t> </a:t>
            </a:r>
            <a:r>
              <a:rPr lang="en-US" dirty="0" err="1" smtClean="0"/>
              <a:t>khác</a:t>
            </a:r>
            <a:endParaRPr lang="en-US" dirty="0" smtClean="0"/>
          </a:p>
          <a:p>
            <a:r>
              <a:rPr lang="en-US" b="1" dirty="0"/>
              <a:t>Orchestration layer (</a:t>
            </a:r>
            <a:r>
              <a:rPr lang="en-US" b="1" dirty="0" err="1"/>
              <a:t>tầng</a:t>
            </a:r>
            <a:r>
              <a:rPr lang="en-US" b="1" dirty="0"/>
              <a:t> </a:t>
            </a:r>
            <a:r>
              <a:rPr lang="en-US" b="1" dirty="0" err="1"/>
              <a:t>điều</a:t>
            </a:r>
            <a:r>
              <a:rPr lang="en-US" b="1" dirty="0"/>
              <a:t> </a:t>
            </a:r>
            <a:r>
              <a:rPr lang="en-US" b="1" dirty="0" err="1"/>
              <a:t>phối</a:t>
            </a:r>
            <a:r>
              <a:rPr lang="en-US" b="1" dirty="0" smtClean="0"/>
              <a:t>)</a:t>
            </a:r>
          </a:p>
          <a:p>
            <a:pPr lvl="1"/>
            <a:r>
              <a:rPr lang="en-US" dirty="0" err="1"/>
              <a:t>Tầng</a:t>
            </a:r>
            <a:r>
              <a:rPr lang="en-US" dirty="0"/>
              <a:t> orchestration </a:t>
            </a:r>
            <a:r>
              <a:rPr lang="en-US" dirty="0" err="1"/>
              <a:t>chứa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vừa</a:t>
            </a:r>
            <a:r>
              <a:rPr lang="en-US" dirty="0"/>
              <a:t> </a:t>
            </a:r>
            <a:r>
              <a:rPr lang="en-US" dirty="0" err="1" smtClean="0"/>
              <a:t>là</a:t>
            </a:r>
            <a:r>
              <a:rPr lang="en-US" dirty="0" smtClean="0"/>
              <a:t> </a:t>
            </a:r>
            <a:r>
              <a:rPr lang="en-US" dirty="0" err="1" smtClean="0"/>
              <a:t>những</a:t>
            </a:r>
            <a:r>
              <a:rPr lang="en-US" dirty="0" smtClean="0"/>
              <a:t> </a:t>
            </a:r>
            <a:r>
              <a:rPr lang="en-US" dirty="0" err="1"/>
              <a:t>dịch</a:t>
            </a:r>
            <a:r>
              <a:rPr lang="en-US" dirty="0"/>
              <a:t> </a:t>
            </a:r>
            <a:r>
              <a:rPr lang="en-US" dirty="0" err="1"/>
              <a:t>vụ</a:t>
            </a:r>
            <a:r>
              <a:rPr lang="en-US" dirty="0"/>
              <a:t> </a:t>
            </a:r>
            <a:r>
              <a:rPr lang="en-US" dirty="0" err="1"/>
              <a:t>sử</a:t>
            </a:r>
            <a:r>
              <a:rPr lang="en-US" dirty="0"/>
              <a:t> </a:t>
            </a:r>
            <a:r>
              <a:rPr lang="en-US" dirty="0" err="1"/>
              <a:t>dụng</a:t>
            </a:r>
            <a:r>
              <a:rPr lang="en-US" dirty="0"/>
              <a:t> </a:t>
            </a:r>
            <a:r>
              <a:rPr lang="en-US" dirty="0" err="1"/>
              <a:t>vừa</a:t>
            </a:r>
            <a:r>
              <a:rPr lang="en-US" dirty="0"/>
              <a:t> </a:t>
            </a:r>
            <a:r>
              <a:rPr lang="en-US" dirty="0" err="1"/>
              <a:t>là</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cung</a:t>
            </a:r>
            <a:r>
              <a:rPr lang="en-US" dirty="0"/>
              <a:t> </a:t>
            </a:r>
            <a:r>
              <a:rPr lang="en-US" dirty="0" err="1"/>
              <a:t>cấp</a:t>
            </a:r>
            <a:r>
              <a:rPr lang="en-US" dirty="0" smtClean="0"/>
              <a:t>.</a:t>
            </a:r>
          </a:p>
          <a:p>
            <a:pPr lvl="1"/>
            <a:r>
              <a:rPr lang="en-US" dirty="0" err="1"/>
              <a:t>Những</a:t>
            </a:r>
            <a:r>
              <a:rPr lang="en-US" dirty="0"/>
              <a:t> </a:t>
            </a:r>
            <a:r>
              <a:rPr lang="en-US" dirty="0" err="1"/>
              <a:t>dịch</a:t>
            </a:r>
            <a:r>
              <a:rPr lang="en-US" dirty="0"/>
              <a:t> </a:t>
            </a:r>
            <a:r>
              <a:rPr lang="en-US" dirty="0" err="1"/>
              <a:t>vụ</a:t>
            </a:r>
            <a:r>
              <a:rPr lang="en-US" dirty="0"/>
              <a:t> </a:t>
            </a:r>
            <a:r>
              <a:rPr lang="en-US" dirty="0" err="1"/>
              <a:t>này</a:t>
            </a:r>
            <a:r>
              <a:rPr lang="en-US" dirty="0"/>
              <a:t> </a:t>
            </a:r>
            <a:r>
              <a:rPr lang="en-US" dirty="0" err="1"/>
              <a:t>sử</a:t>
            </a:r>
            <a:r>
              <a:rPr lang="en-US" dirty="0"/>
              <a:t> </a:t>
            </a:r>
            <a:r>
              <a:rPr lang="en-US" dirty="0" err="1"/>
              <a:t>dụng</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của</a:t>
            </a:r>
            <a:r>
              <a:rPr lang="en-US" dirty="0"/>
              <a:t> </a:t>
            </a:r>
            <a:r>
              <a:rPr lang="en-US" dirty="0" err="1"/>
              <a:t>tầng</a:t>
            </a:r>
            <a:r>
              <a:rPr lang="en-US" dirty="0"/>
              <a:t> </a:t>
            </a:r>
            <a:r>
              <a:rPr lang="en-US" dirty="0" err="1"/>
              <a:t>kết</a:t>
            </a:r>
            <a:r>
              <a:rPr lang="en-US" dirty="0"/>
              <a:t> </a:t>
            </a:r>
            <a:r>
              <a:rPr lang="en-US" dirty="0" err="1"/>
              <a:t>nối</a:t>
            </a:r>
            <a:r>
              <a:rPr lang="en-US" dirty="0"/>
              <a:t> </a:t>
            </a:r>
            <a:r>
              <a:rPr lang="en-US" dirty="0" err="1"/>
              <a:t>vàcác</a:t>
            </a:r>
            <a:r>
              <a:rPr lang="en-US" dirty="0"/>
              <a:t> </a:t>
            </a:r>
            <a:r>
              <a:rPr lang="en-US" dirty="0" err="1"/>
              <a:t>dịch</a:t>
            </a:r>
            <a:r>
              <a:rPr lang="en-US" dirty="0"/>
              <a:t> </a:t>
            </a:r>
            <a:r>
              <a:rPr lang="en-US" dirty="0" err="1"/>
              <a:t>vụ</a:t>
            </a:r>
            <a:r>
              <a:rPr lang="en-US" dirty="0"/>
              <a:t> orchestration </a:t>
            </a:r>
            <a:r>
              <a:rPr lang="en-US" dirty="0" err="1"/>
              <a:t>khác</a:t>
            </a:r>
            <a:r>
              <a:rPr lang="en-US" dirty="0"/>
              <a:t> </a:t>
            </a:r>
            <a:r>
              <a:rPr lang="en-US" dirty="0" err="1"/>
              <a:t>để</a:t>
            </a:r>
            <a:r>
              <a:rPr lang="en-US" dirty="0"/>
              <a:t> </a:t>
            </a:r>
            <a:r>
              <a:rPr lang="en-US" dirty="0" err="1"/>
              <a:t>kết</a:t>
            </a:r>
            <a:r>
              <a:rPr lang="en-US" dirty="0"/>
              <a:t> </a:t>
            </a:r>
            <a:r>
              <a:rPr lang="en-US" dirty="0" err="1"/>
              <a:t>hợp</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cấpthấp</a:t>
            </a:r>
            <a:r>
              <a:rPr lang="en-US" dirty="0"/>
              <a:t> </a:t>
            </a:r>
            <a:r>
              <a:rPr lang="en-US" dirty="0" err="1"/>
              <a:t>hơn</a:t>
            </a:r>
            <a:r>
              <a:rPr lang="en-US" dirty="0"/>
              <a:t> </a:t>
            </a:r>
            <a:r>
              <a:rPr lang="en-US" dirty="0" err="1"/>
              <a:t>thành</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hoạt</a:t>
            </a:r>
            <a:r>
              <a:rPr lang="en-US" dirty="0"/>
              <a:t> </a:t>
            </a:r>
            <a:r>
              <a:rPr lang="en-US" dirty="0" err="1"/>
              <a:t>động</a:t>
            </a:r>
            <a:r>
              <a:rPr lang="en-US" dirty="0"/>
              <a:t> ở </a:t>
            </a:r>
            <a:r>
              <a:rPr lang="en-US" dirty="0" err="1"/>
              <a:t>cấp</a:t>
            </a:r>
            <a:r>
              <a:rPr lang="en-US" dirty="0"/>
              <a:t> </a:t>
            </a:r>
            <a:r>
              <a:rPr lang="en-US" dirty="0" err="1"/>
              <a:t>cao</a:t>
            </a:r>
            <a:r>
              <a:rPr lang="en-US" dirty="0"/>
              <a:t> </a:t>
            </a:r>
            <a:r>
              <a:rPr lang="en-US" dirty="0" err="1"/>
              <a:t>hơn</a:t>
            </a:r>
            <a:r>
              <a:rPr lang="en-US" dirty="0"/>
              <a:t>, </a:t>
            </a:r>
            <a:r>
              <a:rPr lang="en-US" dirty="0" err="1"/>
              <a:t>có</a:t>
            </a:r>
            <a:r>
              <a:rPr lang="en-US" dirty="0"/>
              <a:t> </a:t>
            </a:r>
            <a:r>
              <a:rPr lang="en-US" dirty="0" err="1" smtClean="0"/>
              <a:t>hành</a:t>
            </a:r>
            <a:r>
              <a:rPr lang="en-US" dirty="0" smtClean="0"/>
              <a:t> vi </a:t>
            </a:r>
            <a:r>
              <a:rPr lang="en-US" dirty="0" err="1"/>
              <a:t>gần</a:t>
            </a:r>
            <a:r>
              <a:rPr lang="en-US" dirty="0"/>
              <a:t> </a:t>
            </a:r>
            <a:r>
              <a:rPr lang="en-US" dirty="0" err="1"/>
              <a:t>với</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nghiệp</a:t>
            </a:r>
            <a:r>
              <a:rPr lang="en-US" dirty="0"/>
              <a:t> </a:t>
            </a:r>
            <a:r>
              <a:rPr lang="en-US" dirty="0" err="1"/>
              <a:t>vụ</a:t>
            </a:r>
            <a:r>
              <a:rPr lang="en-US" dirty="0"/>
              <a:t> </a:t>
            </a:r>
            <a:r>
              <a:rPr lang="en-US" dirty="0" err="1"/>
              <a:t>thực</a:t>
            </a:r>
            <a:r>
              <a:rPr lang="en-US" dirty="0"/>
              <a:t> </a:t>
            </a:r>
            <a:r>
              <a:rPr lang="en-US" dirty="0" err="1" smtClean="0"/>
              <a:t>hơn</a:t>
            </a:r>
            <a:endParaRPr lang="en-US" dirty="0" smtClean="0"/>
          </a:p>
          <a:p>
            <a:endParaRPr lang="en-US" dirty="0"/>
          </a:p>
        </p:txBody>
      </p:sp>
    </p:spTree>
    <p:extLst>
      <p:ext uri="{BB962C8B-B14F-4D97-AF65-F5344CB8AC3E}">
        <p14:creationId xmlns:p14="http://schemas.microsoft.com/office/powerpoint/2010/main" val="3928283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866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Garamond</vt:lpstr>
      <vt:lpstr>Times New Roman</vt:lpstr>
      <vt:lpstr>Wingdings</vt:lpstr>
      <vt:lpstr>Office Theme</vt:lpstr>
      <vt:lpstr>BÀI GIẢNG  LẬP TRÌNH MẠNG</vt:lpstr>
      <vt:lpstr>PowerPoint Presentation</vt:lpstr>
      <vt:lpstr>Tổng quan kiến trúc hướng dịch vụ SOA</vt:lpstr>
      <vt:lpstr>Tổng quan kiến trúc hướng dịch vụ SOA</vt:lpstr>
      <vt:lpstr>Ưu điểm của SOA</vt:lpstr>
      <vt:lpstr>Ưu điểm của SOA</vt:lpstr>
      <vt:lpstr>Nhược điểm của SOA</vt:lpstr>
      <vt:lpstr>Kiến trúc phân tầng hệ thống SOA:</vt:lpstr>
      <vt:lpstr>Kiến trúc phân tầng hệ thống SOA:</vt:lpstr>
      <vt:lpstr>Kiến trúc phân tầng hệ thống SOA:</vt:lpstr>
      <vt:lpstr>Sự khác nhau giữa kiến trúc hướng dịch vụ (SOA) và các dịch vụ web là gì?</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acer</cp:lastModifiedBy>
  <cp:revision>26</cp:revision>
  <dcterms:created xsi:type="dcterms:W3CDTF">2020-05-27T05:21:30Z</dcterms:created>
  <dcterms:modified xsi:type="dcterms:W3CDTF">2022-08-13T01:38:39Z</dcterms:modified>
</cp:coreProperties>
</file>