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7" r:id="rId38"/>
    <p:sldId id="294" r:id="rId39"/>
    <p:sldId id="295" r:id="rId40"/>
    <p:sldId id="296" r:id="rId41"/>
    <p:sldId id="25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54A54-D954-4A61-ABC1-1B8087AA0CC3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12995-0A9D-430E-A79F-75D9AFC3F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7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52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333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919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88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70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24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58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809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41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43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52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196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66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892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587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32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9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241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18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6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773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85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009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416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718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918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863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2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17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79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38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49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0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56662CB-0803-47C7-B8F3-343BD637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913163-7159-4A13-99D8-0BF55A00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937CC0-663F-45FD-AF01-CB276254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F24968-DE40-4BED-BFBB-FACFDD8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1762EC-6177-4132-ACB5-5C73047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176000" cy="6858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609600" y="838200"/>
            <a:ext cx="11582400" cy="5562600"/>
          </a:xfrm>
        </p:spPr>
        <p:txBody>
          <a:bodyPr/>
          <a:lstStyle/>
          <a:p>
            <a:pPr lvl="0"/>
            <a:endParaRPr lang="fr-FR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A94F7-5967-4D08-98D4-26015898D542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87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46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431235"/>
            <a:ext cx="11100021" cy="4866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36" y="365125"/>
            <a:ext cx="9295852" cy="9594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3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543" y="1447137"/>
            <a:ext cx="10789257" cy="472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286FF-B124-458F-B57B-2B1D24945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BÀI GIẢNG </a:t>
            </a:r>
            <a:br>
              <a:rPr lang="en-US" dirty="0"/>
            </a:br>
            <a:r>
              <a:rPr lang="en-US" dirty="0"/>
              <a:t>LẬP TRÌNH MẠNG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71ED79-E603-4351-A7EB-B158BDF0B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20326"/>
            <a:ext cx="10515600" cy="1655762"/>
          </a:xfrm>
        </p:spPr>
        <p:txBody>
          <a:bodyPr/>
          <a:lstStyle/>
          <a:p>
            <a:r>
              <a:rPr lang="en-US" b="1" smtClean="0"/>
              <a:t>PGS.TS.Huỳnh</a:t>
            </a:r>
            <a:r>
              <a:rPr lang="en-US" b="1" dirty="0" smtClean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; </a:t>
            </a:r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Anh</a:t>
            </a:r>
            <a:r>
              <a:rPr lang="en-US" b="1" dirty="0"/>
              <a:t> </a:t>
            </a:r>
            <a:r>
              <a:rPr lang="en-US" b="1" dirty="0" err="1"/>
              <a:t>Tuấn</a:t>
            </a:r>
            <a:r>
              <a:rPr lang="en-US" b="1" dirty="0"/>
              <a:t>; </a:t>
            </a:r>
            <a:r>
              <a:rPr lang="en-US" b="1" dirty="0" err="1"/>
              <a:t>Lê</a:t>
            </a:r>
            <a:r>
              <a:rPr lang="en-US" b="1" dirty="0"/>
              <a:t> </a:t>
            </a:r>
            <a:r>
              <a:rPr lang="en-US" b="1" dirty="0" err="1" smtClean="0"/>
              <a:t>Tân</a:t>
            </a:r>
            <a:r>
              <a:rPr lang="en-US" b="1" dirty="0" smtClean="0"/>
              <a:t>; </a:t>
            </a:r>
            <a:br>
              <a:rPr lang="en-US" b="1" dirty="0" smtClean="0"/>
            </a:br>
            <a:r>
              <a:rPr lang="en-US" b="1" dirty="0" err="1" smtClean="0"/>
              <a:t>Nguyễn</a:t>
            </a:r>
            <a:r>
              <a:rPr lang="en-US" b="1" dirty="0" smtClean="0"/>
              <a:t> </a:t>
            </a:r>
            <a:r>
              <a:rPr lang="en-US" b="1" dirty="0" err="1"/>
              <a:t>Thanh</a:t>
            </a:r>
            <a:r>
              <a:rPr lang="en-US" b="1" dirty="0"/>
              <a:t> </a:t>
            </a:r>
            <a:r>
              <a:rPr lang="en-US" b="1" dirty="0" err="1" smtClean="0"/>
              <a:t>Cẩm;Hoàng</a:t>
            </a:r>
            <a:r>
              <a:rPr lang="en-US" b="1" dirty="0" smtClean="0"/>
              <a:t> </a:t>
            </a:r>
            <a:r>
              <a:rPr lang="en-US" b="1" dirty="0" err="1" smtClean="0"/>
              <a:t>Hữu</a:t>
            </a:r>
            <a:r>
              <a:rPr lang="en-US" b="1" dirty="0" smtClean="0"/>
              <a:t> </a:t>
            </a:r>
            <a:r>
              <a:rPr lang="en-US" b="1" dirty="0" err="1" smtClean="0"/>
              <a:t>Đức</a:t>
            </a:r>
            <a:endParaRPr lang="en-US" b="1" dirty="0"/>
          </a:p>
          <a:p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CD69E6-27AC-4871-8936-A081C2E538C4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vi-VN" sz="3600" dirty="0" err="1" smtClean="0">
                <a:latin typeface="Arial" panose="020B0604020202020204" pitchFamily="34" charset="0"/>
              </a:rPr>
              <a:t>Đặc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trưng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của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mô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hình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ưd</a:t>
            </a:r>
            <a:r>
              <a:rPr lang="en-US" altLang="vi-VN" sz="3600" dirty="0" smtClean="0">
                <a:latin typeface="Arial" panose="020B0604020202020204" pitchFamily="34" charset="0"/>
              </a:rPr>
              <a:t> client/server (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tt</a:t>
            </a:r>
            <a:r>
              <a:rPr lang="en-US" altLang="vi-VN" sz="3600" dirty="0" smtClean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smtClean="0"/>
              <a:t>Đóng gói dịch vụ</a:t>
            </a:r>
          </a:p>
          <a:p>
            <a:pPr lvl="1">
              <a:lnSpc>
                <a:spcPct val="140000"/>
              </a:lnSpc>
            </a:pPr>
            <a:r>
              <a:rPr lang="en-US" altLang="vi-VN" smtClean="0"/>
              <a:t>Server như một chuyên gia, </a:t>
            </a:r>
          </a:p>
          <a:p>
            <a:pPr lvl="2">
              <a:lnSpc>
                <a:spcPct val="140000"/>
              </a:lnSpc>
            </a:pPr>
            <a:r>
              <a:rPr lang="en-US" altLang="vi-VN" smtClean="0"/>
              <a:t>Hoàn thành tác vụ đáp ứng lại các yêu cầu từ client. </a:t>
            </a:r>
          </a:p>
          <a:p>
            <a:pPr lvl="1">
              <a:lnSpc>
                <a:spcPct val="140000"/>
              </a:lnSpc>
            </a:pPr>
            <a:r>
              <a:rPr lang="en-US" altLang="vi-VN" smtClean="0"/>
              <a:t>Server có thể được nâng cấp mà không ảnh hưởng đến client</a:t>
            </a:r>
          </a:p>
          <a:p>
            <a:r>
              <a:rPr lang="en-US" altLang="vi-VN" smtClean="0"/>
              <a:t>Tính toàn vẹn</a:t>
            </a:r>
          </a:p>
          <a:p>
            <a:pPr lvl="1">
              <a:lnSpc>
                <a:spcPct val="150000"/>
              </a:lnSpc>
            </a:pPr>
            <a:r>
              <a:rPr lang="en-US" altLang="vi-VN" smtClean="0"/>
              <a:t>Mã và dữ liệu đối với một server được bảo trì tập trung </a:t>
            </a:r>
          </a:p>
          <a:p>
            <a:pPr lvl="2">
              <a:lnSpc>
                <a:spcPct val="150000"/>
              </a:lnSpc>
            </a:pPr>
            <a:r>
              <a:rPr lang="en-US" altLang="vi-VN" smtClean="0"/>
              <a:t>Giảm chi phí và bảo vệ sự toàn vẹn của dữ liệu chung. </a:t>
            </a:r>
          </a:p>
          <a:p>
            <a:pPr lvl="1">
              <a:lnSpc>
                <a:spcPct val="150000"/>
              </a:lnSpc>
            </a:pPr>
            <a:r>
              <a:rPr lang="en-US" altLang="vi-VN" smtClean="0"/>
              <a:t>Trong khi đó, client duy trì tính cá nhân và độc lập.</a:t>
            </a:r>
          </a:p>
        </p:txBody>
      </p:sp>
    </p:spTree>
    <p:extLst>
      <p:ext uri="{BB962C8B-B14F-4D97-AF65-F5344CB8AC3E}">
        <p14:creationId xmlns:p14="http://schemas.microsoft.com/office/powerpoint/2010/main" val="13999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9DD095-A225-4301-A08F-5BE13942845F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vi-VN" sz="3600" dirty="0" err="1" smtClean="0">
                <a:latin typeface="Arial" panose="020B0604020202020204" pitchFamily="34" charset="0"/>
              </a:rPr>
              <a:t>Đặc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trưng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của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mô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hình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ưd</a:t>
            </a:r>
            <a:r>
              <a:rPr lang="en-US" altLang="vi-VN" sz="3600" dirty="0" smtClean="0">
                <a:latin typeface="Arial" panose="020B0604020202020204" pitchFamily="34" charset="0"/>
              </a:rPr>
              <a:t> client/server (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tt</a:t>
            </a:r>
            <a:r>
              <a:rPr lang="en-US" altLang="vi-VN" sz="3600" dirty="0" smtClean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52144"/>
            <a:ext cx="8686800" cy="5705856"/>
          </a:xfrm>
        </p:spPr>
        <p:txBody>
          <a:bodyPr>
            <a:normAutofit lnSpcReduction="10000"/>
          </a:bodyPr>
          <a:lstStyle/>
          <a:p>
            <a:r>
              <a:rPr lang="en-US" altLang="vi-VN" dirty="0" err="1" smtClean="0"/>
              <a:t>Trong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suốt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định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vị</a:t>
            </a:r>
            <a:endParaRPr lang="en-US" altLang="vi-VN" dirty="0" smtClean="0"/>
          </a:p>
          <a:p>
            <a:pPr lvl="1">
              <a:lnSpc>
                <a:spcPct val="130000"/>
              </a:lnSpc>
            </a:pPr>
            <a:r>
              <a:rPr lang="en-US" altLang="vi-VN" dirty="0" smtClean="0"/>
              <a:t>Server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client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máy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hoặc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khác</a:t>
            </a:r>
            <a:r>
              <a:rPr lang="en-US" altLang="vi-VN" dirty="0" smtClean="0"/>
              <a:t>. </a:t>
            </a:r>
          </a:p>
          <a:p>
            <a:pPr>
              <a:lnSpc>
                <a:spcPct val="130000"/>
              </a:lnSpc>
            </a:pPr>
            <a:r>
              <a:rPr lang="en-US" altLang="vi-VN" dirty="0" err="1" smtClean="0"/>
              <a:t>Tính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mođun</a:t>
            </a:r>
            <a:endParaRPr lang="en-US" altLang="vi-VN" dirty="0" smtClean="0"/>
          </a:p>
          <a:p>
            <a:pPr lvl="1">
              <a:lnSpc>
                <a:spcPct val="130000"/>
              </a:lnSpc>
            </a:pP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client/server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thiết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kế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thành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nhiều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mođun</a:t>
            </a:r>
            <a:r>
              <a:rPr lang="en-US" altLang="vi-VN" dirty="0" smtClean="0"/>
              <a:t>. </a:t>
            </a:r>
          </a:p>
          <a:p>
            <a:pPr lvl="2">
              <a:lnSpc>
                <a:spcPct val="130000"/>
              </a:lnSpc>
            </a:pPr>
            <a:r>
              <a:rPr lang="en-US" altLang="vi-VN" dirty="0" smtClean="0"/>
              <a:t>Chia </a:t>
            </a:r>
            <a:r>
              <a:rPr lang="en-US" altLang="vi-VN" dirty="0" err="1" smtClean="0"/>
              <a:t>để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trị</a:t>
            </a:r>
            <a:endParaRPr lang="en-US" altLang="vi-VN" dirty="0" smtClean="0"/>
          </a:p>
          <a:p>
            <a:pPr lvl="2">
              <a:lnSpc>
                <a:spcPct val="130000"/>
              </a:lnSpc>
            </a:pPr>
            <a:r>
              <a:rPr lang="en-US" altLang="vi-VN" dirty="0" err="1" smtClean="0"/>
              <a:t>Khả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năng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chịu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lỗi</a:t>
            </a:r>
            <a:r>
              <a:rPr lang="en-US" altLang="vi-VN" dirty="0" smtClean="0"/>
              <a:t> (</a:t>
            </a:r>
            <a:r>
              <a:rPr lang="en-US" altLang="vi-VN" dirty="0" err="1" smtClean="0"/>
              <a:t>lỗi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xảy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ra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tại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mođun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nào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không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làm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sập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toàn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bộ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hệ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thống</a:t>
            </a:r>
            <a:r>
              <a:rPr lang="en-US" altLang="vi-VN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altLang="vi-VN" dirty="0" err="1" smtClean="0"/>
              <a:t>Tính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không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phụ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thuộc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nền</a:t>
            </a:r>
            <a:endParaRPr lang="en-US" altLang="vi-VN" dirty="0" smtClean="0"/>
          </a:p>
          <a:p>
            <a:pPr lvl="1">
              <a:lnSpc>
                <a:spcPct val="130000"/>
              </a:lnSpc>
            </a:pP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ưd</a:t>
            </a:r>
            <a:r>
              <a:rPr lang="en-US" altLang="vi-VN" dirty="0" smtClean="0"/>
              <a:t> client/server </a:t>
            </a:r>
            <a:r>
              <a:rPr lang="en-US" altLang="vi-VN" dirty="0" err="1" smtClean="0"/>
              <a:t>lý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tưởng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độc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lâp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nền</a:t>
            </a:r>
            <a:endParaRPr lang="en-US" altLang="vi-VN" dirty="0" smtClean="0"/>
          </a:p>
          <a:p>
            <a:pPr lvl="2">
              <a:lnSpc>
                <a:spcPct val="130000"/>
              </a:lnSpc>
            </a:pPr>
            <a:r>
              <a:rPr lang="en-US" altLang="vi-VN" dirty="0" err="1" smtClean="0"/>
              <a:t>phần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cứng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hệ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điều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hành</a:t>
            </a:r>
            <a:endParaRPr lang="en-US" altLang="vi-VN" dirty="0" smtClean="0"/>
          </a:p>
          <a:p>
            <a:pPr lvl="1"/>
            <a:endParaRPr lang="en-US" altLang="vi-VN" dirty="0" smtClean="0"/>
          </a:p>
          <a:p>
            <a:pPr lvl="2"/>
            <a:endParaRPr lang="en-US" altLang="vi-VN" dirty="0" smtClean="0"/>
          </a:p>
        </p:txBody>
      </p:sp>
    </p:spTree>
    <p:extLst>
      <p:ext uri="{BB962C8B-B14F-4D97-AF65-F5344CB8AC3E}">
        <p14:creationId xmlns:p14="http://schemas.microsoft.com/office/powerpoint/2010/main" val="21758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692B9D-6412-4AB3-8840-F601ADFB7504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vi-VN" sz="3600" dirty="0" err="1" smtClean="0">
                <a:latin typeface="Arial" panose="020B0604020202020204" pitchFamily="34" charset="0"/>
              </a:rPr>
              <a:t>Đặc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trưng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của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mô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hình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ưd</a:t>
            </a:r>
            <a:r>
              <a:rPr lang="en-US" altLang="vi-VN" sz="3600" dirty="0" smtClean="0">
                <a:latin typeface="Arial" panose="020B0604020202020204" pitchFamily="34" charset="0"/>
              </a:rPr>
              <a:t> client/server (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tt</a:t>
            </a:r>
            <a:r>
              <a:rPr lang="en-US" altLang="vi-VN" sz="3600" dirty="0" smtClean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70432"/>
            <a:ext cx="8686800" cy="568756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vi-VN" dirty="0" err="1" smtClean="0"/>
              <a:t>Tính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lại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mã</a:t>
            </a:r>
            <a:endParaRPr lang="en-US" altLang="vi-VN" dirty="0" smtClean="0"/>
          </a:p>
          <a:p>
            <a:pPr lvl="1">
              <a:lnSpc>
                <a:spcPct val="130000"/>
              </a:lnSpc>
            </a:pP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đoạn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mã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trong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tiến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 server </a:t>
            </a:r>
            <a:r>
              <a:rPr lang="en-US" altLang="vi-VN" dirty="0" err="1" smtClean="0"/>
              <a:t>phải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trong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tiến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 server </a:t>
            </a:r>
            <a:r>
              <a:rPr lang="en-US" altLang="vi-VN" dirty="0" err="1" smtClean="0"/>
              <a:t>khác</a:t>
            </a:r>
            <a:r>
              <a:rPr lang="en-US" altLang="vi-VN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altLang="vi-VN" dirty="0" err="1" smtClean="0"/>
              <a:t>Tách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biệt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chức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năng</a:t>
            </a:r>
            <a:r>
              <a:rPr lang="en-US" altLang="vi-VN" dirty="0" smtClean="0"/>
              <a:t> client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server</a:t>
            </a:r>
          </a:p>
          <a:p>
            <a:pPr lvl="1">
              <a:lnSpc>
                <a:spcPct val="130000"/>
              </a:lnSpc>
            </a:pPr>
            <a:r>
              <a:rPr lang="en-US" altLang="vi-VN" dirty="0" smtClean="0"/>
              <a:t>2 </a:t>
            </a:r>
            <a:r>
              <a:rPr lang="en-US" altLang="vi-VN" dirty="0" err="1" smtClean="0"/>
              <a:t>bên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phải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đảm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nhận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chức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năng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riêng</a:t>
            </a:r>
            <a:endParaRPr lang="en-US" altLang="vi-VN" dirty="0" smtClean="0"/>
          </a:p>
          <a:p>
            <a:pPr>
              <a:lnSpc>
                <a:spcPct val="130000"/>
              </a:lnSpc>
            </a:pPr>
            <a:r>
              <a:rPr lang="en-US" altLang="vi-VN" dirty="0" smtClean="0"/>
              <a:t>Chia </a:t>
            </a:r>
            <a:r>
              <a:rPr lang="en-US" altLang="vi-VN" dirty="0" err="1" smtClean="0"/>
              <a:t>sẽ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tài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nguyên</a:t>
            </a:r>
            <a:endParaRPr lang="en-US" altLang="vi-VN" dirty="0" smtClean="0"/>
          </a:p>
          <a:p>
            <a:pPr lvl="1">
              <a:lnSpc>
                <a:spcPct val="130000"/>
              </a:lnSpc>
            </a:pPr>
            <a:r>
              <a:rPr lang="en-US" altLang="vi-VN" dirty="0" err="1" smtClean="0"/>
              <a:t>Một</a:t>
            </a:r>
            <a:r>
              <a:rPr lang="en-US" altLang="vi-VN" dirty="0" smtClean="0"/>
              <a:t> server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thể</a:t>
            </a:r>
            <a:r>
              <a:rPr lang="en-US" altLang="vi-VN" dirty="0" smtClean="0"/>
              <a:t> chia </a:t>
            </a:r>
            <a:r>
              <a:rPr lang="en-US" altLang="vi-VN" dirty="0" err="1" smtClean="0"/>
              <a:t>sẽ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tài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nguyên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nhiều</a:t>
            </a:r>
            <a:r>
              <a:rPr lang="en-US" altLang="vi-VN" dirty="0" smtClean="0"/>
              <a:t> client </a:t>
            </a:r>
            <a:r>
              <a:rPr lang="en-US" altLang="vi-VN" dirty="0" err="1" smtClean="0"/>
              <a:t>cùng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lúc</a:t>
            </a:r>
            <a:r>
              <a:rPr lang="en-US" altLang="vi-VN" dirty="0" smtClean="0"/>
              <a:t>. </a:t>
            </a:r>
          </a:p>
          <a:p>
            <a:pPr lvl="1">
              <a:lnSpc>
                <a:spcPct val="130000"/>
              </a:lnSpc>
            </a:pPr>
            <a:r>
              <a:rPr lang="en-US" altLang="vi-VN" dirty="0" smtClean="0"/>
              <a:t>Server </a:t>
            </a:r>
            <a:r>
              <a:rPr lang="en-US" altLang="vi-VN" dirty="0" err="1" smtClean="0"/>
              <a:t>cũng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khả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năng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điều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truy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nhập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của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client </a:t>
            </a:r>
            <a:r>
              <a:rPr lang="en-US" altLang="vi-VN" dirty="0" err="1" smtClean="0"/>
              <a:t>đến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tài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nguyên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dùng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chung</a:t>
            </a:r>
            <a:r>
              <a:rPr lang="en-US" altLang="vi-VN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24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97D98C-B9C8-49BD-81AB-4615CF9AED4E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vi-VN" smtClean="0">
                <a:latin typeface="Arial" panose="020B0604020202020204" pitchFamily="34" charset="0"/>
              </a:rPr>
              <a:t>Ưu điểm của mô hình ưd client/server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vi-VN" smtClean="0"/>
              <a:t>Tính tập trung (Centralization) 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Truy cập tài nguyên và bảo mật dữ liệu </a:t>
            </a:r>
          </a:p>
          <a:p>
            <a:pPr lvl="2">
              <a:lnSpc>
                <a:spcPct val="120000"/>
              </a:lnSpc>
            </a:pPr>
            <a:r>
              <a:rPr lang="en-US" altLang="vi-VN" smtClean="0"/>
              <a:t>tập trung thông qua server</a:t>
            </a:r>
          </a:p>
          <a:p>
            <a:pPr>
              <a:lnSpc>
                <a:spcPct val="120000"/>
              </a:lnSpc>
            </a:pPr>
            <a:r>
              <a:rPr lang="en-US" altLang="vi-VN" smtClean="0"/>
              <a:t>Tính co giãn (Scalability) 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Nâng cấp bất cứ thành phần nào khi cần thiết</a:t>
            </a:r>
          </a:p>
          <a:p>
            <a:pPr>
              <a:lnSpc>
                <a:spcPct val="120000"/>
              </a:lnSpc>
            </a:pPr>
            <a:r>
              <a:rPr lang="en-US" altLang="vi-VN" smtClean="0"/>
              <a:t>Tính mềm dẻo (Flexibility) 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Công nghệ mới có thể dễ dàng tích hợp vào hệ thống</a:t>
            </a:r>
          </a:p>
          <a:p>
            <a:pPr>
              <a:lnSpc>
                <a:spcPct val="120000"/>
              </a:lnSpc>
            </a:pPr>
            <a:r>
              <a:rPr lang="en-US" altLang="vi-VN" smtClean="0"/>
              <a:t>Tính trao đổi tương tác (Interoperability)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Tất cả các thành phần (clients, mạng, servers) cùng nhau làm việc.</a:t>
            </a:r>
          </a:p>
          <a:p>
            <a:endParaRPr lang="en-US" altLang="vi-VN" smtClean="0"/>
          </a:p>
        </p:txBody>
      </p:sp>
    </p:spTree>
    <p:extLst>
      <p:ext uri="{BB962C8B-B14F-4D97-AF65-F5344CB8AC3E}">
        <p14:creationId xmlns:p14="http://schemas.microsoft.com/office/powerpoint/2010/main" val="24004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F560F3-9A56-4659-843B-ED7D84253E26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vi-VN" sz="3600" dirty="0" err="1" smtClean="0">
                <a:latin typeface="Arial" panose="020B0604020202020204" pitchFamily="34" charset="0"/>
              </a:rPr>
              <a:t>Nhược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điểm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của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mô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hình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ưd</a:t>
            </a:r>
            <a:r>
              <a:rPr lang="en-US" altLang="vi-VN" sz="3600" dirty="0" smtClean="0">
                <a:latin typeface="Arial" panose="020B0604020202020204" pitchFamily="34" charset="0"/>
              </a:rPr>
              <a:t> client/server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34440"/>
            <a:ext cx="8686800" cy="562356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vi-VN" dirty="0" err="1" smtClean="0"/>
              <a:t>Quản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trị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hệ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thống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khăn</a:t>
            </a:r>
            <a:endParaRPr lang="en-US" altLang="vi-VN" dirty="0" smtClean="0"/>
          </a:p>
          <a:p>
            <a:pPr lvl="1">
              <a:lnSpc>
                <a:spcPct val="130000"/>
              </a:lnSpc>
            </a:pPr>
            <a:r>
              <a:rPr lang="en-US" altLang="vi-VN" dirty="0" err="1" smtClean="0"/>
              <a:t>Duy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thông</a:t>
            </a:r>
            <a:r>
              <a:rPr lang="en-US" altLang="vi-VN" dirty="0" smtClean="0"/>
              <a:t> tin </a:t>
            </a:r>
            <a:r>
              <a:rPr lang="en-US" altLang="vi-VN" dirty="0" err="1" smtClean="0"/>
              <a:t>cấu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hình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luôn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cập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nhật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nhất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quán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giữa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tất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cả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thiết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bị</a:t>
            </a:r>
            <a:r>
              <a:rPr lang="en-US" altLang="vi-VN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altLang="vi-VN" dirty="0" err="1" smtClean="0"/>
              <a:t>Nâng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cấp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phiên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bản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mới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đồng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bộ</a:t>
            </a:r>
            <a:r>
              <a:rPr lang="en-US" altLang="vi-VN" dirty="0" smtClean="0"/>
              <a:t>. </a:t>
            </a:r>
          </a:p>
          <a:p>
            <a:pPr>
              <a:lnSpc>
                <a:spcPct val="130000"/>
              </a:lnSpc>
            </a:pPr>
            <a:r>
              <a:rPr lang="en-US" altLang="vi-VN" dirty="0" err="1" smtClean="0"/>
              <a:t>Phụ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thuộc</a:t>
            </a:r>
            <a:r>
              <a:rPr lang="en-US" altLang="vi-VN" dirty="0" smtClean="0"/>
              <a:t> </a:t>
            </a:r>
            <a:r>
              <a:rPr lang="en-US" altLang="vi-VN" dirty="0" err="1" smtClean="0">
                <a:solidFill>
                  <a:srgbClr val="A50021"/>
                </a:solidFill>
              </a:rPr>
              <a:t>độ</a:t>
            </a:r>
            <a:r>
              <a:rPr lang="en-US" altLang="vi-VN" dirty="0" smtClean="0">
                <a:solidFill>
                  <a:srgbClr val="A50021"/>
                </a:solidFill>
              </a:rPr>
              <a:t> tin </a:t>
            </a:r>
            <a:r>
              <a:rPr lang="en-US" altLang="vi-VN" dirty="0" err="1" smtClean="0">
                <a:solidFill>
                  <a:srgbClr val="A50021"/>
                </a:solidFill>
              </a:rPr>
              <a:t>cậy</a:t>
            </a:r>
            <a:r>
              <a:rPr lang="en-US" altLang="vi-VN" dirty="0" smtClean="0">
                <a:solidFill>
                  <a:srgbClr val="A50021"/>
                </a:solidFill>
              </a:rPr>
              <a:t> </a:t>
            </a:r>
            <a:r>
              <a:rPr lang="en-US" altLang="vi-VN" dirty="0" err="1" smtClean="0">
                <a:solidFill>
                  <a:srgbClr val="A50021"/>
                </a:solidFill>
              </a:rPr>
              <a:t>của</a:t>
            </a:r>
            <a:r>
              <a:rPr lang="en-US" altLang="vi-VN" dirty="0" smtClean="0">
                <a:solidFill>
                  <a:srgbClr val="A50021"/>
                </a:solidFill>
              </a:rPr>
              <a:t> </a:t>
            </a:r>
            <a:r>
              <a:rPr lang="en-US" altLang="vi-VN" dirty="0" err="1" smtClean="0">
                <a:solidFill>
                  <a:srgbClr val="A50021"/>
                </a:solidFill>
              </a:rPr>
              <a:t>mạng</a:t>
            </a:r>
            <a:endParaRPr lang="en-US" altLang="vi-VN" dirty="0" smtClean="0"/>
          </a:p>
          <a:p>
            <a:pPr>
              <a:lnSpc>
                <a:spcPct val="130000"/>
              </a:lnSpc>
            </a:pPr>
            <a:r>
              <a:rPr lang="en-US" altLang="vi-VN" dirty="0" smtClean="0"/>
              <a:t>Chi </a:t>
            </a:r>
            <a:r>
              <a:rPr lang="en-US" altLang="vi-VN" dirty="0" err="1" smtClean="0"/>
              <a:t>phí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thiết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kế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cài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đặt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quản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trị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bảo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rất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lớn</a:t>
            </a:r>
            <a:r>
              <a:rPr lang="en-US" altLang="vi-VN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altLang="vi-VN" dirty="0" err="1" smtClean="0"/>
              <a:t>Phải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giải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quyết</a:t>
            </a:r>
            <a:endParaRPr lang="en-US" altLang="vi-VN" dirty="0" smtClean="0"/>
          </a:p>
          <a:p>
            <a:pPr lvl="1">
              <a:lnSpc>
                <a:spcPct val="130000"/>
              </a:lnSpc>
            </a:pPr>
            <a:r>
              <a:rPr lang="en-US" altLang="vi-VN" dirty="0" err="1" smtClean="0"/>
              <a:t>sự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xung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trong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hệ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thống</a:t>
            </a:r>
            <a:r>
              <a:rPr lang="en-US" altLang="vi-VN" dirty="0" smtClean="0"/>
              <a:t>, </a:t>
            </a:r>
          </a:p>
          <a:p>
            <a:pPr lvl="1">
              <a:lnSpc>
                <a:spcPct val="130000"/>
              </a:lnSpc>
            </a:pPr>
            <a:r>
              <a:rPr lang="en-US" altLang="vi-VN" dirty="0" err="1" smtClean="0"/>
              <a:t>tính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tương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thích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của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thành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phần</a:t>
            </a:r>
            <a:r>
              <a:rPr lang="en-US" altLang="vi-VN" dirty="0" smtClean="0"/>
              <a:t>, </a:t>
            </a:r>
          </a:p>
          <a:p>
            <a:pPr lvl="1">
              <a:lnSpc>
                <a:spcPct val="130000"/>
              </a:lnSpc>
            </a:pPr>
            <a:r>
              <a:rPr lang="en-US" altLang="vi-VN" dirty="0" err="1" smtClean="0"/>
              <a:t>việc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cấu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hình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hệ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thống</a:t>
            </a:r>
            <a:r>
              <a:rPr lang="en-US" altLang="vi-VN" dirty="0" smtClean="0"/>
              <a:t>.  </a:t>
            </a:r>
          </a:p>
          <a:p>
            <a:endParaRPr lang="en-US" altLang="vi-VN" dirty="0" smtClean="0"/>
          </a:p>
        </p:txBody>
      </p:sp>
    </p:spTree>
    <p:extLst>
      <p:ext uri="{BB962C8B-B14F-4D97-AF65-F5344CB8AC3E}">
        <p14:creationId xmlns:p14="http://schemas.microsoft.com/office/powerpoint/2010/main" val="28805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2593D1-0A4F-4320-984B-D68F33C46C35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z="2800">
                <a:latin typeface="Arial" panose="020B0604020202020204" pitchFamily="34" charset="0"/>
              </a:rPr>
              <a:t>Sự phân lớp trong mô hình ứng dụng client/server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altLang="vi-VN" smtClean="0"/>
              <a:t>Mọi ứng dụng mạng client/server đều có 3 khối chức năng:</a:t>
            </a:r>
          </a:p>
          <a:p>
            <a:pPr lvl="1">
              <a:lnSpc>
                <a:spcPct val="170000"/>
              </a:lnSpc>
            </a:pPr>
            <a:r>
              <a:rPr lang="en-US" altLang="vi-VN" smtClean="0"/>
              <a:t>Khối logic biểu diễn hay giao diện người dùng</a:t>
            </a:r>
          </a:p>
          <a:p>
            <a:pPr lvl="1">
              <a:lnSpc>
                <a:spcPct val="170000"/>
              </a:lnSpc>
            </a:pPr>
            <a:r>
              <a:rPr lang="en-US" altLang="vi-VN" smtClean="0"/>
              <a:t>Khối logic nghiệp vụ (business logic)</a:t>
            </a:r>
          </a:p>
          <a:p>
            <a:pPr lvl="1">
              <a:lnSpc>
                <a:spcPct val="170000"/>
              </a:lnSpc>
            </a:pPr>
            <a:r>
              <a:rPr lang="en-US" altLang="vi-VN" smtClean="0"/>
              <a:t>Khối dữ liệu (cơ sở dl lưu trữ)</a:t>
            </a:r>
          </a:p>
        </p:txBody>
      </p:sp>
    </p:spTree>
    <p:extLst>
      <p:ext uri="{BB962C8B-B14F-4D97-AF65-F5344CB8AC3E}">
        <p14:creationId xmlns:p14="http://schemas.microsoft.com/office/powerpoint/2010/main" val="32264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BD587D-8905-486E-AF26-609E3D21B7FF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vi-VN" smtClean="0">
                <a:latin typeface="Arial" panose="020B0604020202020204" pitchFamily="34" charset="0"/>
              </a:rPr>
              <a:t>Kiến trúc ưd client/server 2 lớp (2-tier)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vi-VN" smtClean="0"/>
              <a:t>Khối nghiệp vụ (business logic) </a:t>
            </a:r>
          </a:p>
          <a:p>
            <a:pPr lvl="1">
              <a:lnSpc>
                <a:spcPct val="130000"/>
              </a:lnSpc>
            </a:pPr>
            <a:r>
              <a:rPr lang="en-US" altLang="vi-VN" smtClean="0"/>
              <a:t>Được đặt bên trong lớp giao diện người dùng tại client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vi-VN" sz="2000"/>
              <a:t>hoặc </a:t>
            </a:r>
          </a:p>
          <a:p>
            <a:pPr lvl="1">
              <a:lnSpc>
                <a:spcPct val="130000"/>
              </a:lnSpc>
            </a:pPr>
            <a:r>
              <a:rPr lang="en-US" altLang="vi-VN" smtClean="0"/>
              <a:t>Được đặt bên trong lớp csdl. </a:t>
            </a:r>
          </a:p>
          <a:p>
            <a:pPr lvl="1">
              <a:lnSpc>
                <a:spcPct val="130000"/>
              </a:lnSpc>
            </a:pPr>
            <a:r>
              <a:rPr lang="en-US" altLang="vi-VN" smtClean="0"/>
              <a:t>Cũng có thể được chia ra đặt tại cả client và server.   </a:t>
            </a:r>
          </a:p>
        </p:txBody>
      </p:sp>
      <p:pic>
        <p:nvPicPr>
          <p:cNvPr id="102405" name="Picture 7" descr="ANd9GcRtUGJwTK6Weux-x2q2rmXHgU6VweW99stoek1EUWAcHcucpyg&amp;t=1&amp;usg=__4JEQL6-uCD2FZMD199COr_LHF-Q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856" y="4078225"/>
            <a:ext cx="5831260" cy="263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1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D7D070-CF1F-49E1-A3CC-E683C3E2F04F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vi-VN" smtClean="0">
                <a:latin typeface="Arial" panose="020B0604020202020204" pitchFamily="34" charset="0"/>
              </a:rPr>
              <a:t>Kiến trúc ưd client/server 3 lớp (3-tier)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11966"/>
            <a:ext cx="8686800" cy="5850834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vi-VN" dirty="0" err="1" smtClean="0"/>
              <a:t>Phát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triển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thập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niên</a:t>
            </a:r>
            <a:r>
              <a:rPr lang="en-US" altLang="vi-VN" dirty="0" smtClean="0"/>
              <a:t> 90’ </a:t>
            </a:r>
          </a:p>
          <a:p>
            <a:pPr lvl="1">
              <a:lnSpc>
                <a:spcPct val="160000"/>
              </a:lnSpc>
            </a:pPr>
            <a:r>
              <a:rPr lang="en-US" altLang="vi-VN" dirty="0" err="1" smtClean="0"/>
              <a:t>Khi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cầu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với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những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hệ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thống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lớn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hơn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ổn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định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hơn</a:t>
            </a:r>
            <a:r>
              <a:rPr lang="en-US" altLang="vi-VN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altLang="vi-VN" dirty="0" err="1" smtClean="0"/>
              <a:t>Mở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rộng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từ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mô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hình</a:t>
            </a:r>
            <a:r>
              <a:rPr lang="en-US" altLang="vi-VN" dirty="0" smtClean="0"/>
              <a:t> 2 </a:t>
            </a:r>
            <a:r>
              <a:rPr lang="en-US" altLang="vi-VN" dirty="0" err="1" smtClean="0"/>
              <a:t>lớp</a:t>
            </a:r>
            <a:r>
              <a:rPr lang="en-US" altLang="vi-VN" dirty="0" smtClean="0"/>
              <a:t>: </a:t>
            </a:r>
            <a:r>
              <a:rPr lang="en-US" altLang="vi-VN" dirty="0" err="1" smtClean="0"/>
              <a:t>Tách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biệt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nghiệp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vụ</a:t>
            </a:r>
            <a:endParaRPr lang="en-US" altLang="vi-VN" dirty="0" smtClean="0"/>
          </a:p>
          <a:p>
            <a:pPr lvl="1">
              <a:lnSpc>
                <a:spcPct val="160000"/>
              </a:lnSpc>
            </a:pPr>
            <a:r>
              <a:rPr lang="en-US" altLang="vi-VN" dirty="0" err="1" smtClean="0"/>
              <a:t>Nâng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hiệu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năng</a:t>
            </a:r>
            <a:r>
              <a:rPr lang="en-US" altLang="vi-VN" dirty="0" smtClean="0"/>
              <a:t> (performance), </a:t>
            </a:r>
          </a:p>
          <a:p>
            <a:pPr lvl="1">
              <a:lnSpc>
                <a:spcPct val="160000"/>
              </a:lnSpc>
            </a:pPr>
            <a:r>
              <a:rPr lang="en-US" altLang="vi-VN" dirty="0" err="1" smtClean="0"/>
              <a:t>Tính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hoạt</a:t>
            </a:r>
            <a:r>
              <a:rPr lang="en-US" altLang="vi-VN" dirty="0" smtClean="0"/>
              <a:t> (flexibility), </a:t>
            </a:r>
          </a:p>
          <a:p>
            <a:pPr lvl="1">
              <a:lnSpc>
                <a:spcPct val="160000"/>
              </a:lnSpc>
            </a:pPr>
            <a:r>
              <a:rPr lang="en-US" altLang="vi-VN" dirty="0" err="1" smtClean="0"/>
              <a:t>Khả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năng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bảo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</a:t>
            </a:r>
            <a:r>
              <a:rPr lang="en-US" altLang="vi-VN" dirty="0" smtClean="0"/>
              <a:t> (maintainability), </a:t>
            </a:r>
          </a:p>
          <a:p>
            <a:pPr lvl="1">
              <a:lnSpc>
                <a:spcPct val="160000"/>
              </a:lnSpc>
            </a:pPr>
            <a:r>
              <a:rPr lang="en-US" altLang="vi-VN" dirty="0" err="1" smtClean="0"/>
              <a:t>Khả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năng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dùng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lại</a:t>
            </a:r>
            <a:r>
              <a:rPr lang="en-US" altLang="vi-VN" dirty="0" smtClean="0"/>
              <a:t> (reusability)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vi-VN" dirty="0" smtClean="0"/>
          </a:p>
        </p:txBody>
      </p:sp>
    </p:spTree>
    <p:extLst>
      <p:ext uri="{BB962C8B-B14F-4D97-AF65-F5344CB8AC3E}">
        <p14:creationId xmlns:p14="http://schemas.microsoft.com/office/powerpoint/2010/main" val="35915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5ADD0F-E0FA-4887-AF58-050D208C81C4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vi-VN" smtClean="0">
                <a:latin typeface="Arial" panose="020B0604020202020204" pitchFamily="34" charset="0"/>
              </a:rPr>
              <a:t>Kiến trúc ưd client/server 3 lớp (3-tier)</a:t>
            </a:r>
          </a:p>
        </p:txBody>
      </p:sp>
      <p:pic>
        <p:nvPicPr>
          <p:cNvPr id="106500" name="Picture 6" descr="3t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11966"/>
            <a:ext cx="8305800" cy="532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0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473318-73CE-4835-A09F-475A67EDAC0F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vi-VN" smtClean="0">
                <a:latin typeface="Arial" panose="020B0604020202020204" pitchFamily="34" charset="0"/>
              </a:rPr>
              <a:t>Kiến trúc ưd client/server 3 lớp (3-tier)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vi-VN" smtClean="0"/>
              <a:t>Lớp trên cùng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Chứa giao diện dịch vụ cho người dùng</a:t>
            </a:r>
          </a:p>
          <a:p>
            <a:pPr>
              <a:lnSpc>
                <a:spcPct val="120000"/>
              </a:lnSpc>
            </a:pPr>
            <a:r>
              <a:rPr lang="en-US" altLang="vi-VN" smtClean="0"/>
              <a:t>Lớp dưới cùng 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Chứa chức năng quản trị csdl</a:t>
            </a:r>
          </a:p>
          <a:p>
            <a:pPr>
              <a:lnSpc>
                <a:spcPct val="120000"/>
              </a:lnSpc>
            </a:pPr>
            <a:r>
              <a:rPr lang="en-US" altLang="vi-VN" smtClean="0"/>
              <a:t>Lớp trung gian (lớp thứ 3)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Chứa khối nghiệp vụ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Các tiến trình xử lý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Điều khiển các giao dịch và các hàng đợi.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Gửi các yêu cầu từ client đến server csdl, 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Được xem như proxy server. </a:t>
            </a:r>
          </a:p>
          <a:p>
            <a:endParaRPr lang="en-US" altLang="vi-VN" smtClean="0"/>
          </a:p>
        </p:txBody>
      </p:sp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4" t="32001" r="30000" b="37999"/>
          <a:stretch>
            <a:fillRect/>
          </a:stretch>
        </p:blipFill>
        <p:spPr bwMode="auto">
          <a:xfrm>
            <a:off x="6858000" y="1905000"/>
            <a:ext cx="360203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7626350" y="4419600"/>
            <a:ext cx="30416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vi-VN" sz="2000">
                <a:solidFill>
                  <a:prstClr val="black"/>
                </a:solidFill>
              </a:rPr>
              <a:t>Mô hình 3 tầng </a:t>
            </a:r>
          </a:p>
        </p:txBody>
      </p:sp>
    </p:spTree>
    <p:extLst>
      <p:ext uri="{BB962C8B-B14F-4D97-AF65-F5344CB8AC3E}">
        <p14:creationId xmlns:p14="http://schemas.microsoft.com/office/powerpoint/2010/main" val="38935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D517C8-BB1A-4ACB-B94A-A37F29834FAA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vi-VN" smtClean="0">
              <a:latin typeface="Arial" panose="020B0604020202020204" pitchFamily="34" charset="0"/>
            </a:endParaRP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vi-VN" sz="3200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vi-VN" sz="3200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vi-VN" sz="3200" b="1" dirty="0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vi-VN" sz="4000" b="1" dirty="0" err="1" smtClean="0"/>
              <a:t>Bài</a:t>
            </a:r>
            <a:r>
              <a:rPr lang="en-US" altLang="vi-VN" sz="4000" b="1" dirty="0" smtClean="0"/>
              <a:t> </a:t>
            </a:r>
            <a:r>
              <a:rPr lang="en-US" altLang="vi-VN" sz="4000" b="1" dirty="0"/>
              <a:t>3. </a:t>
            </a:r>
            <a:r>
              <a:rPr lang="en-US" altLang="vi-VN" sz="4000" b="1" dirty="0" err="1"/>
              <a:t>Các</a:t>
            </a:r>
            <a:r>
              <a:rPr lang="en-US" altLang="vi-VN" sz="4000" b="1" dirty="0"/>
              <a:t> </a:t>
            </a:r>
            <a:r>
              <a:rPr lang="en-US" altLang="vi-VN" sz="4000" b="1" dirty="0" err="1"/>
              <a:t>mô</a:t>
            </a:r>
            <a:r>
              <a:rPr lang="en-US" altLang="vi-VN" sz="4000" b="1" dirty="0"/>
              <a:t> </a:t>
            </a:r>
            <a:r>
              <a:rPr lang="en-US" altLang="vi-VN" sz="4000" b="1" dirty="0" err="1"/>
              <a:t>hình</a:t>
            </a:r>
            <a:r>
              <a:rPr lang="en-US" altLang="vi-VN" sz="4000" b="1" dirty="0"/>
              <a:t> </a:t>
            </a:r>
            <a:r>
              <a:rPr lang="en-US" altLang="vi-VN" sz="4000" b="1" dirty="0" err="1"/>
              <a:t>ứng</a:t>
            </a:r>
            <a:r>
              <a:rPr lang="en-US" altLang="vi-VN" sz="4000" b="1" dirty="0"/>
              <a:t> </a:t>
            </a:r>
            <a:r>
              <a:rPr lang="en-US" altLang="vi-VN" sz="4000" b="1" dirty="0" err="1"/>
              <a:t>dụng</a:t>
            </a:r>
            <a:r>
              <a:rPr lang="en-US" altLang="vi-VN" sz="4000" b="1" dirty="0"/>
              <a:t> </a:t>
            </a:r>
            <a:r>
              <a:rPr lang="en-US" altLang="vi-VN" sz="4000" b="1" dirty="0" err="1"/>
              <a:t>mạng</a:t>
            </a:r>
            <a:endParaRPr lang="en-US" altLang="vi-VN" sz="4000" b="1" dirty="0"/>
          </a:p>
          <a:p>
            <a:endParaRPr lang="en-US" altLang="vi-VN" dirty="0" smtClean="0"/>
          </a:p>
        </p:txBody>
      </p:sp>
    </p:spTree>
    <p:extLst>
      <p:ext uri="{BB962C8B-B14F-4D97-AF65-F5344CB8AC3E}">
        <p14:creationId xmlns:p14="http://schemas.microsoft.com/office/powerpoint/2010/main" val="1927758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9AAA26-6CFC-4E6A-8064-E9370D876238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Ví dụ: ứng dụng client/server 3 lớp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78992"/>
            <a:ext cx="8686800" cy="600760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vi-VN" dirty="0" err="1" smtClean="0"/>
              <a:t>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Web</a:t>
            </a:r>
          </a:p>
          <a:p>
            <a:pPr lvl="1">
              <a:lnSpc>
                <a:spcPct val="120000"/>
              </a:lnSpc>
            </a:pPr>
            <a:r>
              <a:rPr lang="en-US" altLang="vi-VN" dirty="0" err="1" smtClean="0"/>
              <a:t>Lớp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cùng</a:t>
            </a:r>
            <a:r>
              <a:rPr lang="en-US" altLang="vi-VN" dirty="0" smtClean="0"/>
              <a:t>:  </a:t>
            </a:r>
            <a:r>
              <a:rPr lang="en-US" altLang="vi-VN" dirty="0" smtClean="0">
                <a:solidFill>
                  <a:schemeClr val="tx1"/>
                </a:solidFill>
              </a:rPr>
              <a:t>Web browser</a:t>
            </a:r>
          </a:p>
          <a:p>
            <a:pPr lvl="1">
              <a:lnSpc>
                <a:spcPct val="120000"/>
              </a:lnSpc>
            </a:pPr>
            <a:r>
              <a:rPr lang="en-US" altLang="vi-VN" dirty="0" err="1" smtClean="0"/>
              <a:t>Lớp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trung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gian</a:t>
            </a:r>
            <a:r>
              <a:rPr lang="en-US" altLang="vi-VN" dirty="0" smtClean="0"/>
              <a:t>: </a:t>
            </a:r>
            <a:r>
              <a:rPr lang="en-US" altLang="vi-VN" dirty="0" smtClean="0">
                <a:solidFill>
                  <a:schemeClr val="tx1"/>
                </a:solidFill>
              </a:rPr>
              <a:t>Web server engine (tomcat..), </a:t>
            </a:r>
            <a:br>
              <a:rPr lang="en-US" altLang="vi-VN" dirty="0" smtClean="0">
                <a:solidFill>
                  <a:schemeClr val="tx1"/>
                </a:solidFill>
              </a:rPr>
            </a:br>
            <a:r>
              <a:rPr lang="en-US" altLang="vi-VN" dirty="0" smtClean="0">
                <a:solidFill>
                  <a:schemeClr val="tx1"/>
                </a:solidFill>
              </a:rPr>
              <a:t>                          </a:t>
            </a:r>
            <a:r>
              <a:rPr lang="en-US" altLang="vi-VN" dirty="0" err="1" smtClean="0">
                <a:solidFill>
                  <a:schemeClr val="tx1"/>
                </a:solidFill>
              </a:rPr>
              <a:t>các</a:t>
            </a:r>
            <a:r>
              <a:rPr lang="en-US" altLang="vi-VN" dirty="0" smtClean="0">
                <a:solidFill>
                  <a:schemeClr val="tx1"/>
                </a:solidFill>
              </a:rPr>
              <a:t> </a:t>
            </a:r>
            <a:r>
              <a:rPr lang="en-US" altLang="vi-VN" dirty="0" err="1" smtClean="0">
                <a:solidFill>
                  <a:schemeClr val="tx1"/>
                </a:solidFill>
              </a:rPr>
              <a:t>trang</a:t>
            </a:r>
            <a:r>
              <a:rPr lang="en-US" altLang="vi-VN" dirty="0" smtClean="0">
                <a:solidFill>
                  <a:schemeClr val="tx1"/>
                </a:solidFill>
              </a:rPr>
              <a:t> Web (JSP,..)</a:t>
            </a:r>
          </a:p>
          <a:p>
            <a:pPr lvl="1">
              <a:lnSpc>
                <a:spcPct val="120000"/>
              </a:lnSpc>
            </a:pPr>
            <a:r>
              <a:rPr lang="en-US" altLang="vi-VN" dirty="0" err="1" smtClean="0"/>
              <a:t>Lớp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dưới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cùng</a:t>
            </a:r>
            <a:r>
              <a:rPr lang="en-US" altLang="vi-VN" dirty="0" smtClean="0"/>
              <a:t>: </a:t>
            </a:r>
            <a:r>
              <a:rPr lang="en-US" altLang="vi-VN" dirty="0" err="1" smtClean="0">
                <a:solidFill>
                  <a:schemeClr val="tx1"/>
                </a:solidFill>
              </a:rPr>
              <a:t>Hệ</a:t>
            </a:r>
            <a:r>
              <a:rPr lang="en-US" altLang="vi-VN" dirty="0" smtClean="0">
                <a:solidFill>
                  <a:schemeClr val="tx1"/>
                </a:solidFill>
              </a:rPr>
              <a:t> </a:t>
            </a:r>
            <a:r>
              <a:rPr lang="en-US" altLang="vi-VN" dirty="0" err="1" smtClean="0">
                <a:solidFill>
                  <a:schemeClr val="tx1"/>
                </a:solidFill>
              </a:rPr>
              <a:t>csdl</a:t>
            </a:r>
            <a:endParaRPr lang="en-US" altLang="vi-V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vi-VN" dirty="0" err="1" smtClean="0"/>
              <a:t>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Struts </a:t>
            </a:r>
            <a:r>
              <a:rPr lang="en-US" altLang="vi-VN" dirty="0" err="1" smtClean="0"/>
              <a:t>hoặc</a:t>
            </a:r>
            <a:r>
              <a:rPr lang="en-US" altLang="vi-VN" dirty="0" smtClean="0"/>
              <a:t> JSF (</a:t>
            </a:r>
            <a:r>
              <a:rPr lang="en-US" altLang="vi-VN" dirty="0" err="1" smtClean="0"/>
              <a:t>trong</a:t>
            </a:r>
            <a:r>
              <a:rPr lang="en-US" altLang="vi-VN" dirty="0" smtClean="0"/>
              <a:t> Java)</a:t>
            </a:r>
          </a:p>
          <a:p>
            <a:pPr lvl="1">
              <a:lnSpc>
                <a:spcPct val="120000"/>
              </a:lnSpc>
            </a:pPr>
            <a:r>
              <a:rPr lang="en-US" altLang="vi-VN" dirty="0" err="1" smtClean="0"/>
              <a:t>Lớp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cùng</a:t>
            </a:r>
            <a:r>
              <a:rPr lang="en-US" altLang="vi-VN" dirty="0" smtClean="0"/>
              <a:t>:  </a:t>
            </a:r>
            <a:r>
              <a:rPr lang="en-US" altLang="vi-VN" dirty="0" smtClean="0">
                <a:solidFill>
                  <a:schemeClr val="tx1"/>
                </a:solidFill>
              </a:rPr>
              <a:t>Views</a:t>
            </a:r>
          </a:p>
          <a:p>
            <a:pPr lvl="1">
              <a:lnSpc>
                <a:spcPct val="120000"/>
              </a:lnSpc>
            </a:pPr>
            <a:r>
              <a:rPr lang="en-US" altLang="vi-VN" dirty="0" err="1" smtClean="0"/>
              <a:t>Lớp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trung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gian</a:t>
            </a:r>
            <a:r>
              <a:rPr lang="en-US" altLang="vi-VN" dirty="0" smtClean="0"/>
              <a:t>: </a:t>
            </a:r>
            <a:r>
              <a:rPr lang="en-US" altLang="vi-VN" dirty="0" smtClean="0">
                <a:solidFill>
                  <a:schemeClr val="tx1"/>
                </a:solidFill>
              </a:rPr>
              <a:t>Controllers</a:t>
            </a:r>
          </a:p>
          <a:p>
            <a:pPr lvl="1">
              <a:lnSpc>
                <a:spcPct val="120000"/>
              </a:lnSpc>
            </a:pPr>
            <a:r>
              <a:rPr lang="en-US" altLang="vi-VN" dirty="0" err="1" smtClean="0"/>
              <a:t>Lớp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dưới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cùng</a:t>
            </a:r>
            <a:r>
              <a:rPr lang="en-US" altLang="vi-VN" dirty="0" smtClean="0"/>
              <a:t>: </a:t>
            </a:r>
            <a:r>
              <a:rPr lang="en-US" altLang="vi-VN" dirty="0" smtClean="0">
                <a:solidFill>
                  <a:schemeClr val="tx1"/>
                </a:solidFill>
              </a:rPr>
              <a:t>Models</a:t>
            </a:r>
          </a:p>
          <a:p>
            <a:pPr>
              <a:lnSpc>
                <a:spcPct val="120000"/>
              </a:lnSpc>
            </a:pPr>
            <a:r>
              <a:rPr lang="en-US" altLang="vi-VN" dirty="0" err="1" smtClean="0"/>
              <a:t>Kiến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trúc</a:t>
            </a:r>
            <a:r>
              <a:rPr lang="en-US" altLang="vi-VN" dirty="0" smtClean="0"/>
              <a:t> client/server n </a:t>
            </a:r>
            <a:r>
              <a:rPr lang="en-US" altLang="vi-VN" dirty="0" err="1" smtClean="0"/>
              <a:t>lớp</a:t>
            </a:r>
            <a:r>
              <a:rPr lang="en-US" altLang="vi-VN" dirty="0" smtClean="0"/>
              <a:t> (n-tier)</a:t>
            </a:r>
          </a:p>
          <a:p>
            <a:pPr lvl="1">
              <a:lnSpc>
                <a:spcPct val="120000"/>
              </a:lnSpc>
            </a:pPr>
            <a:r>
              <a:rPr lang="en-US" altLang="vi-VN" dirty="0" err="1" smtClean="0"/>
              <a:t>Lớp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trung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gian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chia </a:t>
            </a:r>
            <a:r>
              <a:rPr lang="en-US" altLang="vi-VN" dirty="0" err="1" smtClean="0"/>
              <a:t>thành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nhiều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đơn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vị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nhỏ</a:t>
            </a:r>
            <a:r>
              <a:rPr lang="en-US" altLang="vi-VN" dirty="0" smtClean="0"/>
              <a:t> </a:t>
            </a:r>
          </a:p>
          <a:p>
            <a:pPr>
              <a:lnSpc>
                <a:spcPct val="120000"/>
              </a:lnSpc>
            </a:pPr>
            <a:endParaRPr lang="en-US" altLang="vi-VN" dirty="0" smtClean="0"/>
          </a:p>
          <a:p>
            <a:pPr>
              <a:lnSpc>
                <a:spcPct val="120000"/>
              </a:lnSpc>
            </a:pPr>
            <a:endParaRPr lang="en-US" altLang="vi-VN" dirty="0" smtClean="0"/>
          </a:p>
        </p:txBody>
      </p:sp>
    </p:spTree>
    <p:extLst>
      <p:ext uri="{BB962C8B-B14F-4D97-AF65-F5344CB8AC3E}">
        <p14:creationId xmlns:p14="http://schemas.microsoft.com/office/powerpoint/2010/main" val="18238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0F99D0-D0DF-4563-96DA-4F56101C1675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vi-VN" smtClean="0">
                <a:latin typeface="Arial" panose="020B0604020202020204" pitchFamily="34" charset="0"/>
              </a:rPr>
              <a:t>Giao thức cho ứng dụng client/server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79576"/>
            <a:ext cx="9723120" cy="605942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vi-VN" dirty="0" err="1" smtClean="0"/>
              <a:t>Giao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thức</a:t>
            </a:r>
            <a:r>
              <a:rPr lang="en-US" altLang="vi-VN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tập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khuôn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bản</a:t>
            </a:r>
            <a:r>
              <a:rPr lang="en-US" altLang="vi-VN" dirty="0" smtClean="0"/>
              <a:t> tin, </a:t>
            </a:r>
            <a:r>
              <a:rPr lang="en-US" altLang="vi-VN" dirty="0" err="1" smtClean="0"/>
              <a:t>tập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thái</a:t>
            </a:r>
            <a:r>
              <a:rPr lang="en-US" altLang="vi-VN" dirty="0" smtClean="0"/>
              <a:t>, qui </a:t>
            </a:r>
            <a:r>
              <a:rPr lang="en-US" altLang="vi-VN" dirty="0" err="1" smtClean="0"/>
              <a:t>tắc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quy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ước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trong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truyền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thông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giữa</a:t>
            </a:r>
            <a:r>
              <a:rPr lang="en-US" altLang="vi-VN" dirty="0" smtClean="0"/>
              <a:t> client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server</a:t>
            </a:r>
          </a:p>
          <a:p>
            <a:pPr>
              <a:lnSpc>
                <a:spcPct val="120000"/>
              </a:lnSpc>
            </a:pPr>
            <a:r>
              <a:rPr lang="en-US" altLang="vi-VN" dirty="0" err="1" smtClean="0"/>
              <a:t>Khi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tạo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client/server, </a:t>
            </a:r>
          </a:p>
          <a:p>
            <a:pPr lvl="1">
              <a:lnSpc>
                <a:spcPct val="120000"/>
              </a:lnSpc>
            </a:pPr>
            <a:r>
              <a:rPr lang="en-US" altLang="vi-VN" dirty="0" err="1" smtClean="0"/>
              <a:t>Phải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thiết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kế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thức</a:t>
            </a:r>
            <a:r>
              <a:rPr lang="en-US" altLang="vi-VN" dirty="0" smtClean="0"/>
              <a:t>. </a:t>
            </a:r>
          </a:p>
          <a:p>
            <a:pPr lvl="1">
              <a:lnSpc>
                <a:spcPct val="120000"/>
              </a:lnSpc>
            </a:pP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thức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phổ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biến</a:t>
            </a:r>
            <a:r>
              <a:rPr lang="en-US" altLang="vi-VN" dirty="0" smtClean="0"/>
              <a:t> FTP, HTTP, SMTP, RPC,… </a:t>
            </a:r>
          </a:p>
          <a:p>
            <a:pPr lvl="2">
              <a:lnSpc>
                <a:spcPct val="120000"/>
              </a:lnSpc>
            </a:pPr>
            <a:r>
              <a:rPr lang="en-US" altLang="vi-VN" dirty="0" err="1" smtClean="0"/>
              <a:t>đã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IETF </a:t>
            </a:r>
            <a:r>
              <a:rPr lang="en-US" altLang="vi-VN" sz="1200" dirty="0"/>
              <a:t>(</a:t>
            </a:r>
            <a:r>
              <a:rPr lang="en-US" altLang="vi-VN" sz="1200" b="1" dirty="0"/>
              <a:t>Internet Engineering Task Force</a:t>
            </a:r>
            <a:r>
              <a:rPr lang="en-US" altLang="vi-VN" sz="1200" dirty="0"/>
              <a:t>)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chuẩn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hóa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thành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thức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chuẩn</a:t>
            </a:r>
            <a:r>
              <a:rPr lang="en-US" altLang="vi-VN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en-US" altLang="vi-VN" dirty="0" err="1" smtClean="0"/>
              <a:t>Lập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csdl</a:t>
            </a:r>
            <a:endParaRPr lang="en-US" altLang="vi-VN" dirty="0" smtClean="0"/>
          </a:p>
          <a:p>
            <a:pPr lvl="1">
              <a:lnSpc>
                <a:spcPct val="120000"/>
              </a:lnSpc>
            </a:pPr>
            <a:r>
              <a:rPr lang="en-US" altLang="vi-VN" dirty="0" err="1" smtClean="0"/>
              <a:t>Giao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thức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đổi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câu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truy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vấn</a:t>
            </a:r>
            <a:r>
              <a:rPr lang="en-US" altLang="vi-VN" dirty="0" smtClean="0"/>
              <a:t> </a:t>
            </a:r>
          </a:p>
          <a:p>
            <a:pPr lvl="2">
              <a:lnSpc>
                <a:spcPct val="120000"/>
              </a:lnSpc>
            </a:pP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hỗ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trợ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qui </a:t>
            </a:r>
            <a:r>
              <a:rPr lang="en-US" altLang="vi-VN" dirty="0" err="1" smtClean="0"/>
              <a:t>định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bởi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hệ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quản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trị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csdl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thư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viện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lập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.</a:t>
            </a:r>
            <a:endParaRPr lang="en-US" altLang="vi-VN" dirty="0" smtClean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79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45DE2A-CDD6-46B6-9D14-99224CC5E008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Phân loại giao thức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vi-VN" smtClean="0"/>
              <a:t>Giao thức đồng bộ (Synchronous protocol)</a:t>
            </a:r>
          </a:p>
          <a:p>
            <a:pPr lvl="1">
              <a:lnSpc>
                <a:spcPct val="110000"/>
              </a:lnSpc>
            </a:pPr>
            <a:r>
              <a:rPr lang="en-US" altLang="vi-VN" smtClean="0"/>
              <a:t>Truyền thông giữa client và server diễn ra theo 2 chiều nhưng không đồng thời. </a:t>
            </a:r>
          </a:p>
          <a:p>
            <a:pPr lvl="1">
              <a:lnSpc>
                <a:spcPct val="110000"/>
              </a:lnSpc>
            </a:pPr>
            <a:r>
              <a:rPr lang="en-US" altLang="vi-VN" smtClean="0"/>
              <a:t>Được thực hiện lần lượt. </a:t>
            </a:r>
          </a:p>
          <a:p>
            <a:pPr lvl="1">
              <a:lnSpc>
                <a:spcPct val="110000"/>
              </a:lnSpc>
            </a:pPr>
            <a:r>
              <a:rPr lang="en-US" altLang="vi-VN" smtClean="0"/>
              <a:t>Các giao thức kiểu này là : HTTP, SMTP, POP3…  </a:t>
            </a:r>
          </a:p>
          <a:p>
            <a:pPr>
              <a:lnSpc>
                <a:spcPct val="110000"/>
              </a:lnSpc>
            </a:pPr>
            <a:endParaRPr lang="en-US" altLang="vi-VN" smtClean="0"/>
          </a:p>
        </p:txBody>
      </p:sp>
      <p:pic>
        <p:nvPicPr>
          <p:cNvPr id="114693" name="Picture 7" descr=":notes:2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52800"/>
            <a:ext cx="4114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6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29A2E0-7B51-484F-8208-CA449B28E491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Phân loại giao thức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33272"/>
            <a:ext cx="8686800" cy="5824728"/>
          </a:xfrm>
        </p:spPr>
        <p:txBody>
          <a:bodyPr/>
          <a:lstStyle/>
          <a:p>
            <a:r>
              <a:rPr lang="en-US" altLang="vi-VN" dirty="0" err="1" smtClean="0"/>
              <a:t>Giao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thức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không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đồng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bộ</a:t>
            </a:r>
            <a:r>
              <a:rPr lang="en-US" altLang="vi-VN" dirty="0" smtClean="0"/>
              <a:t> (Asynchronous protocol)</a:t>
            </a:r>
          </a:p>
          <a:p>
            <a:pPr lvl="1"/>
            <a:r>
              <a:rPr lang="en-US" altLang="vi-VN" dirty="0" smtClean="0"/>
              <a:t>Client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server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đồng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thời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gửi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thông</a:t>
            </a:r>
            <a:r>
              <a:rPr lang="en-US" altLang="vi-VN" dirty="0" smtClean="0"/>
              <a:t> tin.</a:t>
            </a:r>
          </a:p>
          <a:p>
            <a:pPr lvl="1"/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thức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này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như</a:t>
            </a:r>
            <a:r>
              <a:rPr lang="en-US" altLang="vi-VN" dirty="0" smtClean="0"/>
              <a:t> TELNET, RLOGIN,..</a:t>
            </a:r>
          </a:p>
          <a:p>
            <a:pPr lvl="1"/>
            <a:endParaRPr lang="en-US" altLang="vi-VN" dirty="0" smtClean="0"/>
          </a:p>
          <a:p>
            <a:pPr lvl="1"/>
            <a:endParaRPr lang="en-US" altLang="vi-VN" dirty="0" smtClean="0"/>
          </a:p>
          <a:p>
            <a:pPr lvl="1"/>
            <a:endParaRPr lang="en-US" altLang="vi-VN" dirty="0" smtClean="0"/>
          </a:p>
          <a:p>
            <a:pPr lvl="1"/>
            <a:endParaRPr lang="en-US" altLang="vi-VN" dirty="0" smtClean="0"/>
          </a:p>
          <a:p>
            <a:pPr lvl="1"/>
            <a:endParaRPr lang="en-US" altLang="vi-VN" dirty="0" smtClean="0"/>
          </a:p>
          <a:p>
            <a:pPr lvl="1"/>
            <a:endParaRPr lang="en-US" altLang="vi-VN" dirty="0" smtClean="0"/>
          </a:p>
          <a:p>
            <a:pPr lvl="1"/>
            <a:endParaRPr lang="en-US" altLang="vi-VN" dirty="0" smtClean="0"/>
          </a:p>
          <a:p>
            <a:pPr lvl="1"/>
            <a:endParaRPr lang="en-US" altLang="vi-VN" dirty="0" smtClean="0"/>
          </a:p>
          <a:p>
            <a:pPr lvl="1"/>
            <a:endParaRPr lang="en-US" altLang="vi-VN" dirty="0" smtClean="0"/>
          </a:p>
          <a:p>
            <a:pPr lvl="1"/>
            <a:r>
              <a:rPr lang="en-US" altLang="vi-VN" dirty="0" smtClean="0"/>
              <a:t> </a:t>
            </a:r>
            <a:r>
              <a:rPr lang="en-US" altLang="vi-VN" dirty="0" err="1" smtClean="0"/>
              <a:t>Ngoài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ra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còn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loại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thức</a:t>
            </a:r>
            <a:r>
              <a:rPr lang="en-US" altLang="vi-VN" dirty="0" smtClean="0"/>
              <a:t> hybrid </a:t>
            </a:r>
            <a:r>
              <a:rPr lang="en-US" altLang="vi-VN" dirty="0" err="1" smtClean="0"/>
              <a:t>kết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hơp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giữa</a:t>
            </a:r>
            <a:r>
              <a:rPr lang="en-US" altLang="vi-VN" dirty="0" smtClean="0"/>
              <a:t> 2 </a:t>
            </a:r>
            <a:r>
              <a:rPr lang="en-US" altLang="vi-VN" dirty="0" err="1" smtClean="0"/>
              <a:t>giao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thức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trên</a:t>
            </a:r>
            <a:endParaRPr lang="en-US" altLang="vi-VN" dirty="0" smtClean="0"/>
          </a:p>
          <a:p>
            <a:pPr lvl="1"/>
            <a:endParaRPr lang="en-US" altLang="vi-VN" dirty="0" smtClean="0"/>
          </a:p>
        </p:txBody>
      </p:sp>
      <p:pic>
        <p:nvPicPr>
          <p:cNvPr id="116741" name="Picture 5" descr=":notes: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32" y="2205976"/>
            <a:ext cx="49911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5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E166F9-674F-4459-A067-92DD6465A658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Thảo luận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smtClean="0"/>
              <a:t>2 SV lập thành một nhóm để thảo luận cách xây dựng ứng dụng client/server nào đó mà GV yêu cầu:</a:t>
            </a:r>
          </a:p>
          <a:p>
            <a:pPr lvl="1"/>
            <a:r>
              <a:rPr lang="en-US" altLang="vi-VN" smtClean="0"/>
              <a:t>Sơ đồ hoạt động</a:t>
            </a:r>
          </a:p>
          <a:p>
            <a:pPr lvl="1"/>
            <a:r>
              <a:rPr lang="en-US" altLang="vi-VN" smtClean="0"/>
              <a:t>Các chức năng phía server</a:t>
            </a:r>
          </a:p>
          <a:p>
            <a:pPr lvl="1"/>
            <a:r>
              <a:rPr lang="en-US" altLang="vi-VN" smtClean="0"/>
              <a:t>Các chức năng phía client</a:t>
            </a:r>
          </a:p>
          <a:p>
            <a:pPr lvl="1"/>
            <a:r>
              <a:rPr lang="en-US" altLang="vi-VN" smtClean="0"/>
              <a:t>Các tình huống</a:t>
            </a:r>
          </a:p>
          <a:p>
            <a:pPr lvl="1"/>
            <a:r>
              <a:rPr lang="en-US" altLang="vi-VN" smtClean="0"/>
              <a:t>Các thuật toán</a:t>
            </a:r>
          </a:p>
          <a:p>
            <a:pPr lvl="1"/>
            <a:r>
              <a:rPr lang="en-US" altLang="vi-VN" smtClean="0"/>
              <a:t>Cách tổ chức và quản lý dữ liệu</a:t>
            </a:r>
          </a:p>
          <a:p>
            <a:pPr lvl="1"/>
            <a:r>
              <a:rPr lang="en-US" altLang="vi-VN" smtClean="0"/>
              <a:t>…  </a:t>
            </a:r>
          </a:p>
        </p:txBody>
      </p:sp>
    </p:spTree>
    <p:extLst>
      <p:ext uri="{BB962C8B-B14F-4D97-AF65-F5344CB8AC3E}">
        <p14:creationId xmlns:p14="http://schemas.microsoft.com/office/powerpoint/2010/main" val="23058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086C0E-7FBA-42E4-A8BD-BCB0F95EB4FC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vi-VN" smtClean="0">
              <a:latin typeface="Arial" panose="020B0604020202020204" pitchFamily="34" charset="0"/>
            </a:endParaRP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vi-VN" sz="3200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vi-VN" sz="3200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vi-VN" sz="3200" b="1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vi-VN" sz="3200" b="1" dirty="0" err="1">
                <a:solidFill>
                  <a:srgbClr val="0000FF"/>
                </a:solidFill>
              </a:rPr>
              <a:t>Mô</a:t>
            </a:r>
            <a:r>
              <a:rPr lang="en-US" altLang="vi-VN" sz="3200" b="1" dirty="0">
                <a:solidFill>
                  <a:srgbClr val="0000FF"/>
                </a:solidFill>
              </a:rPr>
              <a:t> </a:t>
            </a:r>
            <a:r>
              <a:rPr lang="en-US" altLang="vi-VN" sz="3200" b="1" dirty="0" err="1">
                <a:solidFill>
                  <a:srgbClr val="0000FF"/>
                </a:solidFill>
              </a:rPr>
              <a:t>hình</a:t>
            </a:r>
            <a:r>
              <a:rPr lang="en-US" altLang="vi-VN" sz="3200" b="1" dirty="0">
                <a:solidFill>
                  <a:srgbClr val="0000FF"/>
                </a:solidFill>
              </a:rPr>
              <a:t> </a:t>
            </a:r>
            <a:r>
              <a:rPr lang="en-US" altLang="vi-VN" sz="3200" b="1" dirty="0" err="1">
                <a:solidFill>
                  <a:srgbClr val="0000FF"/>
                </a:solidFill>
              </a:rPr>
              <a:t>ứng</a:t>
            </a:r>
            <a:r>
              <a:rPr lang="en-US" altLang="vi-VN" sz="3200" b="1" dirty="0">
                <a:solidFill>
                  <a:srgbClr val="0000FF"/>
                </a:solidFill>
              </a:rPr>
              <a:t> </a:t>
            </a:r>
            <a:r>
              <a:rPr lang="en-US" altLang="vi-VN" sz="3200" b="1" dirty="0" err="1">
                <a:solidFill>
                  <a:srgbClr val="0000FF"/>
                </a:solidFill>
              </a:rPr>
              <a:t>dụng</a:t>
            </a:r>
            <a:r>
              <a:rPr lang="en-US" altLang="vi-VN" sz="3200" b="1" dirty="0">
                <a:solidFill>
                  <a:srgbClr val="0000FF"/>
                </a:solidFill>
              </a:rPr>
              <a:t> P2P</a:t>
            </a:r>
          </a:p>
          <a:p>
            <a:endParaRPr lang="en-US" altLang="vi-VN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4B9AD5-B477-4FBF-8A87-532D093D5C1B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P2P- Mạng ngang hàng? 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vi-VN" smtClean="0"/>
              <a:t>Hoạt động của mạng chủ yếu dựa vào </a:t>
            </a:r>
          </a:p>
          <a:p>
            <a:pPr lvl="1">
              <a:lnSpc>
                <a:spcPct val="140000"/>
              </a:lnSpc>
            </a:pPr>
            <a:r>
              <a:rPr lang="en-US" altLang="vi-VN" smtClean="0"/>
              <a:t>khả năng tính toán và băng thông của các máy tham gia</a:t>
            </a:r>
          </a:p>
          <a:p>
            <a:pPr lvl="1">
              <a:lnSpc>
                <a:spcPct val="140000"/>
              </a:lnSpc>
            </a:pPr>
            <a:r>
              <a:rPr lang="en-US" altLang="vi-VN" smtClean="0"/>
              <a:t>không tập trung vào một số nhỏ các máy chủ trung tâm</a:t>
            </a:r>
          </a:p>
          <a:p>
            <a:pPr>
              <a:lnSpc>
                <a:spcPct val="140000"/>
              </a:lnSpc>
            </a:pPr>
            <a:r>
              <a:rPr lang="en-US" altLang="vi-VN" smtClean="0"/>
              <a:t>Một Peer?</a:t>
            </a:r>
          </a:p>
          <a:p>
            <a:pPr lvl="1">
              <a:lnSpc>
                <a:spcPct val="140000"/>
              </a:lnSpc>
            </a:pPr>
            <a:r>
              <a:rPr lang="en-US" altLang="vi-VN" smtClean="0"/>
              <a:t>“…một thực thể có khả năng tương tự như các thực thể khác trong hệ thống mạng”</a:t>
            </a:r>
          </a:p>
          <a:p>
            <a:pPr lvl="1"/>
            <a:endParaRPr lang="en-US" altLang="vi-VN" smtClean="0"/>
          </a:p>
          <a:p>
            <a:pPr lvl="1"/>
            <a:endParaRPr lang="en-US" altLang="vi-VN" smtClean="0"/>
          </a:p>
        </p:txBody>
      </p:sp>
    </p:spTree>
    <p:extLst>
      <p:ext uri="{BB962C8B-B14F-4D97-AF65-F5344CB8AC3E}">
        <p14:creationId xmlns:p14="http://schemas.microsoft.com/office/powerpoint/2010/main" val="175298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031D9D-CED5-4DC2-A647-A0B0516D9CD1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Tại sao P2P?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en-US" altLang="vi-VN" smtClean="0"/>
              <a:t>Mô hình client/server</a:t>
            </a:r>
          </a:p>
          <a:p>
            <a:pPr lvl="1">
              <a:lnSpc>
                <a:spcPct val="140000"/>
              </a:lnSpc>
            </a:pPr>
            <a:r>
              <a:rPr lang="en-US" altLang="vi-VN" sz="2000"/>
              <a:t>Server là nguồn cung cấp tài nguyên</a:t>
            </a:r>
          </a:p>
          <a:p>
            <a:pPr lvl="1">
              <a:lnSpc>
                <a:spcPct val="140000"/>
              </a:lnSpc>
            </a:pPr>
            <a:r>
              <a:rPr lang="en-US" altLang="vi-VN" sz="2000"/>
              <a:t>Client yêu cầu dữ liệu từ server</a:t>
            </a:r>
          </a:p>
          <a:p>
            <a:pPr lvl="1">
              <a:lnSpc>
                <a:spcPct val="140000"/>
              </a:lnSpc>
            </a:pPr>
            <a:r>
              <a:rPr lang="en-US" altLang="vi-VN" sz="2000"/>
              <a:t>Rất thành công (www, FTP, Web services,..)</a:t>
            </a:r>
          </a:p>
          <a:p>
            <a:pPr>
              <a:lnSpc>
                <a:spcPct val="140000"/>
              </a:lnSpc>
            </a:pPr>
            <a:r>
              <a:rPr lang="en-US" altLang="vi-VN" sz="2400"/>
              <a:t>Tuy nhiên, hạn chế</a:t>
            </a:r>
          </a:p>
          <a:p>
            <a:pPr lvl="1">
              <a:lnSpc>
                <a:spcPct val="140000"/>
              </a:lnSpc>
            </a:pPr>
            <a:r>
              <a:rPr lang="en-US" altLang="vi-VN" sz="2000"/>
              <a:t>Khả năng mở rộng</a:t>
            </a:r>
          </a:p>
          <a:p>
            <a:pPr lvl="1">
              <a:lnSpc>
                <a:spcPct val="140000"/>
              </a:lnSpc>
            </a:pPr>
            <a:r>
              <a:rPr lang="en-US" altLang="vi-VN" sz="2000"/>
              <a:t>Hoạt động phụ thuộc vào server</a:t>
            </a:r>
          </a:p>
          <a:p>
            <a:pPr lvl="1">
              <a:lnSpc>
                <a:spcPct val="140000"/>
              </a:lnSpc>
            </a:pPr>
            <a:r>
              <a:rPr lang="en-US" altLang="vi-VN" sz="2000"/>
              <a:t>Yêu cầu quản trị</a:t>
            </a:r>
          </a:p>
          <a:p>
            <a:pPr lvl="1">
              <a:lnSpc>
                <a:spcPct val="140000"/>
              </a:lnSpc>
            </a:pPr>
            <a:r>
              <a:rPr lang="en-US" altLang="vi-VN" sz="2000"/>
              <a:t>Không tận dụng tối đa tài nguyên mạng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vi-VN" sz="2400">
                <a:sym typeface="Wingdings" panose="05000000000000000000" pitchFamily="2" charset="2"/>
              </a:rPr>
              <a:t></a:t>
            </a:r>
            <a:r>
              <a:rPr lang="en-US" altLang="vi-VN" sz="2400"/>
              <a:t>Các hệ thống P2P khắc phục các hạn chế trên</a:t>
            </a:r>
          </a:p>
          <a:p>
            <a:endParaRPr lang="en-US" altLang="vi-VN" sz="2400"/>
          </a:p>
          <a:p>
            <a:endParaRPr lang="en-US" altLang="vi-VN" sz="2400"/>
          </a:p>
          <a:p>
            <a:pPr lvl="1"/>
            <a:endParaRPr lang="en-US" altLang="vi-VN" smtClean="0"/>
          </a:p>
        </p:txBody>
      </p:sp>
      <p:grpSp>
        <p:nvGrpSpPr>
          <p:cNvPr id="124933" name="Group 4"/>
          <p:cNvGrpSpPr>
            <a:grpSpLocks/>
          </p:cNvGrpSpPr>
          <p:nvPr/>
        </p:nvGrpSpPr>
        <p:grpSpPr bwMode="auto">
          <a:xfrm>
            <a:off x="7239001" y="2362201"/>
            <a:ext cx="3338513" cy="2720975"/>
            <a:chOff x="1008" y="864"/>
            <a:chExt cx="4064" cy="2587"/>
          </a:xfrm>
        </p:grpSpPr>
        <p:grpSp>
          <p:nvGrpSpPr>
            <p:cNvPr id="124934" name="Group 5"/>
            <p:cNvGrpSpPr>
              <a:grpSpLocks/>
            </p:cNvGrpSpPr>
            <p:nvPr/>
          </p:nvGrpSpPr>
          <p:grpSpPr bwMode="auto">
            <a:xfrm>
              <a:off x="1748" y="1506"/>
              <a:ext cx="1669" cy="1481"/>
              <a:chOff x="1966" y="2105"/>
              <a:chExt cx="1126" cy="1068"/>
            </a:xfrm>
          </p:grpSpPr>
          <p:sp>
            <p:nvSpPr>
              <p:cNvPr id="124951" name="Oval 6"/>
              <p:cNvSpPr>
                <a:spLocks noChangeArrowheads="1"/>
              </p:cNvSpPr>
              <p:nvPr/>
            </p:nvSpPr>
            <p:spPr bwMode="auto">
              <a:xfrm>
                <a:off x="2159" y="2298"/>
                <a:ext cx="213" cy="445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buClr>
                    <a:srgbClr val="ED7D31"/>
                  </a:buClr>
                  <a:buSzPct val="85000"/>
                  <a:buFont typeface="ZapfDingbats" pitchFamily="82" charset="2"/>
                  <a:buNone/>
                </a:pPr>
                <a:endParaRPr lang="fr-FR" altLang="vi-VN" sz="2400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4952" name="Oval 7"/>
              <p:cNvSpPr>
                <a:spLocks noChangeArrowheads="1"/>
              </p:cNvSpPr>
              <p:nvPr/>
            </p:nvSpPr>
            <p:spPr bwMode="auto">
              <a:xfrm>
                <a:off x="2399" y="2105"/>
                <a:ext cx="213" cy="445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buClr>
                    <a:srgbClr val="ED7D31"/>
                  </a:buClr>
                  <a:buSzPct val="85000"/>
                  <a:buFont typeface="ZapfDingbats" pitchFamily="82" charset="2"/>
                  <a:buNone/>
                </a:pPr>
                <a:endParaRPr lang="fr-FR" altLang="vi-VN" sz="2400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4953" name="Oval 8"/>
              <p:cNvSpPr>
                <a:spLocks noChangeArrowheads="1"/>
              </p:cNvSpPr>
              <p:nvPr/>
            </p:nvSpPr>
            <p:spPr bwMode="auto">
              <a:xfrm>
                <a:off x="2687" y="2249"/>
                <a:ext cx="213" cy="445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buClr>
                    <a:srgbClr val="ED7D31"/>
                  </a:buClr>
                  <a:buSzPct val="85000"/>
                  <a:buFont typeface="ZapfDingbats" pitchFamily="82" charset="2"/>
                  <a:buNone/>
                </a:pPr>
                <a:endParaRPr lang="fr-FR" altLang="vi-VN" sz="2400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4954" name="Oval 9"/>
              <p:cNvSpPr>
                <a:spLocks noChangeArrowheads="1"/>
              </p:cNvSpPr>
              <p:nvPr/>
            </p:nvSpPr>
            <p:spPr bwMode="auto">
              <a:xfrm>
                <a:off x="2784" y="2393"/>
                <a:ext cx="213" cy="445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buClr>
                    <a:srgbClr val="ED7D31"/>
                  </a:buClr>
                  <a:buSzPct val="85000"/>
                  <a:buFont typeface="ZapfDingbats" pitchFamily="82" charset="2"/>
                  <a:buNone/>
                </a:pPr>
                <a:endParaRPr lang="fr-FR" altLang="vi-VN" sz="2400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4955" name="Oval 10"/>
              <p:cNvSpPr>
                <a:spLocks noChangeArrowheads="1"/>
              </p:cNvSpPr>
              <p:nvPr/>
            </p:nvSpPr>
            <p:spPr bwMode="auto">
              <a:xfrm>
                <a:off x="2879" y="2393"/>
                <a:ext cx="213" cy="445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buClr>
                    <a:srgbClr val="ED7D31"/>
                  </a:buClr>
                  <a:buSzPct val="85000"/>
                  <a:buFont typeface="ZapfDingbats" pitchFamily="82" charset="2"/>
                  <a:buNone/>
                </a:pPr>
                <a:endParaRPr lang="fr-FR" altLang="vi-VN" sz="2400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4956" name="Oval 11"/>
              <p:cNvSpPr>
                <a:spLocks noChangeArrowheads="1"/>
              </p:cNvSpPr>
              <p:nvPr/>
            </p:nvSpPr>
            <p:spPr bwMode="auto">
              <a:xfrm>
                <a:off x="2783" y="2585"/>
                <a:ext cx="213" cy="445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buClr>
                    <a:srgbClr val="ED7D31"/>
                  </a:buClr>
                  <a:buSzPct val="85000"/>
                  <a:buFont typeface="ZapfDingbats" pitchFamily="82" charset="2"/>
                  <a:buNone/>
                </a:pPr>
                <a:endParaRPr lang="fr-FR" altLang="vi-VN" sz="2400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4957" name="Oval 12"/>
              <p:cNvSpPr>
                <a:spLocks noChangeArrowheads="1"/>
              </p:cNvSpPr>
              <p:nvPr/>
            </p:nvSpPr>
            <p:spPr bwMode="auto">
              <a:xfrm>
                <a:off x="2448" y="2728"/>
                <a:ext cx="213" cy="445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buClr>
                    <a:srgbClr val="ED7D31"/>
                  </a:buClr>
                  <a:buSzPct val="85000"/>
                  <a:buFont typeface="ZapfDingbats" pitchFamily="82" charset="2"/>
                  <a:buNone/>
                </a:pPr>
                <a:endParaRPr lang="fr-FR" altLang="vi-VN" sz="2400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4958" name="Oval 13"/>
              <p:cNvSpPr>
                <a:spLocks noChangeArrowheads="1"/>
              </p:cNvSpPr>
              <p:nvPr/>
            </p:nvSpPr>
            <p:spPr bwMode="auto">
              <a:xfrm>
                <a:off x="1966" y="2393"/>
                <a:ext cx="213" cy="445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buClr>
                    <a:srgbClr val="ED7D31"/>
                  </a:buClr>
                  <a:buSzPct val="85000"/>
                  <a:buFont typeface="ZapfDingbats" pitchFamily="82" charset="2"/>
                  <a:buNone/>
                </a:pPr>
                <a:endParaRPr lang="fr-FR" altLang="vi-VN" sz="2400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4959" name="Oval 14"/>
              <p:cNvSpPr>
                <a:spLocks noChangeArrowheads="1"/>
              </p:cNvSpPr>
              <p:nvPr/>
            </p:nvSpPr>
            <p:spPr bwMode="auto">
              <a:xfrm>
                <a:off x="2400" y="2441"/>
                <a:ext cx="213" cy="445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buClr>
                    <a:srgbClr val="ED7D31"/>
                  </a:buClr>
                  <a:buSzPct val="85000"/>
                  <a:buFont typeface="ZapfDingbats" pitchFamily="82" charset="2"/>
                  <a:buNone/>
                </a:pPr>
                <a:endParaRPr lang="fr-FR" altLang="vi-VN" sz="2400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4960" name="Oval 15"/>
              <p:cNvSpPr>
                <a:spLocks noChangeArrowheads="1"/>
              </p:cNvSpPr>
              <p:nvPr/>
            </p:nvSpPr>
            <p:spPr bwMode="auto">
              <a:xfrm>
                <a:off x="2112" y="2634"/>
                <a:ext cx="213" cy="445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buClr>
                    <a:srgbClr val="ED7D31"/>
                  </a:buClr>
                  <a:buSzPct val="85000"/>
                  <a:buFont typeface="ZapfDingbats" pitchFamily="82" charset="2"/>
                  <a:buNone/>
                </a:pPr>
                <a:endParaRPr lang="fr-FR" altLang="vi-VN" sz="2400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24935" name="computr2"/>
            <p:cNvSpPr>
              <a:spLocks noEditPoints="1" noChangeArrowheads="1"/>
            </p:cNvSpPr>
            <p:nvPr/>
          </p:nvSpPr>
          <p:spPr bwMode="auto">
            <a:xfrm>
              <a:off x="4060" y="2473"/>
              <a:ext cx="426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6 w 21600"/>
                <a:gd name="T31" fmla="*/ 1915 h 21600"/>
                <a:gd name="T32" fmla="*/ 15566 w 21600"/>
                <a:gd name="T33" fmla="*/ 97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936" name="computr2"/>
            <p:cNvSpPr>
              <a:spLocks noEditPoints="1" noChangeArrowheads="1"/>
            </p:cNvSpPr>
            <p:nvPr/>
          </p:nvSpPr>
          <p:spPr bwMode="auto">
            <a:xfrm>
              <a:off x="1069" y="1408"/>
              <a:ext cx="426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6 w 21600"/>
                <a:gd name="T31" fmla="*/ 1915 h 21600"/>
                <a:gd name="T32" fmla="*/ 15566 w 21600"/>
                <a:gd name="T33" fmla="*/ 97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937" name="computr2"/>
            <p:cNvSpPr>
              <a:spLocks noEditPoints="1" noChangeArrowheads="1"/>
            </p:cNvSpPr>
            <p:nvPr/>
          </p:nvSpPr>
          <p:spPr bwMode="auto">
            <a:xfrm>
              <a:off x="1030" y="2474"/>
              <a:ext cx="426" cy="3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6 w 21600"/>
                <a:gd name="T31" fmla="*/ 1898 h 21600"/>
                <a:gd name="T32" fmla="*/ 15566 w 21600"/>
                <a:gd name="T33" fmla="*/ 9753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938" name="computr2"/>
            <p:cNvSpPr>
              <a:spLocks noEditPoints="1" noChangeArrowheads="1"/>
            </p:cNvSpPr>
            <p:nvPr/>
          </p:nvSpPr>
          <p:spPr bwMode="auto">
            <a:xfrm>
              <a:off x="2304" y="864"/>
              <a:ext cx="816" cy="5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94 w 21600"/>
                <a:gd name="T31" fmla="*/ 1903 h 21600"/>
                <a:gd name="T32" fmla="*/ 15565 w 21600"/>
                <a:gd name="T33" fmla="*/ 9766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939" name="computr2"/>
            <p:cNvSpPr>
              <a:spLocks noEditPoints="1" noChangeArrowheads="1"/>
            </p:cNvSpPr>
            <p:nvPr/>
          </p:nvSpPr>
          <p:spPr bwMode="auto">
            <a:xfrm>
              <a:off x="4072" y="1352"/>
              <a:ext cx="426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6 w 21600"/>
                <a:gd name="T31" fmla="*/ 1915 h 21600"/>
                <a:gd name="T32" fmla="*/ 15566 w 21600"/>
                <a:gd name="T33" fmla="*/ 97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940" name="Line 21"/>
            <p:cNvSpPr>
              <a:spLocks noChangeShapeType="1"/>
            </p:cNvSpPr>
            <p:nvPr/>
          </p:nvSpPr>
          <p:spPr bwMode="auto">
            <a:xfrm flipV="1">
              <a:off x="2740" y="1365"/>
              <a:ext cx="0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941" name="Line 22"/>
            <p:cNvSpPr>
              <a:spLocks noChangeShapeType="1"/>
            </p:cNvSpPr>
            <p:nvPr/>
          </p:nvSpPr>
          <p:spPr bwMode="auto">
            <a:xfrm flipH="1" flipV="1">
              <a:off x="1396" y="1611"/>
              <a:ext cx="606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942" name="Line 23"/>
            <p:cNvSpPr>
              <a:spLocks noChangeShapeType="1"/>
            </p:cNvSpPr>
            <p:nvPr/>
          </p:nvSpPr>
          <p:spPr bwMode="auto">
            <a:xfrm flipV="1">
              <a:off x="1388" y="2410"/>
              <a:ext cx="707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943" name="Line 24"/>
            <p:cNvSpPr>
              <a:spLocks noChangeShapeType="1"/>
            </p:cNvSpPr>
            <p:nvPr/>
          </p:nvSpPr>
          <p:spPr bwMode="auto">
            <a:xfrm flipH="1" flipV="1">
              <a:off x="3492" y="2471"/>
              <a:ext cx="6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 flipV="1">
              <a:off x="3439" y="1588"/>
              <a:ext cx="691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945" name="Text Box 26"/>
            <p:cNvSpPr txBox="1">
              <a:spLocks noChangeArrowheads="1"/>
            </p:cNvSpPr>
            <p:nvPr/>
          </p:nvSpPr>
          <p:spPr bwMode="auto">
            <a:xfrm>
              <a:off x="3024" y="912"/>
              <a:ext cx="1099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2000">
                  <a:solidFill>
                    <a:prstClr val="black"/>
                  </a:solidFill>
                  <a:latin typeface="Tahoma" panose="020B0604030504040204" pitchFamily="34" charset="0"/>
                </a:rPr>
                <a:t>Server</a:t>
              </a:r>
            </a:p>
          </p:txBody>
        </p:sp>
        <p:sp>
          <p:nvSpPr>
            <p:cNvPr id="124946" name="Text Box 27"/>
            <p:cNvSpPr txBox="1">
              <a:spLocks noChangeArrowheads="1"/>
            </p:cNvSpPr>
            <p:nvPr/>
          </p:nvSpPr>
          <p:spPr bwMode="auto">
            <a:xfrm>
              <a:off x="1008" y="1681"/>
              <a:ext cx="991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2000">
                  <a:solidFill>
                    <a:prstClr val="black"/>
                  </a:solidFill>
                  <a:latin typeface="Tahoma" panose="020B0604030504040204" pitchFamily="34" charset="0"/>
                </a:rPr>
                <a:t>Client</a:t>
              </a:r>
            </a:p>
          </p:txBody>
        </p:sp>
        <p:sp>
          <p:nvSpPr>
            <p:cNvPr id="124947" name="Text Box 28"/>
            <p:cNvSpPr txBox="1">
              <a:spLocks noChangeArrowheads="1"/>
            </p:cNvSpPr>
            <p:nvPr/>
          </p:nvSpPr>
          <p:spPr bwMode="auto">
            <a:xfrm>
              <a:off x="1008" y="2784"/>
              <a:ext cx="669" cy="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2000">
                  <a:solidFill>
                    <a:prstClr val="black"/>
                  </a:solidFill>
                  <a:latin typeface="Tahoma" panose="020B0604030504040204" pitchFamily="34" charset="0"/>
                </a:rPr>
                <a:t>Client</a:t>
              </a:r>
            </a:p>
          </p:txBody>
        </p:sp>
        <p:sp>
          <p:nvSpPr>
            <p:cNvPr id="124948" name="Text Box 29"/>
            <p:cNvSpPr txBox="1">
              <a:spLocks noChangeArrowheads="1"/>
            </p:cNvSpPr>
            <p:nvPr/>
          </p:nvSpPr>
          <p:spPr bwMode="auto">
            <a:xfrm>
              <a:off x="4079" y="2784"/>
              <a:ext cx="991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2000">
                  <a:solidFill>
                    <a:prstClr val="black"/>
                  </a:solidFill>
                  <a:latin typeface="Tahoma" panose="020B0604030504040204" pitchFamily="34" charset="0"/>
                </a:rPr>
                <a:t>Client</a:t>
              </a:r>
            </a:p>
          </p:txBody>
        </p:sp>
        <p:sp>
          <p:nvSpPr>
            <p:cNvPr id="124949" name="Text Box 30"/>
            <p:cNvSpPr txBox="1">
              <a:spLocks noChangeArrowheads="1"/>
            </p:cNvSpPr>
            <p:nvPr/>
          </p:nvSpPr>
          <p:spPr bwMode="auto">
            <a:xfrm>
              <a:off x="4081" y="1632"/>
              <a:ext cx="991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2000">
                  <a:solidFill>
                    <a:prstClr val="black"/>
                  </a:solidFill>
                  <a:latin typeface="Tahoma" panose="020B0604030504040204" pitchFamily="34" charset="0"/>
                </a:rPr>
                <a:t>Client</a:t>
              </a:r>
            </a:p>
          </p:txBody>
        </p:sp>
        <p:sp>
          <p:nvSpPr>
            <p:cNvPr id="124950" name="Text Box 31"/>
            <p:cNvSpPr txBox="1">
              <a:spLocks noChangeArrowheads="1"/>
            </p:cNvSpPr>
            <p:nvPr/>
          </p:nvSpPr>
          <p:spPr bwMode="auto">
            <a:xfrm>
              <a:off x="2399" y="2114"/>
              <a:ext cx="1330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2000">
                  <a:solidFill>
                    <a:prstClr val="black"/>
                  </a:solidFill>
                  <a:latin typeface="Tahoma" panose="020B0604030504040204" pitchFamily="34" charset="0"/>
                </a:rPr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9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6B2761-8AAC-4449-B666-EC83F2C1EE26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Kiến trúc P2P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smtClean="0"/>
              <a:t>Mỗi node vừa là client vừa là server</a:t>
            </a:r>
          </a:p>
          <a:p>
            <a:pPr lvl="1"/>
            <a:r>
              <a:rPr lang="en-US" altLang="vi-VN" smtClean="0"/>
              <a:t>Cung cấp và tiêu thụ dữ liệu</a:t>
            </a:r>
          </a:p>
          <a:p>
            <a:pPr lvl="1"/>
            <a:r>
              <a:rPr lang="en-US" altLang="vi-VN" smtClean="0"/>
              <a:t>Có thể khởi tạo kết nối</a:t>
            </a:r>
          </a:p>
          <a:p>
            <a:r>
              <a:rPr lang="en-US" altLang="vi-VN" smtClean="0"/>
              <a:t>Dữ liệu không tập trung</a:t>
            </a:r>
          </a:p>
          <a:p>
            <a:pPr lvl="1"/>
            <a:r>
              <a:rPr lang="en-US" altLang="vi-VN" smtClean="0"/>
              <a:t>Vấn đề về bảo vệ bản quyền trên mạng internet</a:t>
            </a:r>
          </a:p>
          <a:p>
            <a:endParaRPr lang="en-US" altLang="vi-VN" smtClean="0"/>
          </a:p>
          <a:p>
            <a:endParaRPr lang="en-US" altLang="vi-VN" smtClean="0"/>
          </a:p>
        </p:txBody>
      </p:sp>
      <p:grpSp>
        <p:nvGrpSpPr>
          <p:cNvPr id="126981" name="Group 5"/>
          <p:cNvGrpSpPr>
            <a:grpSpLocks/>
          </p:cNvGrpSpPr>
          <p:nvPr/>
        </p:nvGrpSpPr>
        <p:grpSpPr bwMode="auto">
          <a:xfrm>
            <a:off x="3276601" y="3429000"/>
            <a:ext cx="5153805" cy="2616200"/>
            <a:chOff x="1008" y="624"/>
            <a:chExt cx="3614" cy="1981"/>
          </a:xfrm>
        </p:grpSpPr>
        <p:grpSp>
          <p:nvGrpSpPr>
            <p:cNvPr id="126982" name="Group 6"/>
            <p:cNvGrpSpPr>
              <a:grpSpLocks/>
            </p:cNvGrpSpPr>
            <p:nvPr/>
          </p:nvGrpSpPr>
          <p:grpSpPr bwMode="auto">
            <a:xfrm>
              <a:off x="1786" y="1090"/>
              <a:ext cx="1534" cy="1358"/>
              <a:chOff x="1992" y="2150"/>
              <a:chExt cx="1035" cy="979"/>
            </a:xfrm>
          </p:grpSpPr>
          <p:sp>
            <p:nvSpPr>
              <p:cNvPr id="126999" name="Oval 7"/>
              <p:cNvSpPr>
                <a:spLocks noChangeArrowheads="1"/>
              </p:cNvSpPr>
              <p:nvPr/>
            </p:nvSpPr>
            <p:spPr bwMode="auto">
              <a:xfrm>
                <a:off x="2184" y="2342"/>
                <a:ext cx="123" cy="354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buClr>
                    <a:srgbClr val="ED7D31"/>
                  </a:buClr>
                  <a:buSzPct val="85000"/>
                  <a:buFont typeface="ZapfDingbats" pitchFamily="82" charset="2"/>
                  <a:buNone/>
                </a:pPr>
                <a:endParaRPr lang="fr-FR" altLang="vi-VN" sz="2400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7000" name="Oval 8"/>
              <p:cNvSpPr>
                <a:spLocks noChangeArrowheads="1"/>
              </p:cNvSpPr>
              <p:nvPr/>
            </p:nvSpPr>
            <p:spPr bwMode="auto">
              <a:xfrm>
                <a:off x="2424" y="2150"/>
                <a:ext cx="123" cy="354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buClr>
                    <a:srgbClr val="ED7D31"/>
                  </a:buClr>
                  <a:buSzPct val="85000"/>
                  <a:buFont typeface="ZapfDingbats" pitchFamily="82" charset="2"/>
                  <a:buNone/>
                </a:pPr>
                <a:endParaRPr lang="fr-FR" altLang="vi-VN" sz="2400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7001" name="Oval 9"/>
              <p:cNvSpPr>
                <a:spLocks noChangeArrowheads="1"/>
              </p:cNvSpPr>
              <p:nvPr/>
            </p:nvSpPr>
            <p:spPr bwMode="auto">
              <a:xfrm>
                <a:off x="2712" y="2294"/>
                <a:ext cx="123" cy="354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buClr>
                    <a:srgbClr val="ED7D31"/>
                  </a:buClr>
                  <a:buSzPct val="85000"/>
                  <a:buFont typeface="ZapfDingbats" pitchFamily="82" charset="2"/>
                  <a:buNone/>
                </a:pPr>
                <a:endParaRPr lang="fr-FR" altLang="vi-VN" sz="2400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7002" name="Oval 10"/>
              <p:cNvSpPr>
                <a:spLocks noChangeArrowheads="1"/>
              </p:cNvSpPr>
              <p:nvPr/>
            </p:nvSpPr>
            <p:spPr bwMode="auto">
              <a:xfrm>
                <a:off x="2808" y="2438"/>
                <a:ext cx="123" cy="354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buClr>
                    <a:srgbClr val="ED7D31"/>
                  </a:buClr>
                  <a:buSzPct val="85000"/>
                  <a:buFont typeface="ZapfDingbats" pitchFamily="82" charset="2"/>
                  <a:buNone/>
                </a:pPr>
                <a:endParaRPr lang="fr-FR" altLang="vi-VN" sz="2400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7003" name="Oval 11"/>
              <p:cNvSpPr>
                <a:spLocks noChangeArrowheads="1"/>
              </p:cNvSpPr>
              <p:nvPr/>
            </p:nvSpPr>
            <p:spPr bwMode="auto">
              <a:xfrm>
                <a:off x="2904" y="2438"/>
                <a:ext cx="123" cy="354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buClr>
                    <a:srgbClr val="ED7D31"/>
                  </a:buClr>
                  <a:buSzPct val="85000"/>
                  <a:buFont typeface="ZapfDingbats" pitchFamily="82" charset="2"/>
                  <a:buNone/>
                </a:pPr>
                <a:endParaRPr lang="fr-FR" altLang="vi-VN" sz="2400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7004" name="Oval 12"/>
              <p:cNvSpPr>
                <a:spLocks noChangeArrowheads="1"/>
              </p:cNvSpPr>
              <p:nvPr/>
            </p:nvSpPr>
            <p:spPr bwMode="auto">
              <a:xfrm>
                <a:off x="2808" y="2630"/>
                <a:ext cx="123" cy="354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buClr>
                    <a:srgbClr val="ED7D31"/>
                  </a:buClr>
                  <a:buSzPct val="85000"/>
                  <a:buFont typeface="ZapfDingbats" pitchFamily="82" charset="2"/>
                  <a:buNone/>
                </a:pPr>
                <a:endParaRPr lang="fr-FR" altLang="vi-VN" sz="2400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7005" name="Oval 13"/>
              <p:cNvSpPr>
                <a:spLocks noChangeArrowheads="1"/>
              </p:cNvSpPr>
              <p:nvPr/>
            </p:nvSpPr>
            <p:spPr bwMode="auto">
              <a:xfrm>
                <a:off x="2472" y="2775"/>
                <a:ext cx="123" cy="354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buClr>
                    <a:srgbClr val="ED7D31"/>
                  </a:buClr>
                  <a:buSzPct val="85000"/>
                  <a:buFont typeface="ZapfDingbats" pitchFamily="82" charset="2"/>
                  <a:buNone/>
                </a:pPr>
                <a:endParaRPr lang="fr-FR" altLang="vi-VN" sz="2400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7006" name="Oval 14"/>
              <p:cNvSpPr>
                <a:spLocks noChangeArrowheads="1"/>
              </p:cNvSpPr>
              <p:nvPr/>
            </p:nvSpPr>
            <p:spPr bwMode="auto">
              <a:xfrm>
                <a:off x="1992" y="2439"/>
                <a:ext cx="123" cy="354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buClr>
                    <a:srgbClr val="ED7D31"/>
                  </a:buClr>
                  <a:buSzPct val="85000"/>
                  <a:buFont typeface="ZapfDingbats" pitchFamily="82" charset="2"/>
                  <a:buNone/>
                </a:pPr>
                <a:endParaRPr lang="fr-FR" altLang="vi-VN" sz="2400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7007" name="Oval 15"/>
              <p:cNvSpPr>
                <a:spLocks noChangeArrowheads="1"/>
              </p:cNvSpPr>
              <p:nvPr/>
            </p:nvSpPr>
            <p:spPr bwMode="auto">
              <a:xfrm>
                <a:off x="2424" y="2485"/>
                <a:ext cx="123" cy="354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buClr>
                    <a:srgbClr val="ED7D31"/>
                  </a:buClr>
                  <a:buSzPct val="85000"/>
                  <a:buFont typeface="ZapfDingbats" pitchFamily="82" charset="2"/>
                  <a:buNone/>
                </a:pPr>
                <a:endParaRPr lang="fr-FR" altLang="vi-VN" sz="2400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7008" name="Oval 16"/>
              <p:cNvSpPr>
                <a:spLocks noChangeArrowheads="1"/>
              </p:cNvSpPr>
              <p:nvPr/>
            </p:nvSpPr>
            <p:spPr bwMode="auto">
              <a:xfrm>
                <a:off x="2136" y="2678"/>
                <a:ext cx="123" cy="354"/>
              </a:xfrm>
              <a:prstGeom prst="ellipse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buClr>
                    <a:srgbClr val="ED7D31"/>
                  </a:buClr>
                  <a:buSzPct val="85000"/>
                  <a:buFont typeface="ZapfDingbats" pitchFamily="82" charset="2"/>
                  <a:buNone/>
                </a:pPr>
                <a:endParaRPr lang="fr-FR" altLang="vi-VN" sz="2400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26983" name="computr2"/>
            <p:cNvSpPr>
              <a:spLocks noEditPoints="1" noChangeArrowheads="1"/>
            </p:cNvSpPr>
            <p:nvPr/>
          </p:nvSpPr>
          <p:spPr bwMode="auto">
            <a:xfrm>
              <a:off x="4060" y="1993"/>
              <a:ext cx="426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6 w 21600"/>
                <a:gd name="T31" fmla="*/ 1915 h 21600"/>
                <a:gd name="T32" fmla="*/ 15566 w 21600"/>
                <a:gd name="T33" fmla="*/ 97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984" name="computr2"/>
            <p:cNvSpPr>
              <a:spLocks noEditPoints="1" noChangeArrowheads="1"/>
            </p:cNvSpPr>
            <p:nvPr/>
          </p:nvSpPr>
          <p:spPr bwMode="auto">
            <a:xfrm>
              <a:off x="1069" y="928"/>
              <a:ext cx="426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6 w 21600"/>
                <a:gd name="T31" fmla="*/ 1915 h 21600"/>
                <a:gd name="T32" fmla="*/ 15566 w 21600"/>
                <a:gd name="T33" fmla="*/ 97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985" name="computr2"/>
            <p:cNvSpPr>
              <a:spLocks noEditPoints="1" noChangeArrowheads="1"/>
            </p:cNvSpPr>
            <p:nvPr/>
          </p:nvSpPr>
          <p:spPr bwMode="auto">
            <a:xfrm>
              <a:off x="1030" y="1994"/>
              <a:ext cx="426" cy="3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6 w 21600"/>
                <a:gd name="T31" fmla="*/ 1898 h 21600"/>
                <a:gd name="T32" fmla="*/ 15566 w 21600"/>
                <a:gd name="T33" fmla="*/ 9753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986" name="computr2"/>
            <p:cNvSpPr>
              <a:spLocks noEditPoints="1" noChangeArrowheads="1"/>
            </p:cNvSpPr>
            <p:nvPr/>
          </p:nvSpPr>
          <p:spPr bwMode="auto">
            <a:xfrm>
              <a:off x="2541" y="624"/>
              <a:ext cx="426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6 w 21600"/>
                <a:gd name="T31" fmla="*/ 1915 h 21600"/>
                <a:gd name="T32" fmla="*/ 15566 w 21600"/>
                <a:gd name="T33" fmla="*/ 97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987" name="computr2"/>
            <p:cNvSpPr>
              <a:spLocks noEditPoints="1" noChangeArrowheads="1"/>
            </p:cNvSpPr>
            <p:nvPr/>
          </p:nvSpPr>
          <p:spPr bwMode="auto">
            <a:xfrm>
              <a:off x="4072" y="872"/>
              <a:ext cx="426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6 w 21600"/>
                <a:gd name="T31" fmla="*/ 1915 h 21600"/>
                <a:gd name="T32" fmla="*/ 15566 w 21600"/>
                <a:gd name="T33" fmla="*/ 97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988" name="Line 22"/>
            <p:cNvSpPr>
              <a:spLocks noChangeShapeType="1"/>
            </p:cNvSpPr>
            <p:nvPr/>
          </p:nvSpPr>
          <p:spPr bwMode="auto">
            <a:xfrm flipV="1">
              <a:off x="2740" y="885"/>
              <a:ext cx="0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989" name="Line 23"/>
            <p:cNvSpPr>
              <a:spLocks noChangeShapeType="1"/>
            </p:cNvSpPr>
            <p:nvPr/>
          </p:nvSpPr>
          <p:spPr bwMode="auto">
            <a:xfrm flipH="1" flipV="1">
              <a:off x="1396" y="1131"/>
              <a:ext cx="606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990" name="Line 24"/>
            <p:cNvSpPr>
              <a:spLocks noChangeShapeType="1"/>
            </p:cNvSpPr>
            <p:nvPr/>
          </p:nvSpPr>
          <p:spPr bwMode="auto">
            <a:xfrm flipV="1">
              <a:off x="1388" y="1930"/>
              <a:ext cx="707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991" name="Line 25"/>
            <p:cNvSpPr>
              <a:spLocks noChangeShapeType="1"/>
            </p:cNvSpPr>
            <p:nvPr/>
          </p:nvSpPr>
          <p:spPr bwMode="auto">
            <a:xfrm flipH="1" flipV="1">
              <a:off x="3492" y="1991"/>
              <a:ext cx="6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992" name="Line 26"/>
            <p:cNvSpPr>
              <a:spLocks noChangeShapeType="1"/>
            </p:cNvSpPr>
            <p:nvPr/>
          </p:nvSpPr>
          <p:spPr bwMode="auto">
            <a:xfrm flipV="1">
              <a:off x="3439" y="1108"/>
              <a:ext cx="691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993" name="Text Box 27"/>
            <p:cNvSpPr txBox="1">
              <a:spLocks noChangeArrowheads="1"/>
            </p:cNvSpPr>
            <p:nvPr/>
          </p:nvSpPr>
          <p:spPr bwMode="auto">
            <a:xfrm>
              <a:off x="2928" y="768"/>
              <a:ext cx="53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2000">
                  <a:solidFill>
                    <a:prstClr val="black"/>
                  </a:solidFill>
                  <a:latin typeface="Tahoma" panose="020B0604030504040204" pitchFamily="34" charset="0"/>
                </a:rPr>
                <a:t>Node</a:t>
              </a:r>
            </a:p>
          </p:txBody>
        </p:sp>
        <p:sp>
          <p:nvSpPr>
            <p:cNvPr id="126994" name="Text Box 28"/>
            <p:cNvSpPr txBox="1">
              <a:spLocks noChangeArrowheads="1"/>
            </p:cNvSpPr>
            <p:nvPr/>
          </p:nvSpPr>
          <p:spPr bwMode="auto">
            <a:xfrm>
              <a:off x="1008" y="1201"/>
              <a:ext cx="53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2000">
                  <a:solidFill>
                    <a:prstClr val="black"/>
                  </a:solidFill>
                  <a:latin typeface="Tahoma" panose="020B0604030504040204" pitchFamily="34" charset="0"/>
                </a:rPr>
                <a:t>Node</a:t>
              </a:r>
            </a:p>
          </p:txBody>
        </p:sp>
        <p:sp>
          <p:nvSpPr>
            <p:cNvPr id="126995" name="Text Box 29"/>
            <p:cNvSpPr txBox="1">
              <a:spLocks noChangeArrowheads="1"/>
            </p:cNvSpPr>
            <p:nvPr/>
          </p:nvSpPr>
          <p:spPr bwMode="auto">
            <a:xfrm>
              <a:off x="1008" y="2304"/>
              <a:ext cx="53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2000">
                  <a:solidFill>
                    <a:prstClr val="black"/>
                  </a:solidFill>
                  <a:latin typeface="Tahoma" panose="020B0604030504040204" pitchFamily="34" charset="0"/>
                </a:rPr>
                <a:t>Node</a:t>
              </a:r>
            </a:p>
          </p:txBody>
        </p:sp>
        <p:sp>
          <p:nvSpPr>
            <p:cNvPr id="126996" name="Text Box 30"/>
            <p:cNvSpPr txBox="1">
              <a:spLocks noChangeArrowheads="1"/>
            </p:cNvSpPr>
            <p:nvPr/>
          </p:nvSpPr>
          <p:spPr bwMode="auto">
            <a:xfrm>
              <a:off x="4081" y="2304"/>
              <a:ext cx="536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2000">
                  <a:solidFill>
                    <a:prstClr val="black"/>
                  </a:solidFill>
                  <a:latin typeface="Tahoma" panose="020B0604030504040204" pitchFamily="34" charset="0"/>
                </a:rPr>
                <a:t>Node</a:t>
              </a:r>
            </a:p>
          </p:txBody>
        </p:sp>
        <p:sp>
          <p:nvSpPr>
            <p:cNvPr id="126997" name="Text Box 31"/>
            <p:cNvSpPr txBox="1">
              <a:spLocks noChangeArrowheads="1"/>
            </p:cNvSpPr>
            <p:nvPr/>
          </p:nvSpPr>
          <p:spPr bwMode="auto">
            <a:xfrm>
              <a:off x="4081" y="1152"/>
              <a:ext cx="54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2000">
                  <a:solidFill>
                    <a:prstClr val="black"/>
                  </a:solidFill>
                  <a:latin typeface="Tahoma" panose="020B0604030504040204" pitchFamily="34" charset="0"/>
                </a:rPr>
                <a:t>Node</a:t>
              </a:r>
            </a:p>
          </p:txBody>
        </p:sp>
        <p:sp>
          <p:nvSpPr>
            <p:cNvPr id="126998" name="Text Box 32"/>
            <p:cNvSpPr txBox="1">
              <a:spLocks noChangeArrowheads="1"/>
            </p:cNvSpPr>
            <p:nvPr/>
          </p:nvSpPr>
          <p:spPr bwMode="auto">
            <a:xfrm>
              <a:off x="2400" y="1633"/>
              <a:ext cx="87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2000">
                  <a:solidFill>
                    <a:prstClr val="black"/>
                  </a:solidFill>
                  <a:latin typeface="Tahoma" panose="020B0604030504040204" pitchFamily="34" charset="0"/>
                </a:rPr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85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1C0FDE-0635-4EA1-8629-DC18FFE9B9E3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Đặc tính của P2P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80000"/>
              </a:lnSpc>
            </a:pPr>
            <a:r>
              <a:rPr lang="en-US" altLang="vi-VN" sz="2400"/>
              <a:t>Clients cũng là servers và routers</a:t>
            </a:r>
          </a:p>
          <a:p>
            <a:pPr lvl="1">
              <a:lnSpc>
                <a:spcPct val="180000"/>
              </a:lnSpc>
            </a:pPr>
            <a:r>
              <a:rPr lang="en-US" altLang="vi-VN" sz="2000"/>
              <a:t>Các nút đều đóng góp băng thông, tài nguyên, bộ nhớ, CPU,…</a:t>
            </a:r>
          </a:p>
          <a:p>
            <a:pPr>
              <a:lnSpc>
                <a:spcPct val="180000"/>
              </a:lnSpc>
            </a:pPr>
            <a:r>
              <a:rPr lang="en-US" altLang="vi-VN" sz="2400"/>
              <a:t>Các nút đều độc lập</a:t>
            </a:r>
          </a:p>
          <a:p>
            <a:pPr>
              <a:lnSpc>
                <a:spcPct val="180000"/>
              </a:lnSpc>
            </a:pPr>
            <a:r>
              <a:rPr lang="en-US" altLang="vi-VN" sz="2400"/>
              <a:t>Mạng không cố định</a:t>
            </a:r>
          </a:p>
          <a:p>
            <a:pPr lvl="1">
              <a:lnSpc>
                <a:spcPct val="180000"/>
              </a:lnSpc>
            </a:pPr>
            <a:r>
              <a:rPr lang="en-US" altLang="vi-VN" sz="2000"/>
              <a:t>nodes tham gia hoặc ra khỏi mạng thường xuyên </a:t>
            </a:r>
          </a:p>
          <a:p>
            <a:pPr>
              <a:lnSpc>
                <a:spcPct val="180000"/>
              </a:lnSpc>
            </a:pPr>
            <a:r>
              <a:rPr lang="en-US" altLang="vi-VN" sz="2400"/>
              <a:t>Các nút tự cộng tác trực tiếp với nhau</a:t>
            </a:r>
          </a:p>
          <a:p>
            <a:pPr>
              <a:lnSpc>
                <a:spcPct val="180000"/>
              </a:lnSpc>
            </a:pPr>
            <a:r>
              <a:rPr lang="en-US" altLang="vi-VN" sz="2400"/>
              <a:t>Các nút có khả năng khác nhau</a:t>
            </a:r>
          </a:p>
          <a:p>
            <a:endParaRPr lang="en-US" altLang="vi-VN" sz="2400"/>
          </a:p>
        </p:txBody>
      </p:sp>
    </p:spTree>
    <p:extLst>
      <p:ext uri="{BB962C8B-B14F-4D97-AF65-F5344CB8AC3E}">
        <p14:creationId xmlns:p14="http://schemas.microsoft.com/office/powerpoint/2010/main" val="20433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ECAF3F-08FB-438A-A61C-C0C2D24A16BC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vi-VN" smtClean="0">
              <a:latin typeface="Arial" panose="020B0604020202020204" pitchFamily="34" charset="0"/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vi-VN" sz="3200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vi-VN" sz="3200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vi-VN" sz="3200" b="1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vi-VN" sz="3200" b="1" dirty="0" err="1" smtClean="0">
                <a:solidFill>
                  <a:srgbClr val="0000FF"/>
                </a:solidFill>
              </a:rPr>
              <a:t>Mô</a:t>
            </a:r>
            <a:r>
              <a:rPr lang="en-US" altLang="vi-VN" sz="3200" b="1" dirty="0" smtClean="0">
                <a:solidFill>
                  <a:srgbClr val="0000FF"/>
                </a:solidFill>
              </a:rPr>
              <a:t> </a:t>
            </a:r>
            <a:r>
              <a:rPr lang="en-US" altLang="vi-VN" sz="3200" b="1" dirty="0" err="1">
                <a:solidFill>
                  <a:srgbClr val="0000FF"/>
                </a:solidFill>
              </a:rPr>
              <a:t>hình</a:t>
            </a:r>
            <a:r>
              <a:rPr lang="en-US" altLang="vi-VN" sz="3200" b="1" dirty="0">
                <a:solidFill>
                  <a:srgbClr val="0000FF"/>
                </a:solidFill>
              </a:rPr>
              <a:t> </a:t>
            </a:r>
            <a:r>
              <a:rPr lang="en-US" altLang="vi-VN" sz="3200" b="1" dirty="0" err="1">
                <a:solidFill>
                  <a:srgbClr val="0000FF"/>
                </a:solidFill>
              </a:rPr>
              <a:t>ứng</a:t>
            </a:r>
            <a:r>
              <a:rPr lang="en-US" altLang="vi-VN" sz="3200" b="1" dirty="0">
                <a:solidFill>
                  <a:srgbClr val="0000FF"/>
                </a:solidFill>
              </a:rPr>
              <a:t> </a:t>
            </a:r>
            <a:r>
              <a:rPr lang="en-US" altLang="vi-VN" sz="3200" b="1" dirty="0" err="1">
                <a:solidFill>
                  <a:srgbClr val="0000FF"/>
                </a:solidFill>
              </a:rPr>
              <a:t>dụng</a:t>
            </a:r>
            <a:r>
              <a:rPr lang="en-US" altLang="vi-VN" sz="3200" b="1" dirty="0">
                <a:solidFill>
                  <a:srgbClr val="0000FF"/>
                </a:solidFill>
              </a:rPr>
              <a:t> client/server</a:t>
            </a:r>
          </a:p>
          <a:p>
            <a:endParaRPr lang="en-US" altLang="vi-VN" dirty="0" smtClean="0"/>
          </a:p>
        </p:txBody>
      </p:sp>
    </p:spTree>
    <p:extLst>
      <p:ext uri="{BB962C8B-B14F-4D97-AF65-F5344CB8AC3E}">
        <p14:creationId xmlns:p14="http://schemas.microsoft.com/office/powerpoint/2010/main" val="201676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5CE22-C9BD-4771-B634-9094AF23A398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Lợi ích của P2P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smtClean="0"/>
              <a:t>Sử dụng hiệu quả nguồn tài nguyên</a:t>
            </a:r>
          </a:p>
          <a:p>
            <a:pPr lvl="1"/>
            <a:r>
              <a:rPr lang="en-US" altLang="vi-VN" smtClean="0"/>
              <a:t>Băng thông, không gian lưu trữ, sức mạnh xử lý</a:t>
            </a:r>
          </a:p>
          <a:p>
            <a:r>
              <a:rPr lang="en-US" altLang="vi-VN" smtClean="0"/>
              <a:t>Khả năng mở rộng</a:t>
            </a:r>
          </a:p>
          <a:p>
            <a:pPr lvl="1"/>
            <a:r>
              <a:rPr lang="en-US" altLang="vi-VN" smtClean="0"/>
              <a:t>Không có hiện tượng “thắt cổ chai” (truyền thông, tính toán, lưu trữ)</a:t>
            </a:r>
          </a:p>
          <a:p>
            <a:pPr lvl="1"/>
            <a:r>
              <a:rPr lang="en-US" altLang="vi-VN" smtClean="0"/>
              <a:t>Càng có nhiều người sử dụng, khả năng của mạng càng tăng</a:t>
            </a:r>
          </a:p>
          <a:p>
            <a:r>
              <a:rPr lang="en-US" altLang="vi-VN" smtClean="0"/>
              <a:t>Tin cậy</a:t>
            </a:r>
          </a:p>
          <a:p>
            <a:pPr lvl="1"/>
            <a:r>
              <a:rPr lang="en-US" altLang="vi-VN" smtClean="0"/>
              <a:t>Được sao lưu</a:t>
            </a:r>
          </a:p>
          <a:p>
            <a:pPr lvl="1"/>
            <a:r>
              <a:rPr lang="en-US" altLang="vi-VN" smtClean="0"/>
              <a:t>Phân phối theo địa lý</a:t>
            </a:r>
          </a:p>
          <a:p>
            <a:pPr lvl="1"/>
            <a:r>
              <a:rPr lang="en-US" altLang="vi-VN" smtClean="0"/>
              <a:t>Không phụ thuộc vào điểm nào trong mạng</a:t>
            </a:r>
          </a:p>
          <a:p>
            <a:endParaRPr lang="en-US" altLang="vi-VN" smtClean="0"/>
          </a:p>
          <a:p>
            <a:endParaRPr lang="en-US" altLang="vi-VN" smtClean="0"/>
          </a:p>
        </p:txBody>
      </p:sp>
    </p:spTree>
    <p:extLst>
      <p:ext uri="{BB962C8B-B14F-4D97-AF65-F5344CB8AC3E}">
        <p14:creationId xmlns:p14="http://schemas.microsoft.com/office/powerpoint/2010/main" val="5656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8ACB5B-A0BD-4C59-855A-46A0B471DDA8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33123" name="Rectangle 75"/>
          <p:cNvSpPr>
            <a:spLocks noGrp="1" noChangeArrowheads="1"/>
          </p:cNvSpPr>
          <p:nvPr>
            <p:ph type="title"/>
          </p:nvPr>
        </p:nvSpPr>
        <p:spPr>
          <a:xfrm>
            <a:off x="2048256" y="490728"/>
            <a:ext cx="9737344" cy="685800"/>
          </a:xfrm>
        </p:spPr>
        <p:txBody>
          <a:bodyPr>
            <a:normAutofit fontScale="90000"/>
          </a:bodyPr>
          <a:lstStyle/>
          <a:p>
            <a:r>
              <a:rPr lang="en-US" altLang="vi-VN" dirty="0" err="1" smtClean="0">
                <a:latin typeface="Arial" panose="020B0604020202020204" pitchFamily="34" charset="0"/>
              </a:rPr>
              <a:t>Ưu</a:t>
            </a:r>
            <a:r>
              <a:rPr lang="en-US" altLang="vi-VN" dirty="0" smtClean="0">
                <a:latin typeface="Arial" panose="020B0604020202020204" pitchFamily="34" charset="0"/>
              </a:rPr>
              <a:t>/</a:t>
            </a:r>
            <a:r>
              <a:rPr lang="en-US" altLang="vi-VN" dirty="0" err="1" smtClean="0">
                <a:latin typeface="Arial" panose="020B0604020202020204" pitchFamily="34" charset="0"/>
              </a:rPr>
              <a:t>nhược</a:t>
            </a:r>
            <a:r>
              <a:rPr lang="en-US" altLang="vi-VN" dirty="0" smtClean="0">
                <a:latin typeface="Arial" panose="020B0604020202020204" pitchFamily="34" charset="0"/>
              </a:rPr>
              <a:t> </a:t>
            </a:r>
            <a:r>
              <a:rPr lang="en-US" altLang="vi-VN" dirty="0" err="1" smtClean="0">
                <a:latin typeface="Arial" panose="020B0604020202020204" pitchFamily="34" charset="0"/>
              </a:rPr>
              <a:t>của</a:t>
            </a:r>
            <a:r>
              <a:rPr lang="en-US" altLang="vi-VN" dirty="0" smtClean="0">
                <a:latin typeface="Arial" panose="020B0604020202020204" pitchFamily="34" charset="0"/>
              </a:rPr>
              <a:t> P2P</a:t>
            </a:r>
          </a:p>
        </p:txBody>
      </p:sp>
      <p:graphicFrame>
        <p:nvGraphicFramePr>
          <p:cNvPr id="545875" name="Group 83"/>
          <p:cNvGraphicFramePr>
            <a:graphicFrameLocks noGrp="1"/>
          </p:cNvGraphicFramePr>
          <p:nvPr>
            <p:ph idx="1"/>
          </p:nvPr>
        </p:nvGraphicFramePr>
        <p:xfrm>
          <a:off x="1981200" y="838201"/>
          <a:ext cx="8686800" cy="5343526"/>
        </p:xfrm>
        <a:graphic>
          <a:graphicData uri="http://schemas.openxmlformats.org/drawingml/2006/table">
            <a:tbl>
              <a:tblPr/>
              <a:tblGrid>
                <a:gridCol w="434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fr-F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1600" marR="101600" marT="50800" marB="5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MS Mincho" pitchFamily="49" charset="-128"/>
                          <a:cs typeface="Times New Roman" pitchFamily="18" charset="0"/>
                        </a:rPr>
                        <a:t> 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101600" marR="101600" marT="50800" marB="5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Ưu điểm</a:t>
                      </a: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Nhược điểm</a:t>
                      </a: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12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Mạng P2P cài đặt dễ và đơn giản, </a:t>
                      </a:r>
                    </a:p>
                    <a:p>
                      <a:pPr marL="0" marR="0" lvl="0" indent="12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chỉ yêu cầu một Hub hay một Switch để kết nối tất cả máy tính với nhau</a:t>
                      </a: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Vấn đề về bản quyền truy cập tài nguyên</a:t>
                      </a: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1413">
                <a:tc>
                  <a:txBody>
                    <a:bodyPr/>
                    <a:lstStyle/>
                    <a:p>
                      <a:pPr marL="0" marR="0" lvl="0" indent="12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Người dùng có thể truy cập bất kỳ file nào trên máy tính miễn là file đó được đặt trong thư mục chia sẽ.</a:t>
                      </a: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Hoạt động không hiệu quả khi số lượng kết nối ít</a:t>
                      </a: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Topology đơn giản</a:t>
                      </a: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Các máy tính tham gia có thể thoát khỏi mạng một cách đột ngột</a:t>
                      </a: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9525">
                <a:tc>
                  <a:txBody>
                    <a:bodyPr/>
                    <a:lstStyle/>
                    <a:p>
                      <a:pPr marL="0" marR="0" lvl="0" indent="12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Nếu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 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một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 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máy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 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tính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 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lỗi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, 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các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 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máy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 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tính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 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còn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 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lại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 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vẫn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 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làm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 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inherit"/>
                          <a:cs typeface="inherit"/>
                        </a:rPr>
                        <a:t>việc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inherit"/>
                        <a:cs typeface="inherit"/>
                      </a:endParaRP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1600" marR="1016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5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951CD2-9F7E-4113-90C8-5288313D28B9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Một số ứng dụng P2P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vi-VN" smtClean="0"/>
              <a:t>Chia sẽ File (Napster, Gnutella, Kazaa,…)</a:t>
            </a:r>
          </a:p>
          <a:p>
            <a:pPr>
              <a:lnSpc>
                <a:spcPct val="240000"/>
              </a:lnSpc>
            </a:pPr>
            <a:r>
              <a:rPr lang="en-US" altLang="vi-VN" smtClean="0"/>
              <a:t>Multiplayer games (Unreal Tournament, DOOM)</a:t>
            </a:r>
          </a:p>
          <a:p>
            <a:pPr>
              <a:lnSpc>
                <a:spcPct val="240000"/>
              </a:lnSpc>
            </a:pPr>
            <a:r>
              <a:rPr lang="en-US" altLang="vi-VN" smtClean="0"/>
              <a:t>Ứng dụng cộng tác (ICQ, shared whiteboard)</a:t>
            </a:r>
          </a:p>
          <a:p>
            <a:pPr>
              <a:lnSpc>
                <a:spcPct val="240000"/>
              </a:lnSpc>
            </a:pPr>
            <a:r>
              <a:rPr lang="en-US" altLang="vi-VN" smtClean="0"/>
              <a:t>Tính toán phân tán (Seti@home)</a:t>
            </a:r>
          </a:p>
          <a:p>
            <a:pPr>
              <a:lnSpc>
                <a:spcPct val="240000"/>
              </a:lnSpc>
            </a:pPr>
            <a:r>
              <a:rPr lang="en-US" altLang="vi-VN" smtClean="0"/>
              <a:t>Mạng Ad-hoc</a:t>
            </a:r>
          </a:p>
          <a:p>
            <a:endParaRPr lang="en-US" altLang="vi-VN" smtClean="0"/>
          </a:p>
          <a:p>
            <a:endParaRPr lang="en-US" altLang="vi-VN" smtClean="0"/>
          </a:p>
          <a:p>
            <a:endParaRPr lang="en-US" altLang="vi-VN" smtClean="0"/>
          </a:p>
        </p:txBody>
      </p:sp>
    </p:spTree>
    <p:extLst>
      <p:ext uri="{BB962C8B-B14F-4D97-AF65-F5344CB8AC3E}">
        <p14:creationId xmlns:p14="http://schemas.microsoft.com/office/powerpoint/2010/main" val="272583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0C3A1F-B197-44DC-A78F-E8D3E9307370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Phân loại mạng P2P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 smtClean="0"/>
              <a:t>Mạng P2P thuần túy:</a:t>
            </a:r>
          </a:p>
          <a:p>
            <a:pPr lvl="1">
              <a:lnSpc>
                <a:spcPct val="90000"/>
              </a:lnSpc>
            </a:pPr>
            <a:r>
              <a:rPr lang="en-US" altLang="vi-VN" smtClean="0"/>
              <a:t>Các máy trạm có vai trò vừa là máy chủ vừa là máy khách</a:t>
            </a:r>
          </a:p>
          <a:p>
            <a:pPr lvl="1">
              <a:lnSpc>
                <a:spcPct val="90000"/>
              </a:lnSpc>
            </a:pPr>
            <a:r>
              <a:rPr lang="en-US" altLang="vi-VN" smtClean="0"/>
              <a:t>Không có máy chủ trung tâm quản lý mạng</a:t>
            </a:r>
          </a:p>
          <a:p>
            <a:pPr lvl="1">
              <a:lnSpc>
                <a:spcPct val="90000"/>
              </a:lnSpc>
            </a:pPr>
            <a:r>
              <a:rPr lang="en-US" altLang="vi-VN" smtClean="0"/>
              <a:t>Không có máy định tuyến (bộ định tuyến) trung tâm, các máy trạm có khả năng tự định tuyến</a:t>
            </a:r>
          </a:p>
          <a:p>
            <a:pPr>
              <a:lnSpc>
                <a:spcPct val="90000"/>
              </a:lnSpc>
            </a:pPr>
            <a:r>
              <a:rPr lang="en-US" altLang="vi-VN" smtClean="0"/>
              <a:t>Mạng P2P lai:</a:t>
            </a:r>
          </a:p>
          <a:p>
            <a:pPr lvl="1">
              <a:lnSpc>
                <a:spcPct val="90000"/>
              </a:lnSpc>
            </a:pPr>
            <a:r>
              <a:rPr lang="en-US" altLang="vi-VN" smtClean="0"/>
              <a:t>Có một máy chủ trung tâm dùng để lưu trữ thông tin của các máy trạm và trả lời các truy vấn thông tin này.</a:t>
            </a:r>
          </a:p>
          <a:p>
            <a:pPr lvl="1">
              <a:lnSpc>
                <a:spcPct val="90000"/>
              </a:lnSpc>
            </a:pPr>
            <a:r>
              <a:rPr lang="en-US" altLang="vi-VN" smtClean="0"/>
              <a:t>Các máy trạm có vai trò lưu trữ thông tin, tài nguyên được chia sẻ, cung cấp các thông tin về chia sẻ tài nguyên của nó cho máy chủ.</a:t>
            </a:r>
          </a:p>
          <a:p>
            <a:pPr lvl="1">
              <a:lnSpc>
                <a:spcPct val="90000"/>
              </a:lnSpc>
            </a:pPr>
            <a:r>
              <a:rPr lang="en-US" altLang="vi-VN" smtClean="0"/>
              <a:t>Sử dụng các trạm định tuyến để xác định địa chỉ IP của các máy trạm.</a:t>
            </a:r>
          </a:p>
          <a:p>
            <a:pPr>
              <a:lnSpc>
                <a:spcPct val="90000"/>
              </a:lnSpc>
            </a:pPr>
            <a:endParaRPr lang="en-US" altLang="vi-VN" smtClean="0"/>
          </a:p>
        </p:txBody>
      </p:sp>
    </p:spTree>
    <p:extLst>
      <p:ext uri="{BB962C8B-B14F-4D97-AF65-F5344CB8AC3E}">
        <p14:creationId xmlns:p14="http://schemas.microsoft.com/office/powerpoint/2010/main" val="13538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8A8F41-41AB-4ABC-A33E-4398C0F543D4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Cơ chế làm việc P2P chia sẽ file 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vi-VN" smtClean="0"/>
              <a:t>A chạy một ứng dụng client chia sẽ file trên máy tính đã kêt nối vào Internet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Tìm kiếm một file nào đó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 Ứng dụng hiển thị các máy (peer) có chứa một bản sao file đó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 A chọn một máy trong số đó, B.</a:t>
            </a:r>
          </a:p>
          <a:p>
            <a:pPr>
              <a:lnSpc>
                <a:spcPct val="120000"/>
              </a:lnSpc>
            </a:pPr>
            <a:r>
              <a:rPr lang="en-US" altLang="vi-VN" smtClean="0"/>
              <a:t> File được truyền từ máy B đến máy A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Khi máy A đang download file, các máy khác có thể copy từ máy A</a:t>
            </a:r>
          </a:p>
          <a:p>
            <a:pPr>
              <a:lnSpc>
                <a:spcPct val="120000"/>
              </a:lnSpc>
            </a:pPr>
            <a:r>
              <a:rPr lang="en-US" altLang="vi-VN" smtClean="0"/>
              <a:t> A vừa là client, vừa là server</a:t>
            </a:r>
          </a:p>
        </p:txBody>
      </p:sp>
    </p:spTree>
    <p:extLst>
      <p:ext uri="{BB962C8B-B14F-4D97-AF65-F5344CB8AC3E}">
        <p14:creationId xmlns:p14="http://schemas.microsoft.com/office/powerpoint/2010/main" val="258168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E00233-1189-4204-8759-4CB4A3FCA374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vi-VN" smtClean="0">
              <a:latin typeface="Arial" panose="020B0604020202020204" pitchFamily="34" charset="0"/>
            </a:endParaRP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vi-VN" smtClean="0"/>
          </a:p>
        </p:txBody>
      </p:sp>
      <p:pic>
        <p:nvPicPr>
          <p:cNvPr id="1413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1" t="25000" r="30000" b="13000"/>
          <a:stretch>
            <a:fillRect/>
          </a:stretch>
        </p:blipFill>
        <p:spPr bwMode="auto">
          <a:xfrm>
            <a:off x="2057400" y="1230376"/>
            <a:ext cx="78486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0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97DA7F-D0BD-442B-B138-EEA7820835B5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Ứng dụng chat P2P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vi-VN" smtClean="0"/>
              <a:t>A chạy ứng dụng chat client trên máy có kết nối internet</a:t>
            </a:r>
          </a:p>
          <a:p>
            <a:pPr lvl="1">
              <a:lnSpc>
                <a:spcPct val="140000"/>
              </a:lnSpc>
            </a:pPr>
            <a:r>
              <a:rPr lang="en-US" altLang="vi-VN" smtClean="0"/>
              <a:t>Ứng dụng hiển thị danh sách friends có chứa B</a:t>
            </a:r>
          </a:p>
          <a:p>
            <a:pPr lvl="1">
              <a:lnSpc>
                <a:spcPct val="140000"/>
              </a:lnSpc>
            </a:pPr>
            <a:r>
              <a:rPr lang="en-US" altLang="vi-VN" smtClean="0"/>
              <a:t>A khởi tạo một kết nối TCP trực tiếp đến B</a:t>
            </a:r>
          </a:p>
          <a:p>
            <a:pPr lvl="1">
              <a:lnSpc>
                <a:spcPct val="140000"/>
              </a:lnSpc>
            </a:pPr>
            <a:r>
              <a:rPr lang="en-US" altLang="vi-VN" smtClean="0"/>
              <a:t>A và B bắt đầu chat với nhau trực tiếp</a:t>
            </a:r>
          </a:p>
          <a:p>
            <a:pPr>
              <a:lnSpc>
                <a:spcPct val="140000"/>
              </a:lnSpc>
            </a:pPr>
            <a:endParaRPr lang="en-US" altLang="vi-VN" smtClean="0"/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vi-VN" b="1" smtClean="0">
                <a:solidFill>
                  <a:srgbClr val="0000FF"/>
                </a:solidFill>
              </a:rPr>
              <a:t>Skype là hệ thống VoIP P2P</a:t>
            </a:r>
          </a:p>
        </p:txBody>
      </p:sp>
      <p:pic>
        <p:nvPicPr>
          <p:cNvPr id="1433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7" t="32138" r="17603" b="22809"/>
          <a:stretch>
            <a:fillRect/>
          </a:stretch>
        </p:blipFill>
        <p:spPr bwMode="auto">
          <a:xfrm>
            <a:off x="6891338" y="3547872"/>
            <a:ext cx="377666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1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smtClean="0"/>
              <a:t>tán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8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CA4D32-EB17-47F9-ACF1-E3B5217664B2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vi-VN" smtClean="0">
                <a:latin typeface="Arial" panose="020B0604020202020204" pitchFamily="34" charset="0"/>
              </a:rPr>
              <a:t>Thảo luận cách hoạt động của Napster</a:t>
            </a:r>
          </a:p>
        </p:txBody>
      </p:sp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90601"/>
            <a:ext cx="5638800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7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B29356-66AD-4E86-8AB3-E9E9B12BCC3B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vi-VN" smtClean="0">
                <a:latin typeface="Arial" panose="020B0604020202020204" pitchFamily="34" charset="0"/>
              </a:rPr>
              <a:t>Thảo luận cách hoạt động của Gnutella</a:t>
            </a:r>
          </a:p>
        </p:txBody>
      </p:sp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24712"/>
            <a:ext cx="708660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98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6E81AF-EF4F-4C8B-B3A8-C565DCD2E704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z="2800" dirty="0" err="1">
                <a:latin typeface="Arial" panose="020B0604020202020204" pitchFamily="34" charset="0"/>
              </a:rPr>
              <a:t>Tổng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 smtClean="0">
                <a:latin typeface="Arial" panose="020B0604020202020204" pitchFamily="34" charset="0"/>
              </a:rPr>
              <a:t>quan</a:t>
            </a:r>
            <a:endParaRPr lang="en-US" altLang="vi-VN" sz="2800" dirty="0">
              <a:latin typeface="Arial" panose="020B0604020202020204" pitchFamily="34" charset="0"/>
            </a:endParaRP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vi-VN" sz="2400"/>
              <a:t>Mô hình mạng cơ bản nhất hiện nay.</a:t>
            </a:r>
          </a:p>
          <a:p>
            <a:pPr>
              <a:lnSpc>
                <a:spcPct val="160000"/>
              </a:lnSpc>
            </a:pPr>
            <a:r>
              <a:rPr lang="en-US" altLang="vi-VN" sz="2400"/>
              <a:t>Dạng phổ biến của mô hình ứng dụng phân tán. </a:t>
            </a:r>
          </a:p>
          <a:p>
            <a:pPr>
              <a:lnSpc>
                <a:spcPct val="160000"/>
              </a:lnSpc>
            </a:pPr>
            <a:r>
              <a:rPr lang="en-US" altLang="vi-VN" sz="2400"/>
              <a:t>Đa số các ứng dụng mạng dựa theo mô hình này. </a:t>
            </a:r>
          </a:p>
          <a:p>
            <a:pPr>
              <a:lnSpc>
                <a:spcPct val="160000"/>
              </a:lnSpc>
            </a:pPr>
            <a:r>
              <a:rPr lang="en-US" altLang="vi-VN" sz="2400"/>
              <a:t>Thuật ngữ client/server xuất hiện vào đầu thập niên 80.</a:t>
            </a:r>
          </a:p>
          <a:p>
            <a:pPr>
              <a:lnSpc>
                <a:spcPct val="160000"/>
              </a:lnSpc>
            </a:pPr>
            <a:r>
              <a:rPr lang="en-US" altLang="vi-VN" sz="2400"/>
              <a:t>Một số ứng dụng client/server phổ biến</a:t>
            </a:r>
          </a:p>
          <a:p>
            <a:pPr lvl="1">
              <a:lnSpc>
                <a:spcPct val="160000"/>
              </a:lnSpc>
            </a:pPr>
            <a:r>
              <a:rPr lang="en-US" altLang="vi-VN" sz="2000"/>
              <a:t>Email</a:t>
            </a:r>
          </a:p>
          <a:p>
            <a:pPr lvl="1">
              <a:lnSpc>
                <a:spcPct val="160000"/>
              </a:lnSpc>
            </a:pPr>
            <a:r>
              <a:rPr lang="en-US" altLang="vi-VN" sz="2000"/>
              <a:t>FTP</a:t>
            </a:r>
          </a:p>
          <a:p>
            <a:pPr lvl="1">
              <a:lnSpc>
                <a:spcPct val="160000"/>
              </a:lnSpc>
            </a:pPr>
            <a:r>
              <a:rPr lang="en-US" altLang="vi-VN" sz="2000"/>
              <a:t>Web</a:t>
            </a:r>
          </a:p>
          <a:p>
            <a:pPr lvl="1">
              <a:lnSpc>
                <a:spcPct val="120000"/>
              </a:lnSpc>
            </a:pPr>
            <a:endParaRPr lang="en-US" altLang="vi-VN" sz="2000"/>
          </a:p>
        </p:txBody>
      </p:sp>
    </p:spTree>
    <p:extLst>
      <p:ext uri="{BB962C8B-B14F-4D97-AF65-F5344CB8AC3E}">
        <p14:creationId xmlns:p14="http://schemas.microsoft.com/office/powerpoint/2010/main" val="8233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CC0AFB-1913-4B26-BF75-0F0144F95C59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vi-VN" smtClean="0">
                <a:latin typeface="Arial" panose="020B0604020202020204" pitchFamily="34" charset="0"/>
              </a:rPr>
              <a:t>Thảo luận cách hoạt động của Kazaa</a:t>
            </a:r>
          </a:p>
        </p:txBody>
      </p:sp>
      <p:pic>
        <p:nvPicPr>
          <p:cNvPr id="149508" name="Picture 8" descr="im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02234"/>
            <a:ext cx="7772400" cy="556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6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4060025" y="3051775"/>
            <a:ext cx="329782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vi-VN" sz="2800" i="1" dirty="0" smtClean="0">
                <a:solidFill>
                  <a:prstClr val="black"/>
                </a:solidFill>
              </a:rPr>
              <a:t>Thank your </a:t>
            </a:r>
            <a:r>
              <a:rPr lang="en-US" altLang="vi-VN" sz="2800" i="1" dirty="0" err="1" smtClean="0">
                <a:solidFill>
                  <a:prstClr val="black"/>
                </a:solidFill>
              </a:rPr>
              <a:t>listenning</a:t>
            </a:r>
            <a:endParaRPr lang="en-US" altLang="vi-VN" sz="28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1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601F4E-1A3F-4F6D-9134-6E2CDAFAF34C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Thành phần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14984"/>
            <a:ext cx="8686800" cy="61478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tiến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 Server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hoặc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nhiều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tiến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 client.</a:t>
            </a:r>
          </a:p>
          <a:p>
            <a:pPr lvl="1">
              <a:lnSpc>
                <a:spcPct val="150000"/>
              </a:lnSpc>
            </a:pPr>
            <a:endParaRPr lang="en-US" altLang="vi-VN" dirty="0" smtClean="0"/>
          </a:p>
          <a:p>
            <a:pPr>
              <a:lnSpc>
                <a:spcPct val="150000"/>
              </a:lnSpc>
            </a:pPr>
            <a:endParaRPr lang="en-US" altLang="vi-VN" dirty="0" smtClean="0"/>
          </a:p>
          <a:p>
            <a:pPr>
              <a:lnSpc>
                <a:spcPct val="110000"/>
              </a:lnSpc>
            </a:pPr>
            <a:endParaRPr lang="en-US" altLang="vi-VN" dirty="0" smtClean="0"/>
          </a:p>
          <a:p>
            <a:pPr>
              <a:lnSpc>
                <a:spcPct val="110000"/>
              </a:lnSpc>
            </a:pPr>
            <a:endParaRPr lang="en-US" altLang="vi-VN" dirty="0" smtClean="0"/>
          </a:p>
          <a:p>
            <a:pPr lvl="1">
              <a:lnSpc>
                <a:spcPct val="150000"/>
              </a:lnSpc>
            </a:pP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tiến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 clients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servers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chạy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cùng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trạm</a:t>
            </a:r>
            <a:r>
              <a:rPr lang="en-US" altLang="vi-VN" dirty="0" smtClean="0"/>
              <a:t> (host) </a:t>
            </a:r>
            <a:r>
              <a:rPr lang="en-US" altLang="vi-VN" dirty="0" err="1" smtClean="0"/>
              <a:t>hoặc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trạm</a:t>
            </a:r>
            <a:r>
              <a:rPr lang="en-US" altLang="vi-VN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tượng</a:t>
            </a:r>
            <a:r>
              <a:rPr lang="en-US" altLang="vi-VN" dirty="0" smtClean="0"/>
              <a:t> logic </a:t>
            </a:r>
            <a:r>
              <a:rPr lang="en-US" altLang="vi-VN" dirty="0" err="1" smtClean="0"/>
              <a:t>tách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biệt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với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nhau</a:t>
            </a:r>
            <a:r>
              <a:rPr lang="en-US" altLang="vi-VN" dirty="0" smtClean="0"/>
              <a:t> qua </a:t>
            </a:r>
            <a:r>
              <a:rPr lang="en-US" altLang="vi-VN" dirty="0" err="1" smtClean="0"/>
              <a:t>mạng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cùng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thực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hiện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công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việc</a:t>
            </a:r>
            <a:r>
              <a:rPr lang="en-US" altLang="vi-VN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vi-VN" dirty="0" smtClean="0"/>
          </a:p>
          <a:p>
            <a:endParaRPr lang="en-US" altLang="vi-VN" dirty="0" smtClean="0"/>
          </a:p>
        </p:txBody>
      </p:sp>
      <p:grpSp>
        <p:nvGrpSpPr>
          <p:cNvPr id="82949" name="Group 4"/>
          <p:cNvGrpSpPr>
            <a:grpSpLocks/>
          </p:cNvGrpSpPr>
          <p:nvPr/>
        </p:nvGrpSpPr>
        <p:grpSpPr bwMode="auto">
          <a:xfrm>
            <a:off x="3276600" y="1778000"/>
            <a:ext cx="6019800" cy="2534356"/>
            <a:chOff x="864" y="2784"/>
            <a:chExt cx="4800" cy="1854"/>
          </a:xfrm>
        </p:grpSpPr>
        <p:sp>
          <p:nvSpPr>
            <p:cNvPr id="82950" name="Rectangle 4"/>
            <p:cNvSpPr>
              <a:spLocks noChangeArrowheads="1"/>
            </p:cNvSpPr>
            <p:nvPr/>
          </p:nvSpPr>
          <p:spPr bwMode="auto">
            <a:xfrm>
              <a:off x="864" y="3168"/>
              <a:ext cx="1008" cy="81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>
                  <a:solidFill>
                    <a:prstClr val="black"/>
                  </a:solidFill>
                </a:rPr>
                <a:t>Server</a:t>
              </a:r>
            </a:p>
          </p:txBody>
        </p:sp>
        <p:sp>
          <p:nvSpPr>
            <p:cNvPr id="82951" name="Rectangle 5"/>
            <p:cNvSpPr>
              <a:spLocks noChangeArrowheads="1"/>
            </p:cNvSpPr>
            <p:nvPr/>
          </p:nvSpPr>
          <p:spPr bwMode="auto">
            <a:xfrm>
              <a:off x="3552" y="2784"/>
              <a:ext cx="1008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>
                  <a:solidFill>
                    <a:prstClr val="white"/>
                  </a:solidFill>
                </a:rPr>
                <a:t>Client</a:t>
              </a:r>
            </a:p>
          </p:txBody>
        </p:sp>
        <p:sp>
          <p:nvSpPr>
            <p:cNvPr id="82952" name="Oval 6"/>
            <p:cNvSpPr>
              <a:spLocks noChangeArrowheads="1"/>
            </p:cNvSpPr>
            <p:nvPr/>
          </p:nvSpPr>
          <p:spPr bwMode="auto">
            <a:xfrm>
              <a:off x="1824" y="35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fr-FR" altLang="vi-V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53" name="Rectangle 7"/>
            <p:cNvSpPr>
              <a:spLocks noChangeArrowheads="1"/>
            </p:cNvSpPr>
            <p:nvPr/>
          </p:nvSpPr>
          <p:spPr bwMode="auto">
            <a:xfrm>
              <a:off x="3552" y="3912"/>
              <a:ext cx="1008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>
                  <a:solidFill>
                    <a:prstClr val="white"/>
                  </a:solidFill>
                </a:rPr>
                <a:t>Client</a:t>
              </a:r>
            </a:p>
          </p:txBody>
        </p:sp>
        <p:sp>
          <p:nvSpPr>
            <p:cNvPr id="82954" name="Oval 8"/>
            <p:cNvSpPr>
              <a:spLocks noChangeArrowheads="1"/>
            </p:cNvSpPr>
            <p:nvPr/>
          </p:nvSpPr>
          <p:spPr bwMode="auto">
            <a:xfrm>
              <a:off x="3504" y="405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fr-FR" altLang="vi-V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55" name="Oval 9"/>
            <p:cNvSpPr>
              <a:spLocks noChangeArrowheads="1"/>
            </p:cNvSpPr>
            <p:nvPr/>
          </p:nvSpPr>
          <p:spPr bwMode="auto">
            <a:xfrm>
              <a:off x="3504" y="30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fr-FR" altLang="vi-V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56" name="Line 10"/>
            <p:cNvSpPr>
              <a:spLocks noChangeShapeType="1"/>
            </p:cNvSpPr>
            <p:nvPr/>
          </p:nvSpPr>
          <p:spPr bwMode="auto">
            <a:xfrm flipV="1">
              <a:off x="1872" y="3120"/>
              <a:ext cx="16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957" name="Line 11"/>
            <p:cNvSpPr>
              <a:spLocks noChangeShapeType="1"/>
            </p:cNvSpPr>
            <p:nvPr/>
          </p:nvSpPr>
          <p:spPr bwMode="auto">
            <a:xfrm>
              <a:off x="1872" y="3600"/>
              <a:ext cx="16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958" name="Text Box 12"/>
            <p:cNvSpPr txBox="1">
              <a:spLocks noChangeArrowheads="1"/>
            </p:cNvSpPr>
            <p:nvPr/>
          </p:nvSpPr>
          <p:spPr bwMode="auto">
            <a:xfrm>
              <a:off x="1008" y="3744"/>
              <a:ext cx="729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1400">
                  <a:solidFill>
                    <a:prstClr val="black"/>
                  </a:solidFill>
                </a:rPr>
                <a:t>192.168.0.1</a:t>
              </a:r>
            </a:p>
          </p:txBody>
        </p:sp>
        <p:sp>
          <p:nvSpPr>
            <p:cNvPr id="82959" name="Text Box 13"/>
            <p:cNvSpPr txBox="1">
              <a:spLocks noChangeArrowheads="1"/>
            </p:cNvSpPr>
            <p:nvPr/>
          </p:nvSpPr>
          <p:spPr bwMode="auto">
            <a:xfrm>
              <a:off x="3696" y="3120"/>
              <a:ext cx="730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1400">
                  <a:solidFill>
                    <a:prstClr val="white"/>
                  </a:solidFill>
                </a:rPr>
                <a:t>192.168.0.2</a:t>
              </a:r>
            </a:p>
          </p:txBody>
        </p:sp>
        <p:sp>
          <p:nvSpPr>
            <p:cNvPr id="82960" name="Text Box 14"/>
            <p:cNvSpPr txBox="1">
              <a:spLocks noChangeArrowheads="1"/>
            </p:cNvSpPr>
            <p:nvPr/>
          </p:nvSpPr>
          <p:spPr bwMode="auto">
            <a:xfrm>
              <a:off x="3705" y="4255"/>
              <a:ext cx="730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1400">
                  <a:solidFill>
                    <a:prstClr val="white"/>
                  </a:solidFill>
                </a:rPr>
                <a:t>192.168.0.2</a:t>
              </a:r>
            </a:p>
          </p:txBody>
        </p:sp>
        <p:sp>
          <p:nvSpPr>
            <p:cNvPr id="82961" name="Text Box 15"/>
            <p:cNvSpPr txBox="1">
              <a:spLocks noChangeArrowheads="1"/>
            </p:cNvSpPr>
            <p:nvPr/>
          </p:nvSpPr>
          <p:spPr bwMode="auto">
            <a:xfrm>
              <a:off x="1842" y="3394"/>
              <a:ext cx="30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1400">
                  <a:solidFill>
                    <a:prstClr val="black"/>
                  </a:solidFill>
                </a:rPr>
                <a:t>80</a:t>
              </a:r>
            </a:p>
          </p:txBody>
        </p:sp>
        <p:sp>
          <p:nvSpPr>
            <p:cNvPr id="82962" name="Text Box 16"/>
            <p:cNvSpPr txBox="1">
              <a:spLocks noChangeArrowheads="1"/>
            </p:cNvSpPr>
            <p:nvPr/>
          </p:nvSpPr>
          <p:spPr bwMode="auto">
            <a:xfrm>
              <a:off x="3168" y="2976"/>
              <a:ext cx="385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1400">
                  <a:solidFill>
                    <a:prstClr val="black"/>
                  </a:solidFill>
                </a:rPr>
                <a:t>1343</a:t>
              </a:r>
            </a:p>
          </p:txBody>
        </p:sp>
        <p:sp>
          <p:nvSpPr>
            <p:cNvPr id="82963" name="Text Box 17"/>
            <p:cNvSpPr txBox="1">
              <a:spLocks noChangeArrowheads="1"/>
            </p:cNvSpPr>
            <p:nvPr/>
          </p:nvSpPr>
          <p:spPr bwMode="auto">
            <a:xfrm>
              <a:off x="3168" y="4052"/>
              <a:ext cx="385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1400">
                  <a:solidFill>
                    <a:prstClr val="black"/>
                  </a:solidFill>
                </a:rPr>
                <a:t>5488</a:t>
              </a:r>
            </a:p>
          </p:txBody>
        </p:sp>
        <p:sp>
          <p:nvSpPr>
            <p:cNvPr id="82964" name="Rectangle 18"/>
            <p:cNvSpPr>
              <a:spLocks noChangeArrowheads="1"/>
            </p:cNvSpPr>
            <p:nvPr/>
          </p:nvSpPr>
          <p:spPr bwMode="auto">
            <a:xfrm>
              <a:off x="4704" y="3312"/>
              <a:ext cx="960" cy="5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>
                  <a:solidFill>
                    <a:srgbClr val="000066"/>
                  </a:solidFill>
                </a:rPr>
                <a:t>Client</a:t>
              </a:r>
            </a:p>
          </p:txBody>
        </p:sp>
        <p:sp>
          <p:nvSpPr>
            <p:cNvPr id="82965" name="Text Box 19"/>
            <p:cNvSpPr txBox="1">
              <a:spLocks noChangeArrowheads="1"/>
            </p:cNvSpPr>
            <p:nvPr/>
          </p:nvSpPr>
          <p:spPr bwMode="auto">
            <a:xfrm>
              <a:off x="4849" y="3697"/>
              <a:ext cx="729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1400">
                  <a:solidFill>
                    <a:srgbClr val="000066"/>
                  </a:solidFill>
                </a:rPr>
                <a:t>192.168.0.3</a:t>
              </a:r>
            </a:p>
          </p:txBody>
        </p:sp>
        <p:sp>
          <p:nvSpPr>
            <p:cNvPr id="82966" name="Oval 20"/>
            <p:cNvSpPr>
              <a:spLocks noChangeArrowheads="1"/>
            </p:cNvSpPr>
            <p:nvPr/>
          </p:nvSpPr>
          <p:spPr bwMode="auto">
            <a:xfrm>
              <a:off x="4656" y="35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fr-FR" altLang="vi-V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67" name="Line 21"/>
            <p:cNvSpPr>
              <a:spLocks noChangeShapeType="1"/>
            </p:cNvSpPr>
            <p:nvPr/>
          </p:nvSpPr>
          <p:spPr bwMode="auto">
            <a:xfrm>
              <a:off x="1872" y="3600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968" name="Text Box 22"/>
            <p:cNvSpPr txBox="1">
              <a:spLocks noChangeArrowheads="1"/>
            </p:cNvSpPr>
            <p:nvPr/>
          </p:nvSpPr>
          <p:spPr bwMode="auto">
            <a:xfrm>
              <a:off x="4320" y="3408"/>
              <a:ext cx="385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1400">
                  <a:solidFill>
                    <a:prstClr val="black"/>
                  </a:solidFill>
                </a:rPr>
                <a:t>1343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8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00A571-1F51-4541-9B66-DD7FBB844EFA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z="2800">
                <a:latin typeface="Arial" panose="020B0604020202020204" pitchFamily="34" charset="0"/>
              </a:rPr>
              <a:t>Chức năng từng thành phần</a:t>
            </a:r>
            <a:br>
              <a:rPr lang="en-US" altLang="vi-VN" sz="2800">
                <a:latin typeface="Arial" panose="020B0604020202020204" pitchFamily="34" charset="0"/>
              </a:rPr>
            </a:br>
            <a:endParaRPr lang="en-US" altLang="vi-VN" sz="2800">
              <a:latin typeface="Arial" panose="020B0604020202020204" pitchFamily="34" charset="0"/>
            </a:endParaRP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vi-VN" smtClean="0"/>
              <a:t>Server</a:t>
            </a:r>
          </a:p>
          <a:p>
            <a:pPr lvl="1">
              <a:lnSpc>
                <a:spcPct val="140000"/>
              </a:lnSpc>
            </a:pPr>
            <a:r>
              <a:rPr lang="en-US" altLang="vi-VN" smtClean="0"/>
              <a:t>Quản lý nguồn tài nguyên nào đó.</a:t>
            </a:r>
          </a:p>
          <a:p>
            <a:pPr lvl="1">
              <a:lnSpc>
                <a:spcPct val="140000"/>
              </a:lnSpc>
            </a:pPr>
            <a:r>
              <a:rPr lang="en-US" altLang="vi-VN" smtClean="0"/>
              <a:t>Cung cấp dịch vụ và phân phối tài nguyên.</a:t>
            </a:r>
          </a:p>
          <a:p>
            <a:pPr>
              <a:lnSpc>
                <a:spcPct val="140000"/>
              </a:lnSpc>
            </a:pPr>
            <a:r>
              <a:rPr lang="en-US" altLang="vi-VN" smtClean="0"/>
              <a:t>Client</a:t>
            </a:r>
          </a:p>
          <a:p>
            <a:pPr lvl="1">
              <a:lnSpc>
                <a:spcPct val="140000"/>
              </a:lnSpc>
            </a:pPr>
            <a:r>
              <a:rPr lang="en-US" altLang="vi-VN" smtClean="0"/>
              <a:t>Chương trình giao tiếp với người sử dụng, </a:t>
            </a:r>
          </a:p>
          <a:p>
            <a:pPr lvl="1">
              <a:lnSpc>
                <a:spcPct val="140000"/>
              </a:lnSpc>
            </a:pPr>
            <a:r>
              <a:rPr lang="en-US" altLang="vi-VN" smtClean="0"/>
              <a:t>Cần yêu cầu về tài nguyên</a:t>
            </a:r>
          </a:p>
          <a:p>
            <a:pPr>
              <a:lnSpc>
                <a:spcPct val="140000"/>
              </a:lnSpc>
            </a:pPr>
            <a:r>
              <a:rPr lang="en-US" altLang="vi-VN" smtClean="0"/>
              <a:t>Một tiến trình có thể vừa là server vừa là client.</a:t>
            </a:r>
          </a:p>
        </p:txBody>
      </p:sp>
    </p:spTree>
    <p:extLst>
      <p:ext uri="{BB962C8B-B14F-4D97-AF65-F5344CB8AC3E}">
        <p14:creationId xmlns:p14="http://schemas.microsoft.com/office/powerpoint/2010/main" val="13378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6D1320-1501-4623-8A20-DB67F111D243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vi-VN" smtClean="0">
                <a:latin typeface="Arial" panose="020B0604020202020204" pitchFamily="34" charset="0"/>
              </a:rPr>
              <a:t>Cách hoạt động</a:t>
            </a:r>
            <a:r>
              <a:rPr lang="en-US" altLang="vi-VN" sz="2000">
                <a:latin typeface="Arial" panose="020B0604020202020204" pitchFamily="34" charset="0"/>
              </a:rPr>
              <a:t/>
            </a:r>
            <a:br>
              <a:rPr lang="en-US" altLang="vi-VN" sz="2000">
                <a:latin typeface="Arial" panose="020B0604020202020204" pitchFamily="34" charset="0"/>
              </a:rPr>
            </a:br>
            <a:endParaRPr lang="en-US" altLang="vi-VN" sz="2000">
              <a:latin typeface="Arial" panose="020B0604020202020204" pitchFamily="34" charset="0"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124200"/>
            <a:ext cx="8686800" cy="3886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vi-VN" sz="2400"/>
              <a:t>Client:</a:t>
            </a:r>
          </a:p>
          <a:p>
            <a:pPr lvl="1">
              <a:lnSpc>
                <a:spcPct val="110000"/>
              </a:lnSpc>
            </a:pPr>
            <a:r>
              <a:rPr lang="en-US" altLang="vi-VN" sz="2000"/>
              <a:t>Khởi tạo liên lạc với server (“speaks first”)</a:t>
            </a:r>
          </a:p>
          <a:p>
            <a:pPr lvl="1">
              <a:lnSpc>
                <a:spcPct val="110000"/>
              </a:lnSpc>
            </a:pPr>
            <a:r>
              <a:rPr lang="en-US" altLang="vi-VN" sz="2000"/>
              <a:t>Yêu cầu dịch vụ nào đó từ server, </a:t>
            </a:r>
          </a:p>
          <a:p>
            <a:pPr lvl="1">
              <a:lnSpc>
                <a:spcPct val="110000"/>
              </a:lnSpc>
            </a:pPr>
            <a:r>
              <a:rPr lang="en-US" altLang="vi-VN" sz="2000"/>
              <a:t>Đối với Web, client được hiện thực trong browser,</a:t>
            </a:r>
          </a:p>
          <a:p>
            <a:pPr>
              <a:lnSpc>
                <a:spcPct val="110000"/>
              </a:lnSpc>
            </a:pPr>
            <a:r>
              <a:rPr lang="en-US" altLang="vi-VN" sz="2400"/>
              <a:t>Server:</a:t>
            </a:r>
          </a:p>
          <a:p>
            <a:pPr lvl="1">
              <a:lnSpc>
                <a:spcPct val="110000"/>
              </a:lnSpc>
            </a:pPr>
            <a:r>
              <a:rPr lang="en-US" altLang="vi-VN" sz="2000"/>
              <a:t>Cung cấp dịch vụ yêu cầu cho client</a:t>
            </a:r>
          </a:p>
          <a:p>
            <a:pPr lvl="1">
              <a:lnSpc>
                <a:spcPct val="110000"/>
              </a:lnSpc>
            </a:pPr>
            <a:r>
              <a:rPr lang="en-US" altLang="vi-VN" sz="2000"/>
              <a:t>Chẳn hạn, Web server gửi trang Web yêu cầu, hay mail server phân phát e-mail</a:t>
            </a:r>
          </a:p>
          <a:p>
            <a:pPr>
              <a:lnSpc>
                <a:spcPct val="110000"/>
              </a:lnSpc>
            </a:pPr>
            <a:endParaRPr lang="en-US" altLang="vi-VN" sz="2400"/>
          </a:p>
        </p:txBody>
      </p:sp>
      <p:pic>
        <p:nvPicPr>
          <p:cNvPr id="870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8" t="51016" r="20638" b="27020"/>
          <a:stretch>
            <a:fillRect/>
          </a:stretch>
        </p:blipFill>
        <p:spPr bwMode="auto">
          <a:xfrm>
            <a:off x="2133601" y="960121"/>
            <a:ext cx="7847013" cy="213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8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34275A-A11C-4AF8-B389-55D8576F80F6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Ví dụ Ftp: The File Transfer Protocol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vi-VN" smtClean="0"/>
          </a:p>
          <a:p>
            <a:endParaRPr lang="en-US" altLang="vi-VN" smtClean="0"/>
          </a:p>
          <a:p>
            <a:endParaRPr lang="en-US" altLang="vi-VN" smtClean="0"/>
          </a:p>
          <a:p>
            <a:endParaRPr lang="en-US" altLang="vi-VN" smtClean="0"/>
          </a:p>
          <a:p>
            <a:endParaRPr lang="en-US" altLang="vi-VN" smtClean="0"/>
          </a:p>
          <a:p>
            <a:endParaRPr lang="en-US" altLang="vi-VN" smtClean="0"/>
          </a:p>
          <a:p>
            <a:endParaRPr lang="en-US" altLang="vi-VN" smtClean="0"/>
          </a:p>
        </p:txBody>
      </p:sp>
      <p:grpSp>
        <p:nvGrpSpPr>
          <p:cNvPr id="89093" name="Group 47"/>
          <p:cNvGrpSpPr>
            <a:grpSpLocks/>
          </p:cNvGrpSpPr>
          <p:nvPr/>
        </p:nvGrpSpPr>
        <p:grpSpPr bwMode="auto">
          <a:xfrm>
            <a:off x="2209800" y="1371600"/>
            <a:ext cx="8153400" cy="4572000"/>
            <a:chOff x="432" y="624"/>
            <a:chExt cx="5136" cy="1680"/>
          </a:xfrm>
        </p:grpSpPr>
        <p:sp>
          <p:nvSpPr>
            <p:cNvPr id="89094" name="Rectangle 5"/>
            <p:cNvSpPr>
              <a:spLocks noChangeArrowheads="1"/>
            </p:cNvSpPr>
            <p:nvPr/>
          </p:nvSpPr>
          <p:spPr bwMode="auto">
            <a:xfrm>
              <a:off x="432" y="624"/>
              <a:ext cx="5136" cy="16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101600" tIns="50800" rIns="101600" bIns="50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fr-FR" altLang="vi-VN" sz="2000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  <p:graphicFrame>
          <p:nvGraphicFramePr>
            <p:cNvPr id="89095" name="Object 6"/>
            <p:cNvGraphicFramePr>
              <a:graphicFrameLocks noChangeAspect="1"/>
            </p:cNvGraphicFramePr>
            <p:nvPr/>
          </p:nvGraphicFramePr>
          <p:xfrm>
            <a:off x="2034" y="726"/>
            <a:ext cx="489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4" y="726"/>
                          <a:ext cx="489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9096" name="Group 7"/>
            <p:cNvGrpSpPr>
              <a:grpSpLocks/>
            </p:cNvGrpSpPr>
            <p:nvPr/>
          </p:nvGrpSpPr>
          <p:grpSpPr bwMode="auto">
            <a:xfrm>
              <a:off x="4208" y="624"/>
              <a:ext cx="224" cy="686"/>
              <a:chOff x="4180" y="783"/>
              <a:chExt cx="150" cy="307"/>
            </a:xfrm>
          </p:grpSpPr>
          <p:sp>
            <p:nvSpPr>
              <p:cNvPr id="89128" name="AutoShape 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FR" altLang="vi-VN" sz="2000">
                  <a:solidFill>
                    <a:prstClr val="black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89129" name="Rectangle 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FR" altLang="vi-VN" sz="2000">
                  <a:solidFill>
                    <a:prstClr val="black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89130" name="Rectangle 1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FR" altLang="vi-VN" sz="2000">
                  <a:solidFill>
                    <a:prstClr val="black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89131" name="AutoShape 1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FR" altLang="vi-VN" sz="2000">
                  <a:solidFill>
                    <a:prstClr val="black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89132" name="Line 1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133" name="Line 1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134" name="Rectangle 1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FR" altLang="vi-VN" sz="2000">
                  <a:solidFill>
                    <a:prstClr val="black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89135" name="Rectangle 1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FR" altLang="vi-VN" sz="2000">
                  <a:solidFill>
                    <a:prstClr val="black"/>
                  </a:solidFill>
                  <a:latin typeface="Garamond" panose="02020404030301010803" pitchFamily="18" charset="0"/>
                </a:endParaRPr>
              </a:p>
            </p:txBody>
          </p:sp>
        </p:grpSp>
        <p:sp>
          <p:nvSpPr>
            <p:cNvPr id="89097" name="Line 16"/>
            <p:cNvSpPr>
              <a:spLocks noChangeShapeType="1"/>
            </p:cNvSpPr>
            <p:nvPr/>
          </p:nvSpPr>
          <p:spPr bwMode="auto">
            <a:xfrm>
              <a:off x="2689" y="1114"/>
              <a:ext cx="1392" cy="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098" name="Text Box 17"/>
            <p:cNvSpPr txBox="1">
              <a:spLocks noChangeArrowheads="1"/>
            </p:cNvSpPr>
            <p:nvPr/>
          </p:nvSpPr>
          <p:spPr bwMode="auto">
            <a:xfrm>
              <a:off x="2640" y="915"/>
              <a:ext cx="1518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1600">
                  <a:solidFill>
                    <a:srgbClr val="FF0000"/>
                  </a:solidFill>
                </a:rPr>
                <a:t>file transfer</a:t>
              </a:r>
              <a:endParaRPr lang="en-US" altLang="vi-VN" sz="2400">
                <a:solidFill>
                  <a:prstClr val="black"/>
                </a:solidFill>
              </a:endParaRPr>
            </a:p>
          </p:txBody>
        </p:sp>
        <p:grpSp>
          <p:nvGrpSpPr>
            <p:cNvPr id="89099" name="Group 18"/>
            <p:cNvGrpSpPr>
              <a:grpSpLocks/>
            </p:cNvGrpSpPr>
            <p:nvPr/>
          </p:nvGrpSpPr>
          <p:grpSpPr bwMode="auto">
            <a:xfrm>
              <a:off x="4065" y="910"/>
              <a:ext cx="472" cy="609"/>
              <a:chOff x="3914" y="1386"/>
              <a:chExt cx="472" cy="522"/>
            </a:xfrm>
          </p:grpSpPr>
          <p:sp>
            <p:nvSpPr>
              <p:cNvPr id="89126" name="Rectangle 19"/>
              <p:cNvSpPr>
                <a:spLocks noChangeArrowheads="1"/>
              </p:cNvSpPr>
              <p:nvPr/>
            </p:nvSpPr>
            <p:spPr bwMode="auto">
              <a:xfrm>
                <a:off x="3930" y="1386"/>
                <a:ext cx="444" cy="522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FR" altLang="vi-VN" sz="2000">
                  <a:solidFill>
                    <a:prstClr val="black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89127" name="Text Box 20"/>
              <p:cNvSpPr txBox="1">
                <a:spLocks noChangeArrowheads="1"/>
              </p:cNvSpPr>
              <p:nvPr/>
            </p:nvSpPr>
            <p:spPr bwMode="auto">
              <a:xfrm>
                <a:off x="3914" y="1460"/>
                <a:ext cx="47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vi-VN" sz="1600">
                    <a:solidFill>
                      <a:prstClr val="white"/>
                    </a:solidFill>
                  </a:rPr>
                  <a:t>FTP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vi-VN" sz="1600">
                    <a:solidFill>
                      <a:prstClr val="white"/>
                    </a:solidFill>
                  </a:rPr>
                  <a:t>server</a:t>
                </a:r>
                <a:endParaRPr lang="en-US" altLang="vi-VN" sz="2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9100" name="Group 21"/>
            <p:cNvGrpSpPr>
              <a:grpSpLocks/>
            </p:cNvGrpSpPr>
            <p:nvPr/>
          </p:nvGrpSpPr>
          <p:grpSpPr bwMode="auto">
            <a:xfrm>
              <a:off x="1574" y="904"/>
              <a:ext cx="1127" cy="616"/>
              <a:chOff x="1645" y="1326"/>
              <a:chExt cx="1127" cy="528"/>
            </a:xfrm>
          </p:grpSpPr>
          <p:sp>
            <p:nvSpPr>
              <p:cNvPr id="89122" name="Rectangle 22"/>
              <p:cNvSpPr>
                <a:spLocks noChangeArrowheads="1"/>
              </p:cNvSpPr>
              <p:nvPr/>
            </p:nvSpPr>
            <p:spPr bwMode="auto">
              <a:xfrm>
                <a:off x="2328" y="1326"/>
                <a:ext cx="444" cy="522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FR" altLang="vi-VN" sz="2000">
                  <a:solidFill>
                    <a:prstClr val="black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89123" name="Rectangle 23"/>
              <p:cNvSpPr>
                <a:spLocks noChangeArrowheads="1"/>
              </p:cNvSpPr>
              <p:nvPr/>
            </p:nvSpPr>
            <p:spPr bwMode="auto">
              <a:xfrm>
                <a:off x="1704" y="1332"/>
                <a:ext cx="606" cy="522"/>
              </a:xfrm>
              <a:prstGeom prst="rect">
                <a:avLst/>
              </a:prstGeom>
              <a:solidFill>
                <a:srgbClr val="33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FR" altLang="vi-VN" sz="2000">
                  <a:solidFill>
                    <a:prstClr val="black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89124" name="Text Box 24"/>
              <p:cNvSpPr txBox="1">
                <a:spLocks noChangeArrowheads="1"/>
              </p:cNvSpPr>
              <p:nvPr/>
            </p:nvSpPr>
            <p:spPr bwMode="auto">
              <a:xfrm>
                <a:off x="1645" y="1343"/>
                <a:ext cx="73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vi-VN" sz="1600">
                    <a:solidFill>
                      <a:prstClr val="black"/>
                    </a:solidFill>
                  </a:rPr>
                  <a:t>FTP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vi-VN" sz="1600">
                    <a:solidFill>
                      <a:prstClr val="black"/>
                    </a:solidFill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vi-VN" sz="1600">
                    <a:solidFill>
                      <a:prstClr val="black"/>
                    </a:solidFill>
                  </a:rPr>
                  <a:t>interface</a:t>
                </a:r>
                <a:endParaRPr lang="en-US" altLang="vi-VN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9125" name="Text Box 25"/>
              <p:cNvSpPr txBox="1">
                <a:spLocks noChangeArrowheads="1"/>
              </p:cNvSpPr>
              <p:nvPr/>
            </p:nvSpPr>
            <p:spPr bwMode="auto">
              <a:xfrm>
                <a:off x="2341" y="1400"/>
                <a:ext cx="414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vi-VN" sz="1600">
                    <a:solidFill>
                      <a:prstClr val="white"/>
                    </a:solidFill>
                  </a:rPr>
                  <a:t>FTP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vi-VN" sz="1600">
                    <a:solidFill>
                      <a:prstClr val="white"/>
                    </a:solidFill>
                  </a:rPr>
                  <a:t>client</a:t>
                </a:r>
                <a:endParaRPr lang="en-US" altLang="vi-VN" sz="2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9101" name="Group 26"/>
            <p:cNvGrpSpPr>
              <a:grpSpLocks/>
            </p:cNvGrpSpPr>
            <p:nvPr/>
          </p:nvGrpSpPr>
          <p:grpSpPr bwMode="auto">
            <a:xfrm>
              <a:off x="1968" y="1440"/>
              <a:ext cx="1055" cy="446"/>
              <a:chOff x="1812" y="1776"/>
              <a:chExt cx="1055" cy="382"/>
            </a:xfrm>
          </p:grpSpPr>
          <p:grpSp>
            <p:nvGrpSpPr>
              <p:cNvPr id="89114" name="Group 27"/>
              <p:cNvGrpSpPr>
                <a:grpSpLocks/>
              </p:cNvGrpSpPr>
              <p:nvPr/>
            </p:nvGrpSpPr>
            <p:grpSpPr bwMode="auto">
              <a:xfrm>
                <a:off x="1903" y="1845"/>
                <a:ext cx="316" cy="313"/>
                <a:chOff x="4939" y="1431"/>
                <a:chExt cx="316" cy="313"/>
              </a:xfrm>
            </p:grpSpPr>
            <p:sp>
              <p:nvSpPr>
                <p:cNvPr id="89117" name="Oval 28"/>
                <p:cNvSpPr>
                  <a:spLocks noChangeArrowheads="1"/>
                </p:cNvSpPr>
                <p:nvPr/>
              </p:nvSpPr>
              <p:spPr bwMode="auto">
                <a:xfrm>
                  <a:off x="4941" y="1663"/>
                  <a:ext cx="310" cy="81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0000"/>
                    </a:buClr>
                    <a:buSzPct val="65000"/>
                    <a:buFont typeface="Wingdings" panose="05000000000000000000" pitchFamily="2" charset="2"/>
                    <a:buChar char="n"/>
                    <a:defRPr sz="2800">
                      <a:solidFill>
                        <a:srgbClr val="99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336699"/>
                    </a:buClr>
                    <a:buSzPct val="60000"/>
                    <a:buFont typeface="Wingdings" panose="05000000000000000000" pitchFamily="2" charset="2"/>
                    <a:buChar char="q"/>
                    <a:defRPr sz="2400">
                      <a:solidFill>
                        <a:srgbClr val="336699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ü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Ø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fr-FR" altLang="vi-VN" sz="2000">
                    <a:solidFill>
                      <a:prstClr val="black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89118" name="Rectangle 29"/>
                <p:cNvSpPr>
                  <a:spLocks noChangeArrowheads="1"/>
                </p:cNvSpPr>
                <p:nvPr/>
              </p:nvSpPr>
              <p:spPr bwMode="auto">
                <a:xfrm>
                  <a:off x="4942" y="1490"/>
                  <a:ext cx="313" cy="21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0000"/>
                    </a:buClr>
                    <a:buSzPct val="65000"/>
                    <a:buFont typeface="Wingdings" panose="05000000000000000000" pitchFamily="2" charset="2"/>
                    <a:buChar char="n"/>
                    <a:defRPr sz="2800">
                      <a:solidFill>
                        <a:srgbClr val="99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336699"/>
                    </a:buClr>
                    <a:buSzPct val="60000"/>
                    <a:buFont typeface="Wingdings" panose="05000000000000000000" pitchFamily="2" charset="2"/>
                    <a:buChar char="q"/>
                    <a:defRPr sz="2400">
                      <a:solidFill>
                        <a:srgbClr val="336699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ü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Ø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fr-FR" altLang="vi-VN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119" name="Oval 30"/>
                <p:cNvSpPr>
                  <a:spLocks noChangeArrowheads="1"/>
                </p:cNvSpPr>
                <p:nvPr/>
              </p:nvSpPr>
              <p:spPr bwMode="auto">
                <a:xfrm>
                  <a:off x="4939" y="1431"/>
                  <a:ext cx="313" cy="95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0000"/>
                    </a:buClr>
                    <a:buSzPct val="65000"/>
                    <a:buFont typeface="Wingdings" panose="05000000000000000000" pitchFamily="2" charset="2"/>
                    <a:buChar char="n"/>
                    <a:defRPr sz="2800">
                      <a:solidFill>
                        <a:srgbClr val="99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336699"/>
                    </a:buClr>
                    <a:buSzPct val="60000"/>
                    <a:buFont typeface="Wingdings" panose="05000000000000000000" pitchFamily="2" charset="2"/>
                    <a:buChar char="q"/>
                    <a:defRPr sz="2400">
                      <a:solidFill>
                        <a:srgbClr val="336699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ü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Ø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fr-FR" altLang="vi-VN" sz="2000">
                    <a:solidFill>
                      <a:prstClr val="black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89120" name="Line 31"/>
                <p:cNvSpPr>
                  <a:spLocks noChangeShapeType="1"/>
                </p:cNvSpPr>
                <p:nvPr/>
              </p:nvSpPr>
              <p:spPr bwMode="auto">
                <a:xfrm>
                  <a:off x="5251" y="1479"/>
                  <a:ext cx="1" cy="2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121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939" y="1483"/>
                  <a:ext cx="1" cy="22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9115" name="Text Box 33"/>
              <p:cNvSpPr txBox="1">
                <a:spLocks noChangeArrowheads="1"/>
              </p:cNvSpPr>
              <p:nvPr/>
            </p:nvSpPr>
            <p:spPr bwMode="auto">
              <a:xfrm>
                <a:off x="2189" y="1859"/>
                <a:ext cx="678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vi-VN" sz="1600">
                    <a:solidFill>
                      <a:prstClr val="black"/>
                    </a:solidFill>
                  </a:rPr>
                  <a:t>local file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vi-VN" sz="1600">
                    <a:solidFill>
                      <a:prstClr val="black"/>
                    </a:solidFill>
                  </a:rPr>
                  <a:t>system</a:t>
                </a:r>
                <a:endParaRPr lang="en-US" altLang="vi-VN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9116" name="Line 34"/>
              <p:cNvSpPr>
                <a:spLocks noChangeShapeType="1"/>
              </p:cNvSpPr>
              <p:nvPr/>
            </p:nvSpPr>
            <p:spPr bwMode="auto">
              <a:xfrm>
                <a:off x="1812" y="1776"/>
                <a:ext cx="204" cy="2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9102" name="Line 35"/>
            <p:cNvSpPr>
              <a:spLocks noChangeShapeType="1"/>
            </p:cNvSpPr>
            <p:nvPr/>
          </p:nvSpPr>
          <p:spPr bwMode="auto">
            <a:xfrm flipH="1">
              <a:off x="2287" y="1426"/>
              <a:ext cx="210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89103" name="Group 36"/>
            <p:cNvGrpSpPr>
              <a:grpSpLocks/>
            </p:cNvGrpSpPr>
            <p:nvPr/>
          </p:nvGrpSpPr>
          <p:grpSpPr bwMode="auto">
            <a:xfrm>
              <a:off x="4142" y="1513"/>
              <a:ext cx="316" cy="365"/>
              <a:chOff x="4939" y="1431"/>
              <a:chExt cx="316" cy="313"/>
            </a:xfrm>
          </p:grpSpPr>
          <p:sp>
            <p:nvSpPr>
              <p:cNvPr id="89109" name="Oval 37"/>
              <p:cNvSpPr>
                <a:spLocks noChangeArrowheads="1"/>
              </p:cNvSpPr>
              <p:nvPr/>
            </p:nvSpPr>
            <p:spPr bwMode="auto">
              <a:xfrm>
                <a:off x="4941" y="1663"/>
                <a:ext cx="310" cy="81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FR" altLang="vi-VN" sz="2000">
                  <a:solidFill>
                    <a:prstClr val="black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89110" name="Rectangle 38"/>
              <p:cNvSpPr>
                <a:spLocks noChangeArrowheads="1"/>
              </p:cNvSpPr>
              <p:nvPr/>
            </p:nvSpPr>
            <p:spPr bwMode="auto">
              <a:xfrm>
                <a:off x="4942" y="1490"/>
                <a:ext cx="313" cy="21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FR" altLang="vi-VN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9111" name="Oval 39"/>
              <p:cNvSpPr>
                <a:spLocks noChangeArrowheads="1"/>
              </p:cNvSpPr>
              <p:nvPr/>
            </p:nvSpPr>
            <p:spPr bwMode="auto">
              <a:xfrm>
                <a:off x="4939" y="1431"/>
                <a:ext cx="313" cy="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rgbClr val="99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rgbClr val="33669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FR" altLang="vi-VN" sz="2000">
                  <a:solidFill>
                    <a:prstClr val="black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89112" name="Line 40"/>
              <p:cNvSpPr>
                <a:spLocks noChangeShapeType="1"/>
              </p:cNvSpPr>
              <p:nvPr/>
            </p:nvSpPr>
            <p:spPr bwMode="auto">
              <a:xfrm>
                <a:off x="5251" y="1479"/>
                <a:ext cx="1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113" name="Line 41"/>
              <p:cNvSpPr>
                <a:spLocks noChangeShapeType="1"/>
              </p:cNvSpPr>
              <p:nvPr/>
            </p:nvSpPr>
            <p:spPr bwMode="auto">
              <a:xfrm flipH="1">
                <a:off x="4939" y="1483"/>
                <a:ext cx="1" cy="2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9104" name="Text Box 42"/>
            <p:cNvSpPr txBox="1">
              <a:spLocks noChangeArrowheads="1"/>
            </p:cNvSpPr>
            <p:nvPr/>
          </p:nvSpPr>
          <p:spPr bwMode="auto">
            <a:xfrm>
              <a:off x="4458" y="1491"/>
              <a:ext cx="9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1600">
                  <a:solidFill>
                    <a:prstClr val="black"/>
                  </a:solidFill>
                </a:rPr>
                <a:t>remote file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1600">
                  <a:solidFill>
                    <a:prstClr val="black"/>
                  </a:solidFill>
                </a:rPr>
                <a:t>system</a:t>
              </a:r>
              <a:endParaRPr lang="en-US" altLang="vi-VN" sz="2400">
                <a:solidFill>
                  <a:prstClr val="black"/>
                </a:solidFill>
              </a:endParaRPr>
            </a:p>
          </p:txBody>
        </p:sp>
        <p:sp>
          <p:nvSpPr>
            <p:cNvPr id="89105" name="Line 43"/>
            <p:cNvSpPr>
              <a:spLocks noChangeShapeType="1"/>
            </p:cNvSpPr>
            <p:nvPr/>
          </p:nvSpPr>
          <p:spPr bwMode="auto">
            <a:xfrm>
              <a:off x="4303" y="1432"/>
              <a:ext cx="1" cy="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pic>
          <p:nvPicPr>
            <p:cNvPr id="89106" name="Picture 44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" y="937"/>
              <a:ext cx="354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107" name="Text Box 45"/>
            <p:cNvSpPr txBox="1">
              <a:spLocks noChangeArrowheads="1"/>
            </p:cNvSpPr>
            <p:nvPr/>
          </p:nvSpPr>
          <p:spPr bwMode="auto">
            <a:xfrm>
              <a:off x="816" y="1383"/>
              <a:ext cx="6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1600">
                  <a:solidFill>
                    <a:prstClr val="black"/>
                  </a:solidFill>
                </a:rPr>
                <a:t>user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1600">
                  <a:solidFill>
                    <a:prstClr val="black"/>
                  </a:solidFill>
                </a:rPr>
                <a:t>at host</a:t>
              </a:r>
              <a:endParaRPr lang="en-US" altLang="vi-VN" sz="2400">
                <a:solidFill>
                  <a:prstClr val="black"/>
                </a:solidFill>
              </a:endParaRPr>
            </a:p>
          </p:txBody>
        </p:sp>
        <p:sp>
          <p:nvSpPr>
            <p:cNvPr id="89108" name="Line 46"/>
            <p:cNvSpPr>
              <a:spLocks noChangeShapeType="1"/>
            </p:cNvSpPr>
            <p:nvPr/>
          </p:nvSpPr>
          <p:spPr bwMode="auto">
            <a:xfrm>
              <a:off x="1225" y="1186"/>
              <a:ext cx="36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25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652B23-85D0-4B76-97CA-26A598351DF6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z="2800">
                <a:latin typeface="Arial" panose="020B0604020202020204" pitchFamily="34" charset="0"/>
              </a:rPr>
              <a:t>Đặc trưng của mô hình ứng dụng client/server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088136"/>
            <a:ext cx="8915400" cy="5312664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vi-VN" dirty="0" err="1" smtClean="0"/>
              <a:t>Hoạt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động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theo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kiểu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thức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bất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xứng</a:t>
            </a:r>
            <a:r>
              <a:rPr lang="en-US" altLang="vi-VN" dirty="0" smtClean="0"/>
              <a:t> </a:t>
            </a:r>
          </a:p>
          <a:p>
            <a:pPr lvl="1">
              <a:lnSpc>
                <a:spcPct val="140000"/>
              </a:lnSpc>
            </a:pPr>
            <a:r>
              <a:rPr lang="en-US" altLang="vi-VN" dirty="0" err="1" smtClean="0"/>
              <a:t>Thể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hiện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quan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hệ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chiều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giữa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client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server.</a:t>
            </a:r>
          </a:p>
          <a:p>
            <a:pPr lvl="1">
              <a:lnSpc>
                <a:spcPct val="140000"/>
              </a:lnSpc>
            </a:pPr>
            <a:r>
              <a:rPr lang="en-US" altLang="vi-VN" dirty="0" smtClean="0"/>
              <a:t>Client </a:t>
            </a:r>
            <a:r>
              <a:rPr lang="en-US" altLang="vi-VN" dirty="0" err="1" smtClean="0"/>
              <a:t>bắt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đầu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phiên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hội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thoại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bằng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yêu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cầu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dịch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vụ</a:t>
            </a:r>
            <a:r>
              <a:rPr lang="en-US" altLang="vi-VN" dirty="0" smtClean="0"/>
              <a:t>.</a:t>
            </a:r>
          </a:p>
          <a:p>
            <a:pPr lvl="1">
              <a:lnSpc>
                <a:spcPct val="140000"/>
              </a:lnSpc>
            </a:pPr>
            <a:r>
              <a:rPr lang="en-US" altLang="vi-VN" dirty="0" smtClean="0"/>
              <a:t>Server </a:t>
            </a:r>
            <a:r>
              <a:rPr lang="en-US" altLang="vi-VN" dirty="0" err="1" smtClean="0"/>
              <a:t>sẵn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sàng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chờ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yêu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cầu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từ</a:t>
            </a:r>
            <a:r>
              <a:rPr lang="en-US" altLang="vi-VN" dirty="0" smtClean="0"/>
              <a:t> client.</a:t>
            </a:r>
          </a:p>
        </p:txBody>
      </p:sp>
      <p:sp>
        <p:nvSpPr>
          <p:cNvPr id="90117" name="Picture 4"/>
          <p:cNvSpPr>
            <a:spLocks noChangeAspect="1" noChangeArrowheads="1"/>
          </p:cNvSpPr>
          <p:nvPr/>
        </p:nvSpPr>
        <p:spPr bwMode="auto">
          <a:xfrm>
            <a:off x="2438400" y="3429000"/>
            <a:ext cx="7543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2127</Words>
  <Application>Microsoft Office PowerPoint</Application>
  <PresentationFormat>Widescreen</PresentationFormat>
  <Paragraphs>353</Paragraphs>
  <Slides>41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Calibri</vt:lpstr>
      <vt:lpstr>Calibri Light</vt:lpstr>
      <vt:lpstr>Comic Sans MS</vt:lpstr>
      <vt:lpstr>Garamond</vt:lpstr>
      <vt:lpstr>inherit</vt:lpstr>
      <vt:lpstr>MS Mincho</vt:lpstr>
      <vt:lpstr>Tahoma</vt:lpstr>
      <vt:lpstr>Times New Roman</vt:lpstr>
      <vt:lpstr>Wingdings</vt:lpstr>
      <vt:lpstr>ZapfDingbats</vt:lpstr>
      <vt:lpstr>Office Theme</vt:lpstr>
      <vt:lpstr>Clip</vt:lpstr>
      <vt:lpstr>BÀI GIẢNG  LẬP TRÌNH MẠNG</vt:lpstr>
      <vt:lpstr>PowerPoint Presentation</vt:lpstr>
      <vt:lpstr>PowerPoint Presentation</vt:lpstr>
      <vt:lpstr>Tổng quan</vt:lpstr>
      <vt:lpstr>Thành phần</vt:lpstr>
      <vt:lpstr>Chức năng từng thành phần </vt:lpstr>
      <vt:lpstr>Cách hoạt động </vt:lpstr>
      <vt:lpstr>Ví dụ Ftp: The File Transfer Protocol</vt:lpstr>
      <vt:lpstr>Đặc trưng của mô hình ứng dụng client/server</vt:lpstr>
      <vt:lpstr>Đặc trưng của mô hình ưd client/server (tt)</vt:lpstr>
      <vt:lpstr>Đặc trưng của mô hình ưd client/server (tt)</vt:lpstr>
      <vt:lpstr>Đặc trưng của mô hình ưd client/server (tt)</vt:lpstr>
      <vt:lpstr>Ưu điểm của mô hình ưd client/server</vt:lpstr>
      <vt:lpstr>Nhược điểm của mô hình ưd client/server</vt:lpstr>
      <vt:lpstr>Sự phân lớp trong mô hình ứng dụng client/server</vt:lpstr>
      <vt:lpstr>Kiến trúc ưd client/server 2 lớp (2-tier)</vt:lpstr>
      <vt:lpstr>Kiến trúc ưd client/server 3 lớp (3-tier)</vt:lpstr>
      <vt:lpstr>Kiến trúc ưd client/server 3 lớp (3-tier)</vt:lpstr>
      <vt:lpstr>Kiến trúc ưd client/server 3 lớp (3-tier)</vt:lpstr>
      <vt:lpstr>Ví dụ: ứng dụng client/server 3 lớp</vt:lpstr>
      <vt:lpstr>Giao thức cho ứng dụng client/server</vt:lpstr>
      <vt:lpstr>Phân loại giao thức</vt:lpstr>
      <vt:lpstr>Phân loại giao thức</vt:lpstr>
      <vt:lpstr>Thảo luận</vt:lpstr>
      <vt:lpstr>PowerPoint Presentation</vt:lpstr>
      <vt:lpstr>P2P- Mạng ngang hàng? </vt:lpstr>
      <vt:lpstr>Tại sao P2P?</vt:lpstr>
      <vt:lpstr>Kiến trúc P2P</vt:lpstr>
      <vt:lpstr>Đặc tính của P2P</vt:lpstr>
      <vt:lpstr>Lợi ích của P2P</vt:lpstr>
      <vt:lpstr>Ưu/nhược của P2P</vt:lpstr>
      <vt:lpstr>Một số ứng dụng P2P</vt:lpstr>
      <vt:lpstr>Phân loại mạng P2P</vt:lpstr>
      <vt:lpstr>Cơ chế làm việc P2P chia sẽ file </vt:lpstr>
      <vt:lpstr>PowerPoint Presentation</vt:lpstr>
      <vt:lpstr>Ứng dụng chat P2P</vt:lpstr>
      <vt:lpstr>PowerPoint Presentation</vt:lpstr>
      <vt:lpstr>Thảo luận cách hoạt động của Napster</vt:lpstr>
      <vt:lpstr>Thảo luận cách hoạt động của Gnutella</vt:lpstr>
      <vt:lpstr>Thảo luận cách hoạt động của Kazaa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Le</dc:creator>
  <cp:lastModifiedBy>acer</cp:lastModifiedBy>
  <cp:revision>14</cp:revision>
  <dcterms:created xsi:type="dcterms:W3CDTF">2020-05-27T05:21:30Z</dcterms:created>
  <dcterms:modified xsi:type="dcterms:W3CDTF">2022-08-13T01:35:29Z</dcterms:modified>
</cp:coreProperties>
</file>