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71" r:id="rId8"/>
    <p:sldId id="268" r:id="rId9"/>
    <p:sldId id="266" r:id="rId10"/>
    <p:sldId id="270" r:id="rId11"/>
    <p:sldId id="272" r:id="rId12"/>
    <p:sldId id="267" r:id="rId13"/>
    <p:sldId id="269" r:id="rId14"/>
    <p:sldId id="273" r:id="rId15"/>
    <p:sldId id="276" r:id="rId16"/>
    <p:sldId id="274" r:id="rId17"/>
    <p:sldId id="275" r:id="rId18"/>
    <p:sldId id="25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21304-51BB-4119-A2A0-36771F726F81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6B715-5D52-454D-AEF2-6E983A49297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725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CCFD6-1BA0-4677-B68E-4E1AC60C12A2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E1649-53D9-42C3-AC28-F54E06C06BC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632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05ED-0731-4A23-A785-95808B819815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E02E0-31B3-492A-83AD-28E71084923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711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EFF14-5BEB-492C-9BBA-8567A81300D6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B8086-D5D3-4CB1-A20C-2D6D982591E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7126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0EE28-5D66-4199-A41C-C40869C40EA3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251C-A989-41F3-A255-6DA427E3272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260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80604-22F8-4832-A2D9-25F8F6809B73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B121B-CCD1-4D89-A791-A2815FBD10F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3630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73F7-6058-47C8-84E9-8852221FFFC3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0FEDE-E721-4D1B-BB96-B472C42A2D0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2713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4DFCA-28A1-465B-848B-59C8D1295246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C9AF2-DC19-4C85-AB5B-A59179D1A68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237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B4210-73C4-4B15-8A20-D85DF86DE32F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AF19-0882-4102-A127-ADA7859AE07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3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4B5E5-CAF8-4EDD-8D2D-1467C82BD41A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B8570-03D2-4554-9266-8D852A8290F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5421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2A10C-A399-4255-9D74-69C313902BD8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D1FB-F332-4CD5-80DC-4171F3DA34C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582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C41C73-5F63-43A3-A6A5-D97852B3176A}" type="datetimeFigureOut">
              <a:rPr lang="en-US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4AC1C7-7FE1-4883-A101-14A6A440431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naming-conventions.p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3200" i="1" smtClean="0"/>
              <a:t>VCE IT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075" y="5084763"/>
            <a:ext cx="4927600" cy="177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2000" dirty="0" smtClean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sz="2000" dirty="0" smtClean="0"/>
              <a:t>mark@vceit.com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sz="2000" smtClean="0"/>
              <a:t>vceit.com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600" smtClean="0"/>
              <a:t>Version 2 – updated for 2016</a:t>
            </a:r>
            <a:endParaRPr lang="en-AU" sz="1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913" y="2781300"/>
            <a:ext cx="6335712" cy="14255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Data Types</a:t>
            </a:r>
            <a:endParaRPr lang="en-AU" sz="3200" i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0975" y="260350"/>
            <a:ext cx="2232025" cy="6448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AU" sz="413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1</a:t>
            </a:r>
            <a:endParaRPr lang="en-AU" dirty="0">
              <a:solidFill>
                <a:schemeClr val="bg1">
                  <a:lumMod val="8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763" y="188913"/>
            <a:ext cx="2232025" cy="6448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AU" sz="413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a</a:t>
            </a:r>
            <a:endParaRPr lang="en-AU" dirty="0">
              <a:solidFill>
                <a:schemeClr val="bg1">
                  <a:lumMod val="85000"/>
                </a:schemeClr>
              </a:solidFill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33338"/>
            <a:ext cx="6342062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323850" y="836613"/>
            <a:ext cx="9350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/>
              <a:t>A</a:t>
            </a:r>
          </a:p>
          <a:p>
            <a:pPr algn="ctr" eaLnBrk="1" hangingPunct="1"/>
            <a:r>
              <a:rPr lang="en-US" altLang="en-US" sz="4800"/>
              <a:t>S</a:t>
            </a:r>
          </a:p>
          <a:p>
            <a:pPr algn="ctr" eaLnBrk="1" hangingPunct="1"/>
            <a:r>
              <a:rPr lang="en-US" altLang="en-US" sz="4800"/>
              <a:t>C</a:t>
            </a:r>
          </a:p>
          <a:p>
            <a:pPr algn="ctr" eaLnBrk="1" hangingPunct="1"/>
            <a:r>
              <a:rPr lang="en-US" altLang="en-US" sz="4800"/>
              <a:t>I</a:t>
            </a:r>
          </a:p>
          <a:p>
            <a:pPr algn="ctr" eaLnBrk="1" hangingPunct="1"/>
            <a:r>
              <a:rPr lang="en-US" altLang="en-US" sz="4800"/>
              <a:t>I</a:t>
            </a:r>
            <a:endParaRPr lang="en-AU" altLang="en-US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095500"/>
            <a:ext cx="31718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 smtClean="0"/>
              <a:t>String (text)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r>
              <a:rPr lang="en-AU" altLang="en-US" smtClean="0"/>
              <a:t>While strings </a:t>
            </a:r>
            <a:r>
              <a:rPr lang="en-AU" altLang="en-US" i="1" smtClean="0"/>
              <a:t>can</a:t>
            </a:r>
            <a:r>
              <a:rPr lang="en-AU" altLang="en-US" smtClean="0"/>
              <a:t> store numerals, they cannot interpret the </a:t>
            </a:r>
            <a:r>
              <a:rPr lang="en-AU" altLang="en-US" i="1" smtClean="0"/>
              <a:t>value</a:t>
            </a:r>
            <a:r>
              <a:rPr lang="en-AU" altLang="en-US" smtClean="0"/>
              <a:t> of numbers and instead treats them as plain text. </a:t>
            </a:r>
          </a:p>
          <a:p>
            <a:r>
              <a:rPr lang="en-AU" altLang="en-US" smtClean="0"/>
              <a:t>So if you add "1" and "2" you'll get "12" instead of 3</a:t>
            </a:r>
          </a:p>
          <a:p>
            <a:r>
              <a:rPr lang="en-AU" altLang="en-US" smtClean="0"/>
              <a:t>Beware of this when adding numbers in text boxes!</a:t>
            </a:r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581525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Special data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AU" altLang="en-US" b="1" smtClean="0"/>
              <a:t>Date</a:t>
            </a:r>
            <a:r>
              <a:rPr lang="en-AU" altLang="en-US" smtClean="0"/>
              <a:t> - holds a complete date value (including day, month and year). Stored as a number.</a:t>
            </a:r>
          </a:p>
          <a:p>
            <a:r>
              <a:rPr lang="en-AU" altLang="en-US" b="1" smtClean="0"/>
              <a:t>Time</a:t>
            </a:r>
            <a:r>
              <a:rPr lang="en-AU" altLang="en-US" smtClean="0"/>
              <a:t> – stores a time of day as a number of seconds since midnight</a:t>
            </a:r>
          </a:p>
          <a:p>
            <a:r>
              <a:rPr lang="en-AU" altLang="en-US" b="1" smtClean="0"/>
              <a:t>Timestamp - </a:t>
            </a:r>
            <a:r>
              <a:rPr lang="en-AU" altLang="en-US" smtClean="0"/>
              <a:t>holds a complete date (DDMMYYYY) and time of day (hours, minutes and seconds) in a single value. Stored as a number.</a:t>
            </a:r>
          </a:p>
          <a:p>
            <a:pPr>
              <a:buFont typeface="Arial" panose="020B0604020202020204" pitchFamily="34" charset="0"/>
              <a:buNone/>
            </a:pPr>
            <a:endParaRPr lang="en-AU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Special types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The programming language </a:t>
            </a:r>
            <a:r>
              <a:rPr lang="en-AU" altLang="en-US" b="1" smtClean="0"/>
              <a:t>C</a:t>
            </a:r>
            <a:r>
              <a:rPr lang="en-AU" altLang="en-US" smtClean="0"/>
              <a:t> has a special data type designed to hold a </a:t>
            </a:r>
            <a:r>
              <a:rPr lang="en-AU" altLang="en-US" b="1" smtClean="0"/>
              <a:t>pointer</a:t>
            </a:r>
            <a:r>
              <a:rPr lang="en-AU" altLang="en-US" smtClean="0"/>
              <a:t> to a memory location. </a:t>
            </a:r>
          </a:p>
          <a:p>
            <a:r>
              <a:rPr lang="en-AU" altLang="en-US" smtClean="0"/>
              <a:t>Filemaker Pro databases have a </a:t>
            </a:r>
            <a:r>
              <a:rPr lang="en-AU" altLang="en-US" b="1" smtClean="0"/>
              <a:t>container</a:t>
            </a:r>
            <a:r>
              <a:rPr lang="en-AU" altLang="en-US" smtClean="0"/>
              <a:t> data type which can hold any binary data like video, photo, audio, word processor documents etc</a:t>
            </a:r>
          </a:p>
          <a:p>
            <a:r>
              <a:rPr lang="en-US" altLang="en-US" smtClean="0"/>
              <a:t>Different software may support other data types (e.g. </a:t>
            </a:r>
            <a:r>
              <a:rPr lang="en-US" altLang="en-US" i="1" smtClean="0"/>
              <a:t>nybble</a:t>
            </a:r>
            <a:r>
              <a:rPr lang="en-US" altLang="en-US" smtClean="0"/>
              <a:t> – half a byte)</a:t>
            </a:r>
            <a:endParaRPr lang="en-AU" altLang="en-US" smtClean="0"/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AU" altLang="en-US" smtClean="0"/>
              <a:t>Why bother with data types?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AU" altLang="en-US" smtClean="0"/>
              <a:t>Use the right data type to get maximum manipulation </a:t>
            </a:r>
            <a:r>
              <a:rPr lang="en-AU" altLang="en-US" b="1" smtClean="0"/>
              <a:t>power</a:t>
            </a:r>
          </a:p>
          <a:p>
            <a:r>
              <a:rPr lang="en-AU" altLang="en-US" smtClean="0"/>
              <a:t>E.g.  When a date is stored as “Date” data type instead of text, the software can perform data calculations</a:t>
            </a:r>
          </a:p>
          <a:p>
            <a:r>
              <a:rPr lang="en-AU" altLang="en-US" smtClean="0"/>
              <a:t>Age </a:t>
            </a:r>
            <a:r>
              <a:rPr lang="en-AU" altLang="en-US" smtClean="0">
                <a:sym typeface="Wingdings" panose="05000000000000000000" pitchFamily="2" charset="2"/>
              </a:rPr>
              <a:t></a:t>
            </a:r>
            <a:r>
              <a:rPr lang="en-AU" altLang="en-US" smtClean="0"/>
              <a:t>(DateToday – DateBirth)/365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AU" altLang="en-US" smtClean="0"/>
              <a:t>Why bother with data types?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AU" altLang="en-US" smtClean="0"/>
              <a:t>Use the right size data type to avoid wasted </a:t>
            </a:r>
            <a:r>
              <a:rPr lang="en-AU" altLang="en-US" b="1" smtClean="0"/>
              <a:t>memory</a:t>
            </a:r>
            <a:r>
              <a:rPr lang="en-AU" altLang="en-US" smtClean="0"/>
              <a:t> (e.g. using </a:t>
            </a:r>
            <a:r>
              <a:rPr lang="en-AU" altLang="en-US" i="1" smtClean="0"/>
              <a:t>double</a:t>
            </a:r>
            <a:r>
              <a:rPr lang="en-AU" altLang="en-US" smtClean="0"/>
              <a:t> when </a:t>
            </a:r>
            <a:r>
              <a:rPr lang="en-AU" altLang="en-US" i="1" smtClean="0"/>
              <a:t>byte</a:t>
            </a:r>
            <a:r>
              <a:rPr lang="en-AU" altLang="en-US" smtClean="0"/>
              <a:t> would do, or using </a:t>
            </a:r>
            <a:r>
              <a:rPr lang="en-AU" altLang="en-US" i="1" smtClean="0"/>
              <a:t>float</a:t>
            </a:r>
            <a:r>
              <a:rPr lang="en-AU" altLang="en-US" smtClean="0"/>
              <a:t> when number will always be </a:t>
            </a:r>
            <a:r>
              <a:rPr lang="en-AU" altLang="en-US" i="1" smtClean="0"/>
              <a:t>integer</a:t>
            </a:r>
            <a:r>
              <a:rPr lang="en-AU" altLang="en-US" smtClean="0"/>
              <a:t>)</a:t>
            </a:r>
          </a:p>
          <a:p>
            <a:r>
              <a:rPr lang="en-AU" altLang="en-US" smtClean="0"/>
              <a:t>Programs run </a:t>
            </a:r>
            <a:r>
              <a:rPr lang="en-AU" altLang="en-US" b="1" smtClean="0"/>
              <a:t>faster </a:t>
            </a:r>
            <a:r>
              <a:rPr lang="en-AU" altLang="en-US" smtClean="0"/>
              <a:t>when using smaller, simpler variables.</a:t>
            </a:r>
          </a:p>
          <a:p>
            <a:r>
              <a:rPr lang="en-US" altLang="en-US" smtClean="0"/>
              <a:t>Calculations using decimal places takes extra processing.</a:t>
            </a:r>
            <a:endParaRPr lang="en-AU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Using GUI storage structures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AU" altLang="en-US" b="1" smtClean="0"/>
              <a:t>Textboxes</a:t>
            </a:r>
            <a:r>
              <a:rPr lang="en-AU" altLang="en-US" smtClean="0"/>
              <a:t> </a:t>
            </a:r>
            <a:r>
              <a:rPr lang="en-AU" altLang="en-US" i="1" smtClean="0"/>
              <a:t>can</a:t>
            </a:r>
            <a:r>
              <a:rPr lang="en-AU" altLang="en-US" smtClean="0"/>
              <a:t> store numbers, but to do calculations, the text must be converted to number format first. (Slow, painful) </a:t>
            </a:r>
          </a:p>
          <a:p>
            <a:r>
              <a:rPr lang="en-AU" altLang="en-US" b="1" smtClean="0"/>
              <a:t>List boxes/combo boxes</a:t>
            </a:r>
            <a:r>
              <a:rPr lang="en-AU" altLang="en-US" smtClean="0"/>
              <a:t> are good for </a:t>
            </a:r>
            <a:r>
              <a:rPr lang="en-AU" altLang="en-US" i="1" smtClean="0"/>
              <a:t>displaying</a:t>
            </a:r>
            <a:r>
              <a:rPr lang="en-AU" altLang="en-US" smtClean="0"/>
              <a:t> data, but not efficient for large storage and manipulation tasks compared with arrays.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Also see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>
                <a:hlinkClick r:id="rId2" action="ppaction://hlinkpres?slideindex=1&amp;slidetitle="/>
              </a:rPr>
              <a:t>Naming conventions</a:t>
            </a:r>
            <a:r>
              <a:rPr lang="en-AU" altLang="en-US" smtClean="0"/>
              <a:t> for variables etc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 smtClean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 smtClean="0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 smtClean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 smtClean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These slideshows may be freely used, modified or distributed by teachers and students anywhere on the planet (but not elsewhere).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may NOT be sold.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Mandated data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417638"/>
            <a:ext cx="82296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/>
              <a:t>In the 2016-2019 study design, there are no mandated data types. The Glossary only says…</a:t>
            </a:r>
          </a:p>
          <a:p>
            <a:pPr eaLnBrk="1" hangingPunct="1">
              <a:defRPr/>
            </a:pPr>
            <a:endParaRPr lang="en-US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AU"/>
              <a:t>Data types are the particular forms that an item of data can take including </a:t>
            </a:r>
            <a:r>
              <a:rPr lang="en-AU" b="1"/>
              <a:t>numeric</a:t>
            </a:r>
            <a:r>
              <a:rPr lang="en-AU"/>
              <a:t>, </a:t>
            </a:r>
            <a:r>
              <a:rPr lang="en-AU" b="1"/>
              <a:t>character</a:t>
            </a:r>
            <a:r>
              <a:rPr lang="en-AU"/>
              <a:t> and </a:t>
            </a:r>
            <a:r>
              <a:rPr lang="en-AU" b="1"/>
              <a:t>Boolean</a:t>
            </a:r>
            <a:r>
              <a:rPr lang="en-AU"/>
              <a:t>, and are characterised by the kind of operations that can be performed on it...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AU"/>
              <a:t>these fundamental types can be divided into more specific types, for example </a:t>
            </a:r>
            <a:r>
              <a:rPr lang="en-AU" b="1"/>
              <a:t>integer</a:t>
            </a:r>
            <a:r>
              <a:rPr lang="en-AU"/>
              <a:t> and </a:t>
            </a:r>
            <a:r>
              <a:rPr lang="en-AU" b="1"/>
              <a:t>floating point</a:t>
            </a:r>
            <a:r>
              <a:rPr lang="en-AU"/>
              <a:t> are numeric types.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AU"/>
              <a:t>More sophisticated types can be derived from them, for example a </a:t>
            </a:r>
            <a:r>
              <a:rPr lang="en-AU" b="1"/>
              <a:t>string</a:t>
            </a:r>
            <a:r>
              <a:rPr lang="en-AU"/>
              <a:t> of characters or a </a:t>
            </a:r>
            <a:r>
              <a:rPr lang="en-AU" b="1"/>
              <a:t>date</a:t>
            </a:r>
            <a:r>
              <a:rPr lang="en-AU"/>
              <a:t> type.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AU"/>
              <a:t>Their names may vary, such as </a:t>
            </a:r>
            <a:r>
              <a:rPr lang="en-AU" b="1"/>
              <a:t>text </a:t>
            </a:r>
            <a:r>
              <a:rPr lang="en-AU"/>
              <a:t>versus </a:t>
            </a:r>
            <a:r>
              <a:rPr lang="en-AU" b="1"/>
              <a:t>string</a:t>
            </a:r>
            <a:r>
              <a:rPr lang="en-AU"/>
              <a:t>.</a:t>
            </a:r>
          </a:p>
          <a:p>
            <a:pPr eaLnBrk="1" hangingPunct="1">
              <a:defRPr/>
            </a:pPr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AU" altLang="en-US" smtClean="0"/>
              <a:t>Boolean (logic)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376487"/>
          </a:xfrm>
        </p:spPr>
        <p:txBody>
          <a:bodyPr/>
          <a:lstStyle/>
          <a:p>
            <a:r>
              <a:rPr lang="en-AU" altLang="en-US" b="1" smtClean="0"/>
              <a:t>Boolean</a:t>
            </a:r>
            <a:r>
              <a:rPr lang="en-AU" altLang="en-US" smtClean="0"/>
              <a:t> - stores only a </a:t>
            </a:r>
            <a:r>
              <a:rPr lang="en-AU" altLang="en-US" b="1" smtClean="0"/>
              <a:t>True</a:t>
            </a:r>
            <a:r>
              <a:rPr lang="en-AU" altLang="en-US" smtClean="0"/>
              <a:t> or </a:t>
            </a:r>
            <a:r>
              <a:rPr lang="en-AU" altLang="en-US" b="1" smtClean="0"/>
              <a:t>False</a:t>
            </a:r>
            <a:r>
              <a:rPr lang="en-AU" altLang="en-US" smtClean="0"/>
              <a:t> value.</a:t>
            </a:r>
          </a:p>
          <a:p>
            <a:r>
              <a:rPr lang="en-AU" altLang="en-US" smtClean="0"/>
              <a:t>Very efficient storage. Little memory required.</a:t>
            </a:r>
          </a:p>
          <a:p>
            <a:r>
              <a:rPr lang="en-AU" altLang="en-US" smtClean="0"/>
              <a:t>Ideal for </a:t>
            </a:r>
            <a:r>
              <a:rPr lang="en-AU" altLang="en-US" b="1" smtClean="0"/>
              <a:t>flags</a:t>
            </a:r>
            <a:r>
              <a:rPr lang="en-AU" altLang="en-US" smtClean="0"/>
              <a:t> which store a yes/no true/false state.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625850"/>
            <a:ext cx="40481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57200" y="4076700"/>
            <a:ext cx="51943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Note – just because a field or variable can take 1 of only 2 possible values does not make it Boolean. </a:t>
            </a:r>
          </a:p>
          <a:p>
            <a:pPr eaLnBrk="1" hangingPunct="1"/>
            <a:r>
              <a:rPr lang="en-US" altLang="en-US"/>
              <a:t>Boolean must be a true/false answer, not (for example) a “left-handed/right-handed” option.</a:t>
            </a:r>
            <a:endParaRPr lang="en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AU" altLang="en-US" smtClean="0"/>
              <a:t>Integer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761037"/>
          </a:xfrm>
        </p:spPr>
        <p:txBody>
          <a:bodyPr/>
          <a:lstStyle/>
          <a:p>
            <a:r>
              <a:rPr lang="en-AU" altLang="en-US" smtClean="0"/>
              <a:t>Cannot hold fractional parts (decimal places)</a:t>
            </a:r>
          </a:p>
          <a:p>
            <a:r>
              <a:rPr lang="en-US" altLang="en-US" smtClean="0"/>
              <a:t>Little storage needed compared with floating point numbers</a:t>
            </a:r>
          </a:p>
          <a:p>
            <a:r>
              <a:rPr lang="en-US" altLang="en-US" smtClean="0"/>
              <a:t>Quicker to do calculations with integers</a:t>
            </a:r>
            <a:endParaRPr lang="en-AU" altLang="en-US" smtClean="0"/>
          </a:p>
          <a:p>
            <a:r>
              <a:rPr lang="en-AU" altLang="en-US" sz="2400" i="1" smtClean="0"/>
              <a:t>Some variants supported by different apps…</a:t>
            </a:r>
          </a:p>
          <a:p>
            <a:pPr lvl="1"/>
            <a:r>
              <a:rPr lang="en-AU" altLang="en-US" b="1" smtClean="0"/>
              <a:t>Short Integer</a:t>
            </a:r>
            <a:r>
              <a:rPr lang="en-AU" altLang="en-US" smtClean="0"/>
              <a:t> - stores values from negative 32768 to +32767</a:t>
            </a:r>
          </a:p>
          <a:p>
            <a:pPr lvl="1"/>
            <a:r>
              <a:rPr lang="en-AU" altLang="en-US" b="1" smtClean="0"/>
              <a:t>Long Integer</a:t>
            </a:r>
            <a:r>
              <a:rPr lang="en-AU" altLang="en-US" smtClean="0"/>
              <a:t> - stores values from negative 2,147,483,648 to 2,147,483,647</a:t>
            </a:r>
          </a:p>
          <a:p>
            <a:pPr lvl="1"/>
            <a:r>
              <a:rPr lang="en-AU" altLang="en-US" b="1" smtClean="0"/>
              <a:t>Byte</a:t>
            </a:r>
            <a:r>
              <a:rPr lang="en-AU" altLang="en-US" smtClean="0"/>
              <a:t> - stores values between 0 and 255 in one byte. Efficient storage for small numbers.</a:t>
            </a:r>
          </a:p>
          <a:p>
            <a:endParaRPr lang="en-AU" altLang="en-US" smtClean="0"/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r>
              <a:rPr lang="en-AU" altLang="en-US" smtClean="0"/>
              <a:t>Floating point numbers</a:t>
            </a:r>
            <a:br>
              <a:rPr lang="en-AU" altLang="en-US" smtClean="0"/>
            </a:br>
            <a:r>
              <a:rPr lang="en-AU" altLang="en-US" smtClean="0"/>
              <a:t>a.k.a. Decimal, Real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886325"/>
          </a:xfrm>
        </p:spPr>
        <p:txBody>
          <a:bodyPr/>
          <a:lstStyle/>
          <a:p>
            <a:r>
              <a:rPr lang="en-AU" altLang="en-US" smtClean="0"/>
              <a:t>Store numbers with a fractional (decimal) part (e.g. 3.14159)</a:t>
            </a:r>
          </a:p>
          <a:p>
            <a:r>
              <a:rPr lang="en-AU" altLang="en-US" b="1" smtClean="0"/>
              <a:t>Variants…</a:t>
            </a:r>
          </a:p>
          <a:p>
            <a:pPr lvl="1"/>
            <a:r>
              <a:rPr lang="en-AU" altLang="en-US" i="1" smtClean="0"/>
              <a:t>Single Precision </a:t>
            </a:r>
            <a:r>
              <a:rPr lang="en-AU" altLang="en-US" smtClean="0"/>
              <a:t>- stores values from -3.402823e38 to -1.401298e-45 for negative values and from 1.401298e-45 to 3.402823e38 for positive values… </a:t>
            </a:r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Floating Point Numbers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altLang="en-US" b="1" smtClean="0"/>
              <a:t>Double Precision</a:t>
            </a:r>
            <a:r>
              <a:rPr lang="en-AU" altLang="en-US" smtClean="0"/>
              <a:t> - for storing values from -1.79769313486232e308 to -4.94065645841247e-324 for negative values and from 4.94065645841247e-324 to 1.79769313486232e308 for positive values. </a:t>
            </a:r>
          </a:p>
          <a:p>
            <a:pPr lvl="1"/>
            <a:r>
              <a:rPr lang="en-AU" altLang="en-US" sz="2000" smtClean="0"/>
              <a:t>The 'e' means 'times 10 to the power of'. In other words 4.94065645841247e-324 is roughly 4.9 followed by </a:t>
            </a:r>
            <a:r>
              <a:rPr lang="en-AU" altLang="en-US" sz="2000" b="1" smtClean="0"/>
              <a:t>324 zeroes</a:t>
            </a:r>
            <a:r>
              <a:rPr lang="en-AU" altLang="en-US" sz="2000" smtClean="0"/>
              <a:t>. It allows extreme precision...</a:t>
            </a:r>
            <a:endParaRPr lang="en-AU" altLang="en-US" smtClean="0"/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Double precision!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5165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smtClean="0"/>
              <a:t>49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AU" altLang="en-US" smtClean="0"/>
              <a:t>Currency data type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77913"/>
            <a:ext cx="8229600" cy="2279650"/>
          </a:xfrm>
        </p:spPr>
        <p:txBody>
          <a:bodyPr/>
          <a:lstStyle/>
          <a:p>
            <a:r>
              <a:rPr lang="en-AU" altLang="en-US" smtClean="0"/>
              <a:t>A special type of floating point used for finances.</a:t>
            </a:r>
          </a:p>
          <a:p>
            <a:r>
              <a:rPr lang="en-AU" altLang="en-US" smtClean="0"/>
              <a:t>Has a high-precision fractional part to prevent bad rounding of cents.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1633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095500"/>
            <a:ext cx="31718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 smtClean="0"/>
              <a:t>String (text)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pPr>
              <a:defRPr/>
            </a:pPr>
            <a:r>
              <a:rPr lang="en-AU" altLang="en-US" b="1" smtClean="0"/>
              <a:t>String</a:t>
            </a:r>
            <a:r>
              <a:rPr lang="en-AU" altLang="en-US" smtClean="0"/>
              <a:t> - stores text composed of any ASCII* characters (alphabetic letters, numerals, punctuation and control codes like carriage return, backspace, bell). </a:t>
            </a:r>
          </a:p>
          <a:p>
            <a:pPr>
              <a:defRPr/>
            </a:pPr>
            <a:r>
              <a:rPr lang="en-AU" altLang="en-US" b="1" smtClean="0"/>
              <a:t>Character</a:t>
            </a:r>
            <a:r>
              <a:rPr lang="en-AU" altLang="en-US" smtClean="0"/>
              <a:t> - can hold </a:t>
            </a:r>
            <a:r>
              <a:rPr lang="en-AU" altLang="en-US" i="1" smtClean="0"/>
              <a:t>a single</a:t>
            </a:r>
            <a:r>
              <a:rPr lang="en-AU" altLang="en-US" smtClean="0"/>
              <a:t> ASCII character, e.g. “A”, “3”, “&amp;”, tab character.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AU" altLang="en-US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768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VCE IT Theory Slideshows</vt:lpstr>
      <vt:lpstr>Mandated data types</vt:lpstr>
      <vt:lpstr>Boolean (logic)</vt:lpstr>
      <vt:lpstr>Integer</vt:lpstr>
      <vt:lpstr>Floating point numbers a.k.a. Decimal, Real</vt:lpstr>
      <vt:lpstr>Floating Point Numbers</vt:lpstr>
      <vt:lpstr>Double precision!</vt:lpstr>
      <vt:lpstr>Currency data type</vt:lpstr>
      <vt:lpstr>String (text)</vt:lpstr>
      <vt:lpstr>PowerPoint Presentation</vt:lpstr>
      <vt:lpstr>String (text)</vt:lpstr>
      <vt:lpstr>Special data</vt:lpstr>
      <vt:lpstr>Special types</vt:lpstr>
      <vt:lpstr>Why bother with data types?</vt:lpstr>
      <vt:lpstr>Why bother with data types?</vt:lpstr>
      <vt:lpstr>Using GUI storage structures</vt:lpstr>
      <vt:lpstr>Also see</vt:lpstr>
      <vt:lpstr>VCE IT THEORY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14</cp:revision>
  <dcterms:created xsi:type="dcterms:W3CDTF">2009-02-06T03:31:51Z</dcterms:created>
  <dcterms:modified xsi:type="dcterms:W3CDTF">2016-02-10T02:31:03Z</dcterms:modified>
</cp:coreProperties>
</file>