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0" r:id="rId8"/>
    <p:sldId id="265" r:id="rId9"/>
    <p:sldId id="266" r:id="rId10"/>
    <p:sldId id="257" r:id="rId11"/>
    <p:sldId id="267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8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82B28-DBF4-402F-A7AD-7A21006FB4EC}" type="datetimeFigureOut">
              <a:rPr lang="en-US"/>
              <a:pPr>
                <a:defRPr/>
              </a:pPr>
              <a:t>12/13/2016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4BFABA-81F6-45EF-ABB8-A98EAAA2A80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265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F881-B589-4765-AE5D-1C1204FC648F}" type="datetimeFigureOut">
              <a:rPr lang="en-US"/>
              <a:pPr>
                <a:defRPr/>
              </a:pPr>
              <a:t>12/13/2016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37731-46ED-40A2-9108-439872FD341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0974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56523-3430-493A-93DB-FC5859E66099}" type="datetimeFigureOut">
              <a:rPr lang="en-US"/>
              <a:pPr>
                <a:defRPr/>
              </a:pPr>
              <a:t>12/13/2016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B1B697-57B3-423A-8C9B-DF1E636B150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717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3F228-A038-4083-BB96-C66DAAFB0C24}" type="datetimeFigureOut">
              <a:rPr lang="en-US"/>
              <a:pPr>
                <a:defRPr/>
              </a:pPr>
              <a:t>12/13/2016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F78B31-B069-403D-9069-08834E0E75A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7839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4DD92-1106-4DCA-BE50-51CA148C42C6}" type="datetimeFigureOut">
              <a:rPr lang="en-US"/>
              <a:pPr>
                <a:defRPr/>
              </a:pPr>
              <a:t>12/13/2016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E7C6D0-3F5E-4831-A872-5FB6D31C612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476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EE4D5-5B91-4B09-BB0B-DACA9148817A}" type="datetimeFigureOut">
              <a:rPr lang="en-US"/>
              <a:pPr>
                <a:defRPr/>
              </a:pPr>
              <a:t>12/13/2016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4D38F5-B5F1-4C5F-8961-73B1D2F6403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3745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8DA1D-87DD-484C-BDC6-2F0E4ED561ED}" type="datetimeFigureOut">
              <a:rPr lang="en-US"/>
              <a:pPr>
                <a:defRPr/>
              </a:pPr>
              <a:t>12/13/2016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4B5E5-43AB-45CF-9F37-FFCB08B45FF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7760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29A83-F03D-45DA-B77E-90A3F6335B4F}" type="datetimeFigureOut">
              <a:rPr lang="en-US"/>
              <a:pPr>
                <a:defRPr/>
              </a:pPr>
              <a:t>12/13/2016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C37FC3-4859-4EF6-8631-81BDEFDA836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5289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9DCFF-A34E-42DA-BF7B-3FABF4D33EB6}" type="datetimeFigureOut">
              <a:rPr lang="en-US"/>
              <a:pPr>
                <a:defRPr/>
              </a:pPr>
              <a:t>12/13/2016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7F04B9-94DB-47D8-961F-72CFFD5A1DF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3515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E5E37-9A6D-42B5-A21E-E8784C6E865C}" type="datetimeFigureOut">
              <a:rPr lang="en-US"/>
              <a:pPr>
                <a:defRPr/>
              </a:pPr>
              <a:t>12/13/2016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050C12-2837-4FAF-99F4-FEFDCD6F279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7750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69F96-4C00-4376-9D97-F9D31368B3F0}" type="datetimeFigureOut">
              <a:rPr lang="en-US"/>
              <a:pPr>
                <a:defRPr/>
              </a:pPr>
              <a:t>12/13/2016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07D348-7B19-4B01-A4F2-1421B90B009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6573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ADF328D-635D-4F1E-A6E8-726C52D2C83E}" type="datetimeFigureOut">
              <a:rPr lang="en-US"/>
              <a:pPr>
                <a:defRPr/>
              </a:pPr>
              <a:t>12/13/2016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FC88432-56F5-4CBB-9E55-CB310792C7F0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3068638"/>
            <a:ext cx="279082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1"/>
          <p:cNvSpPr>
            <a:spLocks noGrp="1"/>
          </p:cNvSpPr>
          <p:nvPr>
            <p:ph type="ctrTitle"/>
          </p:nvPr>
        </p:nvSpPr>
        <p:spPr>
          <a:xfrm>
            <a:off x="714375" y="500063"/>
            <a:ext cx="7772400" cy="714375"/>
          </a:xfrm>
        </p:spPr>
        <p:txBody>
          <a:bodyPr/>
          <a:lstStyle/>
          <a:p>
            <a:pPr eaLnBrk="1" hangingPunct="1"/>
            <a:r>
              <a:rPr lang="en-AU" altLang="en-US" sz="3200" i="1"/>
              <a:t>VCE IT Theory Slideshows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661025"/>
            <a:ext cx="6400800" cy="1196975"/>
          </a:xfrm>
        </p:spPr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AU" sz="2000" dirty="0"/>
              <a:t>By Mark Kelly</a:t>
            </a:r>
          </a:p>
          <a:p>
            <a:pPr algn="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AU" sz="2000" dirty="0"/>
              <a:t>mark@vceit.com</a:t>
            </a: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en-AU" sz="2000" dirty="0"/>
              <a:t>Vceit.com</a:t>
            </a:r>
            <a:endParaRPr lang="en-AU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27088" y="1196975"/>
            <a:ext cx="7772400" cy="192881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AU" sz="6000" i="1" dirty="0">
                <a:latin typeface="+mj-lt"/>
                <a:ea typeface="+mj-ea"/>
                <a:cs typeface="+mj-cs"/>
              </a:rPr>
              <a:t>Referential Integrity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AU" sz="2800" i="1" dirty="0">
                <a:latin typeface="+mj-lt"/>
                <a:ea typeface="+mj-ea"/>
                <a:cs typeface="+mj-cs"/>
              </a:rPr>
              <a:t>in databases</a:t>
            </a:r>
            <a:endParaRPr lang="en-AU" sz="1200" i="1" dirty="0"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16859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AU" dirty="0"/>
              <a:t>By Mark Kelly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AU"/>
              <a:t>mark@vceit.com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AU"/>
              <a:t>vceit.com</a:t>
            </a:r>
            <a:endParaRPr lang="en-AU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AU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AU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AU" dirty="0"/>
          </a:p>
        </p:txBody>
      </p:sp>
      <p:sp>
        <p:nvSpPr>
          <p:cNvPr id="11267" name="TextBox 3"/>
          <p:cNvSpPr txBox="1">
            <a:spLocks noChangeArrowheads="1"/>
          </p:cNvSpPr>
          <p:nvPr/>
        </p:nvSpPr>
        <p:spPr bwMode="auto">
          <a:xfrm>
            <a:off x="428625" y="3500438"/>
            <a:ext cx="8358188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>
                <a:latin typeface="Calibri" panose="020F0502020204030204" pitchFamily="34" charset="0"/>
              </a:rPr>
              <a:t>These slideshows may be freely used, modified or distributed by teachers and students anywhere on the planet (but not elsewhere).</a:t>
            </a:r>
          </a:p>
          <a:p>
            <a:pPr eaLnBrk="1" hangingPunct="1"/>
            <a:endParaRPr lang="en-AU" altLang="en-US">
              <a:latin typeface="Calibri" panose="020F0502020204030204" pitchFamily="34" charset="0"/>
            </a:endParaRPr>
          </a:p>
          <a:p>
            <a:pPr eaLnBrk="1" hangingPunct="1"/>
            <a:r>
              <a:rPr lang="en-AU" altLang="en-US">
                <a:latin typeface="Calibri" panose="020F0502020204030204" pitchFamily="34" charset="0"/>
              </a:rPr>
              <a:t>They may NOT be sold.  </a:t>
            </a:r>
          </a:p>
          <a:p>
            <a:pPr eaLnBrk="1" hangingPunct="1"/>
            <a:r>
              <a:rPr lang="en-AU" altLang="en-US">
                <a:latin typeface="Calibri" panose="020F0502020204030204" pitchFamily="34" charset="0"/>
              </a:rPr>
              <a:t>They must NOT be redistributed if you modify them.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A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VCE IT THEORY SLIDESHOWS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Because you’ve been good…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44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Contents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This is not key knowledge. It is </a:t>
            </a:r>
            <a:r>
              <a:rPr lang="en-AU" altLang="en-US" b="1"/>
              <a:t>not assessable</a:t>
            </a:r>
            <a:r>
              <a:rPr lang="en-AU" altLang="en-US"/>
              <a:t>.</a:t>
            </a:r>
          </a:p>
          <a:p>
            <a:r>
              <a:rPr lang="en-AU" altLang="en-US"/>
              <a:t>What it is</a:t>
            </a:r>
          </a:p>
          <a:p>
            <a:r>
              <a:rPr lang="en-AU" altLang="en-US"/>
              <a:t>How it works</a:t>
            </a:r>
          </a:p>
          <a:p>
            <a:r>
              <a:rPr lang="en-AU" altLang="en-US"/>
              <a:t>Why you want it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What is referential integrity?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1871663"/>
          </a:xfrm>
        </p:spPr>
        <p:txBody>
          <a:bodyPr/>
          <a:lstStyle/>
          <a:p>
            <a:r>
              <a:rPr lang="en-AU" altLang="en-US"/>
              <a:t>It’s a term that may be unfamiliar to Filemaker Pro users</a:t>
            </a:r>
          </a:p>
          <a:p>
            <a:r>
              <a:rPr lang="en-AU" altLang="en-US"/>
              <a:t>Access users might be more aware of it</a:t>
            </a:r>
          </a:p>
        </p:txBody>
      </p:sp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141663"/>
            <a:ext cx="517207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 rot="20793577">
            <a:off x="3033713" y="5405438"/>
            <a:ext cx="1584325" cy="57626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solidFill>
                  <a:srgbClr val="00B050"/>
                </a:solidFill>
              </a:rPr>
              <a:t>Referential</a:t>
            </a:r>
            <a:r>
              <a:rPr lang="en-AU" dirty="0"/>
              <a:t>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AU" dirty="0"/>
              <a:t>A method of ensuring that </a:t>
            </a:r>
            <a:r>
              <a:rPr lang="en-AU" b="1" dirty="0">
                <a:solidFill>
                  <a:srgbClr val="00B050"/>
                </a:solidFill>
              </a:rPr>
              <a:t>references</a:t>
            </a:r>
            <a:r>
              <a:rPr lang="en-AU" dirty="0"/>
              <a:t> from one related table to another remain </a:t>
            </a:r>
            <a:r>
              <a:rPr lang="en-AU" b="1" dirty="0">
                <a:solidFill>
                  <a:schemeClr val="accent1">
                    <a:lumMod val="75000"/>
                  </a:schemeClr>
                </a:solidFill>
              </a:rPr>
              <a:t>unbroken</a:t>
            </a:r>
            <a:endParaRPr lang="en-AU" b="1" dirty="0"/>
          </a:p>
          <a:p>
            <a:pPr>
              <a:buFont typeface="Arial" charset="0"/>
              <a:buChar char="•"/>
              <a:defRPr/>
            </a:pPr>
            <a:r>
              <a:rPr lang="en-AU" dirty="0"/>
              <a:t>Broken references can happen where a foreign key in a table refers to a primary key field that </a:t>
            </a:r>
            <a:r>
              <a:rPr lang="en-AU" b="1" dirty="0"/>
              <a:t>does not exist</a:t>
            </a:r>
            <a:r>
              <a:rPr lang="en-AU" dirty="0"/>
              <a:t> in the related table.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For example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60325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AU" altLang="en-US"/>
              <a:t>This schema has referential integrity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750" y="2205038"/>
          <a:ext cx="3024189" cy="2376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297">
                <a:tc gridSpan="2"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ARTISTS TABLE</a:t>
                      </a:r>
                    </a:p>
                  </a:txBody>
                  <a:tcPr marL="91436" marR="91436" marT="45724" marB="45724"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97">
                <a:tc>
                  <a:txBody>
                    <a:bodyPr/>
                    <a:lstStyle/>
                    <a:p>
                      <a:r>
                        <a:rPr lang="en-AU" sz="1800" b="1" dirty="0"/>
                        <a:t>Artist ID</a:t>
                      </a:r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r>
                        <a:rPr lang="en-AU" sz="1800" b="1" dirty="0"/>
                        <a:t>Artist Name</a:t>
                      </a:r>
                    </a:p>
                  </a:txBody>
                  <a:tcPr marL="91436" marR="91436" marT="45724" marB="457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297">
                <a:tc>
                  <a:txBody>
                    <a:bodyPr/>
                    <a:lstStyle/>
                    <a:p>
                      <a:r>
                        <a:rPr lang="en-AU" sz="1800" dirty="0"/>
                        <a:t>BEAT</a:t>
                      </a:r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Beatles</a:t>
                      </a:r>
                    </a:p>
                  </a:txBody>
                  <a:tcPr marL="91436" marR="91436" marT="45724" marB="457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297">
                <a:tc>
                  <a:txBody>
                    <a:bodyPr/>
                    <a:lstStyle/>
                    <a:p>
                      <a:r>
                        <a:rPr lang="en-AU" sz="1800" dirty="0"/>
                        <a:t>ROLL</a:t>
                      </a:r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Rolling Stones</a:t>
                      </a:r>
                    </a:p>
                  </a:txBody>
                  <a:tcPr marL="91436" marR="91436" marT="45724" marB="457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297">
                <a:tc>
                  <a:txBody>
                    <a:bodyPr/>
                    <a:lstStyle/>
                    <a:p>
                      <a:r>
                        <a:rPr lang="en-AU" sz="1800" dirty="0"/>
                        <a:t>REM</a:t>
                      </a:r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R.E.M.</a:t>
                      </a:r>
                    </a:p>
                  </a:txBody>
                  <a:tcPr marL="91436" marR="91436" marT="45724" marB="457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43438" y="2205038"/>
          <a:ext cx="3024187" cy="3883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5732">
                <a:tc gridSpan="2"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CD SALES TABLE</a:t>
                      </a:r>
                    </a:p>
                  </a:txBody>
                  <a:tcPr marL="91435" marR="91435" marT="45727" marB="45727"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328">
                <a:tc>
                  <a:txBody>
                    <a:bodyPr/>
                    <a:lstStyle/>
                    <a:p>
                      <a:r>
                        <a:rPr lang="en-AU" sz="1800" b="1" dirty="0" err="1"/>
                        <a:t>SaleID</a:t>
                      </a:r>
                      <a:endParaRPr lang="en-AU" sz="1800" b="1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b="1" dirty="0"/>
                        <a:t>Artist ID</a:t>
                      </a:r>
                    </a:p>
                  </a:txBody>
                  <a:tcPr marL="91435" marR="91435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328">
                <a:tc>
                  <a:txBody>
                    <a:bodyPr/>
                    <a:lstStyle/>
                    <a:p>
                      <a:r>
                        <a:rPr lang="en-AU" sz="1800" dirty="0"/>
                        <a:t>1029</a:t>
                      </a:r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BEAT</a:t>
                      </a:r>
                    </a:p>
                  </a:txBody>
                  <a:tcPr marL="91435" marR="91435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328">
                <a:tc>
                  <a:txBody>
                    <a:bodyPr/>
                    <a:lstStyle/>
                    <a:p>
                      <a:r>
                        <a:rPr lang="en-AU" sz="1800" dirty="0"/>
                        <a:t>1030</a:t>
                      </a:r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ROLL</a:t>
                      </a:r>
                    </a:p>
                  </a:txBody>
                  <a:tcPr marL="91435" marR="91435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328">
                <a:tc>
                  <a:txBody>
                    <a:bodyPr/>
                    <a:lstStyle/>
                    <a:p>
                      <a:r>
                        <a:rPr lang="en-AU" sz="1800" dirty="0"/>
                        <a:t>1031</a:t>
                      </a:r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REM</a:t>
                      </a:r>
                    </a:p>
                  </a:txBody>
                  <a:tcPr marL="91435" marR="91435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328">
                <a:tc>
                  <a:txBody>
                    <a:bodyPr/>
                    <a:lstStyle/>
                    <a:p>
                      <a:r>
                        <a:rPr lang="en-AU" sz="1800" dirty="0"/>
                        <a:t>1032</a:t>
                      </a:r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REM</a:t>
                      </a:r>
                    </a:p>
                  </a:txBody>
                  <a:tcPr marL="91435" marR="91435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328">
                <a:tc>
                  <a:txBody>
                    <a:bodyPr/>
                    <a:lstStyle/>
                    <a:p>
                      <a:r>
                        <a:rPr lang="en-AU" sz="1800" dirty="0"/>
                        <a:t>1033</a:t>
                      </a:r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REM</a:t>
                      </a:r>
                    </a:p>
                  </a:txBody>
                  <a:tcPr marL="91435" marR="91435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328">
                <a:tc>
                  <a:txBody>
                    <a:bodyPr/>
                    <a:lstStyle/>
                    <a:p>
                      <a:r>
                        <a:rPr lang="en-AU" sz="1800" dirty="0"/>
                        <a:t>1034</a:t>
                      </a:r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BEAT</a:t>
                      </a:r>
                    </a:p>
                  </a:txBody>
                  <a:tcPr marL="91435" marR="91435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195" name="TextBox 5"/>
          <p:cNvSpPr txBox="1">
            <a:spLocks noChangeArrowheads="1"/>
          </p:cNvSpPr>
          <p:nvPr/>
        </p:nvSpPr>
        <p:spPr bwMode="auto">
          <a:xfrm>
            <a:off x="468313" y="5157788"/>
            <a:ext cx="388778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In the CD SALES TABLE, each reference to an artist has a match in the ARTIST TABLE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For example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60325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AU" altLang="en-US"/>
              <a:t>This schema has broken referential integrity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750" y="2205038"/>
          <a:ext cx="3024189" cy="1900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059">
                <a:tc gridSpan="2"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ARTISTS TABLE</a:t>
                      </a:r>
                    </a:p>
                  </a:txBody>
                  <a:tcPr marL="91436" marR="91436" marT="45701" marB="45701"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059">
                <a:tc>
                  <a:txBody>
                    <a:bodyPr/>
                    <a:lstStyle/>
                    <a:p>
                      <a:r>
                        <a:rPr lang="en-AU" sz="1800" b="1" dirty="0"/>
                        <a:t>Artist ID</a:t>
                      </a:r>
                    </a:p>
                  </a:txBody>
                  <a:tcPr marL="91436" marR="91436" marT="45701" marB="45701"/>
                </a:tc>
                <a:tc>
                  <a:txBody>
                    <a:bodyPr/>
                    <a:lstStyle/>
                    <a:p>
                      <a:r>
                        <a:rPr lang="en-AU" sz="1800" b="1" dirty="0"/>
                        <a:t>Artist Name</a:t>
                      </a:r>
                    </a:p>
                  </a:txBody>
                  <a:tcPr marL="91436" marR="91436" marT="45701" marB="457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059">
                <a:tc>
                  <a:txBody>
                    <a:bodyPr/>
                    <a:lstStyle/>
                    <a:p>
                      <a:r>
                        <a:rPr lang="en-AU" sz="1800" dirty="0"/>
                        <a:t>ROLL</a:t>
                      </a:r>
                    </a:p>
                  </a:txBody>
                  <a:tcPr marL="91436" marR="91436" marT="45701" marB="45701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Rolling Stones</a:t>
                      </a:r>
                    </a:p>
                  </a:txBody>
                  <a:tcPr marL="91436" marR="91436" marT="45701" marB="457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59">
                <a:tc>
                  <a:txBody>
                    <a:bodyPr/>
                    <a:lstStyle/>
                    <a:p>
                      <a:r>
                        <a:rPr lang="en-AU" sz="1800" dirty="0"/>
                        <a:t>REM</a:t>
                      </a:r>
                    </a:p>
                  </a:txBody>
                  <a:tcPr marL="91436" marR="91436" marT="45701" marB="45701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R.E.M.</a:t>
                      </a:r>
                    </a:p>
                  </a:txBody>
                  <a:tcPr marL="91436" marR="91436" marT="45701" marB="457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43438" y="2205038"/>
          <a:ext cx="3024187" cy="3883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5732">
                <a:tc gridSpan="2"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CD SALES TABLE</a:t>
                      </a:r>
                    </a:p>
                  </a:txBody>
                  <a:tcPr marL="91435" marR="91435" marT="45727" marB="45727"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328">
                <a:tc>
                  <a:txBody>
                    <a:bodyPr/>
                    <a:lstStyle/>
                    <a:p>
                      <a:r>
                        <a:rPr lang="en-AU" sz="1800" b="1" dirty="0" err="1"/>
                        <a:t>SaleID</a:t>
                      </a:r>
                      <a:endParaRPr lang="en-AU" sz="1800" b="1" dirty="0"/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b="1" dirty="0"/>
                        <a:t>Artist ID</a:t>
                      </a:r>
                    </a:p>
                  </a:txBody>
                  <a:tcPr marL="91435" marR="91435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328">
                <a:tc>
                  <a:txBody>
                    <a:bodyPr/>
                    <a:lstStyle/>
                    <a:p>
                      <a:r>
                        <a:rPr lang="en-AU" sz="1800" dirty="0"/>
                        <a:t>1029</a:t>
                      </a:r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BEAT</a:t>
                      </a:r>
                    </a:p>
                  </a:txBody>
                  <a:tcPr marL="91435" marR="91435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328">
                <a:tc>
                  <a:txBody>
                    <a:bodyPr/>
                    <a:lstStyle/>
                    <a:p>
                      <a:r>
                        <a:rPr lang="en-AU" sz="1800" dirty="0"/>
                        <a:t>1030</a:t>
                      </a:r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ROLL</a:t>
                      </a:r>
                    </a:p>
                  </a:txBody>
                  <a:tcPr marL="91435" marR="91435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328">
                <a:tc>
                  <a:txBody>
                    <a:bodyPr/>
                    <a:lstStyle/>
                    <a:p>
                      <a:r>
                        <a:rPr lang="en-AU" sz="1800" dirty="0"/>
                        <a:t>1031</a:t>
                      </a:r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REM</a:t>
                      </a:r>
                    </a:p>
                  </a:txBody>
                  <a:tcPr marL="91435" marR="91435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328">
                <a:tc>
                  <a:txBody>
                    <a:bodyPr/>
                    <a:lstStyle/>
                    <a:p>
                      <a:r>
                        <a:rPr lang="en-AU" sz="1800" dirty="0"/>
                        <a:t>1032</a:t>
                      </a:r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REM</a:t>
                      </a:r>
                    </a:p>
                  </a:txBody>
                  <a:tcPr marL="91435" marR="91435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328">
                <a:tc>
                  <a:txBody>
                    <a:bodyPr/>
                    <a:lstStyle/>
                    <a:p>
                      <a:r>
                        <a:rPr lang="en-AU" sz="1800" dirty="0"/>
                        <a:t>1033</a:t>
                      </a:r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REM</a:t>
                      </a:r>
                    </a:p>
                  </a:txBody>
                  <a:tcPr marL="91435" marR="91435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328">
                <a:tc>
                  <a:txBody>
                    <a:bodyPr/>
                    <a:lstStyle/>
                    <a:p>
                      <a:r>
                        <a:rPr lang="en-AU" sz="1800" dirty="0"/>
                        <a:t>1034</a:t>
                      </a:r>
                    </a:p>
                  </a:txBody>
                  <a:tcPr marL="91435" marR="91435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BEAT</a:t>
                      </a:r>
                    </a:p>
                  </a:txBody>
                  <a:tcPr marL="91435" marR="91435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216" name="TextBox 5"/>
          <p:cNvSpPr txBox="1">
            <a:spLocks noChangeArrowheads="1"/>
          </p:cNvSpPr>
          <p:nvPr/>
        </p:nvSpPr>
        <p:spPr bwMode="auto">
          <a:xfrm>
            <a:off x="468313" y="4581525"/>
            <a:ext cx="38877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>
                <a:solidFill>
                  <a:srgbClr val="FF0000"/>
                </a:solidFill>
              </a:rPr>
              <a:t>References in the CD SALES TABLE to BEAT fail because there’s no matching value in the ARTIST TABLE.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Why referential integrity is good</a:t>
            </a:r>
          </a:p>
        </p:txBody>
      </p:sp>
      <p:sp>
        <p:nvSpPr>
          <p:cNvPr id="819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49300"/>
          </a:xfrm>
        </p:spPr>
        <p:txBody>
          <a:bodyPr/>
          <a:lstStyle/>
          <a:p>
            <a:r>
              <a:rPr lang="en-AU" altLang="en-US"/>
              <a:t>It prevents “Missing value” errors like this…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276475"/>
            <a:ext cx="52197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How it works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39750" y="1341438"/>
            <a:ext cx="8229600" cy="5040312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AU" altLang="en-US"/>
              <a:t>With referential integrity turned on if you try to delete a key field value (e.g. “BEAT”) that another table refers to, the RDBMS may</a:t>
            </a:r>
          </a:p>
          <a:p>
            <a:r>
              <a:rPr lang="en-AU" altLang="en-US" b="1"/>
              <a:t>Warn</a:t>
            </a:r>
            <a:r>
              <a:rPr lang="en-AU" altLang="en-US"/>
              <a:t> you that you would be breaking referential integrity.</a:t>
            </a:r>
          </a:p>
          <a:p>
            <a:r>
              <a:rPr lang="en-AU" altLang="en-US" b="1"/>
              <a:t>Delete</a:t>
            </a:r>
            <a:r>
              <a:rPr lang="en-AU" altLang="en-US"/>
              <a:t> all related fields that refer to the deleted value.</a:t>
            </a:r>
          </a:p>
          <a:p>
            <a:r>
              <a:rPr lang="en-AU" altLang="en-US" b="1"/>
              <a:t>Forbid</a:t>
            </a:r>
            <a:r>
              <a:rPr lang="en-AU" altLang="en-US"/>
              <a:t> the deletion until all records that refer to the key field have been deleted first.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Filemaker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Does not enforce referential integrity</a:t>
            </a:r>
          </a:p>
          <a:p>
            <a:r>
              <a:rPr lang="en-AU" altLang="en-US"/>
              <a:t>Allows you to delete key values</a:t>
            </a:r>
          </a:p>
          <a:p>
            <a:r>
              <a:rPr lang="en-AU" altLang="en-US"/>
              <a:t>Results in null (empty) lookup values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395</Words>
  <Application>Microsoft Office PowerPoint</Application>
  <PresentationFormat>On-screen Show (4:3)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VCE IT Theory Slideshows</vt:lpstr>
      <vt:lpstr>Contents</vt:lpstr>
      <vt:lpstr>What is referential integrity?</vt:lpstr>
      <vt:lpstr>Referential integrity</vt:lpstr>
      <vt:lpstr>For example</vt:lpstr>
      <vt:lpstr>For example</vt:lpstr>
      <vt:lpstr>Why referential integrity is good</vt:lpstr>
      <vt:lpstr>How it works</vt:lpstr>
      <vt:lpstr>Filemaker</vt:lpstr>
      <vt:lpstr>VCE IT THEORY SLIDESHOWS</vt:lpstr>
      <vt:lpstr>Because you’ve been good…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Applications Theory Slideshows</dc:title>
  <dc:creator>kel</dc:creator>
  <cp:lastModifiedBy>Mark Kelly</cp:lastModifiedBy>
  <cp:revision>11</cp:revision>
  <dcterms:created xsi:type="dcterms:W3CDTF">2009-02-06T03:31:51Z</dcterms:created>
  <dcterms:modified xsi:type="dcterms:W3CDTF">2016-12-13T01:28:22Z</dcterms:modified>
</cp:coreProperties>
</file>