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97" r:id="rId5"/>
    <p:sldId id="298" r:id="rId6"/>
    <p:sldId id="299" r:id="rId7"/>
    <p:sldId id="278" r:id="rId8"/>
    <p:sldId id="290" r:id="rId9"/>
    <p:sldId id="296" r:id="rId10"/>
    <p:sldId id="280" r:id="rId11"/>
    <p:sldId id="295" r:id="rId12"/>
    <p:sldId id="289" r:id="rId13"/>
    <p:sldId id="281" r:id="rId14"/>
    <p:sldId id="282" r:id="rId15"/>
    <p:sldId id="286" r:id="rId16"/>
    <p:sldId id="279" r:id="rId17"/>
    <p:sldId id="284" r:id="rId18"/>
    <p:sldId id="288" r:id="rId19"/>
    <p:sldId id="283" r:id="rId20"/>
    <p:sldId id="287" r:id="rId21"/>
    <p:sldId id="285" r:id="rId22"/>
    <p:sldId id="300" r:id="rId23"/>
    <p:sldId id="257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 varScale="1">
        <p:scale>
          <a:sx n="96" d="100"/>
          <a:sy n="96" d="100"/>
        </p:scale>
        <p:origin x="83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3F420-6E71-4740-B132-267153A599CA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0B3B3C-7C14-499A-8E3C-33AD14E6BD6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1444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8026B-486C-498C-A1D9-0FE35F7D2790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9920E-2AB7-4D86-8155-DF9D3D15ABA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2544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DA649-38EC-416A-903A-CFDF8D508E03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058346-F5C6-4D19-8D57-E272CDC37E2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1840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CE58D-C7E2-44C2-B2F5-F977651E6AD0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D5415-97AE-4392-9D7C-BAE03636E82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67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7787A-16A6-43F3-9A47-06095750A4AD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51F4FC-E069-4D01-9D35-7C8F36708CE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2151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24299-A9B6-430F-86B1-C4770865B9A3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D9CFC0-EA72-435A-90B3-1ACB2AA6C4E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5587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23C44-7FCF-4951-9B8C-6D07848430AD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AF79FD-285C-42B9-B140-1E7C88072B6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2377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08E94-B937-4383-BBFA-7C42554DE197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C3F690-8094-4196-8EE9-CA22F6692B3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0545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79DAE-76F1-40A6-B25A-111E9A68EAE7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FA18B7-1D95-425D-911C-CF2F0A2588C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70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7CA65-645F-49B1-BF0F-FD9AC5569325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986DF9-6457-4103-9D7C-C187E2A9E1C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1011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654AE-D19C-4698-9A3D-B1FFC718F448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41177B-CB5C-40C6-B0CE-C17AD99898D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27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0F2E4DE-0F0E-46BA-B5FB-05D36E1F8236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9296F3A-681C-4B9C-A737-0FE76BA5660D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438" y="-19050"/>
            <a:ext cx="9286876" cy="694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500063"/>
            <a:ext cx="7772400" cy="714375"/>
          </a:xfrm>
        </p:spPr>
        <p:txBody>
          <a:bodyPr/>
          <a:lstStyle/>
          <a:p>
            <a:pPr eaLnBrk="1" hangingPunct="1">
              <a:defRPr/>
            </a:pPr>
            <a:r>
              <a:rPr lang="en-AU" sz="3200" i="1">
                <a:solidFill>
                  <a:schemeClr val="accent3">
                    <a:lumMod val="60000"/>
                    <a:lumOff val="40000"/>
                  </a:schemeClr>
                </a:solidFill>
              </a:rPr>
              <a:t>IT Applications Theory Slideshows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5505450"/>
            <a:ext cx="6400800" cy="13525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By Mark Kelly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AU" sz="2400" dirty="0">
                <a:solidFill>
                  <a:schemeClr val="bg1"/>
                </a:solidFill>
              </a:rPr>
              <a:t>mark@vceit.com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AU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Vceit.com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7250" y="1643063"/>
            <a:ext cx="7772400" cy="192881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AU" sz="60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Database purposes</a:t>
            </a:r>
            <a:endParaRPr lang="en-AU" sz="3200" i="1" dirty="0">
              <a:solidFill>
                <a:schemeClr val="accent3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Purposes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sz="3600" b="1"/>
              <a:t>Personnel records</a:t>
            </a:r>
            <a:r>
              <a:rPr lang="en-AU" altLang="en-US" sz="3600"/>
              <a:t> </a:t>
            </a:r>
          </a:p>
          <a:p>
            <a:pPr lvl="1" eaLnBrk="1" hangingPunct="1"/>
            <a:r>
              <a:rPr lang="en-AU" altLang="en-US" sz="3200"/>
              <a:t>A school’s student records</a:t>
            </a:r>
          </a:p>
          <a:p>
            <a:pPr lvl="1" eaLnBrk="1" hangingPunct="1"/>
            <a:r>
              <a:rPr lang="en-AU" altLang="en-US" sz="3200"/>
              <a:t>A company’s staff records</a:t>
            </a:r>
          </a:p>
          <a:p>
            <a:pPr lvl="1" eaLnBrk="1" hangingPunct="1"/>
            <a:r>
              <a:rPr lang="en-AU" altLang="en-US" sz="3200"/>
              <a:t>School attendance</a:t>
            </a:r>
          </a:p>
          <a:p>
            <a:pPr lvl="1" eaLnBrk="1" hangingPunct="1"/>
            <a:r>
              <a:rPr lang="en-AU" altLang="en-US" sz="3200"/>
              <a:t>Factory work logs, to calculate wages</a:t>
            </a:r>
          </a:p>
          <a:p>
            <a:pPr lvl="1" eaLnBrk="1" hangingPunct="1"/>
            <a:endParaRPr lang="en-AU" altLang="en-US" sz="320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91225"/>
            <a:ext cx="122205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Purposes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sz="3600" b="1"/>
              <a:t>Network management</a:t>
            </a:r>
          </a:p>
          <a:p>
            <a:pPr lvl="1" eaLnBrk="1" hangingPunct="1"/>
            <a:r>
              <a:rPr lang="en-AU" altLang="en-US" sz="3200"/>
              <a:t>Network &amp; internet login names, passwords, privileges, restrictions</a:t>
            </a:r>
          </a:p>
          <a:p>
            <a:pPr lvl="1" eaLnBrk="1" hangingPunct="1"/>
            <a:r>
              <a:rPr lang="en-AU" altLang="en-US" sz="3200"/>
              <a:t>Printing credit</a:t>
            </a:r>
          </a:p>
          <a:p>
            <a:pPr lvl="1" eaLnBrk="1" hangingPunct="1"/>
            <a:r>
              <a:rPr lang="en-AU" altLang="en-US" sz="3200"/>
              <a:t>Internet credit</a:t>
            </a:r>
          </a:p>
          <a:p>
            <a:endParaRPr lang="en-AU" altLang="en-US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91225"/>
            <a:ext cx="122205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Porpoises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sz="3600" b="1"/>
              <a:t>Storing knowledge</a:t>
            </a:r>
          </a:p>
          <a:p>
            <a:pPr lvl="1" eaLnBrk="1" hangingPunct="1"/>
            <a:r>
              <a:rPr lang="en-AU" altLang="en-US" sz="3200"/>
              <a:t>KnowledgeBases</a:t>
            </a:r>
          </a:p>
          <a:p>
            <a:pPr lvl="1" eaLnBrk="1" hangingPunct="1"/>
            <a:r>
              <a:rPr lang="en-AU" altLang="en-US" sz="3200"/>
              <a:t>FAQs</a:t>
            </a:r>
          </a:p>
          <a:p>
            <a:pPr lvl="1" eaLnBrk="1" hangingPunct="1"/>
            <a:r>
              <a:rPr lang="en-AU" altLang="en-US" sz="3200"/>
              <a:t>Expert Systems</a:t>
            </a:r>
          </a:p>
          <a:p>
            <a:pPr lvl="1" eaLnBrk="1" hangingPunct="1"/>
            <a:r>
              <a:rPr lang="en-AU" altLang="en-US" sz="3200"/>
              <a:t>Wikis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91225"/>
            <a:ext cx="122205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Purposes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42875" y="1500188"/>
            <a:ext cx="8229600" cy="4525962"/>
          </a:xfrm>
        </p:spPr>
        <p:txBody>
          <a:bodyPr/>
          <a:lstStyle/>
          <a:p>
            <a:pPr eaLnBrk="1" hangingPunct="1"/>
            <a:r>
              <a:rPr lang="en-AU" altLang="en-US" sz="3600" b="1"/>
              <a:t>Event information</a:t>
            </a:r>
            <a:r>
              <a:rPr lang="en-AU" altLang="en-US" sz="3600"/>
              <a:t> </a:t>
            </a:r>
          </a:p>
          <a:p>
            <a:pPr lvl="2" eaLnBrk="1" hangingPunct="1"/>
            <a:r>
              <a:rPr lang="en-AU" altLang="en-US" sz="2800"/>
              <a:t>Automated system error log</a:t>
            </a:r>
          </a:p>
          <a:p>
            <a:pPr lvl="2" eaLnBrk="1" hangingPunct="1"/>
            <a:r>
              <a:rPr lang="en-AU" altLang="en-US" sz="2800"/>
              <a:t>Help desk requests</a:t>
            </a:r>
          </a:p>
          <a:p>
            <a:pPr lvl="2" eaLnBrk="1" hangingPunct="1"/>
            <a:r>
              <a:rPr lang="en-AU" altLang="en-US" sz="2800"/>
              <a:t>Medications issued to patients</a:t>
            </a:r>
          </a:p>
          <a:p>
            <a:pPr eaLnBrk="1" hangingPunct="1"/>
            <a:r>
              <a:rPr lang="en-AU" altLang="en-US" sz="3600" b="1"/>
              <a:t>Reports</a:t>
            </a:r>
          </a:p>
          <a:p>
            <a:pPr lvl="2" eaLnBrk="1" hangingPunct="1"/>
            <a:r>
              <a:rPr lang="en-AU" altLang="en-US" sz="2800"/>
              <a:t>School reports</a:t>
            </a:r>
          </a:p>
          <a:p>
            <a:pPr lvl="2" eaLnBrk="1" hangingPunct="1"/>
            <a:r>
              <a:rPr lang="en-AU" altLang="en-US" sz="2800"/>
              <a:t>Financial summaries</a:t>
            </a:r>
          </a:p>
          <a:p>
            <a:pPr lvl="2" eaLnBrk="1" hangingPunct="1"/>
            <a:r>
              <a:rPr lang="en-AU" altLang="en-US" sz="2800"/>
              <a:t>Monthly bank statements</a:t>
            </a:r>
          </a:p>
          <a:p>
            <a:pPr eaLnBrk="1" hangingPunct="1"/>
            <a:endParaRPr lang="en-AU" altLang="en-US" sz="3600"/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1895475"/>
            <a:ext cx="33337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Purposes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5286375"/>
          </a:xfrm>
        </p:spPr>
        <p:txBody>
          <a:bodyPr/>
          <a:lstStyle/>
          <a:p>
            <a:pPr eaLnBrk="1" hangingPunct="1"/>
            <a:r>
              <a:rPr lang="en-AU" altLang="en-US" sz="3600" b="1"/>
              <a:t>Booking systems</a:t>
            </a:r>
          </a:p>
          <a:p>
            <a:pPr lvl="1" eaLnBrk="1" hangingPunct="1"/>
            <a:r>
              <a:rPr lang="en-AU" altLang="en-US" sz="3200"/>
              <a:t>Airlines</a:t>
            </a:r>
          </a:p>
          <a:p>
            <a:pPr lvl="1" eaLnBrk="1" hangingPunct="1"/>
            <a:r>
              <a:rPr lang="en-AU" altLang="en-US" sz="3200"/>
              <a:t>Theatre tickets</a:t>
            </a:r>
          </a:p>
          <a:p>
            <a:pPr lvl="1" eaLnBrk="1" hangingPunct="1"/>
            <a:r>
              <a:rPr lang="en-AU" altLang="en-US" sz="3200"/>
              <a:t>Doctors’ appointments</a:t>
            </a:r>
          </a:p>
          <a:p>
            <a:pPr lvl="1" eaLnBrk="1" hangingPunct="1"/>
            <a:r>
              <a:rPr lang="en-AU" altLang="en-US" sz="3200"/>
              <a:t>Restaurant bookings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91225"/>
            <a:ext cx="122205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Puppies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b="1"/>
              <a:t>Inventories </a:t>
            </a:r>
          </a:p>
          <a:p>
            <a:pPr lvl="1" eaLnBrk="1" hangingPunct="1"/>
            <a:r>
              <a:rPr lang="en-AU" altLang="en-US"/>
              <a:t>How many size 26 blue socks are left in stock?</a:t>
            </a:r>
          </a:p>
          <a:p>
            <a:pPr lvl="1" eaLnBrk="1" hangingPunct="1"/>
            <a:r>
              <a:rPr lang="en-AU" altLang="en-US"/>
              <a:t>Is it time to reorder left-handed rubber flange grommets?</a:t>
            </a:r>
          </a:p>
          <a:p>
            <a:pPr lvl="1" eaLnBrk="1" hangingPunct="1"/>
            <a:r>
              <a:rPr lang="en-AU" altLang="en-US"/>
              <a:t>Software registers</a:t>
            </a:r>
          </a:p>
          <a:p>
            <a:pPr lvl="1" eaLnBrk="1" hangingPunct="1"/>
            <a:r>
              <a:rPr lang="en-AU" altLang="en-US"/>
              <a:t>Online shopping with real-time stock availability (e.g. Amazon)</a:t>
            </a:r>
          </a:p>
          <a:p>
            <a:pPr lvl="1" eaLnBrk="1" hangingPunct="1"/>
            <a:r>
              <a:rPr lang="en-AU" altLang="en-US"/>
              <a:t>Library catalogues</a:t>
            </a:r>
          </a:p>
          <a:p>
            <a:pPr lvl="2" eaLnBrk="1" hangingPunct="1"/>
            <a:endParaRPr lang="en-AU" altLang="en-US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91225"/>
            <a:ext cx="122205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Papooses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sz="3600" b="1"/>
              <a:t>Customer Lists</a:t>
            </a:r>
          </a:p>
          <a:p>
            <a:pPr lvl="2" eaLnBrk="1" hangingPunct="1"/>
            <a:r>
              <a:rPr lang="en-AU" altLang="en-US" sz="2800"/>
              <a:t>Customer records: name, address, purchases etc</a:t>
            </a:r>
          </a:p>
          <a:p>
            <a:pPr lvl="2" eaLnBrk="1" hangingPunct="1"/>
            <a:r>
              <a:rPr lang="en-AU" altLang="en-US" sz="2800"/>
              <a:t>Car buyers automatically notified of safety recalls</a:t>
            </a:r>
          </a:p>
          <a:p>
            <a:pPr lvl="2" eaLnBrk="1" hangingPunct="1"/>
            <a:r>
              <a:rPr lang="en-AU" altLang="en-US" sz="2800"/>
              <a:t>Dentist, doctor, optometrist reminders about checkups being due</a:t>
            </a:r>
          </a:p>
          <a:p>
            <a:pPr lvl="2" eaLnBrk="1" hangingPunct="1"/>
            <a:r>
              <a:rPr lang="en-AU" altLang="en-US" sz="2800"/>
              <a:t>Library loans</a:t>
            </a:r>
          </a:p>
          <a:p>
            <a:pPr lvl="2" eaLnBrk="1" hangingPunct="1"/>
            <a:endParaRPr lang="en-AU" altLang="en-US" sz="2800"/>
          </a:p>
          <a:p>
            <a:pPr lvl="1" eaLnBrk="1" hangingPunct="1"/>
            <a:endParaRPr lang="en-AU" altLang="en-US" sz="3200"/>
          </a:p>
          <a:p>
            <a:pPr lvl="1" eaLnBrk="1" hangingPunct="1"/>
            <a:endParaRPr lang="en-AU" altLang="en-US" sz="3200"/>
          </a:p>
          <a:p>
            <a:pPr eaLnBrk="1" hangingPunct="1"/>
            <a:endParaRPr lang="en-AU" altLang="en-US" sz="360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Purposes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sz="3600" b="1"/>
              <a:t>Government records</a:t>
            </a:r>
          </a:p>
          <a:p>
            <a:pPr lvl="1" eaLnBrk="1" hangingPunct="1"/>
            <a:r>
              <a:rPr lang="en-AU" altLang="en-US" sz="3200"/>
              <a:t>Medicare payments</a:t>
            </a:r>
          </a:p>
          <a:p>
            <a:pPr lvl="1" eaLnBrk="1" hangingPunct="1"/>
            <a:r>
              <a:rPr lang="en-AU" altLang="en-US" sz="3200"/>
              <a:t>Tax records</a:t>
            </a:r>
          </a:p>
          <a:p>
            <a:pPr lvl="1" eaLnBrk="1" hangingPunct="1"/>
            <a:r>
              <a:rPr lang="en-AU" altLang="en-US" sz="3200"/>
              <a:t>Car registrations, driver licences</a:t>
            </a:r>
          </a:p>
          <a:p>
            <a:pPr lvl="1" eaLnBrk="1" hangingPunct="1"/>
            <a:r>
              <a:rPr lang="en-AU" altLang="en-US" sz="3200"/>
              <a:t>Births, deaths and marriages</a:t>
            </a:r>
          </a:p>
          <a:p>
            <a:pPr lvl="1" eaLnBrk="1" hangingPunct="1"/>
            <a:r>
              <a:rPr lang="en-AU" altLang="en-US" sz="3200"/>
              <a:t>Criminal records</a:t>
            </a:r>
          </a:p>
          <a:p>
            <a:pPr lvl="1" eaLnBrk="1" hangingPunct="1"/>
            <a:r>
              <a:rPr lang="en-AU" altLang="en-US" sz="3200"/>
              <a:t>Passports, immigration records</a:t>
            </a:r>
          </a:p>
          <a:p>
            <a:pPr lvl="1" eaLnBrk="1" hangingPunct="1"/>
            <a:r>
              <a:rPr lang="en-AU" altLang="en-US" sz="3200"/>
              <a:t>Pharmacy prescriptions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AU" altLang="en-US" sz="36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Posses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b="1"/>
              <a:t>Supplier lists</a:t>
            </a:r>
          </a:p>
          <a:p>
            <a:pPr lvl="2" eaLnBrk="1" hangingPunct="1"/>
            <a:r>
              <a:rPr lang="en-AU" altLang="en-US"/>
              <a:t>Who provides your shop with green socks?</a:t>
            </a:r>
          </a:p>
          <a:p>
            <a:pPr eaLnBrk="1" hangingPunct="1"/>
            <a:r>
              <a:rPr lang="en-AU" altLang="en-US" b="1"/>
              <a:t>Assets</a:t>
            </a:r>
            <a:endParaRPr lang="en-AU" altLang="en-US"/>
          </a:p>
          <a:p>
            <a:pPr lvl="2" eaLnBrk="1" hangingPunct="1"/>
            <a:r>
              <a:rPr lang="en-AU" altLang="en-US"/>
              <a:t>Furniture, IT equipment, vehicles, tools etc owned by an org</a:t>
            </a:r>
          </a:p>
          <a:p>
            <a:pPr eaLnBrk="1" hangingPunct="1"/>
            <a:endParaRPr lang="en-AU" altLang="en-US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91225"/>
            <a:ext cx="122205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Purposes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5072063"/>
          </a:xfrm>
        </p:spPr>
        <p:txBody>
          <a:bodyPr/>
          <a:lstStyle/>
          <a:p>
            <a:pPr eaLnBrk="1" hangingPunct="1"/>
            <a:r>
              <a:rPr lang="en-AU" altLang="en-US" b="1"/>
              <a:t>Event management</a:t>
            </a:r>
          </a:p>
          <a:p>
            <a:pPr lvl="1" eaLnBrk="1" hangingPunct="1"/>
            <a:r>
              <a:rPr lang="en-AU" altLang="en-US"/>
              <a:t>School sports carnival events, competitors and results</a:t>
            </a:r>
          </a:p>
          <a:p>
            <a:pPr lvl="1" eaLnBrk="1" hangingPunct="1"/>
            <a:r>
              <a:rPr lang="en-AU" altLang="en-US"/>
              <a:t>Competition entries, winners</a:t>
            </a:r>
          </a:p>
          <a:p>
            <a:pPr eaLnBrk="1" hangingPunct="1"/>
            <a:r>
              <a:rPr lang="en-AU" altLang="en-US" b="1"/>
              <a:t>Community management</a:t>
            </a:r>
          </a:p>
          <a:p>
            <a:pPr lvl="1" eaLnBrk="1" hangingPunct="1"/>
            <a:r>
              <a:rPr lang="en-AU" altLang="en-US"/>
              <a:t>Website, web forum memberships</a:t>
            </a:r>
          </a:p>
          <a:p>
            <a:pPr lvl="1" eaLnBrk="1" hangingPunct="1"/>
            <a:r>
              <a:rPr lang="en-AU" altLang="en-US"/>
              <a:t>Mailing lists</a:t>
            </a:r>
          </a:p>
          <a:p>
            <a:pPr lvl="1" eaLnBrk="1" hangingPunct="1"/>
            <a:r>
              <a:rPr lang="en-AU" altLang="en-US"/>
              <a:t>Club membership lists</a:t>
            </a:r>
          </a:p>
          <a:p>
            <a:pPr lvl="1" eaLnBrk="1" hangingPunct="1"/>
            <a:endParaRPr lang="en-AU" altLang="en-US"/>
          </a:p>
          <a:p>
            <a:pPr lvl="1" eaLnBrk="1" hangingPunct="1"/>
            <a:endParaRPr lang="en-AU" altLang="en-US"/>
          </a:p>
          <a:p>
            <a:pPr lvl="1" eaLnBrk="1" hangingPunct="1"/>
            <a:endParaRPr lang="en-AU" altLang="en-US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538" y="3429000"/>
            <a:ext cx="230346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b="1"/>
              <a:t>What are databases?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86175"/>
          </a:xfrm>
        </p:spPr>
        <p:txBody>
          <a:bodyPr/>
          <a:lstStyle/>
          <a:p>
            <a:pPr eaLnBrk="1" hangingPunct="1"/>
            <a:r>
              <a:rPr lang="en-AU" altLang="en-US" sz="3600"/>
              <a:t>A </a:t>
            </a:r>
            <a:r>
              <a:rPr lang="en-AU" altLang="en-US" sz="3600">
                <a:solidFill>
                  <a:srgbClr val="FF0000"/>
                </a:solidFill>
              </a:rPr>
              <a:t>database</a:t>
            </a:r>
            <a:r>
              <a:rPr lang="en-AU" altLang="en-US" sz="3600"/>
              <a:t> is an organised collection of data (e.g. details of your CD collection)</a:t>
            </a:r>
          </a:p>
          <a:p>
            <a:pPr eaLnBrk="1" hangingPunct="1"/>
            <a:r>
              <a:rPr lang="en-AU" altLang="en-US" sz="3600">
                <a:solidFill>
                  <a:srgbClr val="FF0000"/>
                </a:solidFill>
              </a:rPr>
              <a:t>DBMS</a:t>
            </a:r>
            <a:r>
              <a:rPr lang="en-AU" altLang="en-US" sz="3600"/>
              <a:t> (Database Management System) is software that creates and manages databases. E.g. </a:t>
            </a:r>
            <a:r>
              <a:rPr lang="en-AU" altLang="en-US" sz="3600" i="1"/>
              <a:t>Access</a:t>
            </a:r>
            <a:r>
              <a:rPr lang="en-AU" altLang="en-US" sz="3600"/>
              <a:t>, </a:t>
            </a:r>
            <a:r>
              <a:rPr lang="en-AU" altLang="en-US" sz="3600" i="1"/>
              <a:t>Filemaker</a:t>
            </a:r>
            <a:r>
              <a:rPr lang="en-AU" altLang="en-US" sz="3600"/>
              <a:t>, </a:t>
            </a:r>
            <a:r>
              <a:rPr lang="en-AU" altLang="en-US" sz="3600" i="1"/>
              <a:t>SQL</a:t>
            </a:r>
            <a:r>
              <a:rPr lang="en-AU" altLang="en-US" sz="3600"/>
              <a:t>.</a:t>
            </a:r>
          </a:p>
          <a:p>
            <a:pPr eaLnBrk="1" hangingPunct="1"/>
            <a:r>
              <a:rPr lang="en-AU" altLang="en-US" sz="3600"/>
              <a:t>Let’s use their names carefully, OK?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AU" altLang="en-US" sz="36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Purpoos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b="1"/>
              <a:t>Financial records</a:t>
            </a:r>
          </a:p>
          <a:p>
            <a:pPr lvl="1" eaLnBrk="1" hangingPunct="1"/>
            <a:r>
              <a:rPr lang="en-AU" altLang="en-US"/>
              <a:t>Tax records, including GST &amp; BAS figures</a:t>
            </a:r>
          </a:p>
          <a:p>
            <a:pPr lvl="1" eaLnBrk="1" hangingPunct="1"/>
            <a:r>
              <a:rPr lang="en-AU" altLang="en-US"/>
              <a:t>Income, costs, profit/loss</a:t>
            </a:r>
          </a:p>
          <a:p>
            <a:pPr lvl="1" eaLnBrk="1" hangingPunct="1"/>
            <a:r>
              <a:rPr lang="en-AU" altLang="en-US"/>
              <a:t>ISP records of customer downloads</a:t>
            </a:r>
          </a:p>
          <a:p>
            <a:pPr lvl="1" eaLnBrk="1" hangingPunct="1"/>
            <a:r>
              <a:rPr lang="en-AU" altLang="en-US"/>
              <a:t>Insurance company policy holders &amp; expirations</a:t>
            </a:r>
          </a:p>
          <a:p>
            <a:pPr lvl="1" eaLnBrk="1" hangingPunct="1"/>
            <a:r>
              <a:rPr lang="en-AU" altLang="en-US"/>
              <a:t>Magazine subscriptions</a:t>
            </a:r>
          </a:p>
          <a:p>
            <a:pPr eaLnBrk="1" hangingPunct="1"/>
            <a:endParaRPr lang="en-AU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Purr pussies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5072063"/>
          </a:xfrm>
        </p:spPr>
        <p:txBody>
          <a:bodyPr/>
          <a:lstStyle/>
          <a:p>
            <a:pPr eaLnBrk="1" hangingPunct="1"/>
            <a:r>
              <a:rPr lang="en-AU" altLang="en-US" b="1"/>
              <a:t>Catalogues</a:t>
            </a:r>
          </a:p>
          <a:p>
            <a:pPr lvl="1" eaLnBrk="1" hangingPunct="1"/>
            <a:r>
              <a:rPr lang="en-AU" altLang="en-US"/>
              <a:t>Libraries</a:t>
            </a:r>
          </a:p>
          <a:p>
            <a:pPr lvl="1" eaLnBrk="1" hangingPunct="1"/>
            <a:r>
              <a:rPr lang="en-AU" altLang="en-US"/>
              <a:t>University &amp; museum collections</a:t>
            </a:r>
          </a:p>
          <a:p>
            <a:pPr lvl="1" eaLnBrk="1" hangingPunct="1"/>
            <a:r>
              <a:rPr lang="en-AU" altLang="en-US"/>
              <a:t>Photos (e.g. Flickr)</a:t>
            </a:r>
          </a:p>
          <a:p>
            <a:pPr lvl="1" eaLnBrk="1" hangingPunct="1"/>
            <a:r>
              <a:rPr lang="en-AU" altLang="en-US"/>
              <a:t>Torrent trackers</a:t>
            </a:r>
          </a:p>
          <a:p>
            <a:pPr lvl="1" eaLnBrk="1" hangingPunct="1"/>
            <a:r>
              <a:rPr lang="en-AU" altLang="en-US"/>
              <a:t>eBay items</a:t>
            </a:r>
          </a:p>
          <a:p>
            <a:pPr eaLnBrk="1" hangingPunct="1"/>
            <a:r>
              <a:rPr lang="en-AU" altLang="en-US" b="1"/>
              <a:t>Timetabling</a:t>
            </a:r>
          </a:p>
          <a:p>
            <a:pPr lvl="1" eaLnBrk="1" hangingPunct="1"/>
            <a:r>
              <a:rPr lang="en-AU" altLang="en-US"/>
              <a:t>School timetables, class lists</a:t>
            </a:r>
          </a:p>
          <a:p>
            <a:pPr lvl="1" eaLnBrk="1" hangingPunct="1"/>
            <a:r>
              <a:rPr lang="en-AU" altLang="en-US"/>
              <a:t>Public transport timetables</a:t>
            </a:r>
          </a:p>
          <a:p>
            <a:pPr eaLnBrk="1" hangingPunct="1"/>
            <a:endParaRPr lang="en-AU" altLang="en-US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4071938"/>
            <a:ext cx="32385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Because you’ve been good</a:t>
            </a:r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1556792"/>
            <a:ext cx="8039100" cy="5024438"/>
          </a:xfrm>
        </p:spPr>
      </p:pic>
    </p:spTree>
    <p:extLst>
      <p:ext uri="{BB962C8B-B14F-4D97-AF65-F5344CB8AC3E}">
        <p14:creationId xmlns:p14="http://schemas.microsoft.com/office/powerpoint/2010/main" val="3229641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59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AU" dirty="0"/>
              <a:t>By Mark Kelly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AU" dirty="0"/>
              <a:t>mark@vceit.com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AU" dirty="0"/>
              <a:t>vceit.com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AU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AU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AU" dirty="0"/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428625" y="3500438"/>
            <a:ext cx="8358188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>
                <a:latin typeface="Calibri" panose="020F0502020204030204" pitchFamily="34" charset="0"/>
              </a:rPr>
              <a:t>These slideshows may be freely used, modified or distributed by teachers and students anywhere on the planet (but not elsewhere).</a:t>
            </a:r>
          </a:p>
          <a:p>
            <a:pPr eaLnBrk="1" hangingPunct="1"/>
            <a:endParaRPr lang="en-AU" altLang="en-US">
              <a:latin typeface="Calibri" panose="020F0502020204030204" pitchFamily="34" charset="0"/>
            </a:endParaRPr>
          </a:p>
          <a:p>
            <a:pPr eaLnBrk="1" hangingPunct="1"/>
            <a:r>
              <a:rPr lang="en-AU" altLang="en-US">
                <a:latin typeface="Calibri" panose="020F0502020204030204" pitchFamily="34" charset="0"/>
              </a:rPr>
              <a:t>They may NOT be sold.  </a:t>
            </a:r>
          </a:p>
          <a:p>
            <a:pPr eaLnBrk="1" hangingPunct="1"/>
            <a:r>
              <a:rPr lang="en-AU" altLang="en-US">
                <a:latin typeface="Calibri" panose="020F0502020204030204" pitchFamily="34" charset="0"/>
              </a:rPr>
              <a:t>They must NOT be redistributed if you modify them.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A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IT APPLICATIONS SLIDESHOWS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91225"/>
            <a:ext cx="122205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b="1"/>
              <a:t>What do databases do?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sz="4000" b="1"/>
              <a:t>Store</a:t>
            </a:r>
            <a:r>
              <a:rPr lang="en-AU" altLang="en-US" sz="4000"/>
              <a:t> data</a:t>
            </a:r>
          </a:p>
          <a:p>
            <a:pPr eaLnBrk="1" hangingPunct="1"/>
            <a:r>
              <a:rPr lang="en-AU" altLang="en-US" sz="4000" b="1"/>
              <a:t>Search</a:t>
            </a:r>
            <a:r>
              <a:rPr lang="en-AU" altLang="en-US" sz="4000"/>
              <a:t> data</a:t>
            </a:r>
          </a:p>
          <a:p>
            <a:pPr eaLnBrk="1" hangingPunct="1"/>
            <a:r>
              <a:rPr lang="en-AU" altLang="en-US" sz="4000" b="1"/>
              <a:t>Sort</a:t>
            </a:r>
            <a:r>
              <a:rPr lang="en-AU" altLang="en-US" sz="4000"/>
              <a:t>, </a:t>
            </a:r>
            <a:r>
              <a:rPr lang="en-AU" altLang="en-US" sz="4000" b="1"/>
              <a:t>group</a:t>
            </a:r>
            <a:r>
              <a:rPr lang="en-AU" altLang="en-US" sz="4000"/>
              <a:t>, </a:t>
            </a:r>
            <a:r>
              <a:rPr lang="en-AU" altLang="en-US" sz="4000" b="1"/>
              <a:t>calculate</a:t>
            </a:r>
            <a:r>
              <a:rPr lang="en-AU" altLang="en-US" sz="4000"/>
              <a:t> data</a:t>
            </a:r>
          </a:p>
          <a:p>
            <a:pPr eaLnBrk="1" hangingPunct="1"/>
            <a:r>
              <a:rPr lang="en-AU" altLang="en-US" sz="4000" b="1"/>
              <a:t>Report on</a:t>
            </a:r>
            <a:r>
              <a:rPr lang="en-AU" altLang="en-US" sz="4000"/>
              <a:t> data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91225"/>
            <a:ext cx="122205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Capabilities of DBMS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500188"/>
            <a:ext cx="8229600" cy="4643437"/>
          </a:xfrm>
        </p:spPr>
        <p:txBody>
          <a:bodyPr/>
          <a:lstStyle/>
          <a:p>
            <a:pPr eaLnBrk="1" hangingPunct="1"/>
            <a:r>
              <a:rPr lang="en-AU" altLang="en-US"/>
              <a:t>Capable of handling immense quantities of data of many types, including pictures etc.</a:t>
            </a:r>
          </a:p>
          <a:p>
            <a:pPr eaLnBrk="1" hangingPunct="1"/>
            <a:r>
              <a:rPr lang="en-AU" altLang="en-US"/>
              <a:t>Can search, sort, reorganise very quickly</a:t>
            </a:r>
          </a:p>
          <a:p>
            <a:pPr eaLnBrk="1" hangingPunct="1"/>
            <a:r>
              <a:rPr lang="en-AU" altLang="en-US"/>
              <a:t>Can combine related data from separate files</a:t>
            </a:r>
          </a:p>
          <a:p>
            <a:pPr eaLnBrk="1" hangingPunct="1"/>
            <a:r>
              <a:rPr lang="en-AU" altLang="en-US"/>
              <a:t>Can import &amp; export data in many formats,  e.g. CSV and exchange data with other apps.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Capabilities of DBMS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500188"/>
            <a:ext cx="8229600" cy="4643437"/>
          </a:xfrm>
        </p:spPr>
        <p:txBody>
          <a:bodyPr/>
          <a:lstStyle/>
          <a:p>
            <a:pPr eaLnBrk="1" hangingPunct="1"/>
            <a:r>
              <a:rPr lang="en-AU" altLang="en-US"/>
              <a:t>Can produce quality individualised output such as bills, certificates, letters etc.</a:t>
            </a:r>
          </a:p>
          <a:p>
            <a:pPr eaLnBrk="1" hangingPunct="1"/>
            <a:r>
              <a:rPr lang="en-AU" altLang="en-US"/>
              <a:t>Can be programmed to perform powerful data manipulation.</a:t>
            </a:r>
          </a:p>
          <a:p>
            <a:pPr eaLnBrk="1" hangingPunct="1"/>
            <a:r>
              <a:rPr lang="en-AU" altLang="en-US"/>
              <a:t>Can calculate new information from existing data (e.g. age from date of birth)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Limitations of DBMS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4000500"/>
          </a:xfrm>
        </p:spPr>
        <p:txBody>
          <a:bodyPr/>
          <a:lstStyle/>
          <a:p>
            <a:pPr eaLnBrk="1" hangingPunct="1"/>
            <a:r>
              <a:rPr lang="en-AU" altLang="en-US"/>
              <a:t>Database must be defined before data can be entered</a:t>
            </a:r>
          </a:p>
          <a:p>
            <a:pPr eaLnBrk="1" hangingPunct="1"/>
            <a:r>
              <a:rPr lang="en-AU" altLang="en-US"/>
              <a:t>Relationships and macro/script programming can be difficult to design</a:t>
            </a:r>
          </a:p>
          <a:p>
            <a:pPr eaLnBrk="1" hangingPunct="1"/>
            <a:r>
              <a:rPr lang="en-AU" altLang="en-US"/>
              <a:t>Get slower as they get bigger</a:t>
            </a:r>
          </a:p>
          <a:p>
            <a:pPr eaLnBrk="1" hangingPunct="1"/>
            <a:r>
              <a:rPr lang="en-AU" altLang="en-US"/>
              <a:t>Data loss can be catastrophic if there are no backups</a:t>
            </a:r>
          </a:p>
          <a:p>
            <a:pPr eaLnBrk="1" hangingPunct="1"/>
            <a:r>
              <a:rPr lang="en-AU" altLang="en-US"/>
              <a:t>Can be very bulky to store &amp; transfer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Purposes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71500" y="1214438"/>
            <a:ext cx="8229600" cy="535781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AU" altLang="en-US"/>
              <a:t>Databases are used to store and manage large quantities of information such as…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AU" altLang="en-US" sz="1000"/>
          </a:p>
          <a:p>
            <a:pPr eaLnBrk="1" hangingPunct="1"/>
            <a:r>
              <a:rPr lang="en-AU" altLang="en-US" b="1"/>
              <a:t>Recording transactions</a:t>
            </a:r>
            <a:r>
              <a:rPr lang="en-AU" altLang="en-US"/>
              <a:t> </a:t>
            </a:r>
          </a:p>
          <a:p>
            <a:pPr lvl="1" eaLnBrk="1" hangingPunct="1"/>
            <a:r>
              <a:rPr lang="en-AU" altLang="en-US"/>
              <a:t>Bank deposits, withdrawals, credit card use</a:t>
            </a:r>
          </a:p>
          <a:p>
            <a:pPr lvl="1" eaLnBrk="1" hangingPunct="1"/>
            <a:r>
              <a:rPr lang="en-AU" altLang="en-US"/>
              <a:t>Transaction Processing System (TPS) recording sales</a:t>
            </a:r>
          </a:p>
          <a:p>
            <a:pPr eaLnBrk="1" hangingPunct="1"/>
            <a:r>
              <a:rPr lang="en-AU" altLang="en-US" b="1"/>
              <a:t>Summarising bulk data</a:t>
            </a:r>
          </a:p>
          <a:p>
            <a:pPr lvl="1" eaLnBrk="1" hangingPunct="1"/>
            <a:r>
              <a:rPr lang="en-AU" altLang="en-US"/>
              <a:t>Management Information Systems</a:t>
            </a:r>
          </a:p>
          <a:p>
            <a:pPr lvl="1" eaLnBrk="1" hangingPunct="1"/>
            <a:r>
              <a:rPr lang="en-AU" altLang="en-US"/>
              <a:t>Executive information Systems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Purposes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sz="4000" b="1"/>
              <a:t>Chronologies</a:t>
            </a:r>
          </a:p>
          <a:p>
            <a:pPr lvl="1" eaLnBrk="1" hangingPunct="1"/>
            <a:r>
              <a:rPr lang="en-AU" altLang="en-US" sz="3600"/>
              <a:t>Calendars</a:t>
            </a:r>
          </a:p>
          <a:p>
            <a:pPr lvl="1" eaLnBrk="1" hangingPunct="1"/>
            <a:r>
              <a:rPr lang="en-AU" altLang="en-US" sz="3600"/>
              <a:t>Diaries</a:t>
            </a:r>
          </a:p>
          <a:p>
            <a:pPr lvl="1" eaLnBrk="1" hangingPunct="1"/>
            <a:r>
              <a:rPr lang="en-AU" altLang="en-US" sz="3600"/>
              <a:t>Work Logs</a:t>
            </a:r>
          </a:p>
          <a:p>
            <a:pPr eaLnBrk="1" hangingPunct="1"/>
            <a:endParaRPr lang="en-AU" altLang="en-US" sz="400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91225"/>
            <a:ext cx="122205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Purposes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sz="4000" b="1"/>
              <a:t>Mass mailings</a:t>
            </a:r>
          </a:p>
          <a:p>
            <a:pPr lvl="1" eaLnBrk="1" hangingPunct="1"/>
            <a:r>
              <a:rPr lang="en-AU" altLang="en-US" sz="3600"/>
              <a:t>Cheques</a:t>
            </a:r>
          </a:p>
          <a:p>
            <a:pPr lvl="1" eaLnBrk="1" hangingPunct="1"/>
            <a:r>
              <a:rPr lang="en-AU" altLang="en-US" sz="3600"/>
              <a:t>Gas bills etc</a:t>
            </a:r>
          </a:p>
          <a:p>
            <a:pPr lvl="1" eaLnBrk="1" hangingPunct="1"/>
            <a:r>
              <a:rPr lang="en-AU" altLang="en-US" sz="3600"/>
              <a:t>Renewal notices</a:t>
            </a:r>
          </a:p>
          <a:p>
            <a:pPr lvl="1" eaLnBrk="1" hangingPunct="1"/>
            <a:r>
              <a:rPr lang="en-AU" altLang="en-US" sz="3600"/>
              <a:t>Membership notifications</a:t>
            </a:r>
          </a:p>
          <a:p>
            <a:pPr lvl="1" eaLnBrk="1" hangingPunct="1"/>
            <a:r>
              <a:rPr lang="en-AU" altLang="en-US" sz="3600"/>
              <a:t>Cards, labels (e.g. cross country)</a:t>
            </a:r>
          </a:p>
          <a:p>
            <a:pPr eaLnBrk="1" hangingPunct="1"/>
            <a:endParaRPr lang="en-AU" altLang="en-US" sz="400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91225"/>
            <a:ext cx="122205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619</Words>
  <Application>Microsoft Office PowerPoint</Application>
  <PresentationFormat>On-screen Show (4:3)</PresentationFormat>
  <Paragraphs>147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IT Applications Theory Slideshows</vt:lpstr>
      <vt:lpstr>What are databases?</vt:lpstr>
      <vt:lpstr>What do databases do?</vt:lpstr>
      <vt:lpstr>Capabilities of DBMS</vt:lpstr>
      <vt:lpstr>Capabilities of DBMS</vt:lpstr>
      <vt:lpstr>Limitations of DBMS</vt:lpstr>
      <vt:lpstr>Purposes</vt:lpstr>
      <vt:lpstr>Purposes</vt:lpstr>
      <vt:lpstr>Purposes</vt:lpstr>
      <vt:lpstr>Purposes</vt:lpstr>
      <vt:lpstr>Purposes</vt:lpstr>
      <vt:lpstr>Porpoises</vt:lpstr>
      <vt:lpstr>Purposes</vt:lpstr>
      <vt:lpstr>Purposes</vt:lpstr>
      <vt:lpstr>Puppies</vt:lpstr>
      <vt:lpstr>Papooses</vt:lpstr>
      <vt:lpstr>Purposes</vt:lpstr>
      <vt:lpstr>Posses</vt:lpstr>
      <vt:lpstr>Purposes</vt:lpstr>
      <vt:lpstr>Purpoos</vt:lpstr>
      <vt:lpstr>Purr pussies</vt:lpstr>
      <vt:lpstr>Because you’ve been good</vt:lpstr>
      <vt:lpstr>IT APPLICATIONS SLIDESHOWS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Applications Theory Slideshows</dc:title>
  <dc:creator>kel</dc:creator>
  <cp:lastModifiedBy>Mark Kelly</cp:lastModifiedBy>
  <cp:revision>44</cp:revision>
  <dcterms:created xsi:type="dcterms:W3CDTF">2009-02-06T03:31:51Z</dcterms:created>
  <dcterms:modified xsi:type="dcterms:W3CDTF">2016-09-11T01:39:01Z</dcterms:modified>
</cp:coreProperties>
</file>