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60" r:id="rId9"/>
    <p:sldId id="268" r:id="rId10"/>
    <p:sldId id="269" r:id="rId11"/>
    <p:sldId id="261" r:id="rId12"/>
    <p:sldId id="270" r:id="rId13"/>
    <p:sldId id="271" r:id="rId14"/>
    <p:sldId id="262" r:id="rId15"/>
    <p:sldId id="272" r:id="rId16"/>
    <p:sldId id="273" r:id="rId17"/>
    <p:sldId id="274" r:id="rId18"/>
    <p:sldId id="275" r:id="rId19"/>
    <p:sldId id="287" r:id="rId20"/>
    <p:sldId id="288" r:id="rId21"/>
    <p:sldId id="263" r:id="rId22"/>
    <p:sldId id="277" r:id="rId23"/>
    <p:sldId id="278" r:id="rId24"/>
    <p:sldId id="279" r:id="rId25"/>
    <p:sldId id="280" r:id="rId26"/>
    <p:sldId id="276" r:id="rId27"/>
    <p:sldId id="281" r:id="rId28"/>
    <p:sldId id="289" r:id="rId29"/>
    <p:sldId id="25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DA503-3746-4A02-BABB-6C048EB6CF42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A4D0D-40B7-48C4-8B6A-0B57E282C85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1109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59C81-F301-48E4-92A6-9F74233364FC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6C1C1-F850-4E79-A7B1-9295252EC7D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353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1F386-F87D-4B03-8925-B870147101FF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74C9B-9862-4A4A-B676-144494406E8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09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EBCF-85C6-4DC7-9065-CF65B89B37B3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3654C-72B5-4E44-BA1C-5E0CA2BE7D7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408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5EE2D-0201-4C9B-B7D6-CA196A9BB41E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9DA5A-2A78-4B8C-8BE3-F24F0D56D56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2998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89E42-9CC9-466F-BE39-88D9035502E1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8C32E-E439-42CA-9FC8-6051A3651B9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8237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44ABD-A0B9-4698-B586-F7504D250BC1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68117-4A58-4B01-934C-8F8645D6C6A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451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ADBC-035D-4B83-A7BD-6B1B84820E1E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5D0C5-7192-4CD4-A424-B862CD0F89C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7058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08F4-A729-4BC6-95AC-ABAFF1FCCF63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BD69D-B047-4D7E-B1E1-D39645E005C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662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CEFB-1C7A-411D-AEF2-254149FE5B35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26BAD-DF06-4F3B-8DD5-8BB64EA013F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327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987C2-2669-470A-83FC-1EEFC3097A4F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C810A-C71D-417E-A5D0-146BF92610D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66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2F0041-B61D-4246-BFFC-84D8BC90616E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37BF62D-E413-4396-80F5-61BE580228A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14375" y="500063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sz="2800" i="1"/>
              <a:t>VCE IT Theory </a:t>
            </a:r>
            <a:r>
              <a:rPr lang="en-AU" altLang="en-US" sz="2800" i="1"/>
              <a:t>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875" y="5013325"/>
            <a:ext cx="4510088" cy="18446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sz="2400" dirty="0"/>
              <a:t>mark@vceit.com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Vceit.com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sz="1600">
                <a:solidFill>
                  <a:schemeClr val="tx1">
                    <a:lumMod val="75000"/>
                    <a:lumOff val="25000"/>
                  </a:schemeClr>
                </a:solidFill>
              </a:rPr>
              <a:t>Updated : 11 Sep 2016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813" y="1571625"/>
            <a:ext cx="7772400" cy="3000375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AU" sz="6000" i="1">
                <a:latin typeface="+mj-lt"/>
                <a:ea typeface="+mj-ea"/>
                <a:cs typeface="+mj-cs"/>
              </a:rPr>
              <a:t>Databases:</a:t>
            </a:r>
            <a:endParaRPr lang="en-AU" sz="6000" i="1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AU" sz="8600" i="1" dirty="0">
                <a:latin typeface="+mj-lt"/>
                <a:ea typeface="+mj-ea"/>
                <a:cs typeface="+mj-cs"/>
              </a:rPr>
              <a:t>Structure, naming, </a:t>
            </a:r>
            <a:br>
              <a:rPr lang="en-AU" sz="8600" i="1" dirty="0">
                <a:latin typeface="+mj-lt"/>
                <a:ea typeface="+mj-ea"/>
                <a:cs typeface="+mj-cs"/>
              </a:rPr>
            </a:br>
            <a:r>
              <a:rPr lang="en-AU" sz="8600" i="1" dirty="0">
                <a:latin typeface="+mj-lt"/>
                <a:ea typeface="+mj-ea"/>
                <a:cs typeface="+mj-cs"/>
              </a:rPr>
              <a:t>data types, </a:t>
            </a:r>
            <a:br>
              <a:rPr lang="en-AU" sz="8600" i="1" dirty="0">
                <a:latin typeface="+mj-lt"/>
                <a:ea typeface="+mj-ea"/>
                <a:cs typeface="+mj-cs"/>
              </a:rPr>
            </a:br>
            <a:r>
              <a:rPr lang="en-AU" sz="8600" i="1" dirty="0">
                <a:latin typeface="+mj-lt"/>
                <a:ea typeface="+mj-ea"/>
                <a:cs typeface="+mj-cs"/>
              </a:rPr>
              <a:t>data formats</a:t>
            </a:r>
            <a:endParaRPr lang="en-AU" sz="4800" i="1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Relationships can be complicated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1390457"/>
            <a:ext cx="6786563" cy="5434012"/>
          </a:xfrm>
          <a:noFill/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Naming conventions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00025" y="1214438"/>
            <a:ext cx="8658225" cy="3786187"/>
          </a:xfrm>
        </p:spPr>
        <p:txBody>
          <a:bodyPr/>
          <a:lstStyle/>
          <a:p>
            <a:pPr eaLnBrk="1" hangingPunct="1"/>
            <a:r>
              <a:rPr lang="en-AU" altLang="en-US"/>
              <a:t>Use a consistent style when naming fields, tables etc.</a:t>
            </a:r>
          </a:p>
          <a:p>
            <a:pPr eaLnBrk="1" hangingPunct="1"/>
            <a:r>
              <a:rPr lang="en-AU" altLang="en-US"/>
              <a:t>Avoids confusion</a:t>
            </a:r>
          </a:p>
          <a:p>
            <a:pPr lvl="1" eaLnBrk="1" hangingPunct="1"/>
            <a:r>
              <a:rPr lang="en-AU" altLang="en-US"/>
              <a:t>E.g. </a:t>
            </a:r>
            <a:r>
              <a:rPr lang="en-AU" altLang="en-US" b="1"/>
              <a:t>global fields</a:t>
            </a:r>
            <a:r>
              <a:rPr lang="en-AU" altLang="en-US"/>
              <a:t> (one value per table instead of one value per record) can cause incorrect results if treated as an ordinary field.</a:t>
            </a:r>
          </a:p>
          <a:p>
            <a:pPr lvl="1" eaLnBrk="1" hangingPunct="1"/>
            <a:r>
              <a:rPr lang="en-AU" altLang="en-US"/>
              <a:t>If named </a:t>
            </a:r>
            <a:r>
              <a:rPr lang="en-AU" altLang="en-US" b="1"/>
              <a:t>g_FieldName</a:t>
            </a:r>
            <a:r>
              <a:rPr lang="en-AU" altLang="en-US"/>
              <a:t>, its nature is obvious </a:t>
            </a:r>
          </a:p>
          <a:p>
            <a:pPr eaLnBrk="1" hangingPunct="1"/>
            <a:endParaRPr lang="en-AU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Naming conventions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b="1"/>
              <a:t>Hungarian Notation</a:t>
            </a:r>
            <a:r>
              <a:rPr lang="en-AU" altLang="en-US"/>
              <a:t>: field names, variables etc are preceded by a type descriptor. E.g.</a:t>
            </a:r>
          </a:p>
          <a:p>
            <a:pPr lvl="1" eaLnBrk="1" hangingPunct="1"/>
            <a:r>
              <a:rPr lang="en-AU" altLang="en-US" b="1"/>
              <a:t>tbl</a:t>
            </a:r>
            <a:r>
              <a:rPr lang="en-AU" altLang="en-US"/>
              <a:t>Staff = table of staff</a:t>
            </a:r>
          </a:p>
          <a:p>
            <a:pPr lvl="1" eaLnBrk="1" hangingPunct="1"/>
            <a:r>
              <a:rPr lang="en-AU" altLang="en-US" b="1"/>
              <a:t>num</a:t>
            </a:r>
            <a:r>
              <a:rPr lang="en-AU" altLang="en-US"/>
              <a:t>Absences = numeric field</a:t>
            </a:r>
          </a:p>
          <a:p>
            <a:pPr lvl="1" eaLnBrk="1" hangingPunct="1"/>
            <a:r>
              <a:rPr lang="en-AU" altLang="en-US" b="1"/>
              <a:t>qry</a:t>
            </a:r>
            <a:r>
              <a:rPr lang="en-AU" altLang="en-US"/>
              <a:t>UnderPaid = stored query</a:t>
            </a:r>
          </a:p>
          <a:p>
            <a:pPr lvl="1" eaLnBrk="1" hangingPunct="1"/>
            <a:r>
              <a:rPr lang="en-AU" altLang="en-US" b="1"/>
              <a:t>rpt</a:t>
            </a:r>
            <a:r>
              <a:rPr lang="en-AU" altLang="en-US"/>
              <a:t>Letters = stored report</a:t>
            </a:r>
          </a:p>
          <a:p>
            <a:pPr lvl="1" eaLnBrk="1" hangingPunct="1"/>
            <a:r>
              <a:rPr lang="en-AU" altLang="en-US" b="1"/>
              <a:t>frm</a:t>
            </a:r>
            <a:r>
              <a:rPr lang="en-AU" altLang="en-US"/>
              <a:t>NewCustomer = input form</a:t>
            </a:r>
          </a:p>
          <a:p>
            <a:pPr eaLnBrk="1" hangingPunct="1"/>
            <a:endParaRPr lang="en-AU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Naming Conventions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Do not use spaces in fieldnames!</a:t>
            </a:r>
          </a:p>
          <a:p>
            <a:pPr lvl="1"/>
            <a:r>
              <a:rPr lang="en-AU" altLang="en-US"/>
              <a:t>Use Under_scores or</a:t>
            </a:r>
          </a:p>
          <a:p>
            <a:pPr lvl="1"/>
            <a:r>
              <a:rPr lang="en-AU" altLang="en-US"/>
              <a:t>CamelCase – Using capitals to start words (e.g. </a:t>
            </a:r>
            <a:r>
              <a:rPr lang="en-AU" altLang="en-US" i="1"/>
              <a:t>AccountNumber</a:t>
            </a:r>
            <a:r>
              <a:rPr lang="en-AU" altLang="en-US"/>
              <a:t>)</a:t>
            </a:r>
          </a:p>
          <a:p>
            <a:r>
              <a:rPr lang="en-AU" altLang="en-US"/>
              <a:t>Make fieldnames </a:t>
            </a:r>
            <a:r>
              <a:rPr lang="en-AU" altLang="en-US" b="1"/>
              <a:t>self-descriptive</a:t>
            </a:r>
            <a:r>
              <a:rPr lang="en-AU" altLang="en-US"/>
              <a:t>, not obscure (e.g. CAN = customer account number)</a:t>
            </a:r>
          </a:p>
          <a:p>
            <a:pPr lvl="1"/>
            <a:r>
              <a:rPr lang="en-AU" altLang="en-US"/>
              <a:t>Prevents errors by referring to the wrong field!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Flat file and relational databases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28863"/>
          </a:xfrm>
        </p:spPr>
        <p:txBody>
          <a:bodyPr/>
          <a:lstStyle/>
          <a:p>
            <a:pPr eaLnBrk="1" hangingPunct="1"/>
            <a:r>
              <a:rPr lang="en-AU" altLang="en-US" b="1"/>
              <a:t>Flat file databases</a:t>
            </a:r>
            <a:r>
              <a:rPr lang="en-AU" altLang="en-US"/>
              <a:t> have one table (like an Excel worksheet)</a:t>
            </a:r>
          </a:p>
          <a:p>
            <a:pPr eaLnBrk="1" hangingPunct="1"/>
            <a:r>
              <a:rPr lang="en-AU" altLang="en-US" b="1"/>
              <a:t>Relational databases</a:t>
            </a:r>
            <a:r>
              <a:rPr lang="en-AU" altLang="en-US"/>
              <a:t> have 2 or more related tables (like an Excel VLOOKUP)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57650"/>
            <a:ext cx="57245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6715125" y="3929063"/>
            <a:ext cx="2286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000"/>
              <a:t>VLOOKUP actually defines a relationship between the key value Calculated Age and a matching value in the Age lookup table.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428750" y="357188"/>
            <a:ext cx="4543425" cy="1143000"/>
          </a:xfrm>
        </p:spPr>
        <p:txBody>
          <a:bodyPr/>
          <a:lstStyle/>
          <a:p>
            <a:r>
              <a:rPr lang="en-AU" altLang="en-US"/>
              <a:t>Why relational?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486150" y="1785938"/>
            <a:ext cx="5372100" cy="4000500"/>
          </a:xfrm>
        </p:spPr>
        <p:txBody>
          <a:bodyPr/>
          <a:lstStyle/>
          <a:p>
            <a:r>
              <a:rPr lang="en-AU" altLang="en-US"/>
              <a:t>Reduces data redundancy (unnecessary repetition) </a:t>
            </a:r>
          </a:p>
          <a:p>
            <a:endParaRPr lang="en-AU" altLang="en-US" i="1"/>
          </a:p>
          <a:p>
            <a:r>
              <a:rPr lang="en-AU" altLang="en-US" i="1"/>
              <a:t>Normalisation</a:t>
            </a:r>
            <a:r>
              <a:rPr lang="en-AU" altLang="en-US"/>
              <a:t> = dividing a flat file database into related tables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25"/>
            <a:ext cx="33623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76375"/>
            <a:ext cx="3500438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1476375"/>
            <a:ext cx="38671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47663" y="1058863"/>
            <a:ext cx="3571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Before normalisation: </a:t>
            </a:r>
            <a:r>
              <a:rPr lang="en-AU" altLang="en-US" b="1">
                <a:solidFill>
                  <a:srgbClr val="FF0000"/>
                </a:solidFill>
              </a:rPr>
              <a:t>flat file</a:t>
            </a: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4848225" y="1047750"/>
            <a:ext cx="357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After normalisation: </a:t>
            </a:r>
            <a:r>
              <a:rPr lang="en-AU" altLang="en-US" b="1">
                <a:solidFill>
                  <a:srgbClr val="FF0000"/>
                </a:solidFill>
              </a:rPr>
              <a:t>relational</a:t>
            </a:r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1928813" y="4929188"/>
            <a:ext cx="55006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000"/>
              <a:t>Department data is only stored once. So: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000"/>
              <a:t> Less storage required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000"/>
              <a:t> Department changes now only made </a:t>
            </a:r>
            <a:r>
              <a:rPr lang="en-AU" altLang="en-US" sz="2000" i="1"/>
              <a:t>once</a:t>
            </a:r>
            <a:r>
              <a:rPr lang="en-AU" altLang="en-US" sz="2000"/>
              <a:t>,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000"/>
              <a:t> not once for </a:t>
            </a:r>
            <a:r>
              <a:rPr lang="en-AU" altLang="en-US" sz="2000" i="1"/>
              <a:t>each worker in the dept</a:t>
            </a:r>
            <a:r>
              <a:rPr lang="en-AU" altLang="en-US" sz="2000"/>
              <a:t>!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071938" y="2290763"/>
            <a:ext cx="785812" cy="642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500063"/>
            <a:ext cx="38671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7"/>
          <p:cNvSpPr txBox="1">
            <a:spLocks noChangeArrowheads="1"/>
          </p:cNvSpPr>
          <p:nvPr/>
        </p:nvSpPr>
        <p:spPr bwMode="auto">
          <a:xfrm>
            <a:off x="500063" y="3571875"/>
            <a:ext cx="79295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400"/>
              <a:t>To find a worker’s extension:</a:t>
            </a:r>
          </a:p>
          <a:p>
            <a:pPr eaLnBrk="1" hangingPunct="1"/>
            <a:r>
              <a:rPr lang="en-AU" altLang="en-US" sz="2400"/>
              <a:t> - get their department from the STAFF table</a:t>
            </a:r>
          </a:p>
          <a:p>
            <a:pPr eaLnBrk="1" hangingPunct="1"/>
            <a:r>
              <a:rPr lang="en-AU" altLang="en-US" sz="2400"/>
              <a:t> - use the </a:t>
            </a:r>
            <a:r>
              <a:rPr lang="en-AU" altLang="en-US" sz="2400" b="1"/>
              <a:t>relationship</a:t>
            </a:r>
            <a:r>
              <a:rPr lang="en-AU" altLang="en-US" sz="2400"/>
              <a:t> between the tables to find the same department in the DEPARTMENTS table</a:t>
            </a:r>
          </a:p>
          <a:p>
            <a:pPr eaLnBrk="1" hangingPunct="1"/>
            <a:r>
              <a:rPr lang="en-AU" altLang="en-US" sz="2400"/>
              <a:t>- Read across to the field you want to fetch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500063"/>
            <a:ext cx="38671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500063" y="3571875"/>
            <a:ext cx="79295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/>
              <a:t> The department field in the staff table is a </a:t>
            </a:r>
            <a:r>
              <a:rPr lang="en-AU" altLang="en-US" sz="2400" b="1"/>
              <a:t>key field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/>
              <a:t> Used to look up matching data in the other table.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/>
              <a:t> In the related table (DEPARTMENTS), the matching key field must be </a:t>
            </a:r>
            <a:r>
              <a:rPr lang="en-AU" altLang="en-US" sz="2400" b="1"/>
              <a:t>unique</a:t>
            </a:r>
            <a:r>
              <a:rPr lang="en-AU" altLang="en-US" sz="2400"/>
              <a:t>. 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/>
              <a:t> If there were 2 departments, the results of a lookup would be unreliable at best.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0375" y="642938"/>
            <a:ext cx="714375" cy="2714625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286250" y="571500"/>
            <a:ext cx="857250" cy="857250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Primary &amp; Foreign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AU" altLang="en-US"/>
              <a:t>A field is a </a:t>
            </a:r>
            <a:r>
              <a:rPr lang="en-AU" altLang="en-US" b="1"/>
              <a:t>primary</a:t>
            </a:r>
            <a:r>
              <a:rPr lang="en-AU" altLang="en-US"/>
              <a:t> key when it appears in the table where it is defined.</a:t>
            </a:r>
          </a:p>
          <a:p>
            <a:r>
              <a:rPr lang="en-AU" altLang="en-US"/>
              <a:t>A key field appearing in a table other than the one that defines it is called a </a:t>
            </a:r>
            <a:r>
              <a:rPr lang="en-AU" altLang="en-US" b="1"/>
              <a:t>foreign</a:t>
            </a:r>
            <a:r>
              <a:rPr lang="en-AU" altLang="en-US"/>
              <a:t> key.</a:t>
            </a:r>
          </a:p>
          <a:p>
            <a:endParaRPr lang="en-AU" altLang="en-US"/>
          </a:p>
          <a:p>
            <a:pPr>
              <a:buFont typeface="Arial" panose="020B0604020202020204" pitchFamily="34" charset="0"/>
              <a:buNone/>
            </a:pPr>
            <a:r>
              <a:rPr lang="en-AU" altLang="en-US"/>
              <a:t>An example is easier to understand…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OVERVIEW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/>
          <a:lstStyle/>
          <a:p>
            <a:pPr eaLnBrk="1" hangingPunct="1"/>
            <a:r>
              <a:rPr lang="en-AU" altLang="en-US"/>
              <a:t>capabilities and limitations </a:t>
            </a:r>
            <a:r>
              <a:rPr lang="en-AU" altLang="en-US"/>
              <a:t>of RDBMS</a:t>
            </a:r>
            <a:endParaRPr lang="en-AU" altLang="en-US"/>
          </a:p>
          <a:p>
            <a:pPr eaLnBrk="1" hangingPunct="1"/>
            <a:r>
              <a:rPr lang="en-AU" altLang="en-US"/>
              <a:t>structure of databases</a:t>
            </a:r>
          </a:p>
          <a:p>
            <a:pPr eaLnBrk="1" hangingPunct="1"/>
            <a:r>
              <a:rPr lang="en-AU" altLang="en-US"/>
              <a:t>naming conventions</a:t>
            </a:r>
          </a:p>
          <a:p>
            <a:pPr eaLnBrk="1" hangingPunct="1"/>
            <a:r>
              <a:rPr lang="en-AU" altLang="en-US"/>
              <a:t>flat file and relational databases; </a:t>
            </a:r>
          </a:p>
          <a:p>
            <a:pPr eaLnBrk="1" hangingPunct="1"/>
            <a:r>
              <a:rPr lang="en-AU" altLang="en-US"/>
              <a:t>data types and data formats;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76262"/>
          </a:xfrm>
        </p:spPr>
        <p:txBody>
          <a:bodyPr/>
          <a:lstStyle/>
          <a:p>
            <a:r>
              <a:rPr lang="en-AU" altLang="en-US"/>
              <a:t>Remember the last example?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787900" y="1268413"/>
          <a:ext cx="1608138" cy="135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321">
                <a:tc>
                  <a:txBody>
                    <a:bodyPr/>
                    <a:lstStyle/>
                    <a:p>
                      <a:r>
                        <a:rPr lang="en-AU" sz="1800" dirty="0"/>
                        <a:t>STAFF</a:t>
                      </a:r>
                      <a:r>
                        <a:rPr lang="en-AU" sz="1800" baseline="0" dirty="0"/>
                        <a:t>_TABLE</a:t>
                      </a:r>
                      <a:endParaRPr lang="en-AU" sz="1800" dirty="0"/>
                    </a:p>
                  </a:txBody>
                  <a:tcPr marL="91438" marR="91438" marT="45747" marB="457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21">
                <a:tc>
                  <a:txBody>
                    <a:bodyPr/>
                    <a:lstStyle/>
                    <a:p>
                      <a:r>
                        <a:rPr lang="en-AU" sz="1800" dirty="0"/>
                        <a:t>Name</a:t>
                      </a:r>
                    </a:p>
                  </a:txBody>
                  <a:tcPr marL="91438" marR="91438" marT="45747" marB="45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21">
                <a:tc>
                  <a:txBody>
                    <a:bodyPr/>
                    <a:lstStyle/>
                    <a:p>
                      <a:r>
                        <a:rPr lang="en-AU" sz="1800" dirty="0"/>
                        <a:t>Department</a:t>
                      </a:r>
                    </a:p>
                  </a:txBody>
                  <a:tcPr marL="91438" marR="91438" marT="45747" marB="45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38671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7092950" y="1341438"/>
          <a:ext cx="1608138" cy="198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28">
                <a:tc>
                  <a:txBody>
                    <a:bodyPr/>
                    <a:lstStyle/>
                    <a:p>
                      <a:r>
                        <a:rPr lang="en-AU" sz="1800" dirty="0"/>
                        <a:t>DEPARTMENTS_TABLE</a:t>
                      </a:r>
                    </a:p>
                  </a:txBody>
                  <a:tcPr marL="91438" marR="91438"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03">
                <a:tc>
                  <a:txBody>
                    <a:bodyPr/>
                    <a:lstStyle/>
                    <a:p>
                      <a:r>
                        <a:rPr lang="en-AU" sz="1800" b="1" dirty="0"/>
                        <a:t>Department</a:t>
                      </a:r>
                    </a:p>
                  </a:txBody>
                  <a:tcPr marL="91438" marR="91438" marT="45695" marB="456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03">
                <a:tc>
                  <a:txBody>
                    <a:bodyPr/>
                    <a:lstStyle/>
                    <a:p>
                      <a:r>
                        <a:rPr lang="en-AU" sz="1800" dirty="0"/>
                        <a:t>Boss</a:t>
                      </a:r>
                    </a:p>
                  </a:txBody>
                  <a:tcPr marL="91438" marR="91438"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03">
                <a:tc>
                  <a:txBody>
                    <a:bodyPr/>
                    <a:lstStyle/>
                    <a:p>
                      <a:r>
                        <a:rPr lang="en-AU" sz="1800" dirty="0"/>
                        <a:t>Extension</a:t>
                      </a:r>
                    </a:p>
                  </a:txBody>
                  <a:tcPr marL="91438" marR="91438" marT="45695" marB="456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539750" y="4437063"/>
            <a:ext cx="82296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AU" sz="3200" dirty="0">
                <a:latin typeface="+mj-lt"/>
                <a:ea typeface="+mj-ea"/>
                <a:cs typeface="+mj-cs"/>
              </a:rPr>
              <a:t>The </a:t>
            </a:r>
            <a:r>
              <a:rPr lang="en-AU" sz="3200" i="1" dirty="0">
                <a:latin typeface="+mj-lt"/>
                <a:ea typeface="+mj-ea"/>
                <a:cs typeface="+mj-cs"/>
              </a:rPr>
              <a:t>Department</a:t>
            </a:r>
            <a:r>
              <a:rPr lang="en-AU" sz="3200" dirty="0">
                <a:latin typeface="+mj-lt"/>
                <a:ea typeface="+mj-ea"/>
                <a:cs typeface="+mj-cs"/>
              </a:rPr>
              <a:t> field is defined in the departments table, so in that table it is a </a:t>
            </a:r>
            <a:r>
              <a:rPr lang="en-AU" sz="3200" b="1" dirty="0">
                <a:latin typeface="+mj-lt"/>
                <a:ea typeface="+mj-ea"/>
                <a:cs typeface="+mj-cs"/>
              </a:rPr>
              <a:t>primary key</a:t>
            </a:r>
            <a:r>
              <a:rPr lang="en-AU" sz="3200" dirty="0">
                <a:latin typeface="+mj-lt"/>
                <a:ea typeface="+mj-ea"/>
                <a:cs typeface="+mj-cs"/>
              </a:rPr>
              <a:t>.</a:t>
            </a:r>
          </a:p>
          <a:p>
            <a:pPr eaLnBrk="0" hangingPunct="0">
              <a:defRPr/>
            </a:pPr>
            <a:r>
              <a:rPr lang="en-AU" sz="3200" dirty="0">
                <a:latin typeface="+mj-lt"/>
                <a:ea typeface="+mj-ea"/>
                <a:cs typeface="+mj-cs"/>
              </a:rPr>
              <a:t>The same field appears in the staff table, but it is not defined there – it’s just referred to there. So in the staff table, </a:t>
            </a:r>
            <a:r>
              <a:rPr lang="en-AU" sz="3200" i="1" dirty="0">
                <a:latin typeface="+mj-lt"/>
                <a:ea typeface="+mj-ea"/>
                <a:cs typeface="+mj-cs"/>
              </a:rPr>
              <a:t>Department</a:t>
            </a:r>
            <a:r>
              <a:rPr lang="en-AU" sz="3200" dirty="0">
                <a:latin typeface="+mj-lt"/>
                <a:ea typeface="+mj-ea"/>
                <a:cs typeface="+mj-cs"/>
              </a:rPr>
              <a:t> is a </a:t>
            </a:r>
            <a:r>
              <a:rPr lang="en-AU" sz="3200" b="1" dirty="0">
                <a:latin typeface="+mj-lt"/>
                <a:ea typeface="+mj-ea"/>
                <a:cs typeface="+mj-cs"/>
              </a:rPr>
              <a:t>foreign key</a:t>
            </a:r>
            <a:r>
              <a:rPr lang="en-AU" sz="3200" dirty="0">
                <a:latin typeface="+mj-lt"/>
                <a:ea typeface="+mj-ea"/>
                <a:cs typeface="+mj-cs"/>
              </a:rPr>
              <a:t>.</a:t>
            </a:r>
          </a:p>
          <a:p>
            <a:pPr algn="ctr" eaLnBrk="0" hangingPunct="0">
              <a:defRPr/>
            </a:pPr>
            <a:endParaRPr lang="en-AU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6156325" y="2133600"/>
            <a:ext cx="936625" cy="21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 types and data formats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300"/>
          </a:xfrm>
        </p:spPr>
        <p:txBody>
          <a:bodyPr/>
          <a:lstStyle/>
          <a:p>
            <a:pPr eaLnBrk="1" hangingPunct="1"/>
            <a:r>
              <a:rPr lang="en-AU" altLang="en-US"/>
              <a:t>Data </a:t>
            </a:r>
            <a:r>
              <a:rPr lang="en-AU" altLang="en-US" b="1">
                <a:solidFill>
                  <a:srgbClr val="FF0000"/>
                </a:solidFill>
              </a:rPr>
              <a:t>types</a:t>
            </a:r>
            <a:r>
              <a:rPr lang="en-AU" altLang="en-US"/>
              <a:t> specify the type of data that can be stored in a field.  Typically: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0063" y="2786063"/>
            <a:ext cx="792956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AU" altLang="en-US" sz="2800" b="1"/>
              <a:t>Text</a:t>
            </a:r>
            <a:r>
              <a:rPr lang="en-AU" altLang="en-US" sz="2800"/>
              <a:t> (anything that can be typed)</a:t>
            </a:r>
          </a:p>
          <a:p>
            <a:pPr lvl="1" eaLnBrk="1" hangingPunct="1"/>
            <a:r>
              <a:rPr lang="en-AU" altLang="en-US" sz="2800" b="1"/>
              <a:t>Number</a:t>
            </a:r>
            <a:r>
              <a:rPr lang="en-AU" altLang="en-US" sz="2800"/>
              <a:t> (some DBMS offer a range of number types such as byte, integer, floating point etc)</a:t>
            </a:r>
          </a:p>
          <a:p>
            <a:pPr lvl="1" eaLnBrk="1" hangingPunct="1"/>
            <a:r>
              <a:rPr lang="en-AU" altLang="en-US" sz="2800" b="1"/>
              <a:t>Date/Time</a:t>
            </a:r>
            <a:r>
              <a:rPr lang="en-AU" altLang="en-US" sz="2800"/>
              <a:t> (allows time and date calculations)</a:t>
            </a:r>
          </a:p>
          <a:p>
            <a:pPr lvl="1" eaLnBrk="1" hangingPunct="1"/>
            <a:r>
              <a:rPr lang="en-AU" altLang="en-US" sz="2800" b="1"/>
              <a:t>Boolean</a:t>
            </a:r>
            <a:r>
              <a:rPr lang="en-AU" altLang="en-US" sz="2800"/>
              <a:t> (yes/no, true/false)</a:t>
            </a:r>
          </a:p>
          <a:p>
            <a:pPr lvl="1" eaLnBrk="1" hangingPunct="1"/>
            <a:r>
              <a:rPr lang="en-AU" altLang="en-US" sz="2800" b="1"/>
              <a:t>Container</a:t>
            </a:r>
            <a:r>
              <a:rPr lang="en-AU" altLang="en-US" sz="2800"/>
              <a:t> (In Filemaker, can hold any type of data e.g. photos, music, entire documents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Calculated fields (Filemaker)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3929063"/>
          </a:xfrm>
        </p:spPr>
        <p:txBody>
          <a:bodyPr/>
          <a:lstStyle/>
          <a:p>
            <a:r>
              <a:rPr lang="en-AU" altLang="en-US" sz="3600"/>
              <a:t>Data is not typed in</a:t>
            </a:r>
            <a:r>
              <a:rPr lang="en-AU" altLang="en-US" sz="3600"/>
              <a:t>.  </a:t>
            </a:r>
          </a:p>
          <a:p>
            <a:r>
              <a:rPr lang="en-AU" altLang="en-US" sz="3600"/>
              <a:t>DBMS </a:t>
            </a:r>
            <a:r>
              <a:rPr lang="en-AU" altLang="en-US" sz="3600"/>
              <a:t>calculates the field’s contents using a formula (which is very like an Excel formula).  E.g.</a:t>
            </a:r>
          </a:p>
          <a:p>
            <a:pPr lvl="1"/>
            <a:r>
              <a:rPr lang="en-AU" altLang="en-US"/>
              <a:t>Field 1 (number): Amount_Due</a:t>
            </a:r>
          </a:p>
          <a:p>
            <a:pPr lvl="1"/>
            <a:r>
              <a:rPr lang="en-AU" altLang="en-US"/>
              <a:t>Field 2 (number): Amount_Paid </a:t>
            </a:r>
          </a:p>
          <a:p>
            <a:pPr lvl="1"/>
            <a:r>
              <a:rPr lang="en-AU" altLang="en-US"/>
              <a:t>Field 3 (calculated):</a:t>
            </a:r>
          </a:p>
          <a:p>
            <a:pPr lvl="1"/>
            <a:r>
              <a:rPr lang="en-AU" altLang="en-US"/>
              <a:t>Amount_Owing = Amount_Due - Amount_Paid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Calculated fields (Access)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1928813"/>
          </a:xfrm>
        </p:spPr>
        <p:txBody>
          <a:bodyPr/>
          <a:lstStyle/>
          <a:p>
            <a:r>
              <a:rPr lang="en-AU" altLang="en-US" sz="3600"/>
              <a:t>A new field defined in a </a:t>
            </a:r>
            <a:r>
              <a:rPr lang="en-AU" altLang="en-US" sz="3600" b="1"/>
              <a:t>query</a:t>
            </a:r>
            <a:r>
              <a:rPr lang="en-AU" altLang="en-US" sz="3600"/>
              <a:t> with a formula calculates new information based on existing data.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057525"/>
            <a:ext cx="38004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Calculated fields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1185862"/>
          </a:xfrm>
        </p:spPr>
        <p:txBody>
          <a:bodyPr/>
          <a:lstStyle/>
          <a:p>
            <a:r>
              <a:rPr lang="en-AU" altLang="en-US"/>
              <a:t>Contents are recalculated whenever the data used by the formula changes (like in Excel)</a:t>
            </a:r>
          </a:p>
          <a:p>
            <a:r>
              <a:rPr lang="en-AU" altLang="en-US"/>
              <a:t>Some Filemaker formulae using functions and logical structures like IF and CASE: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6438" y="3441700"/>
            <a:ext cx="3500437" cy="31400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Let ( </a:t>
            </a:r>
            <a:r>
              <a:rPr lang="en-AU" dirty="0" err="1">
                <a:latin typeface="Arial" charset="0"/>
                <a:cs typeface="Arial" charset="0"/>
              </a:rPr>
              <a:t>ys</a:t>
            </a:r>
            <a:r>
              <a:rPr lang="en-AU" dirty="0">
                <a:latin typeface="Arial" charset="0"/>
                <a:cs typeface="Arial" charset="0"/>
              </a:rPr>
              <a:t> = </a:t>
            </a:r>
            <a:r>
              <a:rPr lang="en-AU" dirty="0" err="1">
                <a:latin typeface="Arial" charset="0"/>
                <a:cs typeface="Arial" charset="0"/>
              </a:rPr>
              <a:t>u_KidYear</a:t>
            </a:r>
            <a:r>
              <a:rPr lang="en-AU" dirty="0">
                <a:latin typeface="Arial" charset="0"/>
                <a:cs typeface="Arial" charset="0"/>
              </a:rPr>
              <a:t> &amp; SEM;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Case ( </a:t>
            </a:r>
          </a:p>
          <a:p>
            <a:pPr>
              <a:defRPr/>
            </a:pPr>
            <a:r>
              <a:rPr lang="en-AU" dirty="0" err="1">
                <a:latin typeface="Arial" charset="0"/>
                <a:cs typeface="Arial" charset="0"/>
              </a:rPr>
              <a:t>ys</a:t>
            </a:r>
            <a:r>
              <a:rPr lang="en-AU" dirty="0">
                <a:latin typeface="Arial" charset="0"/>
                <a:cs typeface="Arial" charset="0"/>
              </a:rPr>
              <a:t>="71" ;   4.25 ;</a:t>
            </a:r>
          </a:p>
          <a:p>
            <a:pPr>
              <a:defRPr/>
            </a:pPr>
            <a:r>
              <a:rPr lang="en-AU" dirty="0" err="1">
                <a:latin typeface="Arial" charset="0"/>
                <a:cs typeface="Arial" charset="0"/>
              </a:rPr>
              <a:t>ys</a:t>
            </a:r>
            <a:r>
              <a:rPr lang="en-AU" dirty="0">
                <a:latin typeface="Arial" charset="0"/>
                <a:cs typeface="Arial" charset="0"/>
              </a:rPr>
              <a:t>="72" ;   4.5 ;</a:t>
            </a:r>
          </a:p>
          <a:p>
            <a:pPr>
              <a:defRPr/>
            </a:pPr>
            <a:r>
              <a:rPr lang="en-AU" dirty="0" err="1">
                <a:latin typeface="Arial" charset="0"/>
                <a:cs typeface="Arial" charset="0"/>
              </a:rPr>
              <a:t>ys</a:t>
            </a:r>
            <a:r>
              <a:rPr lang="en-AU" dirty="0">
                <a:latin typeface="Arial" charset="0"/>
                <a:cs typeface="Arial" charset="0"/>
              </a:rPr>
              <a:t>="81" ;   4.75 ;</a:t>
            </a:r>
          </a:p>
          <a:p>
            <a:pPr>
              <a:defRPr/>
            </a:pPr>
            <a:r>
              <a:rPr lang="en-AU" dirty="0" err="1">
                <a:latin typeface="Arial" charset="0"/>
                <a:cs typeface="Arial" charset="0"/>
              </a:rPr>
              <a:t>ys</a:t>
            </a:r>
            <a:r>
              <a:rPr lang="en-AU" dirty="0">
                <a:latin typeface="Arial" charset="0"/>
                <a:cs typeface="Arial" charset="0"/>
              </a:rPr>
              <a:t>="82" ;   5 ;</a:t>
            </a:r>
          </a:p>
          <a:p>
            <a:pPr>
              <a:defRPr/>
            </a:pPr>
            <a:r>
              <a:rPr lang="en-AU" dirty="0" err="1">
                <a:latin typeface="Arial" charset="0"/>
                <a:cs typeface="Arial" charset="0"/>
              </a:rPr>
              <a:t>ys</a:t>
            </a:r>
            <a:r>
              <a:rPr lang="en-AU" dirty="0">
                <a:latin typeface="Arial" charset="0"/>
                <a:cs typeface="Arial" charset="0"/>
              </a:rPr>
              <a:t>="91" ;   5.25 ;</a:t>
            </a:r>
          </a:p>
          <a:p>
            <a:pPr>
              <a:defRPr/>
            </a:pPr>
            <a:r>
              <a:rPr lang="en-AU" dirty="0" err="1">
                <a:latin typeface="Arial" charset="0"/>
                <a:cs typeface="Arial" charset="0"/>
              </a:rPr>
              <a:t>ys</a:t>
            </a:r>
            <a:r>
              <a:rPr lang="en-AU" dirty="0">
                <a:latin typeface="Arial" charset="0"/>
                <a:cs typeface="Arial" charset="0"/>
              </a:rPr>
              <a:t>="92" ;   5.5 ;</a:t>
            </a:r>
          </a:p>
          <a:p>
            <a:pPr>
              <a:defRPr/>
            </a:pPr>
            <a:r>
              <a:rPr lang="en-AU" dirty="0" err="1">
                <a:latin typeface="Arial" charset="0"/>
                <a:cs typeface="Arial" charset="0"/>
              </a:rPr>
              <a:t>ys</a:t>
            </a:r>
            <a:r>
              <a:rPr lang="en-AU" dirty="0">
                <a:latin typeface="Arial" charset="0"/>
                <a:cs typeface="Arial" charset="0"/>
              </a:rPr>
              <a:t>="101" ; 5.75 ;</a:t>
            </a:r>
          </a:p>
          <a:p>
            <a:pPr>
              <a:defRPr/>
            </a:pPr>
            <a:r>
              <a:rPr lang="en-AU" dirty="0" err="1">
                <a:latin typeface="Arial" charset="0"/>
                <a:cs typeface="Arial" charset="0"/>
              </a:rPr>
              <a:t>ys</a:t>
            </a:r>
            <a:r>
              <a:rPr lang="en-AU" dirty="0">
                <a:latin typeface="Arial" charset="0"/>
                <a:cs typeface="Arial" charset="0"/>
              </a:rPr>
              <a:t>="102" ; 6 ;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"N/A”))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88" y="3929063"/>
            <a:ext cx="4519612" cy="3698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(</a:t>
            </a:r>
            <a:r>
              <a:rPr lang="en-AU" dirty="0" err="1">
                <a:latin typeface="Arial" charset="0"/>
                <a:cs typeface="Arial" charset="0"/>
              </a:rPr>
              <a:t>u_hint_valuesVCE</a:t>
            </a:r>
            <a:r>
              <a:rPr lang="en-AU" dirty="0">
                <a:latin typeface="Arial" charset="0"/>
                <a:cs typeface="Arial" charset="0"/>
              </a:rPr>
              <a:t>)  * (subs::weights/100)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88" y="4429125"/>
            <a:ext cx="4714875" cy="1200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If ( subs::year=0;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      If(</a:t>
            </a:r>
            <a:r>
              <a:rPr lang="en-AU" dirty="0" err="1">
                <a:latin typeface="Arial" charset="0"/>
                <a:cs typeface="Arial" charset="0"/>
              </a:rPr>
              <a:t>u_KidYear</a:t>
            </a:r>
            <a:r>
              <a:rPr lang="en-AU" dirty="0">
                <a:latin typeface="Arial" charset="0"/>
                <a:cs typeface="Arial" charset="0"/>
              </a:rPr>
              <a:t>&lt;11; u_hint710; </a:t>
            </a:r>
            <a:r>
              <a:rPr lang="en-AU" dirty="0" err="1">
                <a:latin typeface="Arial" charset="0"/>
                <a:cs typeface="Arial" charset="0"/>
              </a:rPr>
              <a:t>u_hintVCE</a:t>
            </a:r>
            <a:r>
              <a:rPr lang="en-AU" dirty="0">
                <a:latin typeface="Arial" charset="0"/>
                <a:cs typeface="Arial" charset="0"/>
              </a:rPr>
              <a:t>);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      If(</a:t>
            </a:r>
            <a:r>
              <a:rPr lang="en-AU" dirty="0" err="1">
                <a:latin typeface="Arial" charset="0"/>
                <a:cs typeface="Arial" charset="0"/>
              </a:rPr>
              <a:t>u_SubIsVCE</a:t>
            </a:r>
            <a:r>
              <a:rPr lang="en-AU" dirty="0">
                <a:latin typeface="Arial" charset="0"/>
                <a:cs typeface="Arial" charset="0"/>
              </a:rPr>
              <a:t>?; u_hintVCE;u_hint710)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   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88" y="3429000"/>
            <a:ext cx="2146300" cy="36988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dirty="0" err="1">
                <a:latin typeface="Arial" charset="0"/>
                <a:cs typeface="Arial" charset="0"/>
              </a:rPr>
              <a:t>GetAsNumber</a:t>
            </a:r>
            <a:r>
              <a:rPr lang="en-AU" dirty="0">
                <a:latin typeface="Arial" charset="0"/>
                <a:cs typeface="Arial" charset="0"/>
              </a:rPr>
              <a:t>(HG)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Calculated fields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28625" y="2214563"/>
            <a:ext cx="8258175" cy="2857500"/>
          </a:xfrm>
        </p:spPr>
        <p:txBody>
          <a:bodyPr/>
          <a:lstStyle/>
          <a:p>
            <a:r>
              <a:rPr lang="en-AU" altLang="en-US"/>
              <a:t>Note the </a:t>
            </a:r>
            <a:r>
              <a:rPr lang="en-AU" altLang="en-US" b="1"/>
              <a:t>::</a:t>
            </a:r>
            <a:r>
              <a:rPr lang="en-AU" altLang="en-US"/>
              <a:t> which means “the related field called </a:t>
            </a:r>
            <a:r>
              <a:rPr lang="en-AU" altLang="en-US" i="1"/>
              <a:t>weights</a:t>
            </a:r>
            <a:r>
              <a:rPr lang="en-AU" altLang="en-US"/>
              <a:t> in the </a:t>
            </a:r>
            <a:r>
              <a:rPr lang="en-AU" altLang="en-US" i="1"/>
              <a:t>subs</a:t>
            </a:r>
            <a:r>
              <a:rPr lang="en-AU" altLang="en-US"/>
              <a:t> table”</a:t>
            </a:r>
          </a:p>
          <a:p>
            <a:r>
              <a:rPr lang="en-AU" altLang="en-US"/>
              <a:t>In the previous employee example, the department boss’ name could be fetched with a reference to </a:t>
            </a:r>
            <a:r>
              <a:rPr lang="en-AU" altLang="en-US" b="1"/>
              <a:t>departments::boss</a:t>
            </a:r>
            <a:r>
              <a:rPr lang="en-AU" altLang="en-US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813" y="1357313"/>
            <a:ext cx="6940550" cy="523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2800" dirty="0">
                <a:latin typeface="Arial" charset="0"/>
                <a:cs typeface="Arial" charset="0"/>
              </a:rPr>
              <a:t>(</a:t>
            </a:r>
            <a:r>
              <a:rPr lang="en-AU" sz="2800" dirty="0" err="1">
                <a:latin typeface="Arial" charset="0"/>
                <a:cs typeface="Arial" charset="0"/>
              </a:rPr>
              <a:t>u_hint_valuesVCE</a:t>
            </a:r>
            <a:r>
              <a:rPr lang="en-AU" sz="2800" dirty="0">
                <a:latin typeface="Arial" charset="0"/>
                <a:cs typeface="Arial" charset="0"/>
              </a:rPr>
              <a:t>)  * (subs::weights/100)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/>
          <a:lstStyle/>
          <a:p>
            <a:r>
              <a:rPr lang="en-AU" altLang="en-US"/>
              <a:t>Tips	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72488" cy="5616624"/>
          </a:xfrm>
        </p:spPr>
        <p:txBody>
          <a:bodyPr/>
          <a:lstStyle/>
          <a:p>
            <a:r>
              <a:rPr lang="en-AU" altLang="en-US"/>
              <a:t>Never save people’s names in a </a:t>
            </a:r>
            <a:r>
              <a:rPr lang="en-AU" altLang="en-US" b="1"/>
              <a:t>single field</a:t>
            </a:r>
          </a:p>
          <a:p>
            <a:pPr lvl="1"/>
            <a:r>
              <a:rPr lang="en-AU" altLang="en-US"/>
              <a:t>Can’t search or sort by either name</a:t>
            </a:r>
          </a:p>
          <a:p>
            <a:r>
              <a:rPr lang="en-AU" altLang="en-US"/>
              <a:t>Store phone numbers as </a:t>
            </a:r>
            <a:r>
              <a:rPr lang="en-AU" altLang="en-US" b="1"/>
              <a:t>text</a:t>
            </a:r>
            <a:r>
              <a:rPr lang="en-AU" altLang="en-US"/>
              <a:t>, not number</a:t>
            </a:r>
          </a:p>
          <a:p>
            <a:pPr lvl="1"/>
            <a:r>
              <a:rPr lang="en-AU" altLang="en-US"/>
              <a:t>Can’t use spaces, (parentheses), leading zero, dash</a:t>
            </a:r>
            <a:r>
              <a:rPr lang="en-AU" altLang="en-US"/>
              <a:t>, etc</a:t>
            </a:r>
            <a:endParaRPr lang="en-AU" altLang="en-US"/>
          </a:p>
          <a:p>
            <a:r>
              <a:rPr lang="en-AU" altLang="en-US"/>
              <a:t>Store suburbs &amp; postcodes in fields </a:t>
            </a:r>
            <a:r>
              <a:rPr lang="en-AU" altLang="en-US" b="1"/>
              <a:t>separate</a:t>
            </a:r>
            <a:r>
              <a:rPr lang="en-AU" altLang="en-US"/>
              <a:t> to the address</a:t>
            </a:r>
          </a:p>
          <a:p>
            <a:pPr lvl="1"/>
            <a:r>
              <a:rPr lang="en-AU" altLang="en-US"/>
              <a:t>Allows sorting/searching by those fields</a:t>
            </a:r>
          </a:p>
          <a:p>
            <a:r>
              <a:rPr lang="en-AU" altLang="en-US"/>
              <a:t>Choose the most </a:t>
            </a:r>
            <a:r>
              <a:rPr lang="en-AU" altLang="en-US" b="1"/>
              <a:t>efficient </a:t>
            </a:r>
            <a:r>
              <a:rPr lang="en-AU" altLang="en-US"/>
              <a:t>field type</a:t>
            </a:r>
          </a:p>
          <a:p>
            <a:pPr lvl="1"/>
            <a:r>
              <a:rPr lang="en-AU" altLang="en-US"/>
              <a:t>E.g. integer, not floating point, if fractions are not needed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>
                <a:solidFill>
                  <a:srgbClr val="FF0000"/>
                </a:solidFill>
              </a:rPr>
              <a:t>Data formats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42875" y="1285875"/>
            <a:ext cx="8229600" cy="3143250"/>
          </a:xfrm>
        </p:spPr>
        <p:txBody>
          <a:bodyPr/>
          <a:lstStyle/>
          <a:p>
            <a:r>
              <a:rPr lang="en-AU" altLang="en-US" sz="2800" i="1"/>
              <a:t>Not to be confused with data </a:t>
            </a:r>
            <a:r>
              <a:rPr lang="en-AU" altLang="en-US" sz="2800" b="1" i="1"/>
              <a:t>types</a:t>
            </a:r>
            <a:r>
              <a:rPr lang="en-AU" altLang="en-US" sz="2800" i="1"/>
              <a:t>, which describe the contents of a field</a:t>
            </a:r>
          </a:p>
          <a:p>
            <a:r>
              <a:rPr lang="en-AU" altLang="en-US" sz="2800"/>
              <a:t>Data </a:t>
            </a:r>
            <a:r>
              <a:rPr lang="en-AU" altLang="en-US" sz="2800" b="1"/>
              <a:t>formats</a:t>
            </a:r>
            <a:r>
              <a:rPr lang="en-AU" altLang="en-US" sz="2800"/>
              <a:t> specify how data is </a:t>
            </a:r>
            <a:r>
              <a:rPr lang="en-AU" altLang="en-US" sz="2800" b="1"/>
              <a:t>displayed</a:t>
            </a:r>
          </a:p>
          <a:p>
            <a:pPr lvl="1"/>
            <a:r>
              <a:rPr lang="en-AU" altLang="en-US" sz="2400"/>
              <a:t>E.g. date format: 10 June 2009 or 10/06/2009</a:t>
            </a:r>
          </a:p>
          <a:p>
            <a:pPr lvl="1"/>
            <a:r>
              <a:rPr lang="en-AU" altLang="en-US" sz="2400"/>
              <a:t>The number of decimal places to show</a:t>
            </a:r>
          </a:p>
          <a:p>
            <a:pPr lvl="1"/>
            <a:r>
              <a:rPr lang="en-AU" altLang="en-US" sz="2400"/>
              <a:t>Use checkboxes, radio buttons, dropdown menus, pop-up lists or text boxes?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202113"/>
            <a:ext cx="428625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1785938" y="5500688"/>
            <a:ext cx="3000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AU" altLang="en-US" sz="2400"/>
              <a:t>Formatting a field in Filemaker…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good</a:t>
            </a:r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820322" cy="4624369"/>
          </a:xfrm>
        </p:spPr>
      </p:pic>
    </p:spTree>
    <p:extLst>
      <p:ext uri="{BB962C8B-B14F-4D97-AF65-F5344CB8AC3E}">
        <p14:creationId xmlns:p14="http://schemas.microsoft.com/office/powerpoint/2010/main" val="3565928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vceit.com</a:t>
            </a: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These slideshows may be freely used, modified or distributed by teachers and students anywhere on the planet (but not elsewhere).</a:t>
            </a:r>
          </a:p>
          <a:p>
            <a:pPr eaLnBrk="1" hangingPunct="1"/>
            <a:endParaRPr lang="en-AU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may NOT be sold.  </a:t>
            </a: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APPLICATIONS SLIDESHOWS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Terms to know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357813"/>
          </a:xfrm>
        </p:spPr>
        <p:txBody>
          <a:bodyPr/>
          <a:lstStyle/>
          <a:p>
            <a:pPr eaLnBrk="1" hangingPunct="1"/>
            <a:r>
              <a:rPr lang="en-AU" altLang="en-US" b="1"/>
              <a:t>Table</a:t>
            </a:r>
            <a:endParaRPr lang="en-AU" altLang="en-US"/>
          </a:p>
          <a:p>
            <a:pPr eaLnBrk="1" hangingPunct="1"/>
            <a:r>
              <a:rPr lang="en-AU" altLang="en-US" b="1"/>
              <a:t>Fields</a:t>
            </a:r>
          </a:p>
          <a:p>
            <a:pPr eaLnBrk="1" hangingPunct="1"/>
            <a:r>
              <a:rPr lang="en-AU" altLang="en-US" b="1"/>
              <a:t>Records</a:t>
            </a:r>
          </a:p>
          <a:p>
            <a:pPr eaLnBrk="1" hangingPunct="1"/>
            <a:r>
              <a:rPr lang="en-AU" altLang="en-US" b="1"/>
              <a:t>Field types </a:t>
            </a:r>
            <a:r>
              <a:rPr lang="en-AU" altLang="en-US"/>
              <a:t>– including Boolean</a:t>
            </a:r>
          </a:p>
          <a:p>
            <a:pPr eaLnBrk="1" hangingPunct="1"/>
            <a:r>
              <a:rPr lang="en-AU" altLang="en-US" b="1"/>
              <a:t>Validation</a:t>
            </a:r>
            <a:endParaRPr lang="en-AU" altLang="en-US"/>
          </a:p>
          <a:p>
            <a:pPr lvl="1" eaLnBrk="1" hangingPunct="1"/>
            <a:r>
              <a:rPr lang="en-AU" altLang="en-US"/>
              <a:t>range, type, existence, existence in limited list</a:t>
            </a:r>
          </a:p>
          <a:p>
            <a:pPr eaLnBrk="1" hangingPunct="1"/>
            <a:endParaRPr lang="en-AU" altLang="en-US" b="1"/>
          </a:p>
          <a:p>
            <a:pPr eaLnBrk="1" hangingPunct="1"/>
            <a:endParaRPr lang="en-AU" altLang="en-US"/>
          </a:p>
          <a:p>
            <a:pPr eaLnBrk="1" hangingPunct="1"/>
            <a:endParaRPr lang="en-AU" altLang="en-US"/>
          </a:p>
          <a:p>
            <a:pPr eaLnBrk="1" hangingPunct="1"/>
            <a:endParaRPr lang="en-AU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Terms to know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en-AU" altLang="en-US" sz="3600" b="1"/>
              <a:t>Limited list, </a:t>
            </a:r>
            <a:r>
              <a:rPr lang="en-AU" altLang="en-US" sz="3600"/>
              <a:t>value list</a:t>
            </a:r>
            <a:endParaRPr lang="en-AU" altLang="en-US" sz="3600" b="1"/>
          </a:p>
          <a:p>
            <a:pPr eaLnBrk="1" hangingPunct="1"/>
            <a:r>
              <a:rPr lang="en-AU" altLang="en-US" sz="3600" b="1"/>
              <a:t>Access hierarchy</a:t>
            </a:r>
          </a:p>
          <a:p>
            <a:pPr eaLnBrk="1" hangingPunct="1"/>
            <a:r>
              <a:rPr lang="en-AU" altLang="en-US" sz="3600" b="1"/>
              <a:t>Scripting, macros</a:t>
            </a:r>
          </a:p>
          <a:p>
            <a:pPr eaLnBrk="1" hangingPunct="1"/>
            <a:r>
              <a:rPr lang="en-AU" altLang="en-US" sz="3600" b="1"/>
              <a:t>Calculated/computed fields</a:t>
            </a:r>
          </a:p>
          <a:p>
            <a:pPr eaLnBrk="1" hangingPunct="1"/>
            <a:r>
              <a:rPr lang="en-AU" altLang="en-US" sz="3600" b="1"/>
              <a:t>Hungarian fieldname notation</a:t>
            </a:r>
          </a:p>
          <a:p>
            <a:pPr lvl="1" eaLnBrk="1" hangingPunct="1"/>
            <a:r>
              <a:rPr lang="en-AU" altLang="en-US" sz="3200"/>
              <a:t>E.g.  G_Total (global field), frmWages (form)</a:t>
            </a:r>
          </a:p>
          <a:p>
            <a:pPr eaLnBrk="1" hangingPunct="1"/>
            <a:endParaRPr lang="en-AU" altLang="en-US" sz="36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Concepts to know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4000" b="1"/>
              <a:t>Normalisation</a:t>
            </a:r>
          </a:p>
          <a:p>
            <a:pPr eaLnBrk="1" hangingPunct="1"/>
            <a:r>
              <a:rPr lang="en-AU" altLang="en-US" sz="4000" b="1"/>
              <a:t>Design tools</a:t>
            </a:r>
          </a:p>
          <a:p>
            <a:pPr lvl="1" eaLnBrk="1" hangingPunct="1"/>
            <a:r>
              <a:rPr lang="en-AU" altLang="en-US" sz="3600"/>
              <a:t>Entity Relationship Diagram</a:t>
            </a:r>
          </a:p>
          <a:p>
            <a:pPr lvl="1" eaLnBrk="1" hangingPunct="1"/>
            <a:r>
              <a:rPr lang="en-AU" altLang="en-US" sz="3600"/>
              <a:t>Data Dictionary</a:t>
            </a:r>
          </a:p>
          <a:p>
            <a:pPr lvl="1" eaLnBrk="1" hangingPunct="1"/>
            <a:r>
              <a:rPr lang="en-AU" altLang="en-US" sz="3600"/>
              <a:t>Data structure diagram/chart</a:t>
            </a:r>
          </a:p>
          <a:p>
            <a:pPr eaLnBrk="1" hangingPunct="1"/>
            <a:endParaRPr lang="en-AU" altLang="en-US" sz="4000"/>
          </a:p>
          <a:p>
            <a:pPr eaLnBrk="1" hangingPunct="1"/>
            <a:endParaRPr lang="en-AU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Terms to Know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eaLnBrk="1" hangingPunct="1"/>
            <a:r>
              <a:rPr lang="en-AU" altLang="en-US" sz="3600" b="1"/>
              <a:t>Key field, primary key, match field</a:t>
            </a:r>
          </a:p>
          <a:p>
            <a:pPr eaLnBrk="1" hangingPunct="1"/>
            <a:r>
              <a:rPr lang="en-AU" altLang="en-US" sz="3600" b="1"/>
              <a:t>Foreign key</a:t>
            </a:r>
          </a:p>
          <a:p>
            <a:pPr eaLnBrk="1" hangingPunct="1"/>
            <a:r>
              <a:rPr lang="en-AU" altLang="en-US" sz="3600" b="1"/>
              <a:t>Relational</a:t>
            </a:r>
          </a:p>
          <a:p>
            <a:pPr eaLnBrk="1" hangingPunct="1"/>
            <a:r>
              <a:rPr lang="en-AU" altLang="en-US" sz="3600" b="1"/>
              <a:t>Flat-file</a:t>
            </a:r>
          </a:p>
          <a:p>
            <a:pPr eaLnBrk="1" hangingPunct="1"/>
            <a:r>
              <a:rPr lang="en-AU" altLang="en-US" sz="3600" b="1"/>
              <a:t>Relationships</a:t>
            </a:r>
          </a:p>
          <a:p>
            <a:pPr lvl="1" eaLnBrk="1" hangingPunct="1"/>
            <a:r>
              <a:rPr lang="en-AU" altLang="en-US" sz="3200"/>
              <a:t>1:1</a:t>
            </a:r>
          </a:p>
          <a:p>
            <a:pPr lvl="1" eaLnBrk="1" hangingPunct="1"/>
            <a:r>
              <a:rPr lang="en-AU" altLang="en-US" sz="3200"/>
              <a:t>1:many</a:t>
            </a:r>
          </a:p>
          <a:p>
            <a:pPr lvl="1" eaLnBrk="1" hangingPunct="1"/>
            <a:r>
              <a:rPr lang="en-AU" altLang="en-US" sz="3200"/>
              <a:t>many:many</a:t>
            </a:r>
          </a:p>
          <a:p>
            <a:pPr eaLnBrk="1" hangingPunct="1"/>
            <a:endParaRPr lang="en-AU" altLang="en-US" sz="360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3857625"/>
            <a:ext cx="42195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Terms to Know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AU" altLang="en-US" sz="3600"/>
              <a:t>Examiners </a:t>
            </a:r>
            <a:r>
              <a:rPr lang="en-AU" altLang="en-US" sz="3600" i="1"/>
              <a:t>should</a:t>
            </a:r>
            <a:r>
              <a:rPr lang="en-AU" altLang="en-US" sz="3600"/>
              <a:t> not use “MS Access” terminology in exam questions – but play it safe.  Know these…</a:t>
            </a:r>
          </a:p>
          <a:p>
            <a:pPr eaLnBrk="1" hangingPunct="1"/>
            <a:endParaRPr lang="en-AU" altLang="en-US" sz="1800" b="1"/>
          </a:p>
          <a:p>
            <a:pPr eaLnBrk="1" hangingPunct="1"/>
            <a:r>
              <a:rPr lang="en-AU" altLang="en-US" sz="3600" b="1"/>
              <a:t>Form</a:t>
            </a:r>
            <a:r>
              <a:rPr lang="en-AU" altLang="en-US" sz="3600"/>
              <a:t> (input) layout</a:t>
            </a:r>
          </a:p>
          <a:p>
            <a:pPr eaLnBrk="1" hangingPunct="1"/>
            <a:r>
              <a:rPr lang="en-AU" altLang="en-US" sz="3600" b="1"/>
              <a:t>Query</a:t>
            </a:r>
            <a:r>
              <a:rPr lang="en-AU" altLang="en-US" sz="3600"/>
              <a:t> find</a:t>
            </a:r>
          </a:p>
          <a:p>
            <a:pPr eaLnBrk="1" hangingPunct="1"/>
            <a:r>
              <a:rPr lang="en-AU" altLang="en-US" sz="3600" b="1"/>
              <a:t>Report</a:t>
            </a:r>
            <a:r>
              <a:rPr lang="en-AU" altLang="en-US" sz="3600"/>
              <a:t> (output) layout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Structure of databases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AU" altLang="en-US"/>
              <a:t>Databases need at least one </a:t>
            </a:r>
            <a:r>
              <a:rPr lang="en-AU" altLang="en-US" b="1"/>
              <a:t>table</a:t>
            </a:r>
            <a:r>
              <a:rPr lang="en-AU" altLang="en-US"/>
              <a:t> of data (relational databases need at least two tables)</a:t>
            </a:r>
          </a:p>
          <a:p>
            <a:pPr eaLnBrk="1" hangingPunct="1"/>
            <a:r>
              <a:rPr lang="en-AU" altLang="en-US"/>
              <a:t>Each table consists of </a:t>
            </a:r>
            <a:r>
              <a:rPr lang="en-AU" altLang="en-US" b="1"/>
              <a:t>fields </a:t>
            </a:r>
            <a:r>
              <a:rPr lang="en-AU" altLang="en-US"/>
              <a:t>(columns) e.g. surname, postcode, pay rate</a:t>
            </a:r>
          </a:p>
          <a:p>
            <a:pPr eaLnBrk="1" hangingPunct="1"/>
            <a:r>
              <a:rPr lang="en-AU" altLang="en-US"/>
              <a:t>Each field needs to be defined before data is entered</a:t>
            </a:r>
          </a:p>
          <a:p>
            <a:pPr eaLnBrk="1" hangingPunct="1"/>
            <a:r>
              <a:rPr lang="en-AU" altLang="en-US"/>
              <a:t>Each field has  a type, e.g.  Text, number, Boolean.</a:t>
            </a:r>
          </a:p>
          <a:p>
            <a:pPr eaLnBrk="1" hangingPunct="1"/>
            <a:endParaRPr lang="en-AU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Structure of databases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AU" altLang="en-US"/>
              <a:t>A table’s row containing a full set of fields about a person or item is a </a:t>
            </a:r>
            <a:r>
              <a:rPr lang="en-AU" altLang="en-US" b="1"/>
              <a:t>record</a:t>
            </a:r>
            <a:r>
              <a:rPr lang="en-AU" altLang="en-US"/>
              <a:t> (e.g. Fred’s surname, postcode, pay rate)</a:t>
            </a:r>
          </a:p>
          <a:p>
            <a:pPr eaLnBrk="1" hangingPunct="1"/>
            <a:r>
              <a:rPr lang="en-AU" altLang="en-US"/>
              <a:t>Related tables are linked by </a:t>
            </a:r>
            <a:r>
              <a:rPr lang="en-AU" altLang="en-US" b="1"/>
              <a:t>relationships</a:t>
            </a:r>
            <a:r>
              <a:rPr lang="en-AU" altLang="en-US"/>
              <a:t> to allow lookups of data from other tables.</a:t>
            </a:r>
          </a:p>
          <a:p>
            <a:pPr eaLnBrk="1" hangingPunct="1"/>
            <a:r>
              <a:rPr lang="en-AU" altLang="en-US"/>
              <a:t>E.g. using a customer ID entered in the </a:t>
            </a:r>
            <a:r>
              <a:rPr lang="en-AU" altLang="en-US" i="1"/>
              <a:t>sales table</a:t>
            </a:r>
            <a:r>
              <a:rPr lang="en-AU" altLang="en-US"/>
              <a:t> can extract their name, address, payment history etc from the </a:t>
            </a:r>
            <a:r>
              <a:rPr lang="en-AU" altLang="en-US" i="1"/>
              <a:t>customer table</a:t>
            </a:r>
            <a:r>
              <a:rPr lang="en-AU" altLang="en-US"/>
              <a:t>.</a:t>
            </a:r>
          </a:p>
          <a:p>
            <a:pPr eaLnBrk="1" hangingPunct="1"/>
            <a:endParaRPr lang="en-AU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1284</Words>
  <Application>Microsoft Office PowerPoint</Application>
  <PresentationFormat>On-screen Show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VCE IT Theory Slideshows</vt:lpstr>
      <vt:lpstr>OVERVIEW</vt:lpstr>
      <vt:lpstr>Terms to know</vt:lpstr>
      <vt:lpstr>Terms to know</vt:lpstr>
      <vt:lpstr>Concepts to know</vt:lpstr>
      <vt:lpstr>Terms to Know</vt:lpstr>
      <vt:lpstr>Terms to Know</vt:lpstr>
      <vt:lpstr>Structure of databases</vt:lpstr>
      <vt:lpstr>Structure of databases</vt:lpstr>
      <vt:lpstr>Relationships can be complicated</vt:lpstr>
      <vt:lpstr>Naming conventions</vt:lpstr>
      <vt:lpstr>Naming conventions</vt:lpstr>
      <vt:lpstr>Naming Conventions</vt:lpstr>
      <vt:lpstr>Flat file and relational databases</vt:lpstr>
      <vt:lpstr>Why relational?</vt:lpstr>
      <vt:lpstr>PowerPoint Presentation</vt:lpstr>
      <vt:lpstr>PowerPoint Presentation</vt:lpstr>
      <vt:lpstr>PowerPoint Presentation</vt:lpstr>
      <vt:lpstr>Primary &amp; Foreign Keys</vt:lpstr>
      <vt:lpstr>Remember the last example?</vt:lpstr>
      <vt:lpstr>Data types and data formats</vt:lpstr>
      <vt:lpstr>Calculated fields (Filemaker)</vt:lpstr>
      <vt:lpstr>Calculated fields (Access)</vt:lpstr>
      <vt:lpstr>Calculated fields</vt:lpstr>
      <vt:lpstr>Calculated fields</vt:lpstr>
      <vt:lpstr>Tips </vt:lpstr>
      <vt:lpstr>Data formats</vt:lpstr>
      <vt:lpstr>Because you’ve been good</vt:lpstr>
      <vt:lpstr>IT APPLICATIONS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38</cp:revision>
  <dcterms:created xsi:type="dcterms:W3CDTF">2009-02-06T03:31:51Z</dcterms:created>
  <dcterms:modified xsi:type="dcterms:W3CDTF">2016-09-11T01:45:21Z</dcterms:modified>
</cp:coreProperties>
</file>