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3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81" r:id="rId14"/>
    <p:sldId id="267" r:id="rId15"/>
    <p:sldId id="271" r:id="rId16"/>
    <p:sldId id="277" r:id="rId17"/>
    <p:sldId id="278" r:id="rId18"/>
    <p:sldId id="279" r:id="rId19"/>
    <p:sldId id="280" r:id="rId20"/>
    <p:sldId id="282" r:id="rId21"/>
    <p:sldId id="283" r:id="rId22"/>
    <p:sldId id="25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BB1E47-15C8-4759-A1AA-4C35B0DFB959}" type="datetimeFigureOut">
              <a:rPr lang="en-AU"/>
              <a:pPr>
                <a:defRPr/>
              </a:pPr>
              <a:t>11/09/2016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D937335-28AC-4CFA-9B88-F36CA4C1017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4081-0B56-43FF-AA60-FBD214BD513A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5AB41-9BC2-4BDE-9633-11FFFB9A9F8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87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8E87-EA42-4B1B-B203-4DB8DE13AC74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807E8-29ED-465E-A619-D1F5C1EF92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25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BC79-7843-4DCE-9FFD-4DB81B461B1C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0554-E7BB-45A4-AF28-95CF78544CD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053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BAB9F-357D-450C-8E26-3CAB9ED5733C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F1660-5D9A-400F-81B2-973E5BFF106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7396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1FC42-C010-4B56-825C-5B342AE567FF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CAD1-084C-484C-A2EF-E28FD7732DF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95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5480E-3F1A-48B7-9AE7-4F5F0D69BA9E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0C4F-0072-49EC-B1E2-105F1F4A7E6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51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EFD47-2214-4897-A1A7-470ED1D08315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4F5B-BE33-4DF4-BD48-462CD9F1DD0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61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5DAD-0D63-49A1-A73B-B08A13A7F989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3FE1E-A2D4-4BF4-A2CB-C78DD1BF0E1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54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4BDD7-DD6A-4DA6-AF3F-0121E2537613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6276-E3AD-47E3-81E4-C3BF37477F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33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B3EE5-B039-416C-9F7D-18F49CFEEE50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9874A-A8BD-4F5E-97E7-A9948F6CA32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80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EE7B-4735-439C-9531-AFE9B7FDC6B4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51763-301D-4923-B71A-4EE06337CD6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87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DF2082-9CC3-4A7B-B185-3D4C62C8828B}" type="datetimeFigureOut">
              <a:rPr lang="en-US"/>
              <a:pPr>
                <a:defRPr/>
              </a:pPr>
              <a:t>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755AB7-C18B-4E7F-B790-059F986BBA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Design-Tools-DFD.ppt" TargetMode="External"/><Relationship Id="rId3" Type="http://schemas.openxmlformats.org/officeDocument/2006/relationships/slide" Target="slide4.xml"/><Relationship Id="rId7" Type="http://schemas.openxmlformats.org/officeDocument/2006/relationships/hyperlink" Target="DataDictionary.ppt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Design-Tools-ERD.pptx" TargetMode="External"/><Relationship Id="rId5" Type="http://schemas.openxmlformats.org/officeDocument/2006/relationships/slide" Target="slide21.xml"/><Relationship Id="rId10" Type="http://schemas.openxmlformats.org/officeDocument/2006/relationships/hyperlink" Target="Design-Tools-Other.ppt" TargetMode="External"/><Relationship Id="rId4" Type="http://schemas.openxmlformats.org/officeDocument/2006/relationships/slide" Target="slide16.xml"/><Relationship Id="rId9" Type="http://schemas.openxmlformats.org/officeDocument/2006/relationships/hyperlink" Target="Design-Tools-Website.pp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ERD.p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9050"/>
            <a:ext cx="3162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714375"/>
          </a:xfrm>
        </p:spPr>
        <p:txBody>
          <a:bodyPr/>
          <a:lstStyle/>
          <a:p>
            <a:pPr eaLnBrk="1" hangingPunct="1"/>
            <a:r>
              <a:rPr lang="en-AU" altLang="en-US" sz="3200" i="1"/>
              <a:t>IT Applications Theory Slideshows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75" y="5157788"/>
            <a:ext cx="4643438" cy="1352550"/>
          </a:xfrm>
        </p:spPr>
        <p:txBody>
          <a:bodyPr rtlCol="0">
            <a:normAutofit fontScale="85000" lnSpcReduction="2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AU" dirty="0"/>
              <a:t>By Mark Kelly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/>
              <a:t>mark@vceit.com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AU" dirty="0"/>
              <a:t>vceit.com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1643063"/>
            <a:ext cx="7772400" cy="19288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6000" i="1" dirty="0">
                <a:latin typeface="+mj-lt"/>
                <a:ea typeface="+mj-ea"/>
                <a:cs typeface="+mj-cs"/>
              </a:rPr>
              <a:t>Database </a:t>
            </a:r>
            <a:r>
              <a:rPr lang="en-AU" sz="6000" i="1">
                <a:latin typeface="+mj-lt"/>
                <a:ea typeface="+mj-ea"/>
                <a:cs typeface="+mj-cs"/>
              </a:rPr>
              <a:t>Design Tools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i="1">
                <a:latin typeface="+mj-lt"/>
                <a:ea typeface="+mj-ea"/>
                <a:cs typeface="+mj-cs"/>
              </a:rPr>
              <a:t>Note – the only mandated design tool for databases in 2016 is the ERD.</a:t>
            </a:r>
            <a:endParaRPr lang="en-AU" sz="1000" i="1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 algorithm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Age = time between date of birth (DOB) and date now.</a:t>
            </a:r>
          </a:p>
          <a:p>
            <a:r>
              <a:rPr lang="en-AU" altLang="en-US"/>
              <a:t>The current date would </a:t>
            </a:r>
            <a:r>
              <a:rPr lang="en-AU" altLang="en-US" b="1"/>
              <a:t>not</a:t>
            </a:r>
            <a:r>
              <a:rPr lang="en-AU" altLang="en-US"/>
              <a:t> be typed into the database! (Why?)</a:t>
            </a:r>
          </a:p>
          <a:p>
            <a:r>
              <a:rPr lang="en-AU" altLang="en-US"/>
              <a:t>Database can fetch current date from the system clock.</a:t>
            </a:r>
          </a:p>
          <a:p>
            <a:r>
              <a:rPr lang="en-AU" altLang="en-US"/>
              <a:t>In Filemaker, the function is </a:t>
            </a:r>
            <a:r>
              <a:rPr lang="en-AU" altLang="en-US" b="1"/>
              <a:t>GET(Currentdate)</a:t>
            </a:r>
          </a:p>
          <a:p>
            <a:r>
              <a:rPr lang="en-AU" altLang="en-US"/>
              <a:t>Other DBMS use similar functions.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The algorithm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In Excel, Filemaker, Access etc, subtracting one date from another gives the number of days between the dates</a:t>
            </a:r>
          </a:p>
          <a:p>
            <a:r>
              <a:rPr lang="en-AU" altLang="en-US"/>
              <a:t>Note: only works if the dates are saved in a </a:t>
            </a:r>
            <a:r>
              <a:rPr lang="en-AU" altLang="en-US" b="1"/>
              <a:t>date field</a:t>
            </a:r>
            <a:r>
              <a:rPr lang="en-AU" altLang="en-US"/>
              <a:t>, or as </a:t>
            </a:r>
            <a:r>
              <a:rPr lang="en-AU" altLang="en-US" b="1"/>
              <a:t>type date</a:t>
            </a:r>
            <a:r>
              <a:rPr lang="en-AU" altLang="en-US"/>
              <a:t> so the software can do the calculations!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1143000"/>
          </a:xfrm>
        </p:spPr>
        <p:txBody>
          <a:bodyPr/>
          <a:lstStyle/>
          <a:p>
            <a:r>
              <a:rPr lang="en-AU" altLang="en-US"/>
              <a:t>The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1428750"/>
          </a:xfrm>
        </p:spPr>
        <p:txBody>
          <a:bodyPr/>
          <a:lstStyle/>
          <a:p>
            <a:r>
              <a:rPr lang="en-AU" altLang="en-US"/>
              <a:t>To convert days to years, divide by 365.25</a:t>
            </a:r>
          </a:p>
          <a:p>
            <a:r>
              <a:rPr lang="en-AU" altLang="en-US"/>
              <a:t>(Why the .25?)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Speaking of leap years and algorithms…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13" y="3214688"/>
            <a:ext cx="3533775" cy="3533775"/>
          </a:xfrm>
          <a:noFill/>
        </p:spPr>
      </p:pic>
      <p:pic>
        <p:nvPicPr>
          <p:cNvPr id="153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405188"/>
            <a:ext cx="4286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857250" y="1573213"/>
            <a:ext cx="73580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>
                <a:latin typeface="Arial" panose="020B0604020202020204" pitchFamily="34" charset="0"/>
              </a:rPr>
              <a:t>Two ways of representing an algorithm: a </a:t>
            </a:r>
            <a:r>
              <a:rPr lang="en-AU" altLang="en-US" sz="2400" b="1">
                <a:latin typeface="Arial" panose="020B0604020202020204" pitchFamily="34" charset="0"/>
              </a:rPr>
              <a:t>decision tree</a:t>
            </a:r>
            <a:r>
              <a:rPr lang="en-AU" altLang="en-US" sz="2400">
                <a:latin typeface="Arial" panose="020B0604020202020204" pitchFamily="34" charset="0"/>
              </a:rPr>
              <a:t> (this one uses flow chart symbols), and </a:t>
            </a:r>
            <a:r>
              <a:rPr lang="en-AU" altLang="en-US" sz="2400" b="1">
                <a:latin typeface="Arial" panose="020B0604020202020204" pitchFamily="34" charset="0"/>
              </a:rPr>
              <a:t>pseudocode </a:t>
            </a:r>
            <a:r>
              <a:rPr lang="en-AU" altLang="en-US" sz="2400">
                <a:latin typeface="Arial" panose="020B0604020202020204" pitchFamily="34" charset="0"/>
              </a:rPr>
              <a:t>(which is half-programming language, half normal English)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3344863"/>
          <a:ext cx="8229600" cy="319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92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Process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Output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98">
                <a:tc>
                  <a:txBody>
                    <a:bodyPr/>
                    <a:lstStyle/>
                    <a:p>
                      <a:r>
                        <a:rPr lang="en-AU" sz="2800" dirty="0"/>
                        <a:t>Current date</a:t>
                      </a:r>
                    </a:p>
                    <a:p>
                      <a:r>
                        <a:rPr lang="en-AU" sz="2800" dirty="0"/>
                        <a:t>Date</a:t>
                      </a:r>
                      <a:r>
                        <a:rPr lang="en-AU" sz="2800" baseline="0" dirty="0"/>
                        <a:t> of birth</a:t>
                      </a:r>
                      <a:endParaRPr lang="en-AU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(Now</a:t>
                      </a:r>
                      <a:r>
                        <a:rPr lang="en-AU" sz="2800" baseline="0" dirty="0"/>
                        <a:t> – DOB)/365.25</a:t>
                      </a:r>
                      <a:endParaRPr lang="en-AU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Age in years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091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91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91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13" name="TextBox 4"/>
          <p:cNvSpPr txBox="1">
            <a:spLocks noChangeArrowheads="1"/>
          </p:cNvSpPr>
          <p:nvPr/>
        </p:nvSpPr>
        <p:spPr bwMode="auto">
          <a:xfrm>
            <a:off x="285750" y="1143000"/>
            <a:ext cx="85725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Now work out what data (input) you need to calculate this information (output).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Need 2 pieces of data – the </a:t>
            </a:r>
            <a:r>
              <a:rPr lang="en-AU" altLang="en-US" i="1">
                <a:latin typeface="Arial" panose="020B0604020202020204" pitchFamily="34" charset="0"/>
              </a:rPr>
              <a:t>current date</a:t>
            </a:r>
            <a:r>
              <a:rPr lang="en-AU" altLang="en-US">
                <a:latin typeface="Arial" panose="020B0604020202020204" pitchFamily="34" charset="0"/>
              </a:rPr>
              <a:t> and the </a:t>
            </a:r>
            <a:r>
              <a:rPr lang="en-AU" altLang="en-US" i="1">
                <a:latin typeface="Arial" panose="020B0604020202020204" pitchFamily="34" charset="0"/>
              </a:rPr>
              <a:t>person’s date of birth</a:t>
            </a:r>
            <a:r>
              <a:rPr lang="en-AU" altLang="en-US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Should describe the </a:t>
            </a:r>
            <a:r>
              <a:rPr lang="en-AU" altLang="en-US" b="1"/>
              <a:t>logic</a:t>
            </a:r>
            <a:r>
              <a:rPr lang="en-AU" altLang="en-US"/>
              <a:t> of </a:t>
            </a:r>
            <a:r>
              <a:rPr lang="en-AU" altLang="en-US" b="1"/>
              <a:t>every</a:t>
            </a:r>
            <a:r>
              <a:rPr lang="en-AU" altLang="en-US"/>
              <a:t> calculation in the database, spreadsheet or software being developed.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05100"/>
            <a:ext cx="41148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structure table / diagram</a:t>
            </a:r>
            <a:endParaRPr lang="en-AU" alt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 data structure table is like a </a:t>
            </a:r>
            <a:r>
              <a:rPr lang="en-AU" altLang="en-US" b="1"/>
              <a:t>data dictionary</a:t>
            </a:r>
          </a:p>
          <a:p>
            <a:r>
              <a:rPr lang="en-AU" altLang="en-US"/>
              <a:t>It’s a table that summarises the fields in a table, including the fields’:</a:t>
            </a:r>
          </a:p>
          <a:p>
            <a:pPr lvl="1"/>
            <a:r>
              <a:rPr lang="en-AU" altLang="en-US"/>
              <a:t>Names</a:t>
            </a:r>
          </a:p>
          <a:p>
            <a:pPr lvl="1"/>
            <a:r>
              <a:rPr lang="en-AU" altLang="en-US"/>
              <a:t>Data types</a:t>
            </a:r>
          </a:p>
          <a:p>
            <a:pPr lvl="1"/>
            <a:r>
              <a:rPr lang="en-AU" altLang="en-US"/>
              <a:t>Size (if relevant)</a:t>
            </a:r>
          </a:p>
          <a:p>
            <a:pPr lvl="1"/>
            <a:r>
              <a:rPr lang="en-AU" altLang="en-US"/>
              <a:t>Validation rules</a:t>
            </a:r>
          </a:p>
          <a:p>
            <a:pPr lvl="1"/>
            <a:r>
              <a:rPr lang="en-AU" altLang="en-US"/>
              <a:t>Other useful information on each field</a:t>
            </a:r>
          </a:p>
          <a:p>
            <a:pPr lvl="1"/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structure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285875"/>
          <a:ext cx="6583364" cy="512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20">
                <a:tc>
                  <a:txBody>
                    <a:bodyPr/>
                    <a:lstStyle/>
                    <a:p>
                      <a:r>
                        <a:rPr lang="en-AU" sz="1800" dirty="0"/>
                        <a:t>Field Name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Type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Length</a:t>
                      </a:r>
                      <a:br>
                        <a:rPr lang="en-AU" sz="1800" dirty="0"/>
                      </a:br>
                      <a:r>
                        <a:rPr lang="en-AU" sz="1800" dirty="0"/>
                        <a:t>(if</a:t>
                      </a:r>
                      <a:r>
                        <a:rPr lang="en-AU" sz="1800" baseline="0" dirty="0"/>
                        <a:t> relevant)</a:t>
                      </a:r>
                      <a:endParaRPr lang="en-AU" sz="1800" dirty="0"/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Validation rule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r>
                        <a:rPr lang="en-AU" sz="1800" dirty="0" err="1"/>
                        <a:t>Givenname</a:t>
                      </a:r>
                      <a:endParaRPr lang="en-AU" sz="1800" dirty="0"/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Text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15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Must exist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94">
                <a:tc>
                  <a:txBody>
                    <a:bodyPr/>
                    <a:lstStyle/>
                    <a:p>
                      <a:r>
                        <a:rPr lang="en-AU" sz="1800" dirty="0"/>
                        <a:t>DOB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Date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-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Must be between 1</a:t>
                      </a:r>
                      <a:r>
                        <a:rPr lang="en-AU" sz="1800" baseline="0" dirty="0"/>
                        <a:t> Jan 1908 and 31 Dec 2008</a:t>
                      </a:r>
                      <a:endParaRPr lang="en-AU" sz="1800" dirty="0"/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94">
                <a:tc>
                  <a:txBody>
                    <a:bodyPr/>
                    <a:lstStyle/>
                    <a:p>
                      <a:r>
                        <a:rPr lang="en-AU" sz="1800" dirty="0"/>
                        <a:t>State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Text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3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Must exist in list: Vic,</a:t>
                      </a:r>
                      <a:r>
                        <a:rPr lang="en-AU" sz="1800" baseline="0" dirty="0"/>
                        <a:t> NSW, Qld, SA, WA, Tas, ACT</a:t>
                      </a:r>
                      <a:endParaRPr lang="en-AU" sz="1800" dirty="0"/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468">
                <a:tc>
                  <a:txBody>
                    <a:bodyPr/>
                    <a:lstStyle/>
                    <a:p>
                      <a:r>
                        <a:rPr lang="en-AU" sz="1800" dirty="0"/>
                        <a:t>ID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Text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5</a:t>
                      </a:r>
                    </a:p>
                  </a:txBody>
                  <a:tcPr marL="91436" marR="91436" marT="45723" marB="45723"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Must be unique;</a:t>
                      </a:r>
                      <a:r>
                        <a:rPr lang="en-AU" sz="1800" baseline="0" dirty="0"/>
                        <a:t> must be 3 uppercase letters + 2 digits; must exist.</a:t>
                      </a:r>
                      <a:endParaRPr lang="en-AU" sz="1800" dirty="0"/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structure charts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3238"/>
          </a:xfrm>
        </p:spPr>
        <p:txBody>
          <a:bodyPr/>
          <a:lstStyle/>
          <a:p>
            <a:r>
              <a:rPr lang="en-AU" altLang="en-US"/>
              <a:t>May be known as a data structure </a:t>
            </a:r>
            <a:r>
              <a:rPr lang="en-AU" altLang="en-US" b="1"/>
              <a:t>diagram</a:t>
            </a:r>
            <a:r>
              <a:rPr lang="en-AU" altLang="en-US"/>
              <a:t>.</a:t>
            </a:r>
          </a:p>
          <a:p>
            <a:r>
              <a:rPr lang="en-AU" altLang="en-US"/>
              <a:t>Is a visual map of how tables in a database are related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</a:t>
            </a:r>
            <a:r>
              <a:rPr lang="en-AU" altLang="en-US"/>
              <a:t>structure chart - </a:t>
            </a:r>
            <a:br>
              <a:rPr lang="en-AU" altLang="en-US"/>
            </a:br>
            <a:r>
              <a:rPr lang="en-AU" altLang="en-US"/>
              <a:t>Like an ERD</a:t>
            </a:r>
            <a:endParaRPr lang="en-AU" altLang="en-US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2143125"/>
            <a:ext cx="8453438" cy="39290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Contents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r>
              <a:rPr lang="en-AU" altLang="en-US">
                <a:hlinkClick r:id="rId3" action="ppaction://hlinksldjump"/>
              </a:rPr>
              <a:t>Input-Process-Output (IPO) charts</a:t>
            </a:r>
            <a:endParaRPr lang="en-AU" altLang="en-US"/>
          </a:p>
          <a:p>
            <a:r>
              <a:rPr lang="en-AU" altLang="en-US">
                <a:hlinkClick r:id="rId4" action="ppaction://hlinksldjump"/>
              </a:rPr>
              <a:t>Data tables</a:t>
            </a:r>
            <a:endParaRPr lang="en-AU" altLang="en-US"/>
          </a:p>
          <a:p>
            <a:r>
              <a:rPr lang="en-AU" altLang="en-US">
                <a:hlinkClick r:id="rId5" action="ppaction://hlinksldjump"/>
              </a:rPr>
              <a:t>Structure Charts</a:t>
            </a:r>
            <a:endParaRPr lang="en-AU" altLang="en-US"/>
          </a:p>
          <a:p>
            <a:r>
              <a:rPr lang="en-AU" altLang="en-US">
                <a:hlinkClick r:id="rId6" action="ppaction://hlinkpres?slideindex=1&amp;slidetitle="/>
              </a:rPr>
              <a:t>ERD  - now has its own slideshow</a:t>
            </a:r>
            <a:endParaRPr lang="en-AU" altLang="en-US"/>
          </a:p>
          <a:p>
            <a:r>
              <a:rPr lang="en-US" altLang="en-US">
                <a:hlinkClick r:id="rId7" action="ppaction://hlinkpres?slideindex=1&amp;slidetitle="/>
              </a:rPr>
              <a:t>Data dictionaries </a:t>
            </a:r>
            <a:r>
              <a:rPr lang="en-US" altLang="en-US"/>
              <a:t>also have their own show</a:t>
            </a:r>
            <a:endParaRPr lang="en-AU" altLang="en-US"/>
          </a:p>
          <a:p>
            <a:pPr>
              <a:buFont typeface="Arial" panose="020B0604020202020204" pitchFamily="34" charset="0"/>
              <a:buNone/>
            </a:pPr>
            <a:endParaRPr lang="en-AU" altLang="en-US" sz="2000"/>
          </a:p>
          <a:p>
            <a:pPr>
              <a:buFont typeface="Arial" panose="020B0604020202020204" pitchFamily="34" charset="0"/>
              <a:buNone/>
            </a:pPr>
            <a:r>
              <a:rPr lang="en-AU" altLang="en-US" sz="2000"/>
              <a:t>Other design tools can be found in other slideshows:</a:t>
            </a:r>
          </a:p>
          <a:p>
            <a:pPr lvl="1" eaLnBrk="1" hangingPunct="1"/>
            <a:r>
              <a:rPr lang="en-AU" altLang="en-US" sz="2000">
                <a:hlinkClick r:id="rId8" action="ppaction://hlinkpres?slideindex=1&amp;slidetitle="/>
              </a:rPr>
              <a:t>DFD</a:t>
            </a:r>
            <a:r>
              <a:rPr lang="en-AU" altLang="en-US" sz="2000"/>
              <a:t>, </a:t>
            </a:r>
            <a:r>
              <a:rPr lang="en-AU" altLang="en-US" sz="2000">
                <a:hlinkClick r:id="rId9" action="ppaction://hlinkpres?slideindex=1&amp;slidetitle="/>
              </a:rPr>
              <a:t>website</a:t>
            </a:r>
            <a:r>
              <a:rPr lang="en-AU" altLang="en-US" sz="2000"/>
              <a:t>,  </a:t>
            </a:r>
            <a:r>
              <a:rPr lang="en-AU" altLang="en-US" sz="2000">
                <a:hlinkClick r:id="rId10" action="ppaction://hlinkpres?slideindex=1&amp;slidetitle="/>
              </a:rPr>
              <a:t>software development design tools</a:t>
            </a:r>
            <a:endParaRPr lang="en-AU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Also see ERD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>
                <a:hlinkClick r:id="rId2" action="ppaction://hlinkpres?slideindex=1&amp;slidetitle="/>
              </a:rPr>
              <a:t>Entity Relationship Diagram (ERD) </a:t>
            </a:r>
            <a:r>
              <a:rPr lang="en-AU" altLang="en-US"/>
              <a:t>as demonstrated by VCAA in their sample exam questions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6" y="1268760"/>
            <a:ext cx="8455868" cy="5511973"/>
          </a:xfrm>
        </p:spPr>
      </p:pic>
    </p:spTree>
    <p:extLst>
      <p:ext uri="{BB962C8B-B14F-4D97-AF65-F5344CB8AC3E}">
        <p14:creationId xmlns:p14="http://schemas.microsoft.com/office/powerpoint/2010/main" val="201606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mark@vceit.com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dirty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These slideshows may be freely used, modified or distributed by teachers and students anywhere on the planet (but not elsewhere).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may NOT be sold.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/>
              <a:t>They must NOT be redistributed if you modify them.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 APPLICATIONS SLIDESHOWS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Used to design formulae for calculated fields</a:t>
            </a:r>
          </a:p>
          <a:p>
            <a:r>
              <a:rPr lang="en-AU" altLang="en-US"/>
              <a:t>Also commonly used for </a:t>
            </a:r>
            <a:r>
              <a:rPr lang="en-AU" altLang="en-US" b="1"/>
              <a:t>spreadsheets</a:t>
            </a:r>
            <a:r>
              <a:rPr lang="en-AU" altLang="en-US"/>
              <a:t> and </a:t>
            </a:r>
            <a:r>
              <a:rPr lang="en-AU" altLang="en-US" b="1"/>
              <a:t>programming</a:t>
            </a:r>
            <a:r>
              <a:rPr lang="en-AU" altLang="en-US"/>
              <a:t>.</a:t>
            </a:r>
          </a:p>
          <a:p>
            <a:r>
              <a:rPr lang="en-AU" altLang="en-US"/>
              <a:t>Components (in order of thinking):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AU" altLang="en-US" b="1"/>
              <a:t>Output</a:t>
            </a:r>
            <a:r>
              <a:rPr lang="en-AU" altLang="en-US"/>
              <a:t> – the information required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AU" altLang="en-US" b="1"/>
              <a:t>Input</a:t>
            </a:r>
            <a:r>
              <a:rPr lang="en-AU" altLang="en-US"/>
              <a:t> – the data required to get the information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AU" altLang="en-US" b="1"/>
              <a:t>Processing</a:t>
            </a:r>
            <a:r>
              <a:rPr lang="en-AU" altLang="en-US"/>
              <a:t> – the </a:t>
            </a:r>
            <a:r>
              <a:rPr lang="en-AU" altLang="en-US" b="1"/>
              <a:t>algorithm</a:t>
            </a:r>
            <a:r>
              <a:rPr lang="en-AU" altLang="en-US"/>
              <a:t> (calculation strategy) that will convert the input into the output.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3214688"/>
          <a:ext cx="8229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Age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21" name="TextBox 4"/>
          <p:cNvSpPr txBox="1">
            <a:spLocks noChangeArrowheads="1"/>
          </p:cNvSpPr>
          <p:nvPr/>
        </p:nvSpPr>
        <p:spPr bwMode="auto">
          <a:xfrm>
            <a:off x="285750" y="1143000"/>
            <a:ext cx="8572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Work backwards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Start by deciding what information you want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For example, someone’s age in years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63" y="3214688"/>
          <a:ext cx="8229600" cy="332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417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Process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Output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968">
                <a:tc>
                  <a:txBody>
                    <a:bodyPr/>
                    <a:lstStyle/>
                    <a:p>
                      <a:r>
                        <a:rPr lang="en-AU" sz="2800" dirty="0"/>
                        <a:t>Current date</a:t>
                      </a:r>
                    </a:p>
                    <a:p>
                      <a:r>
                        <a:rPr lang="en-AU" sz="2800" dirty="0"/>
                        <a:t>Date</a:t>
                      </a:r>
                      <a:r>
                        <a:rPr lang="en-AU" sz="2800" baseline="0" dirty="0"/>
                        <a:t> of birth</a:t>
                      </a:r>
                      <a:endParaRPr lang="en-AU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Age in years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17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17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17"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45" name="TextBox 4"/>
          <p:cNvSpPr txBox="1">
            <a:spLocks noChangeArrowheads="1"/>
          </p:cNvSpPr>
          <p:nvPr/>
        </p:nvSpPr>
        <p:spPr bwMode="auto">
          <a:xfrm>
            <a:off x="285750" y="1143000"/>
            <a:ext cx="85725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Now work out what data (input) you need to calculate this information (output).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Need 2 pieces of data – the </a:t>
            </a:r>
            <a:r>
              <a:rPr lang="en-AU" altLang="en-US" i="1">
                <a:latin typeface="Arial" panose="020B0604020202020204" pitchFamily="34" charset="0"/>
              </a:rPr>
              <a:t>current date</a:t>
            </a:r>
            <a:r>
              <a:rPr lang="en-AU" altLang="en-US">
                <a:latin typeface="Arial" panose="020B0604020202020204" pitchFamily="34" charset="0"/>
              </a:rPr>
              <a:t> and the </a:t>
            </a:r>
            <a:r>
              <a:rPr lang="en-AU" altLang="en-US" i="1">
                <a:latin typeface="Arial" panose="020B0604020202020204" pitchFamily="34" charset="0"/>
              </a:rPr>
              <a:t>person’s date of birth</a:t>
            </a:r>
            <a:r>
              <a:rPr lang="en-AU" altLang="en-US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85750" y="1143000"/>
            <a:ext cx="8572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Now the tricky bit.  How will the output be calculated?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 The strategy used is also called an </a:t>
            </a:r>
            <a:r>
              <a:rPr lang="en-AU" altLang="en-US" i="1">
                <a:latin typeface="Arial" panose="020B0604020202020204" pitchFamily="34" charset="0"/>
              </a:rPr>
              <a:t>algorithm</a:t>
            </a:r>
            <a:r>
              <a:rPr lang="en-AU" altLang="en-US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AU" altLang="en-US">
                <a:latin typeface="Arial" panose="020B0604020202020204" pitchFamily="34" charset="0"/>
              </a:rPr>
              <a:t>In the IPO chart it can be expressed in an informal but understandable fashion called </a:t>
            </a:r>
            <a:r>
              <a:rPr lang="en-AU" altLang="en-US" b="1">
                <a:latin typeface="Arial" panose="020B0604020202020204" pitchFamily="34" charset="0"/>
              </a:rPr>
              <a:t>pseudocode</a:t>
            </a:r>
            <a:r>
              <a:rPr lang="en-AU" altLang="en-US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IPO chart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Pseudocode describes the processing needed.  It’s not meant to be 100% accurate programming.</a:t>
            </a:r>
          </a:p>
          <a:p>
            <a:r>
              <a:rPr lang="en-AU" altLang="en-US"/>
              <a:t>It </a:t>
            </a:r>
            <a:r>
              <a:rPr lang="en-AU" altLang="en-US" b="1"/>
              <a:t>does</a:t>
            </a:r>
            <a:r>
              <a:rPr lang="en-AU" altLang="en-US"/>
              <a:t> need to tell a programmer what to do.</a:t>
            </a:r>
          </a:p>
          <a:p>
            <a:pPr>
              <a:buFont typeface="Arial" panose="020B0604020202020204" pitchFamily="34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714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IT Applications Theory Slideshows</vt:lpstr>
      <vt:lpstr>Contents</vt:lpstr>
      <vt:lpstr>PowerPoint Presentation</vt:lpstr>
      <vt:lpstr>IPO chart</vt:lpstr>
      <vt:lpstr>IPO chart</vt:lpstr>
      <vt:lpstr>IPO chart</vt:lpstr>
      <vt:lpstr>IPO chart</vt:lpstr>
      <vt:lpstr>IPO chart</vt:lpstr>
      <vt:lpstr>IPO chart</vt:lpstr>
      <vt:lpstr>The algorithm</vt:lpstr>
      <vt:lpstr>The algorithm</vt:lpstr>
      <vt:lpstr>The algorithm</vt:lpstr>
      <vt:lpstr>Speaking of leap years and algorithms…</vt:lpstr>
      <vt:lpstr>IPO chart</vt:lpstr>
      <vt:lpstr>IPO chart</vt:lpstr>
      <vt:lpstr>Data structure table / diagram</vt:lpstr>
      <vt:lpstr>Data structure table</vt:lpstr>
      <vt:lpstr>Data structure charts</vt:lpstr>
      <vt:lpstr>Data structure chart -  Like an ERD</vt:lpstr>
      <vt:lpstr>Also see ERD</vt:lpstr>
      <vt:lpstr>Because you’ve been good</vt:lpstr>
      <vt:lpstr>IT APPLICATIONS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51</cp:revision>
  <dcterms:created xsi:type="dcterms:W3CDTF">2009-02-06T03:31:51Z</dcterms:created>
  <dcterms:modified xsi:type="dcterms:W3CDTF">2016-09-11T01:56:04Z</dcterms:modified>
</cp:coreProperties>
</file>