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7" r:id="rId4"/>
    <p:sldId id="259" r:id="rId5"/>
    <p:sldId id="260" r:id="rId6"/>
    <p:sldId id="263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79" r:id="rId17"/>
    <p:sldId id="297" r:id="rId18"/>
    <p:sldId id="298" r:id="rId19"/>
    <p:sldId id="299" r:id="rId20"/>
    <p:sldId id="300" r:id="rId21"/>
    <p:sldId id="302" r:id="rId22"/>
    <p:sldId id="303" r:id="rId23"/>
    <p:sldId id="301" r:id="rId24"/>
    <p:sldId id="304" r:id="rId25"/>
    <p:sldId id="305" r:id="rId26"/>
    <p:sldId id="306" r:id="rId27"/>
    <p:sldId id="307" r:id="rId28"/>
    <p:sldId id="308" r:id="rId29"/>
    <p:sldId id="309" r:id="rId30"/>
    <p:sldId id="311" r:id="rId31"/>
    <p:sldId id="312" r:id="rId32"/>
    <p:sldId id="313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257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1" autoAdjust="0"/>
    <p:restoredTop sz="94660"/>
  </p:normalViewPr>
  <p:slideViewPr>
    <p:cSldViewPr>
      <p:cViewPr varScale="1">
        <p:scale>
          <a:sx n="96" d="100"/>
          <a:sy n="96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B0381-6D35-4423-A880-0BC970FA3AC4}" type="datetimeFigureOut">
              <a:rPr lang="en-US"/>
              <a:pPr>
                <a:defRPr/>
              </a:pPr>
              <a:t>8/23/2016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AEB76-DCBA-43FF-BFCE-18D144CD52C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7371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D7A99-A257-4944-BC2D-FC3A4B140F4D}" type="datetimeFigureOut">
              <a:rPr lang="en-US"/>
              <a:pPr>
                <a:defRPr/>
              </a:pPr>
              <a:t>8/23/2016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96B97-A73C-4147-B8A9-14F3A3FF42A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1224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2F0BA-DCD8-4CBA-AABA-24943129278E}" type="datetimeFigureOut">
              <a:rPr lang="en-US"/>
              <a:pPr>
                <a:defRPr/>
              </a:pPr>
              <a:t>8/23/2016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8AE84-42A9-4911-9D57-3578E64D522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5009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5B6A9-5D71-4A92-BF5A-9B4003F6C39A}" type="datetimeFigureOut">
              <a:rPr lang="en-US"/>
              <a:pPr>
                <a:defRPr/>
              </a:pPr>
              <a:t>8/23/2016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D28AC-AED2-4B84-BD4B-299BBCA162E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649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5DDF7-4E76-485C-B963-B95E7424BA30}" type="datetimeFigureOut">
              <a:rPr lang="en-US"/>
              <a:pPr>
                <a:defRPr/>
              </a:pPr>
              <a:t>8/23/2016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78F67-7ECC-4E4D-AD98-96CB73DD897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0988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C47CF-963C-4967-BD26-FE88BD61DC5C}" type="datetimeFigureOut">
              <a:rPr lang="en-US"/>
              <a:pPr>
                <a:defRPr/>
              </a:pPr>
              <a:t>8/23/2016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06A51-E435-45A2-AABF-986B48E0EA4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6632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60ED4-45AC-4FCB-B6EB-C2B05FD79FEC}" type="datetimeFigureOut">
              <a:rPr lang="en-US"/>
              <a:pPr>
                <a:defRPr/>
              </a:pPr>
              <a:t>8/23/2016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F7C98-DCD6-4570-8A3A-1B39281A23A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4926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C9590-3D59-4AB8-98E3-80BE599271B0}" type="datetimeFigureOut">
              <a:rPr lang="en-US"/>
              <a:pPr>
                <a:defRPr/>
              </a:pPr>
              <a:t>8/23/2016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EE392-386E-41B9-9D35-D1EDA58B584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0932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F7D6B-5956-4F70-9B7C-C4B04C906DE2}" type="datetimeFigureOut">
              <a:rPr lang="en-US"/>
              <a:pPr>
                <a:defRPr/>
              </a:pPr>
              <a:t>8/23/2016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F8F7B-A613-4DE0-9189-DFB4CB488FD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9027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6D716-6B84-407F-8C43-3D667679D2A2}" type="datetimeFigureOut">
              <a:rPr lang="en-US"/>
              <a:pPr>
                <a:defRPr/>
              </a:pPr>
              <a:t>8/23/2016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2C6EB-6B21-4862-8D63-3752AE54E26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8353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F1A73-452C-4BF4-84D7-933C41B88353}" type="datetimeFigureOut">
              <a:rPr lang="en-US"/>
              <a:pPr>
                <a:defRPr/>
              </a:pPr>
              <a:t>8/23/2016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05FA0-E873-4495-96D7-D3C0AECF2A4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3468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FA41AC-3508-4A01-AE57-A0EB3002DF44}" type="datetimeFigureOut">
              <a:rPr lang="en-US"/>
              <a:pPr>
                <a:defRPr/>
              </a:pPr>
              <a:t>8/23/2016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A519D6A-2ADC-412E-800E-92182778740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caa.vic.edu.au/Documents/vce/computing/Informatics_examination_ER_Conventions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714375" y="500063"/>
            <a:ext cx="7772400" cy="714375"/>
          </a:xfrm>
        </p:spPr>
        <p:txBody>
          <a:bodyPr/>
          <a:lstStyle/>
          <a:p>
            <a:pPr eaLnBrk="1" hangingPunct="1"/>
            <a:r>
              <a:rPr lang="en-AU" altLang="en-US" sz="3200" i="1"/>
              <a:t>VCE IT Theory Slideshows – ITI</a:t>
            </a:r>
            <a:br>
              <a:rPr lang="en-AU" altLang="en-US" sz="3200" i="1"/>
            </a:br>
            <a:r>
              <a:rPr lang="en-AU" altLang="en-US" sz="3200" b="1" i="1"/>
              <a:t>Updated for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/>
              <a:t>By Mark Kelly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AU" dirty="0"/>
              <a:t>mark@vceit.com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AU" dirty="0"/>
              <a:t>Vceit.com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7250" y="1844675"/>
            <a:ext cx="7772400" cy="1928813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6000" i="1" dirty="0">
                <a:latin typeface="+mj-lt"/>
                <a:ea typeface="+mj-ea"/>
                <a:cs typeface="+mj-cs"/>
              </a:rPr>
              <a:t>Entity Relationship Diagrams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6000" i="1" dirty="0">
                <a:latin typeface="+mj-lt"/>
                <a:ea typeface="+mj-ea"/>
                <a:cs typeface="+mj-cs"/>
              </a:rPr>
              <a:t>(ERD)</a:t>
            </a:r>
            <a:endParaRPr lang="en-AU" sz="3200" i="1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8" y="1844824"/>
            <a:ext cx="8864820" cy="31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643438" y="53018"/>
            <a:ext cx="3090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Reading the ERD</a:t>
            </a:r>
          </a:p>
        </p:txBody>
      </p:sp>
      <p:sp>
        <p:nvSpPr>
          <p:cNvPr id="10" name="Left Arrow 4"/>
          <p:cNvSpPr/>
          <p:nvPr/>
        </p:nvSpPr>
        <p:spPr>
          <a:xfrm rot="19315365">
            <a:off x="4548000" y="1775601"/>
            <a:ext cx="2401061" cy="98425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>
                <a:solidFill>
                  <a:schemeClr val="tx1"/>
                </a:solidFill>
              </a:rPr>
              <a:t>Can borrow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8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8" y="1844824"/>
            <a:ext cx="8864820" cy="31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643438" y="53018"/>
            <a:ext cx="3090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Reading the ERD</a:t>
            </a:r>
          </a:p>
        </p:txBody>
      </p:sp>
      <p:sp>
        <p:nvSpPr>
          <p:cNvPr id="10" name="Left Arrow 4"/>
          <p:cNvSpPr/>
          <p:nvPr/>
        </p:nvSpPr>
        <p:spPr>
          <a:xfrm rot="4113178">
            <a:off x="5420609" y="4424663"/>
            <a:ext cx="2401061" cy="98425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>
                <a:solidFill>
                  <a:schemeClr val="tx1"/>
                </a:solidFill>
              </a:rPr>
              <a:t>Many books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22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8" y="1844824"/>
            <a:ext cx="8864820" cy="31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643438" y="53018"/>
            <a:ext cx="3090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Reading the ERD</a:t>
            </a:r>
          </a:p>
        </p:txBody>
      </p:sp>
      <p:sp>
        <p:nvSpPr>
          <p:cNvPr id="10" name="Left Arrow 4"/>
          <p:cNvSpPr/>
          <p:nvPr/>
        </p:nvSpPr>
        <p:spPr>
          <a:xfrm rot="4113178">
            <a:off x="7046457" y="5026305"/>
            <a:ext cx="2401061" cy="98425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>
                <a:solidFill>
                  <a:schemeClr val="tx1"/>
                </a:solidFill>
              </a:rPr>
              <a:t>Which have titles etc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66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8" y="1844824"/>
            <a:ext cx="8864820" cy="31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643438" y="53018"/>
            <a:ext cx="3090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Reading the ERD</a:t>
            </a:r>
          </a:p>
        </p:txBody>
      </p:sp>
      <p:sp>
        <p:nvSpPr>
          <p:cNvPr id="10" name="Left Arrow 4"/>
          <p:cNvSpPr/>
          <p:nvPr/>
        </p:nvSpPr>
        <p:spPr>
          <a:xfrm>
            <a:off x="3491880" y="3645024"/>
            <a:ext cx="3528392" cy="2137058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>
                <a:solidFill>
                  <a:schemeClr val="tx1"/>
                </a:solidFill>
              </a:rPr>
              <a:t>Every library member ENTITY has a Phone Number ATTRIBUTE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8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8" y="1844824"/>
            <a:ext cx="8864820" cy="31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643438" y="53018"/>
            <a:ext cx="3090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Reading the ERD</a:t>
            </a:r>
          </a:p>
        </p:txBody>
      </p:sp>
      <p:sp>
        <p:nvSpPr>
          <p:cNvPr id="10" name="Left Arrow 4"/>
          <p:cNvSpPr/>
          <p:nvPr/>
        </p:nvSpPr>
        <p:spPr>
          <a:xfrm>
            <a:off x="1979712" y="1258453"/>
            <a:ext cx="3528392" cy="2137058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>
                <a:solidFill>
                  <a:schemeClr val="tx1"/>
                </a:solidFill>
              </a:rPr>
              <a:t>MemberID is the primary key for the MEMBERS entity.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47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8" y="1844824"/>
            <a:ext cx="8864820" cy="31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643438" y="53018"/>
            <a:ext cx="3090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Reading the ERD</a:t>
            </a:r>
          </a:p>
        </p:txBody>
      </p:sp>
      <p:sp>
        <p:nvSpPr>
          <p:cNvPr id="10" name="Left Arrow 4"/>
          <p:cNvSpPr/>
          <p:nvPr/>
        </p:nvSpPr>
        <p:spPr>
          <a:xfrm rot="8687625">
            <a:off x="4064632" y="3701091"/>
            <a:ext cx="4248472" cy="2126751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en-AU">
                <a:solidFill>
                  <a:schemeClr val="tx1"/>
                </a:solidFill>
              </a:rPr>
              <a:t>Author is the primary key for the BOOKS entity (table)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2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New!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Unlike the old study design, the VCAA sample ERD has CARDINALITY</a:t>
            </a:r>
          </a:p>
          <a:p>
            <a:r>
              <a:rPr lang="en-AU" altLang="en-US"/>
              <a:t>i.e. indications of</a:t>
            </a:r>
          </a:p>
          <a:p>
            <a:pPr lvl="1"/>
            <a:r>
              <a:rPr lang="en-AU" altLang="en-US"/>
              <a:t>1:1</a:t>
            </a:r>
          </a:p>
          <a:p>
            <a:pPr lvl="1"/>
            <a:r>
              <a:rPr lang="en-AU" altLang="en-US"/>
              <a:t>1:many</a:t>
            </a:r>
          </a:p>
          <a:p>
            <a:pPr lvl="1"/>
            <a:r>
              <a:rPr lang="en-AU" altLang="en-US"/>
              <a:t>many:1</a:t>
            </a:r>
          </a:p>
          <a:p>
            <a:pPr lvl="1"/>
            <a:r>
              <a:rPr lang="en-AU" altLang="en-US"/>
              <a:t>many:many relationships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8" y="1844824"/>
            <a:ext cx="8864820" cy="31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643438" y="53018"/>
            <a:ext cx="3090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Reading the ERD</a:t>
            </a:r>
          </a:p>
        </p:txBody>
      </p:sp>
      <p:sp>
        <p:nvSpPr>
          <p:cNvPr id="10" name="Left Arrow 4"/>
          <p:cNvSpPr/>
          <p:nvPr/>
        </p:nvSpPr>
        <p:spPr>
          <a:xfrm rot="5400000">
            <a:off x="2482109" y="3325162"/>
            <a:ext cx="2523597" cy="266429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en-AU">
                <a:solidFill>
                  <a:schemeClr val="tx1"/>
                </a:solidFill>
              </a:rPr>
              <a:t>The 1 end of the relationship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68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8" y="1844824"/>
            <a:ext cx="8864820" cy="31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643438" y="53018"/>
            <a:ext cx="3090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Reading the ERD</a:t>
            </a:r>
          </a:p>
        </p:txBody>
      </p:sp>
      <p:sp>
        <p:nvSpPr>
          <p:cNvPr id="10" name="Left Arrow 4"/>
          <p:cNvSpPr/>
          <p:nvPr/>
        </p:nvSpPr>
        <p:spPr>
          <a:xfrm rot="5400000">
            <a:off x="3850261" y="3343621"/>
            <a:ext cx="2523597" cy="266429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en-AU">
                <a:solidFill>
                  <a:schemeClr val="tx1"/>
                </a:solidFill>
              </a:rPr>
              <a:t>The ‘many’ end of the relationship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136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8" y="1844824"/>
            <a:ext cx="8864820" cy="31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07504" y="188640"/>
            <a:ext cx="896834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But of course the example is unrealistic because it says that </a:t>
            </a:r>
            <a:r>
              <a:rPr lang="en-AU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one</a:t>
            </a:r>
            <a:r>
              <a:rPr lang="en-AU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 member can borrow </a:t>
            </a:r>
            <a:r>
              <a:rPr lang="en-AU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many</a:t>
            </a:r>
            <a:r>
              <a:rPr lang="en-AU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 books, but each book can only ever be borrowed by </a:t>
            </a:r>
            <a:r>
              <a:rPr lang="en-AU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one</a:t>
            </a:r>
            <a:r>
              <a:rPr lang="en-AU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 member! </a:t>
            </a:r>
          </a:p>
        </p:txBody>
      </p:sp>
    </p:spTree>
    <p:extLst>
      <p:ext uri="{BB962C8B-B14F-4D97-AF65-F5344CB8AC3E}">
        <p14:creationId xmlns:p14="http://schemas.microsoft.com/office/powerpoint/2010/main" val="274646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95288" y="260648"/>
            <a:ext cx="8425184" cy="5976664"/>
          </a:xfrm>
        </p:spPr>
        <p:txBody>
          <a:bodyPr/>
          <a:lstStyle/>
          <a:p>
            <a:r>
              <a:rPr lang="en-AU" altLang="en-US"/>
              <a:t>This is based on the the VCAA ERD conventions, published April 2016</a:t>
            </a:r>
            <a:br>
              <a:rPr lang="en-AU" altLang="en-US"/>
            </a:br>
            <a:r>
              <a:rPr lang="en-AU" altLang="en-US"/>
              <a:t>for Informatics.</a:t>
            </a:r>
            <a:br>
              <a:rPr lang="en-AU" altLang="en-US"/>
            </a:br>
            <a:br>
              <a:rPr lang="en-AU" altLang="en-US" sz="1800"/>
            </a:br>
            <a:r>
              <a:rPr lang="en-AU" altLang="en-US" sz="1800">
                <a:hlinkClick r:id="rId3"/>
              </a:rPr>
              <a:t>http://www.vcaa.vic.edu.au/Documents/vce/computing/Informatics_examination_ER_Conventions.docx</a:t>
            </a:r>
            <a:br>
              <a:rPr lang="en-AU" altLang="en-US" sz="1800"/>
            </a:br>
            <a:br>
              <a:rPr lang="en-AU" altLang="en-US" sz="1800"/>
            </a:br>
            <a:r>
              <a:rPr lang="en-AU" altLang="en-US" sz="1800"/>
              <a:t>WARNING – the version published in April has a serious error in the description of cardinality. This slideshow uses the corrected version.</a:t>
            </a:r>
            <a:br>
              <a:rPr lang="en-AU" altLang="en-US"/>
            </a:br>
            <a:endParaRPr lang="en-AU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8" y="1844824"/>
            <a:ext cx="8864820" cy="31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07504" y="188640"/>
            <a:ext cx="89683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How would you fix this ERD?</a:t>
            </a:r>
          </a:p>
        </p:txBody>
      </p:sp>
    </p:spTree>
    <p:extLst>
      <p:ext uri="{BB962C8B-B14F-4D97-AF65-F5344CB8AC3E}">
        <p14:creationId xmlns:p14="http://schemas.microsoft.com/office/powerpoint/2010/main" val="3382277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07504" y="188640"/>
            <a:ext cx="896834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VCAA also included a “high-level entities only” version of Chen notation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52928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038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07504" y="188640"/>
            <a:ext cx="896834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Notice the confusing use of “N” to represent “many” in this example. VCAA likes to complicate things unnecessarily.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52928" cy="36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Left Arrow 4"/>
          <p:cNvSpPr/>
          <p:nvPr/>
        </p:nvSpPr>
        <p:spPr>
          <a:xfrm rot="5400000">
            <a:off x="4354317" y="3358651"/>
            <a:ext cx="2523597" cy="266429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en-AU">
                <a:solidFill>
                  <a:schemeClr val="tx1"/>
                </a:solidFill>
              </a:rPr>
              <a:t>Confusing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39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CROW’S FOOT NOTATION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1" y="2276872"/>
            <a:ext cx="8789998" cy="1724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3908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CROW’S FOOT NOTATION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1" y="2276872"/>
            <a:ext cx="8789998" cy="17245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Left Arrow 1"/>
          <p:cNvSpPr/>
          <p:nvPr/>
        </p:nvSpPr>
        <p:spPr>
          <a:xfrm rot="19620057">
            <a:off x="2883397" y="1354336"/>
            <a:ext cx="1944687" cy="985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dirty="0"/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2361710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CROW’S FOOT NOTATION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1" y="2276872"/>
            <a:ext cx="8789998" cy="17245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Left Arrow 1"/>
          <p:cNvSpPr/>
          <p:nvPr/>
        </p:nvSpPr>
        <p:spPr>
          <a:xfrm rot="19620057">
            <a:off x="6910714" y="1502780"/>
            <a:ext cx="1944687" cy="985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dirty="0"/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3286400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CROW’S FOOT NOTATION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1" y="2276872"/>
            <a:ext cx="8789998" cy="17245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Left Arrow 1"/>
          <p:cNvSpPr/>
          <p:nvPr/>
        </p:nvSpPr>
        <p:spPr>
          <a:xfrm rot="3357946">
            <a:off x="1311991" y="3801723"/>
            <a:ext cx="1944687" cy="985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/>
              <a:t>ATTRIBUTE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1333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CROW’S FOOT NOTATION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1" y="2276872"/>
            <a:ext cx="8789998" cy="17245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Left Arrow 1"/>
          <p:cNvSpPr/>
          <p:nvPr/>
        </p:nvSpPr>
        <p:spPr>
          <a:xfrm rot="3357946">
            <a:off x="4264317" y="3441682"/>
            <a:ext cx="1944687" cy="985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/>
              <a:t>RELATIONSHIP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1764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CROW’S FOOT NOTATION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1" y="2276872"/>
            <a:ext cx="8789998" cy="17245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Left Arrow 1"/>
          <p:cNvSpPr/>
          <p:nvPr/>
        </p:nvSpPr>
        <p:spPr>
          <a:xfrm rot="3357946">
            <a:off x="2399934" y="4171368"/>
            <a:ext cx="3544531" cy="985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/>
              <a:t>The “1” end of the relationship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4497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CROW’S FOOT NOTATION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1" y="2276872"/>
            <a:ext cx="8789998" cy="17245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Left Arrow 1"/>
          <p:cNvSpPr/>
          <p:nvPr/>
        </p:nvSpPr>
        <p:spPr>
          <a:xfrm rot="3357946">
            <a:off x="5278468" y="3980909"/>
            <a:ext cx="2898492" cy="985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/>
              <a:t>The “many” end of the relationship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142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0648"/>
            <a:ext cx="71287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/>
              <a:t>VCAA is acknowledging two forms of ERD – Chen style and Crow’s foot notation.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/>
              <a:t>Each form conveys the same information.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/>
              <a:t>Both forms now include </a:t>
            </a:r>
            <a:r>
              <a:rPr lang="en-AU" sz="3600" b="1"/>
              <a:t>cardinality </a:t>
            </a:r>
            <a:r>
              <a:rPr lang="en-AU" sz="3600"/>
              <a:t>markers (e.g. 1:many)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/>
              <a:t>You might be examined on either or both methods.</a:t>
            </a:r>
          </a:p>
        </p:txBody>
      </p:sp>
    </p:spTree>
    <p:extLst>
      <p:ext uri="{BB962C8B-B14F-4D97-AF65-F5344CB8AC3E}">
        <p14:creationId xmlns:p14="http://schemas.microsoft.com/office/powerpoint/2010/main" val="2226108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/>
              <a:t>Can you see where CROW’S FOOT notation got its name now?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1" y="2276872"/>
            <a:ext cx="8789998" cy="172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0" name="Picture 2" descr="http://farm4.staticflickr.com/3090/3648168198_c991cc405b_z.jpg?zz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61" y="4001388"/>
            <a:ext cx="3842678" cy="24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248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CROW’S FOOT NOTATION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1" y="2276872"/>
            <a:ext cx="8789998" cy="17245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Left Arrow 1"/>
          <p:cNvSpPr/>
          <p:nvPr/>
        </p:nvSpPr>
        <p:spPr>
          <a:xfrm rot="3357946">
            <a:off x="-122132" y="3620869"/>
            <a:ext cx="2898492" cy="985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/>
              <a:t>Key field marker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2347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And for the sake of being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VCAA also specified these conventions…</a:t>
            </a:r>
          </a:p>
        </p:txBody>
      </p:sp>
    </p:spTree>
    <p:extLst>
      <p:ext uri="{BB962C8B-B14F-4D97-AF65-F5344CB8AC3E}">
        <p14:creationId xmlns:p14="http://schemas.microsoft.com/office/powerpoint/2010/main" val="3485968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en-AU"/>
              <a:t>VCAA ERD CONVENTIONS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060848"/>
            <a:ext cx="8856983" cy="26387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29418" y="1556792"/>
            <a:ext cx="5835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800"/>
              <a:t>CHEN notation                           Crow’s foot notation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2940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en-AU"/>
              <a:t>VCAA ERD CONVENTIONS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29418" y="1556792"/>
            <a:ext cx="5835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800"/>
              <a:t>CHEN notation                           Crow’s foot notation</a:t>
            </a:r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" y="2295367"/>
            <a:ext cx="914527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98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en-AU"/>
              <a:t>VCAA ERD CONVENTIONS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29418" y="1556792"/>
            <a:ext cx="5835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800"/>
              <a:t>CHEN notation                           Crow’s foot notation</a:t>
            </a:r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454" y="2314419"/>
            <a:ext cx="9192908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27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en-AU"/>
              <a:t>VCAA ERD CONVENTIONS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29418" y="1556792"/>
            <a:ext cx="5835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800"/>
              <a:t>CHEN notation                           Crow’s foot notation</a:t>
            </a:r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855" y="2132856"/>
            <a:ext cx="9173855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0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en-AU"/>
              <a:t>VCAA ERD CONVENTIONS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29418" y="1556792"/>
            <a:ext cx="5835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800"/>
              <a:t>CHEN notation                           Crow’s foot notation</a:t>
            </a:r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" y="1988840"/>
            <a:ext cx="8995108" cy="37444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814" y="5877272"/>
            <a:ext cx="835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/>
              <a:t>Note – if you got a very early </a:t>
            </a:r>
            <a:r>
              <a:rPr lang="en-AU" sz="1200"/>
              <a:t>(18 April 2016) </a:t>
            </a:r>
            <a:r>
              <a:rPr lang="en-AU" sz="1200"/>
              <a:t>version of the document from the VCAA site, check it because this section </a:t>
            </a:r>
            <a:r>
              <a:rPr lang="en-AU" sz="1200" i="1"/>
              <a:t>may</a:t>
            </a:r>
            <a:r>
              <a:rPr lang="en-AU" sz="1200"/>
              <a:t> be incorrect in your copy. It should look like the image above.</a:t>
            </a:r>
            <a:endParaRPr lang="en-AU" sz="1200"/>
          </a:p>
        </p:txBody>
      </p:sp>
    </p:spTree>
    <p:extLst>
      <p:ext uri="{BB962C8B-B14F-4D97-AF65-F5344CB8AC3E}">
        <p14:creationId xmlns:p14="http://schemas.microsoft.com/office/powerpoint/2010/main" val="89904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en-AU"/>
              <a:t>Think about it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908720"/>
            <a:ext cx="7992888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/>
              <a:t>Of course, you need to keep in mind that </a:t>
            </a:r>
            <a:r>
              <a:rPr lang="en-AU" sz="2800" b="1"/>
              <a:t>the only relationships you will see in real-life databases are 1:many</a:t>
            </a:r>
            <a:r>
              <a:rPr lang="en-AU" sz="2800"/>
              <a:t>.</a:t>
            </a:r>
          </a:p>
          <a:p>
            <a:endParaRPr lang="en-AU" sz="2800"/>
          </a:p>
          <a:p>
            <a:r>
              <a:rPr lang="en-AU" sz="2800"/>
              <a:t>- 1:1 relationships are just basic lookup tables and are rarely if ever used. Such fields should and would be in the original table.</a:t>
            </a:r>
          </a:p>
          <a:p>
            <a:endParaRPr lang="en-AU" sz="2800"/>
          </a:p>
          <a:p>
            <a:r>
              <a:rPr lang="en-AU" sz="2800"/>
              <a:t>- many:many relationships </a:t>
            </a:r>
            <a:r>
              <a:rPr lang="en-AU" sz="2800" b="1"/>
              <a:t>cannot be created in real databases</a:t>
            </a:r>
            <a:r>
              <a:rPr lang="en-AU" sz="2800"/>
              <a:t>. Try it. I dare you. You need a </a:t>
            </a:r>
            <a:r>
              <a:rPr lang="en-AU" sz="2800" i="1"/>
              <a:t>third</a:t>
            </a:r>
            <a:r>
              <a:rPr lang="en-AU" sz="2800"/>
              <a:t> table (a “line table”) to join fields between two other tables.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590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en-AU" sz="3200"/>
              <a:t>As a treat because you’ve been good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360" y="836712"/>
            <a:ext cx="4425280" cy="59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5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64820" cy="31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115616" y="260648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/>
              <a:t>CHEN STYLE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/>
              <a:t>By Mark Kelly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/>
              <a:t>mark@vceit.com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/>
              <a:t>vceit.com</a:t>
            </a: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AU" dirty="0"/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/>
              <a:t>These slideshows may be freely used, modified or distributed by teachers and students anywhere on the planet (but not elsewhere).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/>
              <a:t>They may NOT be sold.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/>
              <a:t>They must NOT be redistributed if you modify them.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VCE IT THEORY SLIDESHOWS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/>
          <p:cNvSpPr/>
          <p:nvPr/>
        </p:nvSpPr>
        <p:spPr>
          <a:xfrm rot="19620057">
            <a:off x="2811389" y="1646798"/>
            <a:ext cx="1944687" cy="985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dirty="0"/>
              <a:t>ENTITY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80" y="1628800"/>
            <a:ext cx="8864820" cy="31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/>
          <p:cNvSpPr/>
          <p:nvPr/>
        </p:nvSpPr>
        <p:spPr>
          <a:xfrm rot="19620057">
            <a:off x="2587153" y="1861656"/>
            <a:ext cx="1944687" cy="985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dirty="0"/>
              <a:t>ENTITY</a:t>
            </a:r>
          </a:p>
        </p:txBody>
      </p:sp>
      <p:sp>
        <p:nvSpPr>
          <p:cNvPr id="6" name="Left Arrow 5"/>
          <p:cNvSpPr/>
          <p:nvPr/>
        </p:nvSpPr>
        <p:spPr>
          <a:xfrm rot="4469928">
            <a:off x="3831037" y="4321398"/>
            <a:ext cx="1943100" cy="985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dirty="0"/>
              <a:t>RELATIONSHIP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8" y="1844824"/>
            <a:ext cx="8864820" cy="31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/>
          <p:cNvSpPr/>
          <p:nvPr/>
        </p:nvSpPr>
        <p:spPr>
          <a:xfrm rot="19620057">
            <a:off x="2587153" y="1861656"/>
            <a:ext cx="1944687" cy="985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dirty="0"/>
              <a:t>ENTITY</a:t>
            </a:r>
          </a:p>
        </p:txBody>
      </p:sp>
      <p:sp>
        <p:nvSpPr>
          <p:cNvPr id="6" name="Left Arrow 5"/>
          <p:cNvSpPr/>
          <p:nvPr/>
        </p:nvSpPr>
        <p:spPr>
          <a:xfrm rot="4469928">
            <a:off x="3903047" y="4220051"/>
            <a:ext cx="1943100" cy="985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dirty="0"/>
              <a:t>RELATIONSHIP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8" y="1844824"/>
            <a:ext cx="8864820" cy="31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Left Arrow 5"/>
          <p:cNvSpPr/>
          <p:nvPr/>
        </p:nvSpPr>
        <p:spPr>
          <a:xfrm rot="4469928">
            <a:off x="7369654" y="4866989"/>
            <a:ext cx="1943100" cy="985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/>
              <a:t>ATTRIBUTE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519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/>
          <p:cNvSpPr/>
          <p:nvPr/>
        </p:nvSpPr>
        <p:spPr>
          <a:xfrm rot="19620057">
            <a:off x="2587153" y="1861656"/>
            <a:ext cx="1944687" cy="985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dirty="0"/>
              <a:t>ENTITY</a:t>
            </a:r>
          </a:p>
        </p:txBody>
      </p:sp>
      <p:sp>
        <p:nvSpPr>
          <p:cNvPr id="6" name="Left Arrow 5"/>
          <p:cNvSpPr/>
          <p:nvPr/>
        </p:nvSpPr>
        <p:spPr>
          <a:xfrm rot="4469928">
            <a:off x="3903047" y="4220051"/>
            <a:ext cx="1943100" cy="985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dirty="0"/>
              <a:t>RELATIONSHIP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8" y="1844824"/>
            <a:ext cx="8864820" cy="31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Left Arrow 5"/>
          <p:cNvSpPr/>
          <p:nvPr/>
        </p:nvSpPr>
        <p:spPr>
          <a:xfrm rot="4469928">
            <a:off x="7369654" y="4866989"/>
            <a:ext cx="1943100" cy="985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/>
              <a:t>ATTRIBUTE</a:t>
            </a:r>
            <a:endParaRPr lang="en-AU" dirty="0"/>
          </a:p>
        </p:txBody>
      </p:sp>
      <p:sp>
        <p:nvSpPr>
          <p:cNvPr id="7" name="Left Arrow 6"/>
          <p:cNvSpPr/>
          <p:nvPr/>
        </p:nvSpPr>
        <p:spPr>
          <a:xfrm rot="18189790">
            <a:off x="1375167" y="606343"/>
            <a:ext cx="1944688" cy="9842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dirty="0"/>
              <a:t>KEY FIELD</a:t>
            </a:r>
          </a:p>
        </p:txBody>
      </p:sp>
    </p:spTree>
    <p:extLst>
      <p:ext uri="{BB962C8B-B14F-4D97-AF65-F5344CB8AC3E}">
        <p14:creationId xmlns:p14="http://schemas.microsoft.com/office/powerpoint/2010/main" val="152659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8" y="1844824"/>
            <a:ext cx="8864820" cy="31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643438" y="53018"/>
            <a:ext cx="3090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Reading the ERD</a:t>
            </a:r>
          </a:p>
        </p:txBody>
      </p:sp>
      <p:sp>
        <p:nvSpPr>
          <p:cNvPr id="10" name="Left Arrow 4"/>
          <p:cNvSpPr/>
          <p:nvPr/>
        </p:nvSpPr>
        <p:spPr>
          <a:xfrm rot="19315365">
            <a:off x="2891815" y="1775600"/>
            <a:ext cx="2401061" cy="98425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>
                <a:solidFill>
                  <a:schemeClr val="tx1"/>
                </a:solidFill>
              </a:rPr>
              <a:t>A Library member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20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563</Words>
  <Application>Microsoft Office PowerPoint</Application>
  <PresentationFormat>On-screen Show (4:3)</PresentationFormat>
  <Paragraphs>97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VCE IT Theory Slideshows – ITI Updated for 2016</vt:lpstr>
      <vt:lpstr>This is based on the the VCAA ERD conventions, published April 2016 for Informatics.  http://www.vcaa.vic.edu.au/Documents/vce/computing/Informatics_examination_ER_Conventions.docx  WARNING – the version published in April has a serious error in the description of cardinality. This slideshow uses the corrected version.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CROW’S FOOT NOTATION</vt:lpstr>
      <vt:lpstr>CROW’S FOOT NOTATION</vt:lpstr>
      <vt:lpstr>CROW’S FOOT NOTATION</vt:lpstr>
      <vt:lpstr>CROW’S FOOT NOTATION</vt:lpstr>
      <vt:lpstr>CROW’S FOOT NOTATION</vt:lpstr>
      <vt:lpstr>CROW’S FOOT NOTATION</vt:lpstr>
      <vt:lpstr>CROW’S FOOT NOTATION</vt:lpstr>
      <vt:lpstr>Can you see where CROW’S FOOT notation got its name now?</vt:lpstr>
      <vt:lpstr>CROW’S FOOT NOTATION</vt:lpstr>
      <vt:lpstr>And for the sake of being complete</vt:lpstr>
      <vt:lpstr>VCAA ERD CONVENTIONS</vt:lpstr>
      <vt:lpstr>VCAA ERD CONVENTIONS</vt:lpstr>
      <vt:lpstr>VCAA ERD CONVENTIONS</vt:lpstr>
      <vt:lpstr>VCAA ERD CONVENTIONS</vt:lpstr>
      <vt:lpstr>VCAA ERD CONVENTIONS</vt:lpstr>
      <vt:lpstr>Think about it</vt:lpstr>
      <vt:lpstr>As a treat because you’ve been good</vt:lpstr>
      <vt:lpstr>VCE IT THEORY SLIDESHOWS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29</cp:revision>
  <dcterms:created xsi:type="dcterms:W3CDTF">2009-02-06T03:31:51Z</dcterms:created>
  <dcterms:modified xsi:type="dcterms:W3CDTF">2016-08-23T01:44:16Z</dcterms:modified>
</cp:coreProperties>
</file>