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3" r:id="rId5"/>
    <p:sldId id="259" r:id="rId6"/>
    <p:sldId id="270" r:id="rId7"/>
    <p:sldId id="260" r:id="rId8"/>
    <p:sldId id="265" r:id="rId9"/>
    <p:sldId id="273" r:id="rId10"/>
    <p:sldId id="262" r:id="rId11"/>
    <p:sldId id="266" r:id="rId12"/>
    <p:sldId id="274" r:id="rId13"/>
    <p:sldId id="267" r:id="rId14"/>
    <p:sldId id="268" r:id="rId15"/>
    <p:sldId id="271" r:id="rId16"/>
    <p:sldId id="272" r:id="rId17"/>
    <p:sldId id="275" r:id="rId18"/>
    <p:sldId id="276" r:id="rId19"/>
    <p:sldId id="25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CA3AC-9656-4F8D-925C-7ACD0814B856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D0C58-713B-4903-AB6C-5D48C914D18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6402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9DC00-A4FD-4720-B861-FFCBFC1A1B9D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6FAB0-59F0-4A90-8BF6-4BD110C3428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2376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F3788-75BE-45D8-B398-67058382976A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7CFD2-E399-47FE-85AA-503AEF2C7E0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8973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F3BB4-CC63-4B96-873D-1638785039AA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6EC04-E923-4A0E-9E03-FA69B0E479A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783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BA1C6-31F2-4DB9-A3BA-D8F13BEB8FC2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F92D0-9238-4FE3-9F51-AFB3C2F2B84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1239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EFBA8-423D-4231-99BF-44AA96A8786B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EAFE1-CF03-4FFB-8CD2-9053C182E37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853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98248-1829-4B8F-A818-42CBE58113C9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F747F-E911-4F31-9FC2-281980DC780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59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56FAD-2375-4FCE-B97B-F0EC6104A7BC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8F08C-187C-4B4B-B54A-CE832F3D256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895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6CC67-D93F-45B9-9F9A-AB3A28C69060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1545A-19C7-4606-8852-00F0DD0C912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4192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BF564-5108-4A45-BBC0-EB5A37C0E26B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07234-9CFE-4E20-B7EF-D8B16CEF364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5511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47EAA-A432-4E24-A5EC-0E22683C8D7D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84798-0068-4A30-A4C4-354E2E7831D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33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184D-218E-4E67-AF3F-E07645D303B7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7CCD678-D158-4CD4-9924-11D48F226216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29688" cy="700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 rot="21052754">
            <a:off x="728663" y="1189038"/>
            <a:ext cx="7772400" cy="714375"/>
          </a:xfrm>
        </p:spPr>
        <p:txBody>
          <a:bodyPr/>
          <a:lstStyle/>
          <a:p>
            <a:pPr eaLnBrk="1" hangingPunct="1"/>
            <a:r>
              <a:rPr lang="en-AU" altLang="en-US" sz="3200" i="1"/>
              <a:t>VCE IT Theory </a:t>
            </a:r>
            <a:r>
              <a:rPr lang="en-AU" altLang="en-US" sz="3200" i="1"/>
              <a:t>Slideshows</a:t>
            </a:r>
          </a:p>
        </p:txBody>
      </p:sp>
      <p:sp>
        <p:nvSpPr>
          <p:cNvPr id="2052" name="Subtitle 2"/>
          <p:cNvSpPr>
            <a:spLocks noGrp="1"/>
          </p:cNvSpPr>
          <p:nvPr>
            <p:ph type="subTitle" idx="1"/>
          </p:nvPr>
        </p:nvSpPr>
        <p:spPr>
          <a:xfrm rot="21142470">
            <a:off x="1500188" y="4857750"/>
            <a:ext cx="6400800" cy="1395413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 typeface="Arial" charset="0"/>
              <a:buNone/>
              <a:defRPr/>
            </a:pPr>
            <a:r>
              <a:rPr lang="en-AU" sz="2800" dirty="0">
                <a:solidFill>
                  <a:schemeClr val="tx1"/>
                </a:solidFill>
              </a:rPr>
              <a:t>By Mark Kelly</a:t>
            </a:r>
          </a:p>
          <a:p>
            <a:pPr eaLnBrk="1" hangingPunct="1">
              <a:lnSpc>
                <a:spcPct val="60000"/>
              </a:lnSpc>
              <a:buFont typeface="Arial" charset="0"/>
              <a:buNone/>
              <a:defRPr/>
            </a:pPr>
            <a:r>
              <a:rPr lang="en-AU" sz="2800" dirty="0"/>
              <a:t>mark@vceit.com</a:t>
            </a:r>
          </a:p>
          <a:p>
            <a:pPr eaLnBrk="1" hangingPunct="1">
              <a:lnSpc>
                <a:spcPct val="60000"/>
              </a:lnSpc>
              <a:buFont typeface="Arial" charset="0"/>
              <a:buNone/>
              <a:defRPr/>
            </a:pPr>
            <a:r>
              <a:rPr lang="en-AU" sz="2800">
                <a:solidFill>
                  <a:schemeClr val="tx1"/>
                </a:solidFill>
              </a:rPr>
              <a:t>Vceit.com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21045895">
            <a:off x="1109663" y="2298700"/>
            <a:ext cx="7116762" cy="1047750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AU" sz="6000" i="1" dirty="0">
                <a:latin typeface="+mj-lt"/>
                <a:ea typeface="+mj-ea"/>
                <a:cs typeface="+mj-cs"/>
              </a:rPr>
              <a:t>WEBSITE DESIGN TOOLS</a:t>
            </a:r>
            <a:endParaRPr lang="en-AU" sz="3200" i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Content Placeholder 3" descr="mocku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-7938"/>
            <a:ext cx="5214937" cy="6892926"/>
          </a:xfrm>
        </p:spPr>
      </p:pic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6286500" y="1071563"/>
            <a:ext cx="2286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3200"/>
              <a:t>This mock-up </a:t>
            </a:r>
            <a:r>
              <a:rPr lang="en-AU" altLang="en-US" sz="3200"/>
              <a:t>plans out content, layout and formatting.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Mock-ups</a:t>
            </a:r>
            <a:endParaRPr lang="en-AU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525963"/>
          </a:xfrm>
        </p:spPr>
        <p:txBody>
          <a:bodyPr/>
          <a:lstStyle/>
          <a:p>
            <a:r>
              <a:rPr lang="en-AU" altLang="en-US"/>
              <a:t>Give enough detail so that the design could be given to someone else to accurately produce the page or screen.</a:t>
            </a:r>
          </a:p>
          <a:p>
            <a:r>
              <a:rPr lang="en-AU" altLang="en-US"/>
              <a:t>E.g. “Arial, 14pt, bold, dark blue” </a:t>
            </a:r>
          </a:p>
          <a:p>
            <a:r>
              <a:rPr lang="en-AU" altLang="en-US"/>
              <a:t>Don’t repeat yourself endlessly: summarise.  E.g. “</a:t>
            </a:r>
            <a:r>
              <a:rPr lang="en-AU" altLang="en-US" i="1"/>
              <a:t>All body text 12pt Arial.  All links are blue.  All tables have invisible borders except for the pets table</a:t>
            </a:r>
            <a:r>
              <a:rPr lang="en-AU" altLang="en-US"/>
              <a:t>” etc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Mock-ups</a:t>
            </a:r>
            <a:endParaRPr lang="en-AU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Does not need to be 100% specific.  E.g. can specify a “fancy font, big, blue” or “picture of a cat”.</a:t>
            </a:r>
          </a:p>
          <a:p>
            <a:r>
              <a:rPr lang="en-AU" altLang="en-US"/>
              <a:t>Include </a:t>
            </a:r>
            <a:r>
              <a:rPr lang="en-AU" altLang="en-US" b="1"/>
              <a:t>content</a:t>
            </a:r>
            <a:r>
              <a:rPr lang="en-AU" altLang="en-US"/>
              <a:t> information (what a text block is talking about; what a picture should show)</a:t>
            </a:r>
          </a:p>
          <a:p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r>
              <a:rPr lang="en-AU" altLang="en-US"/>
              <a:t>Mock-ups</a:t>
            </a:r>
            <a:endParaRPr lang="en-AU" altLang="en-US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00063" y="1071563"/>
            <a:ext cx="8229600" cy="2214562"/>
          </a:xfrm>
        </p:spPr>
        <p:txBody>
          <a:bodyPr/>
          <a:lstStyle/>
          <a:p>
            <a:r>
              <a:rPr lang="en-AU" altLang="en-US" b="1"/>
              <a:t>Exact wording of text </a:t>
            </a:r>
            <a:r>
              <a:rPr lang="en-AU" altLang="en-US"/>
              <a:t>not needed.  Include headings to identify contents of the text (e.g. </a:t>
            </a:r>
            <a:r>
              <a:rPr lang="en-AU" altLang="en-US" i="1"/>
              <a:t>Why dogs are good pets</a:t>
            </a:r>
            <a:r>
              <a:rPr lang="en-AU" altLang="en-US"/>
              <a:t>”)</a:t>
            </a:r>
          </a:p>
          <a:p>
            <a:r>
              <a:rPr lang="en-AU" altLang="en-US"/>
              <a:t>Do </a:t>
            </a:r>
            <a:r>
              <a:rPr lang="en-AU" altLang="en-US" b="1"/>
              <a:t>not</a:t>
            </a:r>
            <a:r>
              <a:rPr lang="en-AU" altLang="en-US"/>
              <a:t> produce a uselessly </a:t>
            </a:r>
            <a:r>
              <a:rPr lang="en-AU" altLang="en-US"/>
              <a:t>vague mock-up…</a:t>
            </a:r>
            <a:endParaRPr lang="en-AU" altLang="en-US"/>
          </a:p>
        </p:txBody>
      </p:sp>
      <p:sp>
        <p:nvSpPr>
          <p:cNvPr id="4" name="Rectangle 3"/>
          <p:cNvSpPr/>
          <p:nvPr/>
        </p:nvSpPr>
        <p:spPr>
          <a:xfrm>
            <a:off x="1000125" y="3429000"/>
            <a:ext cx="3571875" cy="2857500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143000" y="3643313"/>
            <a:ext cx="3286125" cy="369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AU" dirty="0">
                <a:latin typeface="Arial" charset="0"/>
                <a:cs typeface="Arial" charset="0"/>
              </a:rPr>
              <a:t>heading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3250" y="4143375"/>
            <a:ext cx="1285875" cy="107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4143375"/>
            <a:ext cx="1714500" cy="2071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3250" y="5286375"/>
            <a:ext cx="1285875" cy="928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4345" name="TextBox 8"/>
          <p:cNvSpPr txBox="1">
            <a:spLocks noChangeArrowheads="1"/>
          </p:cNvSpPr>
          <p:nvPr/>
        </p:nvSpPr>
        <p:spPr bwMode="auto">
          <a:xfrm>
            <a:off x="4929188" y="4643438"/>
            <a:ext cx="3429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000" i="1"/>
              <a:t>This sort of design is a waste of time.  </a:t>
            </a:r>
          </a:p>
          <a:p>
            <a:pPr eaLnBrk="1" hangingPunct="1"/>
            <a:r>
              <a:rPr lang="en-AU" altLang="en-US" sz="2000" i="1"/>
              <a:t>No-one could work out what needs to go on this page.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Layout diagrams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00"/>
          </a:xfrm>
        </p:spPr>
        <p:txBody>
          <a:bodyPr/>
          <a:lstStyle/>
          <a:p>
            <a:r>
              <a:rPr lang="en-AU" altLang="en-US" i="1"/>
              <a:t>Not defined in study design.  Opinions differ as to what they look like</a:t>
            </a:r>
          </a:p>
          <a:p>
            <a:r>
              <a:rPr lang="en-AU" altLang="en-US"/>
              <a:t>Done by hand</a:t>
            </a:r>
          </a:p>
          <a:p>
            <a:r>
              <a:rPr lang="en-AU" altLang="en-US"/>
              <a:t>Like </a:t>
            </a:r>
            <a:r>
              <a:rPr lang="en-AU" altLang="en-US"/>
              <a:t>a mock-up, </a:t>
            </a:r>
            <a:r>
              <a:rPr lang="en-AU" altLang="en-US"/>
              <a:t>but not as “photorealistic”</a:t>
            </a:r>
          </a:p>
          <a:p>
            <a:r>
              <a:rPr lang="en-AU" altLang="en-US"/>
              <a:t>Concentrates on the </a:t>
            </a:r>
            <a:r>
              <a:rPr lang="en-AU" altLang="en-US" b="1"/>
              <a:t>locations</a:t>
            </a:r>
            <a:r>
              <a:rPr lang="en-AU" altLang="en-US"/>
              <a:t> and </a:t>
            </a:r>
            <a:r>
              <a:rPr lang="en-AU" altLang="en-US" b="1"/>
              <a:t>formatting </a:t>
            </a:r>
            <a:r>
              <a:rPr lang="en-AU" altLang="en-US"/>
              <a:t>of screen or page elements (e.g. headings, fields, tables)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AU" altLang="en-US"/>
              <a:t>Layout Diagrams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00063" y="1000125"/>
            <a:ext cx="8229600" cy="1543050"/>
          </a:xfrm>
        </p:spPr>
        <p:txBody>
          <a:bodyPr/>
          <a:lstStyle/>
          <a:p>
            <a:r>
              <a:rPr lang="en-AU" altLang="en-US"/>
              <a:t>Include </a:t>
            </a:r>
            <a:r>
              <a:rPr lang="en-AU" altLang="en-US" b="1"/>
              <a:t>detailed </a:t>
            </a:r>
            <a:r>
              <a:rPr lang="en-AU" altLang="en-US"/>
              <a:t>formatting info e.g. positions of objects, relative sizes, colours, borders, typefaces, text styles (e.g. bold) etc</a:t>
            </a:r>
          </a:p>
          <a:p>
            <a:endParaRPr lang="en-AU" altLang="en-US"/>
          </a:p>
        </p:txBody>
      </p:sp>
      <p:sp>
        <p:nvSpPr>
          <p:cNvPr id="4" name="Rectangle 3"/>
          <p:cNvSpPr/>
          <p:nvPr/>
        </p:nvSpPr>
        <p:spPr>
          <a:xfrm>
            <a:off x="928688" y="2714625"/>
            <a:ext cx="7429500" cy="414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3357563" y="2928938"/>
            <a:ext cx="2500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400">
                <a:latin typeface="AR CHRISTY" pitchFamily="2" charset="0"/>
              </a:rPr>
              <a:t>Pets for Sale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571750" y="3714750"/>
            <a:ext cx="1152525" cy="652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3714750" y="3714750"/>
            <a:ext cx="1152525" cy="652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857750" y="3714750"/>
            <a:ext cx="1152525" cy="652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2571750" y="4373563"/>
            <a:ext cx="1152525" cy="652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3714750" y="4373563"/>
            <a:ext cx="1152525" cy="652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4857750" y="4373563"/>
            <a:ext cx="1152525" cy="652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3714750" y="3786188"/>
            <a:ext cx="10715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sz="1400" dirty="0">
                <a:latin typeface="+mn-lt"/>
                <a:cs typeface="Arial" charset="0"/>
              </a:rPr>
              <a:t>Pet’s name, age, sex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1750" y="3786188"/>
            <a:ext cx="10715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sz="1400" dirty="0">
                <a:latin typeface="+mn-lt"/>
                <a:cs typeface="Arial" charset="0"/>
              </a:rPr>
              <a:t>Pet’s picture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9188" y="3906838"/>
            <a:ext cx="107156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sz="1400" dirty="0">
                <a:latin typeface="+mn-lt"/>
                <a:cs typeface="Arial" charset="0"/>
              </a:rPr>
              <a:t>Cost $</a:t>
            </a:r>
          </a:p>
        </p:txBody>
      </p:sp>
      <p:sp>
        <p:nvSpPr>
          <p:cNvPr id="16399" name="TextBox 16"/>
          <p:cNvSpPr txBox="1">
            <a:spLocks noChangeArrowheads="1"/>
          </p:cNvSpPr>
          <p:nvPr/>
        </p:nvSpPr>
        <p:spPr bwMode="auto">
          <a:xfrm>
            <a:off x="6215063" y="4071938"/>
            <a:ext cx="20002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1400">
                <a:latin typeface="Bradley Hand ITC" panose="03070402050302030203" pitchFamily="66" charset="0"/>
              </a:rPr>
              <a:t>All body text is 12pt TNR, black.</a:t>
            </a:r>
          </a:p>
          <a:p>
            <a:pPr eaLnBrk="1" hangingPunct="1"/>
            <a:r>
              <a:rPr lang="en-AU" altLang="en-US" sz="1400">
                <a:latin typeface="Bradley Hand ITC" panose="03070402050302030203" pitchFamily="66" charset="0"/>
              </a:rPr>
              <a:t>Left justified.</a:t>
            </a:r>
          </a:p>
          <a:p>
            <a:pPr eaLnBrk="1" hangingPunct="1"/>
            <a:r>
              <a:rPr lang="en-AU" altLang="en-US" sz="1400">
                <a:latin typeface="Bradley Hand ITC" panose="03070402050302030203" pitchFamily="66" charset="0"/>
              </a:rPr>
              <a:t>Cost text is red if pet is on sale.</a:t>
            </a:r>
          </a:p>
          <a:p>
            <a:pPr eaLnBrk="1" hangingPunct="1"/>
            <a:r>
              <a:rPr lang="en-AU" altLang="en-US" sz="1400">
                <a:latin typeface="Bradley Hand ITC" panose="03070402050302030203" pitchFamily="66" charset="0"/>
              </a:rPr>
              <a:t>White page background</a:t>
            </a:r>
          </a:p>
        </p:txBody>
      </p:sp>
      <p:sp>
        <p:nvSpPr>
          <p:cNvPr id="16400" name="TextBox 17"/>
          <p:cNvSpPr txBox="1">
            <a:spLocks noChangeArrowheads="1"/>
          </p:cNvSpPr>
          <p:nvPr/>
        </p:nvSpPr>
        <p:spPr bwMode="auto">
          <a:xfrm>
            <a:off x="5572125" y="3000375"/>
            <a:ext cx="200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1400">
                <a:latin typeface="Bradley Hand ITC" panose="03070402050302030203" pitchFamily="66" charset="0"/>
              </a:rPr>
              <a:t>Fancy font, 20 pt, black, centred</a:t>
            </a:r>
          </a:p>
        </p:txBody>
      </p:sp>
      <p:sp>
        <p:nvSpPr>
          <p:cNvPr id="16401" name="TextBox 18"/>
          <p:cNvSpPr txBox="1">
            <a:spLocks noChangeArrowheads="1"/>
          </p:cNvSpPr>
          <p:nvPr/>
        </p:nvSpPr>
        <p:spPr bwMode="auto">
          <a:xfrm>
            <a:off x="1285875" y="4500563"/>
            <a:ext cx="12858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1400">
                <a:latin typeface="Bradley Hand ITC" panose="03070402050302030203" pitchFamily="66" charset="0"/>
              </a:rPr>
              <a:t>Table 60% of screen, 3 cols, 3 point cell padding, black border 1 pt.</a:t>
            </a:r>
          </a:p>
          <a:p>
            <a:pPr eaLnBrk="1" hangingPunct="1"/>
            <a:r>
              <a:rPr lang="en-AU" altLang="en-US" sz="1400">
                <a:latin typeface="Bradley Hand ITC" panose="03070402050302030203" pitchFamily="66" charset="0"/>
              </a:rPr>
              <a:t>Max of 6 rows per page</a:t>
            </a:r>
          </a:p>
        </p:txBody>
      </p:sp>
      <p:sp>
        <p:nvSpPr>
          <p:cNvPr id="16402" name="TextBox 19"/>
          <p:cNvSpPr txBox="1">
            <a:spLocks noChangeArrowheads="1"/>
          </p:cNvSpPr>
          <p:nvPr/>
        </p:nvSpPr>
        <p:spPr bwMode="auto">
          <a:xfrm>
            <a:off x="4429125" y="6407150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1400">
                <a:latin typeface="Bradley Hand ITC" panose="03070402050302030203" pitchFamily="66" charset="0"/>
              </a:rPr>
              <a:t>Date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00375" y="6384925"/>
            <a:ext cx="20002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sz="1400" dirty="0">
                <a:latin typeface="+mn-lt"/>
                <a:cs typeface="Arial" charset="0"/>
              </a:rPr>
              <a:t>Page last modified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43188" y="4500563"/>
            <a:ext cx="107156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sz="1400" i="1" dirty="0">
                <a:latin typeface="+mn-lt"/>
                <a:cs typeface="Arial" charset="0"/>
              </a:rPr>
              <a:t>As above</a:t>
            </a:r>
          </a:p>
        </p:txBody>
      </p:sp>
      <p:sp>
        <p:nvSpPr>
          <p:cNvPr id="23" name="6-Point Star 22"/>
          <p:cNvSpPr/>
          <p:nvPr/>
        </p:nvSpPr>
        <p:spPr>
          <a:xfrm>
            <a:off x="1285875" y="3071813"/>
            <a:ext cx="1071563" cy="1143000"/>
          </a:xfrm>
          <a:prstGeom prst="star6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6406" name="TextBox 23"/>
          <p:cNvSpPr txBox="1">
            <a:spLocks noChangeArrowheads="1"/>
          </p:cNvSpPr>
          <p:nvPr/>
        </p:nvSpPr>
        <p:spPr bwMode="auto">
          <a:xfrm>
            <a:off x="1000125" y="2786063"/>
            <a:ext cx="2000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1400">
                <a:latin typeface="Bradley Hand ITC" panose="03070402050302030203" pitchFamily="66" charset="0"/>
              </a:rPr>
              <a:t>Logo – 200 pixels wide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Common sense says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If using more than one tool, don’t repeat information given in one tool in </a:t>
            </a:r>
            <a:r>
              <a:rPr lang="en-AU" altLang="en-US" b="1"/>
              <a:t>another</a:t>
            </a:r>
            <a:r>
              <a:rPr lang="en-AU" altLang="en-US"/>
              <a:t> tool (e.g. don’t put the same formatting info </a:t>
            </a:r>
            <a:r>
              <a:rPr lang="en-AU" altLang="en-US"/>
              <a:t>in mock-up </a:t>
            </a:r>
            <a:r>
              <a:rPr lang="en-AU" altLang="en-US" b="1"/>
              <a:t>and</a:t>
            </a:r>
            <a:r>
              <a:rPr lang="en-AU" altLang="en-US"/>
              <a:t> layout diagram)</a:t>
            </a:r>
          </a:p>
          <a:p>
            <a:r>
              <a:rPr lang="en-AU" altLang="en-US"/>
              <a:t>Main idea is to thoroughly plan the content and appearance of the output.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Then Again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86113"/>
          </a:xfrm>
        </p:spPr>
        <p:txBody>
          <a:bodyPr/>
          <a:lstStyle/>
          <a:p>
            <a:r>
              <a:rPr lang="en-AU" altLang="en-US"/>
              <a:t>There are variations on these themes</a:t>
            </a:r>
          </a:p>
          <a:p>
            <a:r>
              <a:rPr lang="en-AU" altLang="en-US"/>
              <a:t>When </a:t>
            </a:r>
            <a:r>
              <a:rPr lang="en-AU" altLang="en-US"/>
              <a:t>in doubt, follow your teacher’s definitions!</a:t>
            </a:r>
          </a:p>
          <a:p>
            <a:pPr>
              <a:buFont typeface="Arial" panose="020B0604020202020204" pitchFamily="34" charset="0"/>
              <a:buNone/>
            </a:pPr>
            <a:endParaRPr lang="en-A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Because you’ve been good</a:t>
            </a:r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5472608" cy="5472608"/>
          </a:xfrm>
        </p:spPr>
      </p:pic>
    </p:spTree>
    <p:extLst>
      <p:ext uri="{BB962C8B-B14F-4D97-AF65-F5344CB8AC3E}">
        <p14:creationId xmlns:p14="http://schemas.microsoft.com/office/powerpoint/2010/main" val="330178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/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/>
              <a:t>mark@vceit.com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/>
              <a:t>vceit.com</a:t>
            </a: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AU" dirty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These slideshows may be freely used, modified or distributed by teachers and students anywhere on the planet (but not elsewhere).</a:t>
            </a:r>
          </a:p>
          <a:p>
            <a:pPr eaLnBrk="1" hangingPunct="1"/>
            <a:endParaRPr lang="en-AU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may NOT be sold.  </a:t>
            </a: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must NOT be redistributed if you modify them.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 APPLICATIONS SLIDESHOWS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/>
              <a:t>Design Tools for Websites</a:t>
            </a:r>
            <a:endParaRPr lang="en-AU" altLang="en-US" b="1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000"/>
              <a:t>Note - No design tools for websites are</a:t>
            </a:r>
            <a:r>
              <a:rPr lang="en-US" sz="2000"/>
              <a:t> mandated in </a:t>
            </a:r>
            <a:r>
              <a:rPr lang="en-US" sz="2000"/>
              <a:t>the 2016-2019 study design</a:t>
            </a:r>
            <a:r>
              <a:rPr lang="en-AU" altLang="en-US" sz="2400"/>
              <a:t>.</a:t>
            </a:r>
          </a:p>
          <a:p>
            <a:pPr eaLnBrk="1" hangingPunct="1"/>
            <a:r>
              <a:rPr lang="en-AU" altLang="en-US" sz="3600"/>
              <a:t>Storyboards</a:t>
            </a:r>
            <a:endParaRPr lang="en-AU" altLang="en-US" sz="3600"/>
          </a:p>
          <a:p>
            <a:pPr eaLnBrk="1" hangingPunct="1"/>
            <a:r>
              <a:rPr lang="en-AU" altLang="en-US" sz="3600"/>
              <a:t>Annotated diagrams </a:t>
            </a:r>
            <a:r>
              <a:rPr lang="en-AU" altLang="en-US" sz="3600"/>
              <a:t>(mock-ups</a:t>
            </a:r>
            <a:r>
              <a:rPr lang="en-AU" altLang="en-US" sz="3600"/>
              <a:t>)</a:t>
            </a:r>
          </a:p>
          <a:p>
            <a:pPr eaLnBrk="1" hangingPunct="1"/>
            <a:r>
              <a:rPr lang="en-AU" altLang="en-US" sz="3600"/>
              <a:t>Layout diagrams</a:t>
            </a:r>
          </a:p>
          <a:p>
            <a:pPr eaLnBrk="1" hangingPunct="1"/>
            <a:r>
              <a:rPr lang="en-AU" altLang="en-US" sz="3600"/>
              <a:t>Site maps</a:t>
            </a:r>
          </a:p>
          <a:p>
            <a:pPr eaLnBrk="1" hangingPunct="1"/>
            <a:endParaRPr lang="en-AU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Site Maps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z="3600"/>
              <a:t>Graphic representation of how each page (of a website) or screen (slideshow, animation, database) link together.</a:t>
            </a:r>
          </a:p>
          <a:p>
            <a:r>
              <a:rPr lang="en-AU" altLang="en-US" sz="3600"/>
              <a:t>It’s like an atlas of the entire site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 sample sitemap by a student</a:t>
            </a:r>
          </a:p>
        </p:txBody>
      </p:sp>
      <p:pic>
        <p:nvPicPr>
          <p:cNvPr id="5123" name="Content Placeholder 3" descr="storyboar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0650" y="1600200"/>
            <a:ext cx="636270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Storyboard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4525963"/>
          </a:xfrm>
        </p:spPr>
        <p:txBody>
          <a:bodyPr/>
          <a:lstStyle/>
          <a:p>
            <a:pPr eaLnBrk="1" hangingPunct="1"/>
            <a:r>
              <a:rPr lang="en-AU" altLang="en-US" sz="2800"/>
              <a:t>Explains the mechanics of a site – how it’s built.</a:t>
            </a:r>
          </a:p>
          <a:p>
            <a:pPr eaLnBrk="1" hangingPunct="1"/>
            <a:r>
              <a:rPr lang="en-AU" altLang="en-US" sz="2800"/>
              <a:t>Designs how components on individual pages or screens </a:t>
            </a:r>
            <a:r>
              <a:rPr lang="en-AU" altLang="en-US" sz="2800" b="1"/>
              <a:t>link</a:t>
            </a:r>
            <a:r>
              <a:rPr lang="en-AU" altLang="en-US" sz="2800"/>
              <a:t> to other pages. </a:t>
            </a:r>
          </a:p>
          <a:p>
            <a:pPr eaLnBrk="1" hangingPunct="1"/>
            <a:r>
              <a:rPr lang="en-AU" altLang="en-US" sz="2800"/>
              <a:t>Should identify the purpose, contents and design elements of each page.</a:t>
            </a:r>
          </a:p>
          <a:p>
            <a:pPr eaLnBrk="1" hangingPunct="1"/>
            <a:r>
              <a:rPr lang="en-AU" altLang="en-US" sz="2800"/>
              <a:t>Areas used for </a:t>
            </a:r>
            <a:r>
              <a:rPr lang="en-AU" altLang="en-US" sz="2800" b="1"/>
              <a:t>input</a:t>
            </a:r>
            <a:r>
              <a:rPr lang="en-AU" altLang="en-US" sz="2800"/>
              <a:t>, </a:t>
            </a:r>
            <a:r>
              <a:rPr lang="en-AU" altLang="en-US" sz="2800" b="1"/>
              <a:t>output </a:t>
            </a:r>
            <a:r>
              <a:rPr lang="en-AU" altLang="en-US" sz="2800"/>
              <a:t>and </a:t>
            </a:r>
            <a:r>
              <a:rPr lang="en-AU" altLang="en-US" sz="2800" b="1"/>
              <a:t>navigation </a:t>
            </a:r>
            <a:r>
              <a:rPr lang="en-AU" altLang="en-US" sz="2800"/>
              <a:t>should be clearly identified and labelled. </a:t>
            </a:r>
          </a:p>
          <a:p>
            <a:pPr eaLnBrk="1" hangingPunct="1"/>
            <a:r>
              <a:rPr lang="en-AU" altLang="en-US" sz="2800"/>
              <a:t>Leave </a:t>
            </a:r>
            <a:r>
              <a:rPr lang="en-AU" altLang="en-US" sz="2800" b="1"/>
              <a:t>detailed formatting</a:t>
            </a:r>
            <a:r>
              <a:rPr lang="en-AU" altLang="en-US" sz="2800"/>
              <a:t> information for the </a:t>
            </a:r>
            <a:r>
              <a:rPr lang="en-AU" altLang="en-US" sz="2800" b="1"/>
              <a:t>page mock-up</a:t>
            </a:r>
            <a:r>
              <a:rPr lang="en-AU" altLang="en-US" sz="2800"/>
              <a:t>.</a:t>
            </a:r>
            <a:endParaRPr lang="en-AU" altLang="en-US" sz="2800"/>
          </a:p>
          <a:p>
            <a:pPr eaLnBrk="1" hangingPunct="1"/>
            <a:endParaRPr lang="en-AU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Storyboard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/>
              <a:t>May also include:</a:t>
            </a:r>
          </a:p>
          <a:p>
            <a:r>
              <a:rPr lang="en-AU" altLang="en-US"/>
              <a:t>Page title, filename</a:t>
            </a:r>
          </a:p>
          <a:p>
            <a:r>
              <a:rPr lang="en-AU" altLang="en-US"/>
              <a:t>Page number</a:t>
            </a:r>
          </a:p>
          <a:p>
            <a:r>
              <a:rPr lang="en-AU" altLang="en-US"/>
              <a:t>Background images/colours</a:t>
            </a:r>
          </a:p>
          <a:p>
            <a:r>
              <a:rPr lang="en-AU" altLang="en-US"/>
              <a:t>Screen dimensions</a:t>
            </a:r>
          </a:p>
          <a:p>
            <a:r>
              <a:rPr lang="en-AU" altLang="en-US"/>
              <a:t>List of image filenames</a:t>
            </a:r>
          </a:p>
          <a:p>
            <a:r>
              <a:rPr lang="en-AU" altLang="en-US"/>
              <a:t>List of links required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-285750"/>
            <a:ext cx="5918200" cy="700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en-AU" altLang="en-US"/>
              <a:t>Mock-ups </a:t>
            </a:r>
            <a:r>
              <a:rPr lang="en-AU" altLang="en-US"/>
              <a:t>(annotated diagrams)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00063" y="1214438"/>
            <a:ext cx="8229600" cy="4525962"/>
          </a:xfrm>
        </p:spPr>
        <p:txBody>
          <a:bodyPr/>
          <a:lstStyle/>
          <a:p>
            <a:r>
              <a:rPr lang="en-AU" altLang="en-US"/>
              <a:t>A sort of “photographic” representation of what a printed page or a screen will look like</a:t>
            </a:r>
          </a:p>
          <a:p>
            <a:r>
              <a:rPr lang="en-AU" altLang="en-US"/>
              <a:t>A bit like a </a:t>
            </a:r>
            <a:r>
              <a:rPr lang="en-AU" altLang="en-US" b="1"/>
              <a:t>prototype </a:t>
            </a:r>
            <a:r>
              <a:rPr lang="en-AU" altLang="en-US"/>
              <a:t>or </a:t>
            </a:r>
            <a:r>
              <a:rPr lang="en-AU" altLang="en-US" b="1"/>
              <a:t>demonstration model</a:t>
            </a:r>
          </a:p>
          <a:p>
            <a:r>
              <a:rPr lang="en-AU" altLang="en-US"/>
              <a:t>Can be produced with software for extra realism</a:t>
            </a:r>
          </a:p>
          <a:p>
            <a:r>
              <a:rPr lang="en-AU" altLang="en-US"/>
              <a:t>May have faked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Mock-ups </a:t>
            </a:r>
            <a:r>
              <a:rPr lang="en-AU" altLang="en-US"/>
              <a:t>– another interpretation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 sz="3600"/>
              <a:t>Another view </a:t>
            </a:r>
            <a:r>
              <a:rPr lang="en-AU" altLang="en-US" sz="3600"/>
              <a:t>of </a:t>
            </a:r>
            <a:r>
              <a:rPr lang="en-AU" altLang="en-US" sz="3600" b="1"/>
              <a:t>mock-ups </a:t>
            </a:r>
            <a:r>
              <a:rPr lang="en-AU" altLang="en-US" sz="3600"/>
              <a:t>is a hand-drawn representation of a page or screen with detailed formatting information.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677</Words>
  <Application>Microsoft Office PowerPoint</Application>
  <PresentationFormat>On-screen Show (4:3)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AR CHRISTY</vt:lpstr>
      <vt:lpstr>Bradley Hand ITC</vt:lpstr>
      <vt:lpstr>Office Theme</vt:lpstr>
      <vt:lpstr>VCE IT Theory Slideshows</vt:lpstr>
      <vt:lpstr>Design Tools for Websites</vt:lpstr>
      <vt:lpstr>Site Maps</vt:lpstr>
      <vt:lpstr>A sample sitemap by a student</vt:lpstr>
      <vt:lpstr>Storyboard</vt:lpstr>
      <vt:lpstr>Storyboard</vt:lpstr>
      <vt:lpstr>PowerPoint Presentation</vt:lpstr>
      <vt:lpstr>Mock-ups (annotated diagrams)</vt:lpstr>
      <vt:lpstr>Mock-ups – another interpretation</vt:lpstr>
      <vt:lpstr>PowerPoint Presentation</vt:lpstr>
      <vt:lpstr>Mock-ups</vt:lpstr>
      <vt:lpstr>Mock-ups</vt:lpstr>
      <vt:lpstr>Mock-ups</vt:lpstr>
      <vt:lpstr>Layout diagrams</vt:lpstr>
      <vt:lpstr>Layout Diagrams</vt:lpstr>
      <vt:lpstr>Common sense says</vt:lpstr>
      <vt:lpstr>Then Again</vt:lpstr>
      <vt:lpstr>Because you’ve been good</vt:lpstr>
      <vt:lpstr>IT APPLICATIONS SLIDESHOWS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26</cp:revision>
  <dcterms:created xsi:type="dcterms:W3CDTF">2009-02-06T03:31:51Z</dcterms:created>
  <dcterms:modified xsi:type="dcterms:W3CDTF">2016-09-11T02:04:58Z</dcterms:modified>
</cp:coreProperties>
</file>