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5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15BCB-98F2-48BB-9782-5328346A090D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7C728-D670-40F9-BA3E-B4C5AAB9ED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618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E2931-FC98-46A8-BF6B-8D54B7A220C5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46392-4941-45B9-ADDF-FAEE701899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44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E03DD-0E8B-40F2-AE53-93533373E45E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879EB-8BBC-4259-B0A8-DCA506904DD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0276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4FA4A-3B89-4A00-A1AF-04D5FA6A9D0E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9B539-7ABC-4E17-8698-57D2E95F79F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29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EA055-772F-465C-8002-2215E0FD9C46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91F78-3781-4009-B125-70B75E8943E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750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3965-A969-43A1-8F9C-5B13970B1250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FBCD7-88A8-4606-BAD6-0FCB24CFEF4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942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EDA79-9D4D-413E-A8D5-E9D3D1685809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4DC2E-495D-479A-AC27-47F976BA1B0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600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160EC-DF9A-490C-B385-F44BFB8CCC3D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C7113-0B8B-4221-9A5D-783A22785DC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972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B4730-DFE2-49A7-91BE-9175763D570D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1818A-6D16-4314-B19A-AE4DDEDB21F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4945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02A0D-CC1C-4BB6-888C-61C18E3A9408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9039-0EAE-4217-BFB9-7C9FD5DEF6F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7246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31576-2DD2-4AA2-B43E-92484A12E6D1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916A-C9C8-4371-8937-40633DE53AE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904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2CDAA8-F83D-4437-8613-1CB4FE279B14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F229CF2-7D44-4773-B8C0-98668A253A84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0"/>
            <a:ext cx="34766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500063"/>
            <a:ext cx="7772400" cy="714375"/>
          </a:xfrm>
        </p:spPr>
        <p:txBody>
          <a:bodyPr/>
          <a:lstStyle/>
          <a:p>
            <a:pPr algn="l" eaLnBrk="1" hangingPunct="1">
              <a:defRPr/>
            </a:pPr>
            <a:r>
              <a:rPr lang="en-AU" sz="3200" i="1" dirty="0">
                <a:solidFill>
                  <a:schemeClr val="bg1">
                    <a:lumMod val="85000"/>
                  </a:schemeClr>
                </a:solidFill>
              </a:rPr>
              <a:t>IT Applications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3886200"/>
            <a:ext cx="6400800" cy="1752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By Mark Kelly</a:t>
            </a:r>
          </a:p>
          <a:p>
            <a:pPr algn="l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mark@vceit.com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Vceit.com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50" y="1643063"/>
            <a:ext cx="7772400" cy="19288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6000" i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Privacy Laws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i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Updated 2016</a:t>
            </a:r>
            <a:endParaRPr lang="en-AU" sz="1000" i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altLang="en-US" b="1"/>
              <a:t>2. Use and Disclosure</a:t>
            </a:r>
            <a:br>
              <a:rPr lang="en-AU" altLang="en-US"/>
            </a:br>
            <a:r>
              <a:rPr lang="en-AU" altLang="en-US"/>
              <a:t>An organisation must not use or disclose information about an individual for any other purpose (a secondary purpose) other than the </a:t>
            </a:r>
            <a:r>
              <a:rPr lang="en-AU" altLang="en-US" b="1">
                <a:solidFill>
                  <a:srgbClr val="FF0000"/>
                </a:solidFill>
              </a:rPr>
              <a:t>purpose for which the information was collected</a:t>
            </a:r>
            <a:r>
              <a:rPr lang="en-AU" altLang="en-US"/>
              <a:t>, except in a number of exceptions specified in the Act.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0" y="903288"/>
            <a:ext cx="8229600" cy="4525962"/>
          </a:xfrm>
        </p:spPr>
        <p:txBody>
          <a:bodyPr/>
          <a:lstStyle/>
          <a:p>
            <a:r>
              <a:rPr lang="en-AU" altLang="en-US" b="1"/>
              <a:t>3. Data Quality</a:t>
            </a:r>
            <a:br>
              <a:rPr lang="en-AU" altLang="en-US"/>
            </a:br>
            <a:r>
              <a:rPr lang="en-AU" altLang="en-US"/>
              <a:t>An organisation must take reasonable steps to ensure that the personal information it collects, uses or discloses is </a:t>
            </a:r>
            <a:r>
              <a:rPr lang="en-AU" altLang="en-US" b="1">
                <a:solidFill>
                  <a:srgbClr val="FF0000"/>
                </a:solidFill>
              </a:rPr>
              <a:t>accurate, complete and up to date</a:t>
            </a:r>
            <a:r>
              <a:rPr lang="en-AU" altLang="en-US"/>
              <a:t>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333750"/>
            <a:ext cx="42862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3357562"/>
          </a:xfrm>
        </p:spPr>
        <p:txBody>
          <a:bodyPr/>
          <a:lstStyle/>
          <a:p>
            <a:r>
              <a:rPr lang="en-AU" altLang="en-US" b="1"/>
              <a:t>4. Data Security</a:t>
            </a:r>
            <a:br>
              <a:rPr lang="en-AU" altLang="en-US"/>
            </a:br>
            <a:r>
              <a:rPr lang="en-AU" altLang="en-US"/>
              <a:t>An organisation must take reasonable steps to ensure that the personal information that it collects is </a:t>
            </a:r>
            <a:r>
              <a:rPr lang="en-AU" altLang="en-US" b="1">
                <a:solidFill>
                  <a:srgbClr val="FF0000"/>
                </a:solidFill>
              </a:rPr>
              <a:t>protected from misuse</a:t>
            </a:r>
            <a:r>
              <a:rPr lang="en-AU" altLang="en-US"/>
              <a:t> such as unauthorised access, modification or disclosure, or loss. 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38550"/>
            <a:ext cx="42862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1500188" y="6215063"/>
            <a:ext cx="335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AU" altLang="en-US" b="1"/>
              <a:t>Laptop privacy &gt;&gt;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2357438" y="1143000"/>
            <a:ext cx="4429125" cy="5715000"/>
          </a:xfrm>
        </p:spPr>
        <p:txBody>
          <a:bodyPr/>
          <a:lstStyle/>
          <a:p>
            <a:r>
              <a:rPr lang="en-AU" altLang="en-US" b="1"/>
              <a:t>5. Openness</a:t>
            </a:r>
            <a:br>
              <a:rPr lang="en-AU" altLang="en-US"/>
            </a:br>
            <a:r>
              <a:rPr lang="en-AU" altLang="en-US"/>
              <a:t>An organisation must set out in a document a </a:t>
            </a:r>
            <a:r>
              <a:rPr lang="en-AU" altLang="en-US" b="1">
                <a:solidFill>
                  <a:srgbClr val="FF0000"/>
                </a:solidFill>
              </a:rPr>
              <a:t>clearly expressed policy on its management of personal information</a:t>
            </a:r>
            <a:r>
              <a:rPr lang="en-AU" altLang="en-US"/>
              <a:t> and make this document available to anyone who asks for it. 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1928813"/>
            <a:ext cx="2162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13"/>
            <a:ext cx="1962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altLang="en-US" b="1"/>
              <a:t>6. Access and Correction</a:t>
            </a:r>
            <a:br>
              <a:rPr lang="en-AU" altLang="en-US"/>
            </a:br>
            <a:r>
              <a:rPr lang="en-AU" altLang="en-US"/>
              <a:t>If an organisation holds personal information about an individual, it must </a:t>
            </a:r>
            <a:r>
              <a:rPr lang="en-AU" altLang="en-US" b="1">
                <a:solidFill>
                  <a:srgbClr val="FF0000"/>
                </a:solidFill>
              </a:rPr>
              <a:t>provide the individual with access to the information</a:t>
            </a:r>
            <a:r>
              <a:rPr lang="en-AU" altLang="en-US"/>
              <a:t> on request by the individual. 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929063"/>
            <a:ext cx="40481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929312"/>
          </a:xfrm>
        </p:spPr>
        <p:txBody>
          <a:bodyPr/>
          <a:lstStyle/>
          <a:p>
            <a:r>
              <a:rPr lang="en-AU" altLang="en-US" b="1"/>
              <a:t>7. Identifiers</a:t>
            </a:r>
            <a:br>
              <a:rPr lang="en-AU" altLang="en-US"/>
            </a:br>
            <a:r>
              <a:rPr lang="en-AU" altLang="en-US" b="1">
                <a:solidFill>
                  <a:srgbClr val="FF0000"/>
                </a:solidFill>
              </a:rPr>
              <a:t>Identifiers</a:t>
            </a:r>
            <a:r>
              <a:rPr lang="en-AU" altLang="en-US"/>
              <a:t>, an organisation cannot use the same identifier that another organisation uses to identify an individual (e.g. Tax File Number, Medicare number.)</a:t>
            </a:r>
          </a:p>
          <a:p>
            <a:r>
              <a:rPr lang="en-AU" altLang="en-US"/>
              <a:t>Must create their own idenifier (e.g. account number, user ID,)</a:t>
            </a:r>
          </a:p>
          <a:p>
            <a:endParaRPr lang="en-AU" altLang="en-US" sz="1000"/>
          </a:p>
          <a:p>
            <a:r>
              <a:rPr lang="en-AU" altLang="en-US" i="1"/>
              <a:t>Why?  Look up </a:t>
            </a:r>
            <a:r>
              <a:rPr lang="en-AU" altLang="en-US" b="1" i="1"/>
              <a:t>data mining</a:t>
            </a:r>
            <a:r>
              <a:rPr lang="en-AU" altLang="en-US" i="1"/>
              <a:t> – collating info on an individual from several different databases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5800725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altLang="en-US" b="1"/>
              <a:t>8. Anonymity</a:t>
            </a:r>
            <a:br>
              <a:rPr lang="en-AU" altLang="en-US"/>
            </a:br>
            <a:r>
              <a:rPr lang="en-AU" altLang="en-US"/>
              <a:t>Where it is lawful and practicable, individuals must have the option of </a:t>
            </a:r>
            <a:r>
              <a:rPr lang="en-AU" altLang="en-US" b="1">
                <a:solidFill>
                  <a:srgbClr val="FF0000"/>
                </a:solidFill>
              </a:rPr>
              <a:t>not identifying themselves</a:t>
            </a:r>
            <a:r>
              <a:rPr lang="en-AU" altLang="en-US"/>
              <a:t> when entering transactions with an organisation.</a:t>
            </a:r>
          </a:p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876550"/>
            <a:ext cx="14668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214813"/>
            <a:ext cx="2928937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altLang="en-US" b="1"/>
              <a:t>9. Transborder data flow</a:t>
            </a:r>
            <a:br>
              <a:rPr lang="en-AU" altLang="en-US"/>
            </a:br>
            <a:r>
              <a:rPr lang="en-AU" altLang="en-US"/>
              <a:t>An organisation in Australia or an external Territory may not transfer personal information about an individual to someone (other than the organisation or the individual) who is in a </a:t>
            </a:r>
            <a:r>
              <a:rPr lang="en-AU" altLang="en-US" b="1">
                <a:solidFill>
                  <a:srgbClr val="FF0000"/>
                </a:solidFill>
              </a:rPr>
              <a:t>foreign country</a:t>
            </a:r>
            <a:r>
              <a:rPr lang="en-AU" altLang="en-US"/>
              <a:t> without the consent of the individual.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10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altLang="en-US" b="1"/>
              <a:t>10. Sensitive Information</a:t>
            </a:r>
            <a:br>
              <a:rPr lang="en-AU" altLang="en-US"/>
            </a:br>
            <a:r>
              <a:rPr lang="en-AU" altLang="en-US"/>
              <a:t>An organisation must not collect </a:t>
            </a:r>
            <a:r>
              <a:rPr lang="en-AU" altLang="en-US" b="1">
                <a:solidFill>
                  <a:srgbClr val="FF0000"/>
                </a:solidFill>
              </a:rPr>
              <a:t>sensitive</a:t>
            </a:r>
            <a:r>
              <a:rPr lang="en-AU" altLang="en-US"/>
              <a:t> information about an individual unless the individual has consented, or law requires the collection. </a:t>
            </a:r>
          </a:p>
          <a:p>
            <a:endParaRPr lang="en-AU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24250"/>
            <a:ext cx="3048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Victorian Laws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Privacy and Data Protection Act 2014</a:t>
            </a:r>
          </a:p>
          <a:p>
            <a:r>
              <a:rPr lang="en-AU" altLang="en-US"/>
              <a:t>Establishes a regime for the responsible collection and handling of personal information in the </a:t>
            </a:r>
            <a:r>
              <a:rPr lang="en-AU" altLang="en-US" b="1"/>
              <a:t>Victorian public service sector (i.e. government departments). </a:t>
            </a:r>
          </a:p>
          <a:p>
            <a:r>
              <a:rPr lang="en-AU" altLang="en-US"/>
              <a:t>Also applies to organisations providing services funded by government departments.</a:t>
            </a:r>
          </a:p>
          <a:p>
            <a:r>
              <a:rPr lang="en-AU" altLang="en-US" b="1"/>
              <a:t>Does not</a:t>
            </a:r>
            <a:r>
              <a:rPr lang="en-AU" altLang="en-US"/>
              <a:t> apply to non-gov’t orgs!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14375" y="188640"/>
            <a:ext cx="8229600" cy="785812"/>
          </a:xfrm>
        </p:spPr>
        <p:txBody>
          <a:bodyPr/>
          <a:lstStyle/>
          <a:p>
            <a:r>
              <a:rPr lang="en-AU" altLang="en-US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14375" y="1268760"/>
            <a:ext cx="8229600" cy="4895850"/>
          </a:xfrm>
        </p:spPr>
        <p:txBody>
          <a:bodyPr/>
          <a:lstStyle/>
          <a:p>
            <a:r>
              <a:rPr lang="en-AU" altLang="en-US" b="1"/>
              <a:t>The Privacy Act 1988</a:t>
            </a:r>
            <a:endParaRPr lang="en-AU" altLang="en-US"/>
          </a:p>
          <a:p>
            <a:r>
              <a:rPr lang="en-US" b="1" i="1"/>
              <a:t>Privacy and Data Protection Act 2014</a:t>
            </a:r>
            <a:r>
              <a:rPr lang="en-US" b="1"/>
              <a:t> </a:t>
            </a:r>
            <a:r>
              <a:rPr lang="en-US" sz="2400"/>
              <a:t>(replaces the previous </a:t>
            </a:r>
            <a:r>
              <a:rPr lang="en-AU" altLang="en-US" sz="2400" i="1"/>
              <a:t>Information Privacy Act, Victoria 2000)</a:t>
            </a:r>
            <a:endParaRPr lang="en-AU" altLang="en-US" i="1"/>
          </a:p>
          <a:p>
            <a:r>
              <a:rPr lang="en-AU" altLang="en-US" b="1"/>
              <a:t>The Health Records Act 2001, Victoria </a:t>
            </a:r>
          </a:p>
          <a:p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54759"/>
            <a:ext cx="8229600" cy="1143000"/>
          </a:xfrm>
        </p:spPr>
        <p:txBody>
          <a:bodyPr/>
          <a:lstStyle/>
          <a:p>
            <a:r>
              <a:rPr lang="en-US" b="1" i="1"/>
              <a:t>Privacy and Data Protection Act 2014</a:t>
            </a:r>
            <a:endParaRPr lang="en-AU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The Act covers all personal information that identifies or could be used to identify an individual other than health information. </a:t>
            </a:r>
          </a:p>
          <a:p>
            <a:r>
              <a:rPr lang="en-AU" altLang="en-US"/>
              <a:t>Aligns closely with the principles in the Federal</a:t>
            </a:r>
            <a:r>
              <a:rPr lang="en-AU" altLang="en-US" i="1"/>
              <a:t> Privacy Act;</a:t>
            </a:r>
            <a:r>
              <a:rPr lang="en-AU" altLang="en-US"/>
              <a:t> </a:t>
            </a:r>
          </a:p>
          <a:p>
            <a:endParaRPr lang="en-AU" altLang="en-US"/>
          </a:p>
          <a:p>
            <a:pPr marL="0" indent="0">
              <a:buNone/>
            </a:pPr>
            <a:r>
              <a:rPr lang="en-AU" altLang="en-US" sz="2400"/>
              <a:t>* Replaces the last study design’s </a:t>
            </a:r>
            <a:r>
              <a:rPr lang="en-AU" altLang="en-US" sz="2400" i="1"/>
              <a:t>Information Privacy Act 2000 (Vic)</a:t>
            </a:r>
            <a:endParaRPr lang="en-AU" altLang="en-US" i="1"/>
          </a:p>
          <a:p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/>
              <a:t>Health Records Act 2001 (Vic)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Establishes privacy standards for the handling of </a:t>
            </a:r>
            <a:r>
              <a:rPr lang="en-AU" altLang="en-US" b="1"/>
              <a:t>all</a:t>
            </a:r>
            <a:r>
              <a:rPr lang="en-AU" altLang="en-US"/>
              <a:t> health information and the operation of all health services: health, mental health, disability, aged care or palliative care services.</a:t>
            </a:r>
          </a:p>
          <a:p>
            <a:r>
              <a:rPr lang="en-AU" altLang="en-US"/>
              <a:t>Gives individuals a conditional right of access to their own health information held in the private sector.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r>
              <a:rPr lang="en-AU" altLang="en-US"/>
              <a:t>Applies to </a:t>
            </a:r>
            <a:r>
              <a:rPr lang="en-AU" altLang="en-US" b="1"/>
              <a:t>all Victorian businesses </a:t>
            </a:r>
            <a:r>
              <a:rPr lang="en-AU" altLang="en-US"/>
              <a:t>(profit and non-profit, public and private sector) and everyone handling health information.</a:t>
            </a:r>
          </a:p>
          <a:p>
            <a:r>
              <a:rPr lang="en-AU" altLang="en-US"/>
              <a:t>Allows de-identified* health information to be used for planning and research. 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/>
              <a:t> 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/>
              <a:t>* Information that cannot be linked to a particular individual</a:t>
            </a:r>
          </a:p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Health Records Act 2001 (Vic)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8" y="1417638"/>
            <a:ext cx="7904584" cy="5030190"/>
          </a:xfrm>
        </p:spPr>
      </p:pic>
    </p:spTree>
    <p:extLst>
      <p:ext uri="{BB962C8B-B14F-4D97-AF65-F5344CB8AC3E}">
        <p14:creationId xmlns:p14="http://schemas.microsoft.com/office/powerpoint/2010/main" val="77443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16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sz="3600" b="1" dirty="0"/>
              <a:t>©</a:t>
            </a:r>
            <a:r>
              <a:rPr lang="en-AU" sz="3600" dirty="0"/>
              <a:t> Mark Kelly</a:t>
            </a:r>
            <a:endParaRPr lang="en-AU" sz="105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vceit.com</a:t>
            </a: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28625" y="4143375"/>
            <a:ext cx="83581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APPLICATIONS SLIDESHOWS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642938"/>
          </a:xfrm>
        </p:spPr>
        <p:txBody>
          <a:bodyPr/>
          <a:lstStyle/>
          <a:p>
            <a:r>
              <a:rPr lang="en-AU" altLang="en-US" b="1"/>
              <a:t>Privacy Laws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4189413"/>
            <a:ext cx="8229600" cy="4525962"/>
          </a:xfrm>
        </p:spPr>
        <p:txBody>
          <a:bodyPr/>
          <a:lstStyle/>
          <a:p>
            <a:r>
              <a:rPr lang="en-AU" altLang="en-US" sz="4000"/>
              <a:t>Safeguard </a:t>
            </a:r>
            <a:r>
              <a:rPr lang="en-AU" altLang="en-US" sz="4000" b="1"/>
              <a:t>personal </a:t>
            </a:r>
            <a:r>
              <a:rPr lang="en-AU" altLang="en-US" sz="4000"/>
              <a:t>or </a:t>
            </a:r>
            <a:r>
              <a:rPr lang="en-AU" altLang="en-US" sz="4000" b="1"/>
              <a:t>sensitive</a:t>
            </a:r>
            <a:r>
              <a:rPr lang="en-AU" altLang="en-US" sz="4000"/>
              <a:t> information stored by organisations about people.</a:t>
            </a:r>
          </a:p>
          <a:p>
            <a:pPr>
              <a:buFont typeface="Arial" panose="020B0604020202020204" pitchFamily="34" charset="0"/>
              <a:buNone/>
            </a:pPr>
            <a:endParaRPr lang="en-AU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What’s </a:t>
            </a:r>
            <a:r>
              <a:rPr lang="en-AU" altLang="en-US" i="1"/>
              <a:t>personal </a:t>
            </a:r>
            <a:r>
              <a:rPr lang="en-AU" altLang="en-US"/>
              <a:t>information?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Name, address, age, sex</a:t>
            </a:r>
          </a:p>
          <a:p>
            <a:r>
              <a:rPr lang="en-AU" altLang="en-US"/>
              <a:t>Shopping habits, Personal opinions</a:t>
            </a:r>
          </a:p>
          <a:p>
            <a:r>
              <a:rPr lang="en-AU" altLang="en-US"/>
              <a:t>Living arrangements, partners, children</a:t>
            </a:r>
          </a:p>
          <a:p>
            <a:r>
              <a:rPr lang="en-AU" altLang="en-US"/>
              <a:t>Etc</a:t>
            </a:r>
          </a:p>
          <a:p>
            <a:r>
              <a:rPr lang="en-AU" altLang="en-US" sz="2400" i="1"/>
              <a:t>Does </a:t>
            </a:r>
            <a:r>
              <a:rPr lang="en-AU" altLang="en-US" sz="2400" b="1" i="1"/>
              <a:t>not </a:t>
            </a:r>
            <a:r>
              <a:rPr lang="en-AU" altLang="en-US" sz="2400" i="1"/>
              <a:t>include records held by an employer about an employee, including health information. </a:t>
            </a:r>
          </a:p>
          <a:p>
            <a:r>
              <a:rPr lang="en-AU" altLang="en-US" sz="2400" i="1"/>
              <a:t>So an employer who stores employees’ health info is not necessarily subject to the privacy laws.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en-AU" altLang="en-US"/>
              <a:t>What’s sensitive information?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00088" y="1189038"/>
            <a:ext cx="8229600" cy="5026025"/>
          </a:xfrm>
        </p:spPr>
        <p:txBody>
          <a:bodyPr/>
          <a:lstStyle/>
          <a:p>
            <a:r>
              <a:rPr lang="en-AU" altLang="en-US"/>
              <a:t>racial or ethnic origin </a:t>
            </a:r>
          </a:p>
          <a:p>
            <a:r>
              <a:rPr lang="en-AU" altLang="en-US"/>
              <a:t>political opinions </a:t>
            </a:r>
          </a:p>
          <a:p>
            <a:r>
              <a:rPr lang="en-AU" altLang="en-US"/>
              <a:t>membership of a political association </a:t>
            </a:r>
          </a:p>
          <a:p>
            <a:r>
              <a:rPr lang="en-AU" altLang="en-US"/>
              <a:t>religious beliefs or affiliations </a:t>
            </a:r>
          </a:p>
          <a:p>
            <a:r>
              <a:rPr lang="en-AU" altLang="en-US"/>
              <a:t>philosophical beliefs </a:t>
            </a:r>
          </a:p>
          <a:p>
            <a:r>
              <a:rPr lang="en-AU" altLang="en-US"/>
              <a:t>membership of a trade union </a:t>
            </a:r>
          </a:p>
          <a:p>
            <a:r>
              <a:rPr lang="en-AU" altLang="en-US"/>
              <a:t>sexual preferences or practices </a:t>
            </a:r>
          </a:p>
          <a:p>
            <a:r>
              <a:rPr lang="en-AU" altLang="en-US"/>
              <a:t>criminal record.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What’s </a:t>
            </a:r>
            <a:r>
              <a:rPr lang="en-AU" altLang="en-US" i="1"/>
              <a:t>medical</a:t>
            </a:r>
            <a:r>
              <a:rPr lang="en-AU" altLang="en-US"/>
              <a:t> information?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71863"/>
          </a:xfrm>
        </p:spPr>
        <p:txBody>
          <a:bodyPr/>
          <a:lstStyle/>
          <a:p>
            <a:r>
              <a:rPr lang="en-AU" altLang="en-US"/>
              <a:t>medical history</a:t>
            </a:r>
          </a:p>
          <a:p>
            <a:r>
              <a:rPr lang="en-AU" altLang="en-US"/>
              <a:t>current medical condition and treatments</a:t>
            </a:r>
          </a:p>
          <a:p>
            <a:r>
              <a:rPr lang="en-AU" altLang="en-US"/>
              <a:t>dental records</a:t>
            </a:r>
          </a:p>
          <a:p>
            <a:r>
              <a:rPr lang="en-AU" altLang="en-US"/>
              <a:t>genetic information</a:t>
            </a:r>
          </a:p>
          <a:p>
            <a:r>
              <a:rPr lang="en-AU" altLang="en-US"/>
              <a:t>notes and opinions of health service provider (e.g. doctor, psychiatrist) 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Who’s subject to the Federal Privacy Act?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Any federal government department</a:t>
            </a:r>
          </a:p>
          <a:p>
            <a:r>
              <a:rPr lang="en-AU" altLang="en-US"/>
              <a:t>Any private organisation which:</a:t>
            </a:r>
          </a:p>
          <a:p>
            <a:pPr lvl="1"/>
            <a:r>
              <a:rPr lang="en-AU" altLang="en-US"/>
              <a:t>Turns over $3 million or more annually, or</a:t>
            </a:r>
          </a:p>
          <a:p>
            <a:pPr lvl="1"/>
            <a:r>
              <a:rPr lang="en-AU" altLang="en-US"/>
              <a:t>Profits from trading in personal information, or</a:t>
            </a:r>
          </a:p>
          <a:p>
            <a:pPr lvl="1"/>
            <a:r>
              <a:rPr lang="en-AU" altLang="en-US"/>
              <a:t>Holds health information about people*</a:t>
            </a:r>
          </a:p>
          <a:p>
            <a:r>
              <a:rPr lang="en-AU" altLang="en-US"/>
              <a:t>In 2001 98.9% of businesses turned over less than $3 million.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785938" y="5857875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* Not including employees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The spirit of the Privacy Act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The basis of the Privacy Act’s rules is the </a:t>
            </a:r>
            <a:r>
              <a:rPr lang="en-AU" altLang="en-US" b="1"/>
              <a:t>Information Privacy Principles</a:t>
            </a:r>
            <a:r>
              <a:rPr lang="en-AU" altLang="en-US"/>
              <a:t> (IPPs)</a:t>
            </a:r>
          </a:p>
          <a:p>
            <a:r>
              <a:rPr lang="en-AU" altLang="en-US"/>
              <a:t>Same principles underlie most other Australian states’ privacy legislation.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429125"/>
            <a:ext cx="33242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AU" altLang="en-US"/>
              <a:t>Privacy Principles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43063"/>
            <a:ext cx="4972050" cy="5197475"/>
          </a:xfrm>
        </p:spPr>
        <p:txBody>
          <a:bodyPr/>
          <a:lstStyle/>
          <a:p>
            <a:r>
              <a:rPr lang="en-AU" altLang="en-US" b="1"/>
              <a:t>1. Collection</a:t>
            </a:r>
            <a:br>
              <a:rPr lang="en-AU" altLang="en-US"/>
            </a:br>
            <a:r>
              <a:rPr lang="en-AU" altLang="en-US"/>
              <a:t>Organisations should only collect personal information that is </a:t>
            </a:r>
            <a:r>
              <a:rPr lang="en-AU" altLang="en-US" b="1">
                <a:solidFill>
                  <a:srgbClr val="FF0000"/>
                </a:solidFill>
              </a:rPr>
              <a:t>necessary</a:t>
            </a:r>
            <a:r>
              <a:rPr lang="en-AU" altLang="en-US"/>
              <a:t> for one or more of its functions and activities. 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243013"/>
            <a:ext cx="38671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578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IT Applications Theory Slideshows</vt:lpstr>
      <vt:lpstr>Contents</vt:lpstr>
      <vt:lpstr>Privacy Laws</vt:lpstr>
      <vt:lpstr>What’s personal information?</vt:lpstr>
      <vt:lpstr>What’s sensitive information?</vt:lpstr>
      <vt:lpstr>What’s medical information?</vt:lpstr>
      <vt:lpstr>Who’s subject to the Federal Privacy Act?</vt:lpstr>
      <vt:lpstr>The spirit of the Privacy Act</vt:lpstr>
      <vt:lpstr>Privacy Principles</vt:lpstr>
      <vt:lpstr>Privacy Principles</vt:lpstr>
      <vt:lpstr>Privacy Principles</vt:lpstr>
      <vt:lpstr>Privacy Principles</vt:lpstr>
      <vt:lpstr>Privacy Principles</vt:lpstr>
      <vt:lpstr>Privacy Principles</vt:lpstr>
      <vt:lpstr>Privacy Principles</vt:lpstr>
      <vt:lpstr>Privacy Principles</vt:lpstr>
      <vt:lpstr>Privacy Principles</vt:lpstr>
      <vt:lpstr>Privacy Principles</vt:lpstr>
      <vt:lpstr>Victorian Laws</vt:lpstr>
      <vt:lpstr>Privacy and Data Protection Act 2014</vt:lpstr>
      <vt:lpstr>Health Records Act 2001 (Vic)</vt:lpstr>
      <vt:lpstr>Health Records Act 2001 (Vic)</vt:lpstr>
      <vt:lpstr>Because you’ve been good…</vt:lpstr>
      <vt:lpstr>IT APPLICATIONS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24</cp:revision>
  <dcterms:created xsi:type="dcterms:W3CDTF">2009-02-06T03:31:51Z</dcterms:created>
  <dcterms:modified xsi:type="dcterms:W3CDTF">2016-09-11T03:08:28Z</dcterms:modified>
</cp:coreProperties>
</file>