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9" r:id="rId5"/>
    <p:sldId id="295" r:id="rId6"/>
    <p:sldId id="279" r:id="rId7"/>
    <p:sldId id="280" r:id="rId8"/>
    <p:sldId id="281" r:id="rId9"/>
    <p:sldId id="260" r:id="rId10"/>
    <p:sldId id="270" r:id="rId11"/>
    <p:sldId id="271" r:id="rId12"/>
    <p:sldId id="272" r:id="rId13"/>
    <p:sldId id="273" r:id="rId14"/>
    <p:sldId id="297" r:id="rId15"/>
    <p:sldId id="298" r:id="rId16"/>
    <p:sldId id="299" r:id="rId17"/>
    <p:sldId id="300" r:id="rId18"/>
    <p:sldId id="265" r:id="rId19"/>
    <p:sldId id="274" r:id="rId20"/>
    <p:sldId id="276" r:id="rId21"/>
    <p:sldId id="266" r:id="rId22"/>
    <p:sldId id="275" r:id="rId23"/>
    <p:sldId id="267" r:id="rId24"/>
    <p:sldId id="278" r:id="rId25"/>
    <p:sldId id="277" r:id="rId26"/>
    <p:sldId id="301" r:id="rId27"/>
    <p:sldId id="302" r:id="rId28"/>
    <p:sldId id="304" r:id="rId29"/>
    <p:sldId id="282" r:id="rId30"/>
    <p:sldId id="283" r:id="rId31"/>
    <p:sldId id="284" r:id="rId32"/>
    <p:sldId id="285" r:id="rId33"/>
    <p:sldId id="305" r:id="rId34"/>
    <p:sldId id="303" r:id="rId35"/>
    <p:sldId id="262" r:id="rId36"/>
    <p:sldId id="263" r:id="rId37"/>
    <p:sldId id="264" r:id="rId38"/>
    <p:sldId id="286" r:id="rId39"/>
    <p:sldId id="287" r:id="rId40"/>
    <p:sldId id="288" r:id="rId41"/>
    <p:sldId id="289" r:id="rId42"/>
    <p:sldId id="290" r:id="rId43"/>
    <p:sldId id="291" r:id="rId44"/>
    <p:sldId id="292" r:id="rId45"/>
    <p:sldId id="293" r:id="rId46"/>
    <p:sldId id="294" r:id="rId47"/>
    <p:sldId id="257"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6364" autoAdjust="0"/>
  </p:normalViewPr>
  <p:slideViewPr>
    <p:cSldViewPr>
      <p:cViewPr varScale="1">
        <p:scale>
          <a:sx n="81" d="100"/>
          <a:sy n="81" d="100"/>
        </p:scale>
        <p:origin x="660" y="90"/>
      </p:cViewPr>
      <p:guideLst>
        <p:guide orient="horz" pos="2160"/>
        <p:guide pos="2880"/>
      </p:guideLst>
    </p:cSldViewPr>
  </p:slideViewPr>
  <p:outlineViewPr>
    <p:cViewPr>
      <p:scale>
        <a:sx n="33" d="100"/>
        <a:sy n="33" d="100"/>
      </p:scale>
      <p:origin x="216"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F76497CF-79B1-4127-8DF5-B1F897C4B440}" type="datetimeFigureOut">
              <a:rPr lang="en-US"/>
              <a:pPr>
                <a:defRPr/>
              </a:pPr>
              <a:t>2/12/2016</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fld id="{FC24EBF4-F5E1-4C73-8B12-E4294C34DDDD}" type="slidenum">
              <a:rPr lang="en-AU" altLang="en-US"/>
              <a:pPr/>
              <a:t>‹#›</a:t>
            </a:fld>
            <a:endParaRPr lang="en-AU" altLang="en-US"/>
          </a:p>
        </p:txBody>
      </p:sp>
    </p:spTree>
    <p:extLst>
      <p:ext uri="{BB962C8B-B14F-4D97-AF65-F5344CB8AC3E}">
        <p14:creationId xmlns:p14="http://schemas.microsoft.com/office/powerpoint/2010/main" val="2631151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83D2CE88-CA2B-4155-94A5-830969949FB2}" type="datetimeFigureOut">
              <a:rPr lang="en-US"/>
              <a:pPr>
                <a:defRPr/>
              </a:pPr>
              <a:t>2/12/2016</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fld id="{5ED9431A-D17F-4618-B05A-C8771E5C386D}" type="slidenum">
              <a:rPr lang="en-AU" altLang="en-US"/>
              <a:pPr/>
              <a:t>‹#›</a:t>
            </a:fld>
            <a:endParaRPr lang="en-AU" altLang="en-US"/>
          </a:p>
        </p:txBody>
      </p:sp>
    </p:spTree>
    <p:extLst>
      <p:ext uri="{BB962C8B-B14F-4D97-AF65-F5344CB8AC3E}">
        <p14:creationId xmlns:p14="http://schemas.microsoft.com/office/powerpoint/2010/main" val="2519849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CB4082F7-21F4-484C-8A5B-967037E958A9}" type="datetimeFigureOut">
              <a:rPr lang="en-US"/>
              <a:pPr>
                <a:defRPr/>
              </a:pPr>
              <a:t>2/12/2016</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fld id="{A016B0AC-19EB-4F50-B3BC-D124570D6A98}" type="slidenum">
              <a:rPr lang="en-AU" altLang="en-US"/>
              <a:pPr/>
              <a:t>‹#›</a:t>
            </a:fld>
            <a:endParaRPr lang="en-AU" altLang="en-US"/>
          </a:p>
        </p:txBody>
      </p:sp>
    </p:spTree>
    <p:extLst>
      <p:ext uri="{BB962C8B-B14F-4D97-AF65-F5344CB8AC3E}">
        <p14:creationId xmlns:p14="http://schemas.microsoft.com/office/powerpoint/2010/main" val="3719657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75965AEE-A50A-4464-8AE0-4287A9F34D0C}" type="datetimeFigureOut">
              <a:rPr lang="en-US"/>
              <a:pPr>
                <a:defRPr/>
              </a:pPr>
              <a:t>2/12/2016</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fld id="{C83BAF2B-0F2F-4E6F-9469-73744AD95694}" type="slidenum">
              <a:rPr lang="en-AU" altLang="en-US"/>
              <a:pPr/>
              <a:t>‹#›</a:t>
            </a:fld>
            <a:endParaRPr lang="en-AU" altLang="en-US"/>
          </a:p>
        </p:txBody>
      </p:sp>
    </p:spTree>
    <p:extLst>
      <p:ext uri="{BB962C8B-B14F-4D97-AF65-F5344CB8AC3E}">
        <p14:creationId xmlns:p14="http://schemas.microsoft.com/office/powerpoint/2010/main" val="4086486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B803249-B377-4791-B360-CEB16EE265AB}" type="datetimeFigureOut">
              <a:rPr lang="en-US"/>
              <a:pPr>
                <a:defRPr/>
              </a:pPr>
              <a:t>2/12/2016</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fld id="{8ACC66F2-6185-4E3D-A8BF-9DB036A642CC}" type="slidenum">
              <a:rPr lang="en-AU" altLang="en-US"/>
              <a:pPr/>
              <a:t>‹#›</a:t>
            </a:fld>
            <a:endParaRPr lang="en-AU" altLang="en-US"/>
          </a:p>
        </p:txBody>
      </p:sp>
    </p:spTree>
    <p:extLst>
      <p:ext uri="{BB962C8B-B14F-4D97-AF65-F5344CB8AC3E}">
        <p14:creationId xmlns:p14="http://schemas.microsoft.com/office/powerpoint/2010/main" val="162513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3"/>
          <p:cNvSpPr>
            <a:spLocks noGrp="1"/>
          </p:cNvSpPr>
          <p:nvPr>
            <p:ph type="dt" sz="half" idx="10"/>
          </p:nvPr>
        </p:nvSpPr>
        <p:spPr/>
        <p:txBody>
          <a:bodyPr/>
          <a:lstStyle>
            <a:lvl1pPr>
              <a:defRPr/>
            </a:lvl1pPr>
          </a:lstStyle>
          <a:p>
            <a:pPr>
              <a:defRPr/>
            </a:pPr>
            <a:fld id="{A602F4B5-290C-4B73-87B7-DE4ECBD0723B}" type="datetimeFigureOut">
              <a:rPr lang="en-US"/>
              <a:pPr>
                <a:defRPr/>
              </a:pPr>
              <a:t>2/12/2016</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fld id="{7317C6B0-34A0-45D5-8F73-1947F67A2C8B}" type="slidenum">
              <a:rPr lang="en-AU" altLang="en-US"/>
              <a:pPr/>
              <a:t>‹#›</a:t>
            </a:fld>
            <a:endParaRPr lang="en-AU" altLang="en-US"/>
          </a:p>
        </p:txBody>
      </p:sp>
    </p:spTree>
    <p:extLst>
      <p:ext uri="{BB962C8B-B14F-4D97-AF65-F5344CB8AC3E}">
        <p14:creationId xmlns:p14="http://schemas.microsoft.com/office/powerpoint/2010/main" val="98793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3"/>
          <p:cNvSpPr>
            <a:spLocks noGrp="1"/>
          </p:cNvSpPr>
          <p:nvPr>
            <p:ph type="dt" sz="half" idx="10"/>
          </p:nvPr>
        </p:nvSpPr>
        <p:spPr/>
        <p:txBody>
          <a:bodyPr/>
          <a:lstStyle>
            <a:lvl1pPr>
              <a:defRPr/>
            </a:lvl1pPr>
          </a:lstStyle>
          <a:p>
            <a:pPr>
              <a:defRPr/>
            </a:pPr>
            <a:fld id="{55DF892D-AE90-4398-B4AE-B3E835AFC460}" type="datetimeFigureOut">
              <a:rPr lang="en-US"/>
              <a:pPr>
                <a:defRPr/>
              </a:pPr>
              <a:t>2/12/2016</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fld id="{92DEE0CC-CA68-4E8D-8537-BC044A85CF37}" type="slidenum">
              <a:rPr lang="en-AU" altLang="en-US"/>
              <a:pPr/>
              <a:t>‹#›</a:t>
            </a:fld>
            <a:endParaRPr lang="en-AU" altLang="en-US"/>
          </a:p>
        </p:txBody>
      </p:sp>
    </p:spTree>
    <p:extLst>
      <p:ext uri="{BB962C8B-B14F-4D97-AF65-F5344CB8AC3E}">
        <p14:creationId xmlns:p14="http://schemas.microsoft.com/office/powerpoint/2010/main" val="116492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2174266A-917D-4C50-9163-E10AAC117FBF}" type="datetimeFigureOut">
              <a:rPr lang="en-US"/>
              <a:pPr>
                <a:defRPr/>
              </a:pPr>
              <a:t>2/12/2016</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fld id="{10F5892E-E0E8-4E34-94C4-0701F10D17F3}" type="slidenum">
              <a:rPr lang="en-AU" altLang="en-US"/>
              <a:pPr/>
              <a:t>‹#›</a:t>
            </a:fld>
            <a:endParaRPr lang="en-AU" altLang="en-US"/>
          </a:p>
        </p:txBody>
      </p:sp>
    </p:spTree>
    <p:extLst>
      <p:ext uri="{BB962C8B-B14F-4D97-AF65-F5344CB8AC3E}">
        <p14:creationId xmlns:p14="http://schemas.microsoft.com/office/powerpoint/2010/main" val="3433476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EDFA7A5-1452-4CA3-B2D1-0AB8355B329E}" type="datetimeFigureOut">
              <a:rPr lang="en-US"/>
              <a:pPr>
                <a:defRPr/>
              </a:pPr>
              <a:t>2/12/2016</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fld id="{980E4C01-1A52-4943-A2BC-DA195AF1B921}" type="slidenum">
              <a:rPr lang="en-AU" altLang="en-US"/>
              <a:pPr/>
              <a:t>‹#›</a:t>
            </a:fld>
            <a:endParaRPr lang="en-AU" altLang="en-US"/>
          </a:p>
        </p:txBody>
      </p:sp>
    </p:spTree>
    <p:extLst>
      <p:ext uri="{BB962C8B-B14F-4D97-AF65-F5344CB8AC3E}">
        <p14:creationId xmlns:p14="http://schemas.microsoft.com/office/powerpoint/2010/main" val="3559554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A82DB40-AEA7-4390-9AAF-0D368ABEB1AA}" type="datetimeFigureOut">
              <a:rPr lang="en-US"/>
              <a:pPr>
                <a:defRPr/>
              </a:pPr>
              <a:t>2/12/2016</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fld id="{CBC1EA5C-A26E-4939-9877-DB678D44F542}" type="slidenum">
              <a:rPr lang="en-AU" altLang="en-US"/>
              <a:pPr/>
              <a:t>‹#›</a:t>
            </a:fld>
            <a:endParaRPr lang="en-AU" altLang="en-US"/>
          </a:p>
        </p:txBody>
      </p:sp>
    </p:spTree>
    <p:extLst>
      <p:ext uri="{BB962C8B-B14F-4D97-AF65-F5344CB8AC3E}">
        <p14:creationId xmlns:p14="http://schemas.microsoft.com/office/powerpoint/2010/main" val="45478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540667E-A4B4-49F1-9603-8652E854379F}" type="datetimeFigureOut">
              <a:rPr lang="en-US"/>
              <a:pPr>
                <a:defRPr/>
              </a:pPr>
              <a:t>2/12/2016</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fld id="{57B1C45E-9D66-47A4-AEEF-AEF7AF4B9A02}" type="slidenum">
              <a:rPr lang="en-AU" altLang="en-US"/>
              <a:pPr/>
              <a:t>‹#›</a:t>
            </a:fld>
            <a:endParaRPr lang="en-AU" altLang="en-US"/>
          </a:p>
        </p:txBody>
      </p:sp>
    </p:spTree>
    <p:extLst>
      <p:ext uri="{BB962C8B-B14F-4D97-AF65-F5344CB8AC3E}">
        <p14:creationId xmlns:p14="http://schemas.microsoft.com/office/powerpoint/2010/main" val="1526193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AU"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AU"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05D99306-8A68-4612-9C5A-C91582B65270}" type="datetimeFigureOut">
              <a:rPr lang="en-US"/>
              <a:pPr>
                <a:defRPr/>
              </a:pPr>
              <a:t>2/12/2016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43B64610-A83F-42DF-A5FF-6608E3B85BB6}" type="slidenum">
              <a:rPr lang="en-AU" altLang="en-US"/>
              <a:pPr/>
              <a:t>‹#›</a:t>
            </a:fld>
            <a:endParaRPr lang="en-AU"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acs.org.au/index.cfm?action=show&amp;conID=cop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desertknowledgecrc.com.au/resource/DKCRC-Report-53-A-multiple-criteria-decision-support-framework-for-the-management-of-feral-camels.pdf" TargetMode="External"/><Relationship Id="rId2" Type="http://schemas.openxmlformats.org/officeDocument/2006/relationships/hyperlink" Target="http://www.mrcmekong.org/programmes/wup/DSF/DSF_Components.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714375" y="500063"/>
            <a:ext cx="7772400" cy="714375"/>
          </a:xfrm>
        </p:spPr>
        <p:txBody>
          <a:bodyPr/>
          <a:lstStyle/>
          <a:p>
            <a:pPr algn="l" eaLnBrk="1" hangingPunct="1"/>
            <a:r>
              <a:rPr lang="en-AU" altLang="en-US" sz="3200" i="1" smtClean="0"/>
              <a:t>VCE IT Theory Slideshows – SD U4O2</a:t>
            </a:r>
          </a:p>
        </p:txBody>
      </p:sp>
      <p:sp>
        <p:nvSpPr>
          <p:cNvPr id="3" name="Subtitle 2"/>
          <p:cNvSpPr>
            <a:spLocks noGrp="1"/>
          </p:cNvSpPr>
          <p:nvPr>
            <p:ph type="subTitle" idx="1"/>
          </p:nvPr>
        </p:nvSpPr>
        <p:spPr>
          <a:xfrm>
            <a:off x="827088" y="4365104"/>
            <a:ext cx="4249737" cy="1512888"/>
          </a:xfrm>
        </p:spPr>
        <p:txBody>
          <a:bodyPr rtlCol="0">
            <a:noAutofit/>
          </a:bodyPr>
          <a:lstStyle/>
          <a:p>
            <a:pPr algn="l" eaLnBrk="1" fontAlgn="auto" hangingPunct="1">
              <a:spcAft>
                <a:spcPts val="0"/>
              </a:spcAft>
              <a:defRPr/>
            </a:pPr>
            <a:r>
              <a:rPr lang="en-AU" sz="2400" dirty="0" smtClean="0"/>
              <a:t>By Mark Kelly</a:t>
            </a:r>
          </a:p>
          <a:p>
            <a:pPr algn="l" eaLnBrk="1" fontAlgn="auto" hangingPunct="1">
              <a:spcAft>
                <a:spcPts val="0"/>
              </a:spcAft>
              <a:buFont typeface="Arial" charset="0"/>
              <a:buNone/>
              <a:defRPr/>
            </a:pPr>
            <a:r>
              <a:rPr lang="en-AU" sz="2400" dirty="0" smtClean="0"/>
              <a:t>mark@vceit.com</a:t>
            </a:r>
          </a:p>
          <a:p>
            <a:pPr algn="l" eaLnBrk="1" fontAlgn="auto" hangingPunct="1">
              <a:spcAft>
                <a:spcPts val="0"/>
              </a:spcAft>
              <a:defRPr/>
            </a:pPr>
            <a:r>
              <a:rPr lang="en-AU" sz="2400" smtClean="0"/>
              <a:t>Vceit.com</a:t>
            </a:r>
          </a:p>
          <a:p>
            <a:pPr algn="l" eaLnBrk="1" fontAlgn="auto" hangingPunct="1">
              <a:spcAft>
                <a:spcPts val="0"/>
              </a:spcAft>
              <a:defRPr/>
            </a:pPr>
            <a:r>
              <a:rPr lang="en-AU" sz="2400" smtClean="0"/>
              <a:t>Version 2 - Updated for 2016+</a:t>
            </a:r>
            <a:endParaRPr lang="en-AU" sz="2400" dirty="0" smtClean="0"/>
          </a:p>
        </p:txBody>
      </p:sp>
      <p:sp>
        <p:nvSpPr>
          <p:cNvPr id="2052" name="Title 1"/>
          <p:cNvSpPr txBox="1">
            <a:spLocks/>
          </p:cNvSpPr>
          <p:nvPr/>
        </p:nvSpPr>
        <p:spPr bwMode="auto">
          <a:xfrm>
            <a:off x="827088" y="1773238"/>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sz="4000"/>
              <a:t>Managing ethical dilemmas</a:t>
            </a:r>
          </a:p>
          <a:p>
            <a:pPr eaLnBrk="1" hangingPunct="1"/>
            <a:r>
              <a:rPr lang="en-AU" altLang="en-US" sz="2000"/>
              <a:t>With bonus real exam questions!</a:t>
            </a: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2550" y="3638550"/>
            <a:ext cx="3981450"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68313" y="0"/>
            <a:ext cx="8229600" cy="706438"/>
          </a:xfrm>
        </p:spPr>
        <p:txBody>
          <a:bodyPr/>
          <a:lstStyle/>
          <a:p>
            <a:r>
              <a:rPr lang="en-AU" altLang="en-US" smtClean="0"/>
              <a:t>Why have a code of ethics?</a:t>
            </a:r>
          </a:p>
        </p:txBody>
      </p:sp>
      <p:sp>
        <p:nvSpPr>
          <p:cNvPr id="11267" name="Content Placeholder 2"/>
          <p:cNvSpPr>
            <a:spLocks noGrp="1"/>
          </p:cNvSpPr>
          <p:nvPr>
            <p:ph idx="1"/>
          </p:nvPr>
        </p:nvSpPr>
        <p:spPr>
          <a:xfrm>
            <a:off x="395288" y="981075"/>
            <a:ext cx="8229600" cy="4525963"/>
          </a:xfrm>
        </p:spPr>
        <p:txBody>
          <a:bodyPr/>
          <a:lstStyle/>
          <a:p>
            <a:r>
              <a:rPr lang="en-AU" altLang="en-US" smtClean="0"/>
              <a:t>to define acceptable professional behaviours and responsibilities</a:t>
            </a:r>
          </a:p>
          <a:p>
            <a:r>
              <a:rPr lang="en-AU" altLang="en-US" smtClean="0"/>
              <a:t>to promote high standards of practice</a:t>
            </a:r>
          </a:p>
          <a:p>
            <a:r>
              <a:rPr lang="en-AU" altLang="en-US" smtClean="0"/>
              <a:t>to provide a benchmark for members to use for self evaluation</a:t>
            </a:r>
          </a:p>
          <a:p>
            <a:r>
              <a:rPr lang="en-AU" altLang="en-US" smtClean="0"/>
              <a:t>a vehicle for occupational identity</a:t>
            </a:r>
          </a:p>
          <a:p>
            <a:r>
              <a:rPr lang="en-AU" altLang="en-US" smtClean="0"/>
              <a:t>to weed out undesirable members</a:t>
            </a:r>
          </a:p>
          <a:p>
            <a:endParaRPr lang="en-AU" altLang="en-US" smtClean="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0" y="4953000"/>
            <a:ext cx="43815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AU" altLang="en-US" smtClean="0"/>
              <a:t>Why have a code of ethics?</a:t>
            </a:r>
          </a:p>
        </p:txBody>
      </p:sp>
      <p:sp>
        <p:nvSpPr>
          <p:cNvPr id="12291" name="Content Placeholder 2"/>
          <p:cNvSpPr>
            <a:spLocks noGrp="1"/>
          </p:cNvSpPr>
          <p:nvPr>
            <p:ph idx="1"/>
          </p:nvPr>
        </p:nvSpPr>
        <p:spPr/>
        <p:txBody>
          <a:bodyPr/>
          <a:lstStyle/>
          <a:p>
            <a:r>
              <a:rPr lang="en-AU" altLang="en-US" smtClean="0"/>
              <a:t>To enhance the sense of community among members</a:t>
            </a:r>
          </a:p>
          <a:p>
            <a:r>
              <a:rPr lang="en-AU" altLang="en-US" smtClean="0"/>
              <a:t>To form a group with common values and a common mission</a:t>
            </a:r>
          </a:p>
          <a:p>
            <a:r>
              <a:rPr lang="en-AU" altLang="en-US" smtClean="0"/>
              <a:t>To reassure the public that the group is trustworthy and reliable</a:t>
            </a:r>
          </a:p>
          <a:p>
            <a:r>
              <a:rPr lang="en-AU" altLang="en-US" smtClean="0"/>
              <a:t>To gain and maintain a good reputation for the profession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5463" y="4711700"/>
            <a:ext cx="21463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itle 1"/>
          <p:cNvSpPr>
            <a:spLocks noGrp="1"/>
          </p:cNvSpPr>
          <p:nvPr>
            <p:ph type="title"/>
          </p:nvPr>
        </p:nvSpPr>
        <p:spPr/>
        <p:txBody>
          <a:bodyPr/>
          <a:lstStyle/>
          <a:p>
            <a:r>
              <a:rPr lang="en-AU" altLang="en-US" smtClean="0"/>
              <a:t>Why have a code of ethics?</a:t>
            </a:r>
          </a:p>
        </p:txBody>
      </p:sp>
      <p:sp>
        <p:nvSpPr>
          <p:cNvPr id="13316" name="Content Placeholder 2"/>
          <p:cNvSpPr>
            <a:spLocks noGrp="1"/>
          </p:cNvSpPr>
          <p:nvPr>
            <p:ph idx="1"/>
          </p:nvPr>
        </p:nvSpPr>
        <p:spPr/>
        <p:txBody>
          <a:bodyPr/>
          <a:lstStyle/>
          <a:p>
            <a:r>
              <a:rPr lang="en-AU" altLang="en-US" smtClean="0"/>
              <a:t>Just developing a code forces a group to define what is important about their profession</a:t>
            </a:r>
          </a:p>
          <a:p>
            <a:r>
              <a:rPr lang="en-AU" altLang="en-US" smtClean="0"/>
              <a:t>Also identifies known ways the profession can go ‘bad’ and acts against those ways</a:t>
            </a:r>
          </a:p>
          <a:p>
            <a:r>
              <a:rPr lang="en-AU" altLang="en-US" smtClean="0"/>
              <a:t>To inspire members of the group to be good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3797300"/>
            <a:ext cx="4067175"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p:cNvSpPr>
            <a:spLocks noGrp="1"/>
          </p:cNvSpPr>
          <p:nvPr>
            <p:ph type="title"/>
          </p:nvPr>
        </p:nvSpPr>
        <p:spPr/>
        <p:txBody>
          <a:bodyPr/>
          <a:lstStyle/>
          <a:p>
            <a:r>
              <a:rPr lang="en-AU" altLang="en-US" smtClean="0"/>
              <a:t>Why have a code of ethics?</a:t>
            </a:r>
          </a:p>
        </p:txBody>
      </p:sp>
      <p:sp>
        <p:nvSpPr>
          <p:cNvPr id="14340" name="Content Placeholder 2"/>
          <p:cNvSpPr>
            <a:spLocks noGrp="1"/>
          </p:cNvSpPr>
          <p:nvPr>
            <p:ph idx="1"/>
          </p:nvPr>
        </p:nvSpPr>
        <p:spPr/>
        <p:txBody>
          <a:bodyPr/>
          <a:lstStyle/>
          <a:p>
            <a:r>
              <a:rPr lang="en-AU" altLang="en-US" smtClean="0"/>
              <a:t>To set down </a:t>
            </a:r>
            <a:r>
              <a:rPr lang="en-AU" altLang="en-US" i="1" smtClean="0"/>
              <a:t>aspirations</a:t>
            </a:r>
            <a:r>
              <a:rPr lang="en-AU" altLang="en-US" smtClean="0"/>
              <a:t> that outline what ideals the organisation aspires to</a:t>
            </a:r>
          </a:p>
          <a:p>
            <a:r>
              <a:rPr lang="en-AU" altLang="en-US" smtClean="0"/>
              <a:t>To list some </a:t>
            </a:r>
            <a:r>
              <a:rPr lang="en-AU" altLang="en-US" i="1" smtClean="0"/>
              <a:t>rules or principles</a:t>
            </a:r>
            <a:r>
              <a:rPr lang="en-AU" altLang="en-US" smtClean="0"/>
              <a:t>, which members of the organisation will be expected to adhere to.</a:t>
            </a:r>
          </a:p>
          <a:p>
            <a:r>
              <a:rPr lang="en-AU" altLang="en-US" smtClean="0"/>
              <a:t>To get agreement amongst members on how they should behave.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AU" altLang="en-US" smtClean="0"/>
              <a:t>Aust Computer Society’s Code</a:t>
            </a:r>
          </a:p>
        </p:txBody>
      </p:sp>
      <p:sp>
        <p:nvSpPr>
          <p:cNvPr id="15363" name="Content Placeholder 2"/>
          <p:cNvSpPr>
            <a:spLocks noGrp="1"/>
          </p:cNvSpPr>
          <p:nvPr>
            <p:ph idx="1"/>
          </p:nvPr>
        </p:nvSpPr>
        <p:spPr/>
        <p:txBody>
          <a:bodyPr/>
          <a:lstStyle/>
          <a:p>
            <a:r>
              <a:rPr lang="en-AU" altLang="en-US" sz="2800" smtClean="0"/>
              <a:t>As an ACS member you must uphold and advance the honour, dignity and effectiveness of being a professional. This entails, in addition to being a good citizen and acting within the law, your adherence to the following Society values:</a:t>
            </a:r>
          </a:p>
          <a:p>
            <a:r>
              <a:rPr lang="en-AU" altLang="en-US" sz="2800" b="1" smtClean="0"/>
              <a:t>1. The Primacy of the Public Interest</a:t>
            </a:r>
            <a:r>
              <a:rPr lang="en-AU" altLang="en-US" sz="2800" smtClean="0"/>
              <a:t/>
            </a:r>
            <a:br>
              <a:rPr lang="en-AU" altLang="en-US" sz="2800" smtClean="0"/>
            </a:br>
            <a:r>
              <a:rPr lang="en-AU" altLang="en-US" sz="2800" smtClean="0"/>
              <a:t>You will place the interests of the public above those of personal, business or sectional interests.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922337"/>
          </a:xfrm>
        </p:spPr>
        <p:txBody>
          <a:bodyPr/>
          <a:lstStyle/>
          <a:p>
            <a:r>
              <a:rPr lang="en-AU" altLang="en-US" smtClean="0"/>
              <a:t>Aust Computer Society’s Code</a:t>
            </a:r>
          </a:p>
        </p:txBody>
      </p:sp>
      <p:sp>
        <p:nvSpPr>
          <p:cNvPr id="16387" name="Content Placeholder 2"/>
          <p:cNvSpPr>
            <a:spLocks noGrp="1"/>
          </p:cNvSpPr>
          <p:nvPr>
            <p:ph idx="1"/>
          </p:nvPr>
        </p:nvSpPr>
        <p:spPr>
          <a:xfrm>
            <a:off x="468313" y="1268413"/>
            <a:ext cx="8229600" cy="4525962"/>
          </a:xfrm>
        </p:spPr>
        <p:txBody>
          <a:bodyPr/>
          <a:lstStyle/>
          <a:p>
            <a:r>
              <a:rPr lang="en-AU" altLang="en-US" sz="2800" smtClean="0"/>
              <a:t>2. </a:t>
            </a:r>
            <a:r>
              <a:rPr lang="en-AU" altLang="en-US" sz="2800" b="1" smtClean="0"/>
              <a:t>The Enhancement of Quality of Life</a:t>
            </a:r>
            <a:r>
              <a:rPr lang="en-AU" altLang="en-US" sz="2800" smtClean="0"/>
              <a:t/>
            </a:r>
            <a:br>
              <a:rPr lang="en-AU" altLang="en-US" sz="2800" smtClean="0"/>
            </a:br>
            <a:r>
              <a:rPr lang="en-AU" altLang="en-US" sz="2800" smtClean="0"/>
              <a:t>You will strive to enhance the quality of life of those affected by your work.</a:t>
            </a:r>
          </a:p>
          <a:p>
            <a:r>
              <a:rPr lang="en-AU" altLang="en-US" sz="2800" smtClean="0"/>
              <a:t>3. </a:t>
            </a:r>
            <a:r>
              <a:rPr lang="en-AU" altLang="en-US" sz="2800" b="1" smtClean="0"/>
              <a:t>Honesty</a:t>
            </a:r>
            <a:r>
              <a:rPr lang="en-AU" altLang="en-US" sz="2800" smtClean="0"/>
              <a:t/>
            </a:r>
            <a:br>
              <a:rPr lang="en-AU" altLang="en-US" sz="2800" smtClean="0"/>
            </a:br>
            <a:r>
              <a:rPr lang="en-AU" altLang="en-US" sz="2800" smtClean="0"/>
              <a:t>You will be honest in your representation of skills, knowledge, services and products.</a:t>
            </a:r>
          </a:p>
          <a:p>
            <a:r>
              <a:rPr lang="en-AU" altLang="en-US" sz="2800" smtClean="0"/>
              <a:t>4. </a:t>
            </a:r>
            <a:r>
              <a:rPr lang="en-AU" altLang="en-US" sz="2800" b="1" smtClean="0"/>
              <a:t>Competence</a:t>
            </a:r>
            <a:r>
              <a:rPr lang="en-AU" altLang="en-US" sz="2800" smtClean="0"/>
              <a:t/>
            </a:r>
            <a:br>
              <a:rPr lang="en-AU" altLang="en-US" sz="2800" smtClean="0"/>
            </a:br>
            <a:r>
              <a:rPr lang="en-AU" altLang="en-US" sz="2800" smtClean="0"/>
              <a:t>You will work competently and diligently for your stakeholders.</a:t>
            </a:r>
          </a:p>
          <a:p>
            <a:endParaRPr lang="en-AU" altLang="en-US" sz="24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AU" altLang="en-US" smtClean="0"/>
              <a:t>Aust Computer Society’s Code</a:t>
            </a:r>
          </a:p>
        </p:txBody>
      </p:sp>
      <p:sp>
        <p:nvSpPr>
          <p:cNvPr id="17411" name="Content Placeholder 2"/>
          <p:cNvSpPr>
            <a:spLocks noGrp="1"/>
          </p:cNvSpPr>
          <p:nvPr>
            <p:ph idx="1"/>
          </p:nvPr>
        </p:nvSpPr>
        <p:spPr/>
        <p:txBody>
          <a:bodyPr/>
          <a:lstStyle/>
          <a:p>
            <a:r>
              <a:rPr lang="en-AU" altLang="en-US" sz="2800" b="1" smtClean="0"/>
              <a:t>5. Professional Development</a:t>
            </a:r>
            <a:r>
              <a:rPr lang="en-AU" altLang="en-US" sz="2800" smtClean="0"/>
              <a:t/>
            </a:r>
            <a:br>
              <a:rPr lang="en-AU" altLang="en-US" sz="2800" smtClean="0"/>
            </a:br>
            <a:r>
              <a:rPr lang="en-AU" altLang="en-US" sz="2800" smtClean="0"/>
              <a:t>You will enhance your own professional development, and that of your colleagues and staff.</a:t>
            </a:r>
          </a:p>
          <a:p>
            <a:r>
              <a:rPr lang="en-AU" altLang="en-US" sz="2800" b="1" smtClean="0"/>
              <a:t>6. Professionalism</a:t>
            </a:r>
            <a:r>
              <a:rPr lang="en-AU" altLang="en-US" sz="2800" smtClean="0"/>
              <a:t/>
            </a:r>
            <a:br>
              <a:rPr lang="en-AU" altLang="en-US" sz="2800" smtClean="0"/>
            </a:br>
            <a:r>
              <a:rPr lang="en-AU" altLang="en-US" sz="2800" smtClean="0"/>
              <a:t>You will enhance the integrity of the Society and the respect of its members for each other.</a:t>
            </a:r>
          </a:p>
          <a:p>
            <a:pPr>
              <a:buFont typeface="Arial" panose="020B0604020202020204" pitchFamily="34" charset="0"/>
              <a:buNone/>
            </a:pPr>
            <a:endParaRPr lang="en-AU" altLang="en-US" sz="2800" smtClean="0"/>
          </a:p>
          <a:p>
            <a:pPr>
              <a:buFont typeface="Arial" panose="020B0604020202020204" pitchFamily="34" charset="0"/>
              <a:buNone/>
            </a:pPr>
            <a:r>
              <a:rPr lang="en-AU" altLang="en-US" sz="2800" smtClean="0"/>
              <a:t>These are detailed in their </a:t>
            </a:r>
            <a:r>
              <a:rPr lang="en-AU" altLang="en-US" sz="2800" smtClean="0">
                <a:hlinkClick r:id="rId2"/>
              </a:rPr>
              <a:t>Code of Professional Conduct and Professional Practice</a:t>
            </a:r>
            <a:r>
              <a:rPr lang="en-AU" altLang="en-US" sz="2800" smtClean="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AU" altLang="en-US" smtClean="0"/>
              <a:t>e.g. Competence</a:t>
            </a:r>
          </a:p>
        </p:txBody>
      </p:sp>
      <p:sp>
        <p:nvSpPr>
          <p:cNvPr id="18435" name="Content Placeholder 2"/>
          <p:cNvSpPr>
            <a:spLocks noGrp="1"/>
          </p:cNvSpPr>
          <p:nvPr>
            <p:ph idx="1"/>
          </p:nvPr>
        </p:nvSpPr>
        <p:spPr/>
        <p:txBody>
          <a:bodyPr/>
          <a:lstStyle/>
          <a:p>
            <a:r>
              <a:rPr lang="en-AU" altLang="en-US" i="1" smtClean="0"/>
              <a:t>Accept only such work as you believe you are competent to perform and do not hesitate to obtain additional expertise from appropriately qualified individuals where advisable. </a:t>
            </a:r>
          </a:p>
          <a:p>
            <a:r>
              <a:rPr lang="en-AU" altLang="en-US" i="1" smtClean="0"/>
              <a:t>You should always be aware of your own limitations and not knowingly imply that you have competence you do not possess.</a:t>
            </a:r>
          </a:p>
          <a:p>
            <a:r>
              <a:rPr lang="en-AU" altLang="en-US" i="1" smtClean="0"/>
              <a:t>Etc.</a:t>
            </a:r>
          </a:p>
          <a:p>
            <a:endParaRPr lang="en-AU" alt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marL="342900" indent="-342900"/>
            <a:r>
              <a:rPr lang="en-AU" altLang="en-US" smtClean="0"/>
              <a:t>Imposing sanctions</a:t>
            </a:r>
            <a:br>
              <a:rPr lang="en-AU" altLang="en-US" smtClean="0"/>
            </a:br>
            <a:endParaRPr lang="en-AU" altLang="en-US" smtClean="0"/>
          </a:p>
        </p:txBody>
      </p:sp>
      <p:sp>
        <p:nvSpPr>
          <p:cNvPr id="19459" name="Content Placeholder 2"/>
          <p:cNvSpPr>
            <a:spLocks noGrp="1"/>
          </p:cNvSpPr>
          <p:nvPr>
            <p:ph idx="1"/>
          </p:nvPr>
        </p:nvSpPr>
        <p:spPr>
          <a:xfrm>
            <a:off x="457200" y="1268413"/>
            <a:ext cx="8229600" cy="4857750"/>
          </a:xfrm>
        </p:spPr>
        <p:txBody>
          <a:bodyPr/>
          <a:lstStyle/>
          <a:p>
            <a:r>
              <a:rPr lang="en-AU" altLang="en-US" smtClean="0"/>
              <a:t>Sanction = A mechanism of social control for enforcing a society's standards</a:t>
            </a:r>
          </a:p>
          <a:p>
            <a:r>
              <a:rPr lang="en-AU" altLang="en-US" smtClean="0"/>
              <a:t>Punishments</a:t>
            </a:r>
          </a:p>
          <a:p>
            <a:endParaRPr lang="en-AU" altLang="en-US" smtClean="0"/>
          </a:p>
          <a:p>
            <a:r>
              <a:rPr lang="en-AU" altLang="en-US" smtClean="0"/>
              <a:t>Oddly, sanction also means “to give permission or approval”</a:t>
            </a: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4157663"/>
            <a:ext cx="2700337"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marL="342900" indent="-342900"/>
            <a:r>
              <a:rPr lang="en-AU" altLang="en-US" smtClean="0"/>
              <a:t>Imposing sanctions</a:t>
            </a:r>
            <a:br>
              <a:rPr lang="en-AU" altLang="en-US" smtClean="0"/>
            </a:br>
            <a:endParaRPr lang="en-AU" altLang="en-US" smtClean="0"/>
          </a:p>
        </p:txBody>
      </p:sp>
      <p:sp>
        <p:nvSpPr>
          <p:cNvPr id="20483" name="Content Placeholder 2"/>
          <p:cNvSpPr>
            <a:spLocks noGrp="1"/>
          </p:cNvSpPr>
          <p:nvPr>
            <p:ph idx="1"/>
          </p:nvPr>
        </p:nvSpPr>
        <p:spPr>
          <a:xfrm>
            <a:off x="457200" y="1268413"/>
            <a:ext cx="8229600" cy="5329237"/>
          </a:xfrm>
        </p:spPr>
        <p:txBody>
          <a:bodyPr/>
          <a:lstStyle/>
          <a:p>
            <a:r>
              <a:rPr lang="en-AU" altLang="en-US" smtClean="0"/>
              <a:t>Sanctions deter group members from acting unethically.</a:t>
            </a:r>
          </a:p>
          <a:p>
            <a:r>
              <a:rPr lang="en-AU" altLang="en-US" smtClean="0"/>
              <a:t>Public sanctions remind other group members of the rules and the consequences of breaking the rules</a:t>
            </a:r>
          </a:p>
          <a:p>
            <a:r>
              <a:rPr lang="en-AU" altLang="en-US" smtClean="0"/>
              <a:t>Establishes that the group takes its code of ethics seriously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AU" altLang="en-US" smtClean="0"/>
              <a:t>Contents</a:t>
            </a:r>
          </a:p>
        </p:txBody>
      </p:sp>
      <p:sp>
        <p:nvSpPr>
          <p:cNvPr id="3075" name="Content Placeholder 2"/>
          <p:cNvSpPr>
            <a:spLocks noGrp="1"/>
          </p:cNvSpPr>
          <p:nvPr>
            <p:ph idx="1"/>
          </p:nvPr>
        </p:nvSpPr>
        <p:spPr>
          <a:xfrm>
            <a:off x="468313" y="1628775"/>
            <a:ext cx="8229600" cy="4525963"/>
          </a:xfrm>
        </p:spPr>
        <p:txBody>
          <a:bodyPr/>
          <a:lstStyle/>
          <a:p>
            <a:r>
              <a:rPr lang="en-AU" altLang="en-US" smtClean="0"/>
              <a:t>suitability of </a:t>
            </a:r>
          </a:p>
          <a:p>
            <a:pPr lvl="1"/>
            <a:r>
              <a:rPr lang="en-AU" altLang="en-US" smtClean="0"/>
              <a:t>setting codes of ethics</a:t>
            </a:r>
          </a:p>
          <a:p>
            <a:pPr lvl="1"/>
            <a:r>
              <a:rPr lang="en-AU" altLang="en-US" smtClean="0"/>
              <a:t>imposing sanctions</a:t>
            </a:r>
          </a:p>
          <a:p>
            <a:pPr lvl="1"/>
            <a:r>
              <a:rPr lang="en-AU" altLang="en-US" smtClean="0"/>
              <a:t>education programs and </a:t>
            </a:r>
          </a:p>
          <a:p>
            <a:pPr lvl="1"/>
            <a:r>
              <a:rPr lang="en-AU" altLang="en-US" smtClean="0"/>
              <a:t>the use of decision-support frameworks </a:t>
            </a:r>
          </a:p>
          <a:p>
            <a:pPr lvl="1">
              <a:buFont typeface="Arial" panose="020B0604020202020204" pitchFamily="34" charset="0"/>
              <a:buNone/>
            </a:pPr>
            <a:endParaRPr lang="en-AU" altLang="en-US" smtClean="0"/>
          </a:p>
          <a:p>
            <a:pPr lvl="1">
              <a:buFont typeface="Arial" panose="020B0604020202020204" pitchFamily="34" charset="0"/>
              <a:buNone/>
            </a:pPr>
            <a:r>
              <a:rPr lang="en-AU" altLang="en-US" smtClean="0"/>
              <a:t>as strategies for managing ethical dilemmas.</a:t>
            </a:r>
          </a:p>
          <a:p>
            <a:pPr>
              <a:buFont typeface="Arial" panose="020B0604020202020204" pitchFamily="34" charset="0"/>
              <a:buNone/>
            </a:pPr>
            <a:endParaRPr lang="en-AU" altLang="en-US" smtClean="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025" y="692150"/>
            <a:ext cx="2339975"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itle 1"/>
          <p:cNvSpPr>
            <a:spLocks noGrp="1"/>
          </p:cNvSpPr>
          <p:nvPr>
            <p:ph type="title"/>
          </p:nvPr>
        </p:nvSpPr>
        <p:spPr>
          <a:xfrm>
            <a:off x="250825" y="260350"/>
            <a:ext cx="8229600" cy="561975"/>
          </a:xfrm>
        </p:spPr>
        <p:txBody>
          <a:bodyPr/>
          <a:lstStyle/>
          <a:p>
            <a:pPr marL="342900" indent="-342900"/>
            <a:r>
              <a:rPr lang="en-AU" altLang="en-US" smtClean="0"/>
              <a:t>Imposing sanctions</a:t>
            </a:r>
          </a:p>
        </p:txBody>
      </p:sp>
      <p:sp>
        <p:nvSpPr>
          <p:cNvPr id="21508" name="Content Placeholder 2"/>
          <p:cNvSpPr>
            <a:spLocks noGrp="1"/>
          </p:cNvSpPr>
          <p:nvPr>
            <p:ph idx="1"/>
          </p:nvPr>
        </p:nvSpPr>
        <p:spPr>
          <a:xfrm>
            <a:off x="0" y="1052513"/>
            <a:ext cx="8229600" cy="5329237"/>
          </a:xfrm>
        </p:spPr>
        <p:txBody>
          <a:bodyPr/>
          <a:lstStyle/>
          <a:p>
            <a:pPr>
              <a:buFont typeface="Arial" panose="020B0604020202020204" pitchFamily="34" charset="0"/>
              <a:buNone/>
            </a:pPr>
            <a:r>
              <a:rPr lang="en-AU" altLang="en-US" smtClean="0"/>
              <a:t>Types of sanctions:</a:t>
            </a:r>
          </a:p>
          <a:p>
            <a:r>
              <a:rPr lang="en-AU" altLang="en-US" smtClean="0"/>
              <a:t>Official warning</a:t>
            </a:r>
          </a:p>
          <a:p>
            <a:r>
              <a:rPr lang="en-AU" altLang="en-US" smtClean="0"/>
              <a:t>Admonition</a:t>
            </a:r>
          </a:p>
          <a:p>
            <a:r>
              <a:rPr lang="en-AU" altLang="en-US" smtClean="0"/>
              <a:t>Supervised practice</a:t>
            </a:r>
          </a:p>
          <a:p>
            <a:endParaRPr lang="en-AU" altLang="en-US" smtClean="0"/>
          </a:p>
          <a:p>
            <a:r>
              <a:rPr lang="en-AU" altLang="en-US" smtClean="0"/>
              <a:t>Enforced public apology (e.g. in newspapers)</a:t>
            </a:r>
          </a:p>
          <a:p>
            <a:r>
              <a:rPr lang="en-AU" altLang="en-US" smtClean="0"/>
              <a:t>Expulsion from the group (e.g. deregistration of doctors, defrocking of priests)</a:t>
            </a:r>
          </a:p>
          <a:p>
            <a:r>
              <a:rPr lang="en-AU" altLang="en-US" smtClean="0"/>
              <a:t>Suspension of privileges or right to practice</a:t>
            </a:r>
          </a:p>
          <a:p>
            <a:r>
              <a:rPr lang="en-AU" altLang="en-US" smtClean="0"/>
              <a:t>Others?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8229600" cy="850900"/>
          </a:xfrm>
        </p:spPr>
        <p:txBody>
          <a:bodyPr/>
          <a:lstStyle/>
          <a:p>
            <a:r>
              <a:rPr lang="en-AU" altLang="en-US" smtClean="0"/>
              <a:t>Education programs</a:t>
            </a:r>
          </a:p>
        </p:txBody>
      </p:sp>
      <p:sp>
        <p:nvSpPr>
          <p:cNvPr id="22531" name="Content Placeholder 2"/>
          <p:cNvSpPr>
            <a:spLocks noGrp="1"/>
          </p:cNvSpPr>
          <p:nvPr>
            <p:ph idx="1"/>
          </p:nvPr>
        </p:nvSpPr>
        <p:spPr>
          <a:xfrm>
            <a:off x="457200" y="1196975"/>
            <a:ext cx="8229600" cy="4032250"/>
          </a:xfrm>
        </p:spPr>
        <p:txBody>
          <a:bodyPr/>
          <a:lstStyle/>
          <a:p>
            <a:r>
              <a:rPr lang="en-AU" altLang="en-US" sz="2800" smtClean="0"/>
              <a:t>“Ignorance of the law is no excuse”</a:t>
            </a:r>
          </a:p>
          <a:p>
            <a:r>
              <a:rPr lang="en-AU" altLang="en-US" sz="2800" smtClean="0"/>
              <a:t>Group members need to be educated about what rules they must follow</a:t>
            </a:r>
          </a:p>
          <a:p>
            <a:r>
              <a:rPr lang="en-AU" altLang="en-US" sz="2800" smtClean="0"/>
              <a:t>It’s better to educate people and prevent misbehaviour than it is to punish people who are ignorant of the rules</a:t>
            </a: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000500"/>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229600" cy="850900"/>
          </a:xfrm>
        </p:spPr>
        <p:txBody>
          <a:bodyPr/>
          <a:lstStyle/>
          <a:p>
            <a:r>
              <a:rPr lang="en-AU" altLang="en-US" smtClean="0"/>
              <a:t>Education programs</a:t>
            </a:r>
          </a:p>
        </p:txBody>
      </p:sp>
      <p:sp>
        <p:nvSpPr>
          <p:cNvPr id="23555" name="Content Placeholder 2"/>
          <p:cNvSpPr>
            <a:spLocks noGrp="1"/>
          </p:cNvSpPr>
          <p:nvPr>
            <p:ph idx="1"/>
          </p:nvPr>
        </p:nvSpPr>
        <p:spPr>
          <a:xfrm>
            <a:off x="457200" y="1196975"/>
            <a:ext cx="8229600" cy="4929188"/>
          </a:xfrm>
        </p:spPr>
        <p:txBody>
          <a:bodyPr/>
          <a:lstStyle/>
          <a:p>
            <a:r>
              <a:rPr lang="en-AU" altLang="en-US" smtClean="0"/>
              <a:t>Some groups formally test newcomers on their knowledge of the society’s ethics</a:t>
            </a:r>
          </a:p>
          <a:p>
            <a:r>
              <a:rPr lang="en-AU" altLang="en-US" smtClean="0"/>
              <a:t>Codes of ethics are usually publicly posted</a:t>
            </a:r>
          </a:p>
          <a:p>
            <a:r>
              <a:rPr lang="en-AU" altLang="en-US" smtClean="0"/>
              <a:t>Rule-breakers may be sentenced to a re-education program</a:t>
            </a: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3533775"/>
            <a:ext cx="47879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777875"/>
          </a:xfrm>
        </p:spPr>
        <p:txBody>
          <a:bodyPr/>
          <a:lstStyle/>
          <a:p>
            <a:r>
              <a:rPr lang="en-AU" altLang="en-US" smtClean="0"/>
              <a:t>Decision-support frameworks</a:t>
            </a:r>
          </a:p>
        </p:txBody>
      </p:sp>
      <p:sp>
        <p:nvSpPr>
          <p:cNvPr id="24579" name="Content Placeholder 2"/>
          <p:cNvSpPr>
            <a:spLocks noGrp="1"/>
          </p:cNvSpPr>
          <p:nvPr>
            <p:ph idx="1"/>
          </p:nvPr>
        </p:nvSpPr>
        <p:spPr>
          <a:xfrm>
            <a:off x="457200" y="1341438"/>
            <a:ext cx="8229600" cy="4784725"/>
          </a:xfrm>
        </p:spPr>
        <p:txBody>
          <a:bodyPr/>
          <a:lstStyle/>
          <a:p>
            <a:r>
              <a:rPr lang="en-AU" altLang="en-US" smtClean="0"/>
              <a:t>Decision-support frameworks guide people who have to make difficult decisions</a:t>
            </a:r>
          </a:p>
          <a:p>
            <a:r>
              <a:rPr lang="en-AU" altLang="en-US" smtClean="0"/>
              <a:t>Difficult decisions can be made easier by having an agreed system to handle them</a:t>
            </a:r>
          </a:p>
          <a:p>
            <a:r>
              <a:rPr lang="en-AU" altLang="en-US" smtClean="0"/>
              <a:t>e.g. If this situation arises, you should…</a:t>
            </a:r>
          </a:p>
          <a:p>
            <a:r>
              <a:rPr lang="en-AU" altLang="en-US" smtClean="0"/>
              <a:t>Reduces the chance of individuals making inappropriate or inconsistent decisions</a:t>
            </a:r>
          </a:p>
          <a:p>
            <a:endParaRPr lang="en-AU" alt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AU" altLang="en-US" smtClean="0"/>
              <a:t>Decision-support frameworks</a:t>
            </a:r>
          </a:p>
        </p:txBody>
      </p:sp>
      <p:sp>
        <p:nvSpPr>
          <p:cNvPr id="25603" name="Content Placeholder 2"/>
          <p:cNvSpPr>
            <a:spLocks noGrp="1"/>
          </p:cNvSpPr>
          <p:nvPr>
            <p:ph idx="1"/>
          </p:nvPr>
        </p:nvSpPr>
        <p:spPr>
          <a:xfrm>
            <a:off x="457200" y="1341438"/>
            <a:ext cx="8229600" cy="4784725"/>
          </a:xfrm>
        </p:spPr>
        <p:txBody>
          <a:bodyPr/>
          <a:lstStyle/>
          <a:p>
            <a:r>
              <a:rPr lang="en-AU" altLang="en-US" smtClean="0"/>
              <a:t>E.g. If you break this rule, the punishment is…</a:t>
            </a:r>
          </a:p>
          <a:p>
            <a:r>
              <a:rPr lang="en-AU" altLang="en-US" smtClean="0"/>
              <a:t>E.g. For a second offence the consequence is…</a:t>
            </a:r>
          </a:p>
          <a:p>
            <a:r>
              <a:rPr lang="en-AU" altLang="en-US" smtClean="0"/>
              <a:t>E.g. Under these circumstances the penalty should be increased/decreased…</a:t>
            </a:r>
          </a:p>
          <a:p>
            <a:endParaRPr lang="en-AU" alt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229600" cy="850900"/>
          </a:xfrm>
        </p:spPr>
        <p:txBody>
          <a:bodyPr/>
          <a:lstStyle/>
          <a:p>
            <a:r>
              <a:rPr lang="en-AU" altLang="en-US" smtClean="0"/>
              <a:t>Decision-support frameworks</a:t>
            </a:r>
          </a:p>
        </p:txBody>
      </p:sp>
      <p:sp>
        <p:nvSpPr>
          <p:cNvPr id="26627" name="Content Placeholder 2"/>
          <p:cNvSpPr>
            <a:spLocks noGrp="1"/>
          </p:cNvSpPr>
          <p:nvPr>
            <p:ph idx="1"/>
          </p:nvPr>
        </p:nvSpPr>
        <p:spPr>
          <a:xfrm>
            <a:off x="457200" y="1268413"/>
            <a:ext cx="8229600" cy="4857750"/>
          </a:xfrm>
        </p:spPr>
        <p:txBody>
          <a:bodyPr/>
          <a:lstStyle/>
          <a:p>
            <a:r>
              <a:rPr lang="en-AU" altLang="en-US" smtClean="0"/>
              <a:t>A formulated framework reduces favouritism and unfairness in dealing with issues</a:t>
            </a:r>
          </a:p>
          <a:p>
            <a:r>
              <a:rPr lang="en-AU" altLang="en-US" smtClean="0"/>
              <a:t>All people are treated equally, based on established procedures.</a:t>
            </a:r>
          </a:p>
          <a:p>
            <a:r>
              <a:rPr lang="en-AU" altLang="en-US" smtClean="0"/>
              <a:t>It gives the decision-maker more confidence since the decision is not just his or her opinion.</a:t>
            </a:r>
          </a:p>
          <a:p>
            <a:endParaRPr lang="en-AU" altLang="en-US" smtClean="0"/>
          </a:p>
          <a:p>
            <a:endParaRPr lang="en-AU" alt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AU" altLang="en-US" smtClean="0"/>
              <a:t>Decision-support frameworks</a:t>
            </a:r>
          </a:p>
        </p:txBody>
      </p:sp>
      <p:sp>
        <p:nvSpPr>
          <p:cNvPr id="27651" name="Content Placeholder 2"/>
          <p:cNvSpPr>
            <a:spLocks noGrp="1"/>
          </p:cNvSpPr>
          <p:nvPr>
            <p:ph idx="1"/>
          </p:nvPr>
        </p:nvSpPr>
        <p:spPr/>
        <p:txBody>
          <a:bodyPr/>
          <a:lstStyle/>
          <a:p>
            <a:r>
              <a:rPr lang="en-AU" altLang="en-US" smtClean="0"/>
              <a:t>Commonly used when working in complex systems like </a:t>
            </a:r>
            <a:r>
              <a:rPr lang="en-AU" altLang="en-US" smtClean="0">
                <a:hlinkClick r:id="rId2"/>
              </a:rPr>
              <a:t>river management </a:t>
            </a:r>
            <a:r>
              <a:rPr lang="en-AU" altLang="en-US" smtClean="0"/>
              <a:t>or </a:t>
            </a:r>
            <a:r>
              <a:rPr lang="en-AU" altLang="en-US" smtClean="0">
                <a:hlinkClick r:id="rId3"/>
              </a:rPr>
              <a:t>feral camels</a:t>
            </a:r>
            <a:r>
              <a:rPr lang="en-AU" altLang="en-US" smtClean="0"/>
              <a:t>.</a:t>
            </a:r>
          </a:p>
          <a:p>
            <a:r>
              <a:rPr lang="en-AU" altLang="en-US" smtClean="0"/>
              <a:t>May include a knowledge base and modelling tools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0">
          <a:gsLst>
            <a:gs pos="0">
              <a:srgbClr val="9AB5E4"/>
            </a:gs>
            <a:gs pos="50000">
              <a:srgbClr val="C2D1ED"/>
            </a:gs>
            <a:gs pos="100000">
              <a:srgbClr val="E1E8F5"/>
            </a:gs>
          </a:gsLst>
          <a:lin ang="5400000"/>
        </a:gradFill>
        <a:effectLst/>
      </p:bgPr>
    </p:bg>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74638"/>
            <a:ext cx="8229600" cy="5746750"/>
          </a:xfrm>
        </p:spPr>
        <p:txBody>
          <a:bodyPr/>
          <a:lstStyle/>
          <a:p>
            <a:r>
              <a:rPr lang="en-AU" altLang="en-US" sz="6600" smtClean="0"/>
              <a:t>Some</a:t>
            </a:r>
            <a:br>
              <a:rPr lang="en-AU" altLang="en-US" sz="6600" smtClean="0"/>
            </a:br>
            <a:r>
              <a:rPr lang="en-AU" altLang="en-US" sz="6600" smtClean="0"/>
              <a:t>Sample</a:t>
            </a:r>
            <a:br>
              <a:rPr lang="en-AU" altLang="en-US" sz="6600" smtClean="0"/>
            </a:br>
            <a:r>
              <a:rPr lang="en-AU" altLang="en-US" sz="6600" smtClean="0"/>
              <a:t>Dilemmas</a:t>
            </a:r>
            <a:br>
              <a:rPr lang="en-AU" altLang="en-US" sz="6600" smtClean="0"/>
            </a:br>
            <a:r>
              <a:rPr lang="en-AU" altLang="en-US" sz="3600" smtClean="0"/>
              <a:t>for you to</a:t>
            </a:r>
            <a:r>
              <a:rPr lang="en-AU" altLang="en-US" sz="6600" smtClean="0"/>
              <a:t/>
            </a:r>
            <a:br>
              <a:rPr lang="en-AU" altLang="en-US" sz="6600" smtClean="0"/>
            </a:br>
            <a:r>
              <a:rPr lang="en-AU" altLang="en-US" sz="6600" smtClean="0"/>
              <a:t>Manage or prevent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0">
          <a:gsLst>
            <a:gs pos="0">
              <a:srgbClr val="9AB5E4"/>
            </a:gs>
            <a:gs pos="50000">
              <a:srgbClr val="C2D1ED"/>
            </a:gs>
            <a:gs pos="100000">
              <a:srgbClr val="E1E8F5"/>
            </a:gs>
          </a:gsLst>
          <a:lin ang="5400000"/>
        </a:gradFill>
        <a:effectLst/>
      </p:bgPr>
    </p:bg>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AU" altLang="en-US" smtClean="0"/>
              <a:t>For the following dilemmas</a:t>
            </a:r>
          </a:p>
        </p:txBody>
      </p:sp>
      <p:sp>
        <p:nvSpPr>
          <p:cNvPr id="29699" name="Content Placeholder 2"/>
          <p:cNvSpPr>
            <a:spLocks noGrp="1"/>
          </p:cNvSpPr>
          <p:nvPr>
            <p:ph idx="1"/>
          </p:nvPr>
        </p:nvSpPr>
        <p:spPr/>
        <p:txBody>
          <a:bodyPr/>
          <a:lstStyle/>
          <a:p>
            <a:r>
              <a:rPr lang="en-AU" altLang="en-US" smtClean="0"/>
              <a:t>What is the dilemma?</a:t>
            </a:r>
          </a:p>
          <a:p>
            <a:r>
              <a:rPr lang="en-AU" altLang="en-US" smtClean="0"/>
              <a:t>What options are there to choose from?</a:t>
            </a:r>
          </a:p>
          <a:p>
            <a:r>
              <a:rPr lang="en-AU" altLang="en-US" smtClean="0"/>
              <a:t>Why is each option bad?</a:t>
            </a:r>
          </a:p>
          <a:p>
            <a:r>
              <a:rPr lang="en-AU" altLang="en-US" smtClean="0"/>
              <a:t>How could the dilemma have been either </a:t>
            </a:r>
            <a:r>
              <a:rPr lang="en-AU" altLang="en-US" i="1" smtClean="0"/>
              <a:t>prevented</a:t>
            </a:r>
            <a:r>
              <a:rPr lang="en-AU" altLang="en-US" smtClean="0"/>
              <a:t> or </a:t>
            </a:r>
            <a:r>
              <a:rPr lang="en-AU" altLang="en-US" i="1" smtClean="0"/>
              <a:t>dealt with </a:t>
            </a:r>
            <a:r>
              <a:rPr lang="en-AU" altLang="en-US" smtClean="0"/>
              <a:t>once it did happen?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AU" altLang="en-US" smtClean="0"/>
              <a:t>How to handle these dilemmas?</a:t>
            </a:r>
          </a:p>
        </p:txBody>
      </p:sp>
      <p:sp>
        <p:nvSpPr>
          <p:cNvPr id="30723" name="Content Placeholder 2"/>
          <p:cNvSpPr>
            <a:spLocks noGrp="1"/>
          </p:cNvSpPr>
          <p:nvPr>
            <p:ph idx="1"/>
          </p:nvPr>
        </p:nvSpPr>
        <p:spPr>
          <a:xfrm>
            <a:off x="457200" y="1600200"/>
            <a:ext cx="8229600" cy="3124200"/>
          </a:xfrm>
        </p:spPr>
        <p:txBody>
          <a:bodyPr/>
          <a:lstStyle/>
          <a:p>
            <a:pPr>
              <a:buFont typeface="Arial" panose="020B0604020202020204" pitchFamily="34" charset="0"/>
              <a:buNone/>
            </a:pPr>
            <a:r>
              <a:rPr lang="en-AU" altLang="en-US" smtClean="0"/>
              <a:t>An IT technician was undertaking a major upgrade to all the laptops within her company. While working on the laptop of the Finance Director, she noticed that this laptop contained thousands of pornographic pictures.</a:t>
            </a:r>
          </a:p>
        </p:txBody>
      </p:sp>
      <p:sp>
        <p:nvSpPr>
          <p:cNvPr id="30724" name="Rectangle 3"/>
          <p:cNvSpPr>
            <a:spLocks noChangeArrowheads="1"/>
          </p:cNvSpPr>
          <p:nvPr/>
        </p:nvSpPr>
        <p:spPr bwMode="auto">
          <a:xfrm>
            <a:off x="1835150" y="5805488"/>
            <a:ext cx="67691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AU" altLang="en-US" sz="1200"/>
              <a:t>What is the dilemma?</a:t>
            </a:r>
          </a:p>
          <a:p>
            <a:pPr eaLnBrk="1" hangingPunct="1">
              <a:buFont typeface="Arial" panose="020B0604020202020204" pitchFamily="34" charset="0"/>
              <a:buChar char="•"/>
            </a:pPr>
            <a:r>
              <a:rPr lang="en-AU" altLang="en-US" sz="1200"/>
              <a:t>What options are there to choose from?</a:t>
            </a:r>
          </a:p>
          <a:p>
            <a:pPr eaLnBrk="1" hangingPunct="1">
              <a:buFont typeface="Arial" panose="020B0604020202020204" pitchFamily="34" charset="0"/>
              <a:buChar char="•"/>
            </a:pPr>
            <a:r>
              <a:rPr lang="en-AU" altLang="en-US" sz="1200"/>
              <a:t>Why is each option bad?</a:t>
            </a:r>
          </a:p>
          <a:p>
            <a:pPr eaLnBrk="1" hangingPunct="1">
              <a:buFont typeface="Arial" panose="020B0604020202020204" pitchFamily="34" charset="0"/>
              <a:buChar char="•"/>
            </a:pPr>
            <a:r>
              <a:rPr lang="en-AU" altLang="en-US" sz="1200"/>
              <a:t>How could the dilemma have been </a:t>
            </a:r>
            <a:r>
              <a:rPr lang="en-AU" altLang="en-US" sz="1200" i="1"/>
              <a:t>prevented</a:t>
            </a:r>
            <a:r>
              <a:rPr lang="en-AU" altLang="en-US" sz="1200"/>
              <a:t> or </a:t>
            </a:r>
            <a:r>
              <a:rPr lang="en-AU" altLang="en-US" sz="1200" i="1"/>
              <a:t>dealt with</a:t>
            </a:r>
            <a:r>
              <a:rPr lang="en-AU" altLang="en-US" sz="120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AU" altLang="en-US" smtClean="0"/>
              <a:t>‘Ethical’?</a:t>
            </a:r>
          </a:p>
        </p:txBody>
      </p:sp>
      <p:sp>
        <p:nvSpPr>
          <p:cNvPr id="4099" name="Content Placeholder 2"/>
          <p:cNvSpPr>
            <a:spLocks noGrp="1"/>
          </p:cNvSpPr>
          <p:nvPr>
            <p:ph idx="1"/>
          </p:nvPr>
        </p:nvSpPr>
        <p:spPr/>
        <p:txBody>
          <a:bodyPr/>
          <a:lstStyle/>
          <a:p>
            <a:r>
              <a:rPr lang="en-AU" altLang="en-US" smtClean="0"/>
              <a:t>Being morally correct or proper according to accepted standards of social or professional behaviour.</a:t>
            </a:r>
          </a:p>
          <a:p>
            <a:r>
              <a:rPr lang="en-AU" altLang="en-US" smtClean="0"/>
              <a:t>Actions may be legal but not ethical</a:t>
            </a:r>
          </a:p>
          <a:p>
            <a:r>
              <a:rPr lang="en-AU" altLang="en-US" smtClean="0"/>
              <a:t>Examples?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AU" altLang="en-US" smtClean="0"/>
              <a:t>How to handle these dilemmas?</a:t>
            </a:r>
          </a:p>
        </p:txBody>
      </p:sp>
      <p:sp>
        <p:nvSpPr>
          <p:cNvPr id="31747" name="Content Placeholder 2"/>
          <p:cNvSpPr>
            <a:spLocks noGrp="1"/>
          </p:cNvSpPr>
          <p:nvPr>
            <p:ph idx="1"/>
          </p:nvPr>
        </p:nvSpPr>
        <p:spPr/>
        <p:txBody>
          <a:bodyPr/>
          <a:lstStyle/>
          <a:p>
            <a:pPr>
              <a:buFont typeface="Arial" panose="020B0604020202020204" pitchFamily="34" charset="0"/>
              <a:buNone/>
            </a:pPr>
            <a:r>
              <a:rPr lang="en-AU" altLang="en-US" smtClean="0"/>
              <a:t>A trainee at a design company is learning to use an expensive CAD program. Each day she borrows the program’s CD-ROM and practises using the software. </a:t>
            </a:r>
          </a:p>
          <a:p>
            <a:pPr>
              <a:buFont typeface="Arial" panose="020B0604020202020204" pitchFamily="34" charset="0"/>
              <a:buNone/>
            </a:pPr>
            <a:r>
              <a:rPr lang="en-AU" altLang="en-US" smtClean="0"/>
              <a:t>Notices in company say that copying software is forbidden. </a:t>
            </a:r>
          </a:p>
          <a:p>
            <a:pPr>
              <a:buFont typeface="Arial" panose="020B0604020202020204" pitchFamily="34" charset="0"/>
              <a:buNone/>
            </a:pPr>
            <a:r>
              <a:rPr lang="en-AU" altLang="en-US" smtClean="0"/>
              <a:t>One day, she copies the CD so she can work on her training at home and become a more-skilled worker. </a:t>
            </a:r>
          </a:p>
        </p:txBody>
      </p:sp>
      <p:sp>
        <p:nvSpPr>
          <p:cNvPr id="31748" name="Rectangle 3"/>
          <p:cNvSpPr>
            <a:spLocks noChangeArrowheads="1"/>
          </p:cNvSpPr>
          <p:nvPr/>
        </p:nvSpPr>
        <p:spPr bwMode="auto">
          <a:xfrm>
            <a:off x="4859338" y="6027738"/>
            <a:ext cx="42846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AU" altLang="en-US" sz="1200"/>
              <a:t>What is the dilemma?</a:t>
            </a:r>
          </a:p>
          <a:p>
            <a:pPr eaLnBrk="1" hangingPunct="1">
              <a:buFont typeface="Arial" panose="020B0604020202020204" pitchFamily="34" charset="0"/>
              <a:buChar char="•"/>
            </a:pPr>
            <a:r>
              <a:rPr lang="en-AU" altLang="en-US" sz="1200"/>
              <a:t>What options are there to choose from?</a:t>
            </a:r>
          </a:p>
          <a:p>
            <a:pPr eaLnBrk="1" hangingPunct="1">
              <a:buFont typeface="Arial" panose="020B0604020202020204" pitchFamily="34" charset="0"/>
              <a:buChar char="•"/>
            </a:pPr>
            <a:r>
              <a:rPr lang="en-AU" altLang="en-US" sz="1200"/>
              <a:t>Why is each option bad?</a:t>
            </a:r>
          </a:p>
          <a:p>
            <a:pPr eaLnBrk="1" hangingPunct="1">
              <a:buFont typeface="Arial" panose="020B0604020202020204" pitchFamily="34" charset="0"/>
              <a:buChar char="•"/>
            </a:pPr>
            <a:r>
              <a:rPr lang="en-AU" altLang="en-US" sz="1200"/>
              <a:t>How could the dilemma have been </a:t>
            </a:r>
            <a:r>
              <a:rPr lang="en-AU" altLang="en-US" sz="1200" i="1"/>
              <a:t>prevented</a:t>
            </a:r>
            <a:r>
              <a:rPr lang="en-AU" altLang="en-US" sz="1200"/>
              <a:t> or </a:t>
            </a:r>
            <a:r>
              <a:rPr lang="en-AU" altLang="en-US" sz="1200" i="1"/>
              <a:t>dealt with</a:t>
            </a:r>
            <a:r>
              <a:rPr lang="en-AU" altLang="en-US" sz="120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AU" altLang="en-US" smtClean="0"/>
              <a:t>How to handle these dilemmas?</a:t>
            </a:r>
          </a:p>
        </p:txBody>
      </p:sp>
      <p:sp>
        <p:nvSpPr>
          <p:cNvPr id="32771" name="Content Placeholder 2"/>
          <p:cNvSpPr>
            <a:spLocks noGrp="1"/>
          </p:cNvSpPr>
          <p:nvPr>
            <p:ph idx="1"/>
          </p:nvPr>
        </p:nvSpPr>
        <p:spPr/>
        <p:txBody>
          <a:bodyPr/>
          <a:lstStyle/>
          <a:p>
            <a:pPr>
              <a:buFont typeface="Arial" panose="020B0604020202020204" pitchFamily="34" charset="0"/>
              <a:buNone/>
            </a:pPr>
            <a:r>
              <a:rPr lang="en-AU" altLang="en-US" smtClean="0"/>
              <a:t>A project manager suspects a team member of using his company email account to send offensive messages to other employees of the company. </a:t>
            </a:r>
          </a:p>
          <a:p>
            <a:pPr>
              <a:buFont typeface="Arial" panose="020B0604020202020204" pitchFamily="34" charset="0"/>
              <a:buNone/>
            </a:pPr>
            <a:r>
              <a:rPr lang="en-AU" altLang="en-US" smtClean="0"/>
              <a:t>She asks the company's network manager to give her copies of the team member's emails. </a:t>
            </a:r>
          </a:p>
        </p:txBody>
      </p:sp>
      <p:sp>
        <p:nvSpPr>
          <p:cNvPr id="32772" name="Rectangle 3"/>
          <p:cNvSpPr>
            <a:spLocks noChangeArrowheads="1"/>
          </p:cNvSpPr>
          <p:nvPr/>
        </p:nvSpPr>
        <p:spPr bwMode="auto">
          <a:xfrm>
            <a:off x="1835150" y="5805488"/>
            <a:ext cx="67691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AU" altLang="en-US" sz="1200"/>
              <a:t>What is the dilemma?</a:t>
            </a:r>
          </a:p>
          <a:p>
            <a:pPr eaLnBrk="1" hangingPunct="1">
              <a:buFont typeface="Arial" panose="020B0604020202020204" pitchFamily="34" charset="0"/>
              <a:buChar char="•"/>
            </a:pPr>
            <a:r>
              <a:rPr lang="en-AU" altLang="en-US" sz="1200"/>
              <a:t>What options are there to choose from?</a:t>
            </a:r>
          </a:p>
          <a:p>
            <a:pPr eaLnBrk="1" hangingPunct="1">
              <a:buFont typeface="Arial" panose="020B0604020202020204" pitchFamily="34" charset="0"/>
              <a:buChar char="•"/>
            </a:pPr>
            <a:r>
              <a:rPr lang="en-AU" altLang="en-US" sz="1200"/>
              <a:t>Why is each option bad?</a:t>
            </a:r>
          </a:p>
          <a:p>
            <a:pPr eaLnBrk="1" hangingPunct="1">
              <a:buFont typeface="Arial" panose="020B0604020202020204" pitchFamily="34" charset="0"/>
              <a:buChar char="•"/>
            </a:pPr>
            <a:r>
              <a:rPr lang="en-AU" altLang="en-US" sz="1200"/>
              <a:t>How could the dilemma have been </a:t>
            </a:r>
            <a:r>
              <a:rPr lang="en-AU" altLang="en-US" sz="1200" i="1"/>
              <a:t>prevented</a:t>
            </a:r>
            <a:r>
              <a:rPr lang="en-AU" altLang="en-US" sz="1200"/>
              <a:t> or </a:t>
            </a:r>
            <a:r>
              <a:rPr lang="en-AU" altLang="en-US" sz="1200" i="1"/>
              <a:t>dealt with</a:t>
            </a:r>
            <a:r>
              <a:rPr lang="en-AU" altLang="en-US" sz="120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AU" altLang="en-US" smtClean="0"/>
              <a:t>How to handle these dilemmas?</a:t>
            </a:r>
          </a:p>
        </p:txBody>
      </p:sp>
      <p:sp>
        <p:nvSpPr>
          <p:cNvPr id="33795" name="Content Placeholder 2"/>
          <p:cNvSpPr>
            <a:spLocks noGrp="1"/>
          </p:cNvSpPr>
          <p:nvPr>
            <p:ph idx="1"/>
          </p:nvPr>
        </p:nvSpPr>
        <p:spPr/>
        <p:txBody>
          <a:bodyPr/>
          <a:lstStyle/>
          <a:p>
            <a:pPr>
              <a:buFont typeface="Arial" panose="020B0604020202020204" pitchFamily="34" charset="0"/>
              <a:buNone/>
            </a:pPr>
            <a:r>
              <a:rPr lang="en-AU" altLang="en-US" smtClean="0"/>
              <a:t>An IT manager is choosing a supplier of a large fleet of computers. </a:t>
            </a:r>
          </a:p>
          <a:p>
            <a:pPr>
              <a:buFont typeface="Arial" panose="020B0604020202020204" pitchFamily="34" charset="0"/>
              <a:buNone/>
            </a:pPr>
            <a:r>
              <a:rPr lang="en-AU" altLang="en-US" smtClean="0"/>
              <a:t>One supplier’s product is slightly inferior to the other, but the supplier offers the manager a free computer for home use if the manager chooses the supplier.</a:t>
            </a:r>
          </a:p>
        </p:txBody>
      </p:sp>
      <p:sp>
        <p:nvSpPr>
          <p:cNvPr id="33796" name="Rectangle 3"/>
          <p:cNvSpPr>
            <a:spLocks noChangeArrowheads="1"/>
          </p:cNvSpPr>
          <p:nvPr/>
        </p:nvSpPr>
        <p:spPr bwMode="auto">
          <a:xfrm>
            <a:off x="1835150" y="5805488"/>
            <a:ext cx="67691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AU" altLang="en-US" sz="1200"/>
              <a:t>What is the dilemma?</a:t>
            </a:r>
          </a:p>
          <a:p>
            <a:pPr eaLnBrk="1" hangingPunct="1">
              <a:buFont typeface="Arial" panose="020B0604020202020204" pitchFamily="34" charset="0"/>
              <a:buChar char="•"/>
            </a:pPr>
            <a:r>
              <a:rPr lang="en-AU" altLang="en-US" sz="1200"/>
              <a:t>What options are there to choose from?</a:t>
            </a:r>
          </a:p>
          <a:p>
            <a:pPr eaLnBrk="1" hangingPunct="1">
              <a:buFont typeface="Arial" panose="020B0604020202020204" pitchFamily="34" charset="0"/>
              <a:buChar char="•"/>
            </a:pPr>
            <a:r>
              <a:rPr lang="en-AU" altLang="en-US" sz="1200"/>
              <a:t>Why is each option bad?</a:t>
            </a:r>
          </a:p>
          <a:p>
            <a:pPr eaLnBrk="1" hangingPunct="1">
              <a:buFont typeface="Arial" panose="020B0604020202020204" pitchFamily="34" charset="0"/>
              <a:buChar char="•"/>
            </a:pPr>
            <a:r>
              <a:rPr lang="en-AU" altLang="en-US" sz="1200"/>
              <a:t>How could the dilemma have been </a:t>
            </a:r>
            <a:r>
              <a:rPr lang="en-AU" altLang="en-US" sz="1200" i="1"/>
              <a:t>prevented</a:t>
            </a:r>
            <a:r>
              <a:rPr lang="en-AU" altLang="en-US" sz="1200"/>
              <a:t> or </a:t>
            </a:r>
            <a:r>
              <a:rPr lang="en-AU" altLang="en-US" sz="1200" i="1"/>
              <a:t>dealt with</a:t>
            </a:r>
            <a:r>
              <a:rPr lang="en-AU" altLang="en-US" sz="120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15888"/>
            <a:ext cx="897255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0">
          <a:gsLst>
            <a:gs pos="0">
              <a:srgbClr val="9AB5E4"/>
            </a:gs>
            <a:gs pos="50000">
              <a:srgbClr val="C2D1ED"/>
            </a:gs>
            <a:gs pos="100000">
              <a:srgbClr val="E1E8F5"/>
            </a:gs>
          </a:gsLst>
          <a:lin ang="5400000"/>
        </a:gradFill>
        <a:effectLst/>
      </p:bgPr>
    </p:bg>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274638"/>
            <a:ext cx="8229600" cy="5241925"/>
          </a:xfrm>
        </p:spPr>
        <p:txBody>
          <a:bodyPr/>
          <a:lstStyle/>
          <a:p>
            <a:r>
              <a:rPr lang="en-AU" altLang="en-US" sz="6600" smtClean="0"/>
              <a:t>Sample</a:t>
            </a:r>
            <a:br>
              <a:rPr lang="en-AU" altLang="en-US" sz="6600" smtClean="0"/>
            </a:br>
            <a:r>
              <a:rPr lang="en-AU" altLang="en-US" sz="6600" smtClean="0"/>
              <a:t>Ethical Dilemma</a:t>
            </a:r>
            <a:br>
              <a:rPr lang="en-AU" altLang="en-US" sz="6600" smtClean="0"/>
            </a:br>
            <a:r>
              <a:rPr lang="en-AU" altLang="en-US" sz="6600" smtClean="0"/>
              <a:t>Past Exam</a:t>
            </a:r>
            <a:br>
              <a:rPr lang="en-AU" altLang="en-US" sz="6600" smtClean="0"/>
            </a:br>
            <a:r>
              <a:rPr lang="en-AU" altLang="en-US" sz="6600" smtClean="0"/>
              <a:t>Questions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AU" altLang="en-US" smtClean="0"/>
              <a:t>2007 ITA exam Question 10</a:t>
            </a:r>
          </a:p>
        </p:txBody>
      </p:sp>
      <p:sp>
        <p:nvSpPr>
          <p:cNvPr id="36867" name="Content Placeholder 2"/>
          <p:cNvSpPr>
            <a:spLocks noGrp="1"/>
          </p:cNvSpPr>
          <p:nvPr>
            <p:ph idx="1"/>
          </p:nvPr>
        </p:nvSpPr>
        <p:spPr/>
        <p:txBody>
          <a:bodyPr/>
          <a:lstStyle/>
          <a:p>
            <a:r>
              <a:rPr lang="en-AU" altLang="en-US" sz="2800" smtClean="0"/>
              <a:t>Karen is the manager of a Melbourne medical clinic with 500 patients. She has checked the appointments for the past 12 months and decided to archive the electronic record files of 100 patients. </a:t>
            </a:r>
          </a:p>
          <a:p>
            <a:r>
              <a:rPr lang="en-AU" altLang="en-US" sz="2800" smtClean="0"/>
              <a:t>Karen has been asked to send the archived patient records to a medical research project. </a:t>
            </a:r>
          </a:p>
          <a:p>
            <a:r>
              <a:rPr lang="en-AU" altLang="en-US" sz="2800" smtClean="0"/>
              <a:t>c. Discuss one legal obligation and one ethical conflict for Karen. (4 marks State average=1.75)</a:t>
            </a:r>
          </a:p>
          <a:p>
            <a:endParaRPr lang="en-AU" altLang="en-US" sz="280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AU" altLang="en-US" smtClean="0"/>
              <a:t>Examiner’s answer</a:t>
            </a:r>
          </a:p>
        </p:txBody>
      </p:sp>
      <p:sp>
        <p:nvSpPr>
          <p:cNvPr id="36867" name="Content Placeholder 2"/>
          <p:cNvSpPr>
            <a:spLocks noGrp="1"/>
          </p:cNvSpPr>
          <p:nvPr>
            <p:ph idx="1"/>
          </p:nvPr>
        </p:nvSpPr>
        <p:spPr/>
        <p:txBody>
          <a:bodyPr/>
          <a:lstStyle/>
          <a:p>
            <a:pPr>
              <a:buFont typeface="Arial" charset="0"/>
              <a:buChar char="•"/>
              <a:defRPr/>
            </a:pPr>
            <a:r>
              <a:rPr lang="en-AU" dirty="0" smtClean="0">
                <a:solidFill>
                  <a:schemeClr val="tx2">
                    <a:lumMod val="75000"/>
                  </a:schemeClr>
                </a:solidFill>
              </a:rPr>
              <a:t>Legal obligation: Karen has to work within the provisions of the Health Records Act 2001. For example, she must be sure that patients have consented to the disclosure of information given in confidence.</a:t>
            </a:r>
          </a:p>
          <a:p>
            <a:pPr>
              <a:buFont typeface="Arial" charset="0"/>
              <a:buChar char="•"/>
              <a:defRPr/>
            </a:pPr>
            <a:endParaRPr lang="en-AU"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AU" altLang="en-US" smtClean="0"/>
              <a:t>Examiner’s Answer</a:t>
            </a:r>
          </a:p>
        </p:txBody>
      </p:sp>
      <p:sp>
        <p:nvSpPr>
          <p:cNvPr id="37891" name="Content Placeholder 2"/>
          <p:cNvSpPr>
            <a:spLocks noGrp="1"/>
          </p:cNvSpPr>
          <p:nvPr>
            <p:ph idx="1"/>
          </p:nvPr>
        </p:nvSpPr>
        <p:spPr/>
        <p:txBody>
          <a:bodyPr/>
          <a:lstStyle/>
          <a:p>
            <a:pPr>
              <a:buFont typeface="Arial" charset="0"/>
              <a:buChar char="•"/>
              <a:defRPr/>
            </a:pPr>
            <a:r>
              <a:rPr lang="en-AU" dirty="0" smtClean="0">
                <a:solidFill>
                  <a:schemeClr val="tx2">
                    <a:lumMod val="75000"/>
                  </a:schemeClr>
                </a:solidFill>
              </a:rPr>
              <a:t>Ethical conflict: Although the medical research may be beneficial to society and, in some circumstances, it may be legal for Karen to send the records to a research project, it may not be ethical. </a:t>
            </a:r>
          </a:p>
          <a:p>
            <a:pPr>
              <a:buFont typeface="Arial" charset="0"/>
              <a:buChar char="•"/>
              <a:defRPr/>
            </a:pPr>
            <a:r>
              <a:rPr lang="en-AU" dirty="0" smtClean="0">
                <a:solidFill>
                  <a:schemeClr val="tx2">
                    <a:lumMod val="75000"/>
                  </a:schemeClr>
                </a:solidFill>
              </a:rPr>
              <a:t>Karen may be worried about breaking the trust between patients and doctors if she reveals information given in confidence. </a:t>
            </a:r>
          </a:p>
          <a:p>
            <a:pPr>
              <a:buFont typeface="Arial" charset="0"/>
              <a:buNone/>
              <a:defRPr/>
            </a:pPr>
            <a:endParaRPr lang="en-AU"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AU" altLang="en-US" smtClean="0"/>
              <a:t>Examiner’s comment</a:t>
            </a:r>
            <a:br>
              <a:rPr lang="en-AU" altLang="en-US" smtClean="0"/>
            </a:br>
            <a:r>
              <a:rPr lang="en-AU" altLang="en-US" sz="1800" smtClean="0"/>
              <a:t>The emphasis is mine</a:t>
            </a:r>
            <a:endParaRPr lang="en-AU" altLang="en-US" smtClean="0"/>
          </a:p>
        </p:txBody>
      </p:sp>
      <p:sp>
        <p:nvSpPr>
          <p:cNvPr id="39939" name="Content Placeholder 2"/>
          <p:cNvSpPr>
            <a:spLocks noGrp="1"/>
          </p:cNvSpPr>
          <p:nvPr>
            <p:ph idx="1"/>
          </p:nvPr>
        </p:nvSpPr>
        <p:spPr/>
        <p:txBody>
          <a:bodyPr/>
          <a:lstStyle/>
          <a:p>
            <a:r>
              <a:rPr lang="en-AU" altLang="en-US" sz="2400" smtClean="0">
                <a:solidFill>
                  <a:srgbClr val="FF0000"/>
                </a:solidFill>
              </a:rPr>
              <a:t>Many students described one of the other 11 principles in the Health Records Act 2001 to correctly answer the first part of this question. Although many students could identify a </a:t>
            </a:r>
            <a:r>
              <a:rPr lang="en-AU" altLang="en-US" sz="2400" b="1" smtClean="0">
                <a:solidFill>
                  <a:srgbClr val="FF0000"/>
                </a:solidFill>
              </a:rPr>
              <a:t>legal reason</a:t>
            </a:r>
            <a:r>
              <a:rPr lang="en-AU" altLang="en-US" sz="2400" smtClean="0">
                <a:solidFill>
                  <a:srgbClr val="FF0000"/>
                </a:solidFill>
              </a:rPr>
              <a:t> why the medical clinic should monitor or control the storage, communication or disposal of information, they were not able to explain an </a:t>
            </a:r>
            <a:r>
              <a:rPr lang="en-AU" altLang="en-US" sz="2400" b="1" smtClean="0">
                <a:solidFill>
                  <a:srgbClr val="FF0000"/>
                </a:solidFill>
              </a:rPr>
              <a:t>ethical dilemma</a:t>
            </a:r>
            <a:r>
              <a:rPr lang="en-AU" altLang="en-US" sz="2400" smtClean="0">
                <a:solidFill>
                  <a:srgbClr val="FF0000"/>
                </a:solidFill>
              </a:rPr>
              <a:t>. </a:t>
            </a:r>
          </a:p>
          <a:p>
            <a:r>
              <a:rPr lang="en-AU" altLang="en-US" sz="2400" smtClean="0">
                <a:solidFill>
                  <a:srgbClr val="FF0000"/>
                </a:solidFill>
              </a:rPr>
              <a:t>Many students seemed to have a vague understanding that Karen would be uncomfortable about sending the information given in confidence, but </a:t>
            </a:r>
            <a:r>
              <a:rPr lang="en-AU" altLang="en-US" sz="2400" b="1" smtClean="0">
                <a:solidFill>
                  <a:srgbClr val="FF0000"/>
                </a:solidFill>
              </a:rPr>
              <a:t>they could not frame an answer in terms of Karen ‘weighing up’ or choosing between two equally difficult or equally beneficial options</a:t>
            </a:r>
            <a:r>
              <a:rPr lang="en-AU" altLang="en-US" sz="2400" smtClean="0">
                <a:solidFill>
                  <a:srgbClr val="FF0000"/>
                </a:solidFill>
              </a:rPr>
              <a:t>.</a:t>
            </a:r>
          </a:p>
          <a:p>
            <a:endParaRPr lang="en-AU" altLang="en-US" sz="240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AU" altLang="en-US" smtClean="0"/>
              <a:t>2008 ITA Exam</a:t>
            </a:r>
          </a:p>
        </p:txBody>
      </p:sp>
      <p:sp>
        <p:nvSpPr>
          <p:cNvPr id="40963" name="Content Placeholder 2"/>
          <p:cNvSpPr>
            <a:spLocks noGrp="1"/>
          </p:cNvSpPr>
          <p:nvPr>
            <p:ph idx="1"/>
          </p:nvPr>
        </p:nvSpPr>
        <p:spPr/>
        <p:txBody>
          <a:bodyPr/>
          <a:lstStyle/>
          <a:p>
            <a:r>
              <a:rPr lang="en-AU" altLang="en-US" sz="2400" smtClean="0"/>
              <a:t>d. Doctors have been asked to send complete patient records of all 18 year olds to the Australian Government Health Commission.  A patient's parents want to understand what ethical dilemmas may arise if the records are sent.</a:t>
            </a:r>
          </a:p>
          <a:p>
            <a:r>
              <a:rPr lang="en-AU" altLang="en-US" sz="2400" smtClean="0"/>
              <a:t>For each of the following, write a question the parents could ask to identify these ethical dilemmas. (3 marks, 3 x 2 lines)</a:t>
            </a:r>
          </a:p>
          <a:p>
            <a:r>
              <a:rPr lang="en-AU" altLang="en-US" sz="2400" smtClean="0"/>
              <a:t>i. Doctor </a:t>
            </a:r>
          </a:p>
          <a:p>
            <a:r>
              <a:rPr lang="en-AU" altLang="en-US" sz="2400" smtClean="0"/>
              <a:t>ii. Patient</a:t>
            </a:r>
          </a:p>
          <a:p>
            <a:r>
              <a:rPr lang="en-AU" altLang="en-US" sz="2400" smtClean="0"/>
              <a:t>iii. Health Commissioner</a:t>
            </a:r>
          </a:p>
          <a:p>
            <a:endParaRPr lang="en-AU" altLang="en-US" sz="2400" smtClean="0"/>
          </a:p>
          <a:p>
            <a:r>
              <a:rPr lang="en-AU" altLang="en-US" sz="2400" i="1" smtClean="0"/>
              <a:t>State average was 0.35 / 3 (11%) - A shocking result!</a:t>
            </a:r>
          </a:p>
          <a:p>
            <a:endParaRPr lang="en-AU" altLang="en-US" sz="24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68313" y="0"/>
            <a:ext cx="8229600" cy="777875"/>
          </a:xfrm>
        </p:spPr>
        <p:txBody>
          <a:bodyPr/>
          <a:lstStyle/>
          <a:p>
            <a:r>
              <a:rPr lang="en-AU" altLang="en-US" smtClean="0"/>
              <a:t>‘Dilemma’?</a:t>
            </a:r>
          </a:p>
        </p:txBody>
      </p:sp>
      <p:sp>
        <p:nvSpPr>
          <p:cNvPr id="5123" name="Content Placeholder 2"/>
          <p:cNvSpPr>
            <a:spLocks noGrp="1"/>
          </p:cNvSpPr>
          <p:nvPr>
            <p:ph idx="1"/>
          </p:nvPr>
        </p:nvSpPr>
        <p:spPr>
          <a:xfrm>
            <a:off x="107950" y="765175"/>
            <a:ext cx="8229600" cy="4525963"/>
          </a:xfrm>
        </p:spPr>
        <p:txBody>
          <a:bodyPr/>
          <a:lstStyle/>
          <a:p>
            <a:r>
              <a:rPr lang="en-AU" altLang="en-US" smtClean="0"/>
              <a:t>A state of doubt where you have to make a decision between equally bad options.</a:t>
            </a:r>
          </a:p>
          <a:p>
            <a:r>
              <a:rPr lang="en-AU" altLang="en-US" smtClean="0"/>
              <a:t>A situation where obeying one moral belief would disobey another.</a:t>
            </a:r>
          </a:p>
          <a:p>
            <a:r>
              <a:rPr lang="en-AU" altLang="en-US" smtClean="0"/>
              <a:t>A problem with no real right answer</a:t>
            </a:r>
          </a:p>
          <a:p>
            <a:endParaRPr lang="en-AU" altLang="en-US" smtClean="0"/>
          </a:p>
        </p:txBody>
      </p:sp>
      <p:pic>
        <p:nvPicPr>
          <p:cNvPr id="512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3681413"/>
            <a:ext cx="3203575"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AU" altLang="en-US" smtClean="0"/>
              <a:t>Examiner’s answer</a:t>
            </a:r>
          </a:p>
        </p:txBody>
      </p:sp>
      <p:sp>
        <p:nvSpPr>
          <p:cNvPr id="41987" name="Content Placeholder 2"/>
          <p:cNvSpPr>
            <a:spLocks noGrp="1"/>
          </p:cNvSpPr>
          <p:nvPr>
            <p:ph idx="1"/>
          </p:nvPr>
        </p:nvSpPr>
        <p:spPr/>
        <p:txBody>
          <a:bodyPr/>
          <a:lstStyle/>
          <a:p>
            <a:r>
              <a:rPr lang="en-AU" altLang="en-US" sz="2800" smtClean="0">
                <a:solidFill>
                  <a:srgbClr val="FF0000"/>
                </a:solidFill>
              </a:rPr>
              <a:t>…many students responded by providing a question that would help the patient’s parents understand a </a:t>
            </a:r>
            <a:r>
              <a:rPr lang="en-AU" altLang="en-US" sz="2800" b="1" smtClean="0">
                <a:solidFill>
                  <a:srgbClr val="FF0000"/>
                </a:solidFill>
              </a:rPr>
              <a:t>legal position</a:t>
            </a:r>
            <a:r>
              <a:rPr lang="en-AU" altLang="en-US" sz="2800" smtClean="0">
                <a:solidFill>
                  <a:srgbClr val="FF0000"/>
                </a:solidFill>
              </a:rPr>
              <a:t> rather than an ethical dilemma. </a:t>
            </a:r>
          </a:p>
          <a:p>
            <a:r>
              <a:rPr lang="en-AU" altLang="en-US" sz="2800" b="1" smtClean="0">
                <a:solidFill>
                  <a:srgbClr val="FF0000"/>
                </a:solidFill>
              </a:rPr>
              <a:t>A dilemma is a choice between two equally undesirable choices. </a:t>
            </a:r>
            <a:r>
              <a:rPr lang="en-AU" altLang="en-US" sz="2800" smtClean="0">
                <a:solidFill>
                  <a:srgbClr val="FF0000"/>
                </a:solidFill>
              </a:rPr>
              <a:t>In most instances the responses that received full marks made it clear that the </a:t>
            </a:r>
            <a:r>
              <a:rPr lang="en-AU" altLang="en-US" sz="2800" b="1" smtClean="0">
                <a:solidFill>
                  <a:srgbClr val="FF0000"/>
                </a:solidFill>
              </a:rPr>
              <a:t>parents were weighing up their child’s right to privacy against the benefits to society</a:t>
            </a:r>
            <a:r>
              <a:rPr lang="en-AU" altLang="en-US" sz="2800" smtClean="0">
                <a:solidFill>
                  <a:srgbClr val="FF0000"/>
                </a:solidFill>
              </a:rPr>
              <a:t>. </a:t>
            </a:r>
          </a:p>
          <a:p>
            <a:r>
              <a:rPr lang="en-AU" altLang="en-US" sz="2800" smtClean="0">
                <a:solidFill>
                  <a:srgbClr val="FF0000"/>
                </a:solidFill>
              </a:rPr>
              <a:t>The following examples are from successful responses.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AU" altLang="en-US" smtClean="0"/>
              <a:t>Sample answers</a:t>
            </a:r>
          </a:p>
        </p:txBody>
      </p:sp>
      <p:sp>
        <p:nvSpPr>
          <p:cNvPr id="41987" name="Content Placeholder 2"/>
          <p:cNvSpPr>
            <a:spLocks noGrp="1"/>
          </p:cNvSpPr>
          <p:nvPr>
            <p:ph idx="1"/>
          </p:nvPr>
        </p:nvSpPr>
        <p:spPr/>
        <p:txBody>
          <a:bodyPr/>
          <a:lstStyle/>
          <a:p>
            <a:pPr>
              <a:buFont typeface="Arial" charset="0"/>
              <a:buChar char="•"/>
              <a:defRPr/>
            </a:pPr>
            <a:r>
              <a:rPr lang="en-AU" dirty="0" smtClean="0">
                <a:solidFill>
                  <a:schemeClr val="tx2">
                    <a:lumMod val="75000"/>
                  </a:schemeClr>
                </a:solidFill>
              </a:rPr>
              <a:t>4di.- Parents to doctor: </a:t>
            </a:r>
            <a:r>
              <a:rPr lang="en-AU" i="1" dirty="0" smtClean="0">
                <a:solidFill>
                  <a:schemeClr val="tx2">
                    <a:lumMod val="75000"/>
                  </a:schemeClr>
                </a:solidFill>
              </a:rPr>
              <a:t>Do you benefit from sending my child’s medical records?</a:t>
            </a:r>
          </a:p>
          <a:p>
            <a:pPr>
              <a:buFont typeface="Arial" charset="0"/>
              <a:buChar char="•"/>
              <a:defRPr/>
            </a:pPr>
            <a:r>
              <a:rPr lang="en-AU" dirty="0" smtClean="0">
                <a:solidFill>
                  <a:schemeClr val="tx2">
                    <a:lumMod val="75000"/>
                  </a:schemeClr>
                </a:solidFill>
              </a:rPr>
              <a:t>4dii. - Parents to patient: </a:t>
            </a:r>
            <a:r>
              <a:rPr lang="en-AU" i="1" dirty="0" smtClean="0">
                <a:solidFill>
                  <a:schemeClr val="tx2">
                    <a:lumMod val="75000"/>
                  </a:schemeClr>
                </a:solidFill>
              </a:rPr>
              <a:t>We want to make sure your rights are protected but are you comfortable for us to see your records?</a:t>
            </a:r>
          </a:p>
          <a:p>
            <a:pPr>
              <a:buFont typeface="Arial" charset="0"/>
              <a:buChar char="•"/>
              <a:defRPr/>
            </a:pPr>
            <a:r>
              <a:rPr lang="en-AU" dirty="0" smtClean="0">
                <a:solidFill>
                  <a:schemeClr val="tx2">
                    <a:lumMod val="75000"/>
                  </a:schemeClr>
                </a:solidFill>
              </a:rPr>
              <a:t>4diii. - Parents to the Australian Health Commission: </a:t>
            </a:r>
            <a:r>
              <a:rPr lang="en-AU" i="1" dirty="0" smtClean="0">
                <a:solidFill>
                  <a:schemeClr val="tx2">
                    <a:lumMod val="75000"/>
                  </a:schemeClr>
                </a:solidFill>
              </a:rPr>
              <a:t>We want our child’s privacy protected but will their medical records help research or save the lives of other people?</a:t>
            </a:r>
          </a:p>
          <a:p>
            <a:pPr>
              <a:buFont typeface="Arial" charset="0"/>
              <a:buChar char="•"/>
              <a:defRPr/>
            </a:pPr>
            <a:endParaRPr lang="en-AU"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AU" altLang="en-US" smtClean="0"/>
              <a:t>2008 SD Exam – Section C, Q8</a:t>
            </a:r>
          </a:p>
        </p:txBody>
      </p:sp>
      <p:sp>
        <p:nvSpPr>
          <p:cNvPr id="44035" name="Content Placeholder 2"/>
          <p:cNvSpPr>
            <a:spLocks noGrp="1"/>
          </p:cNvSpPr>
          <p:nvPr>
            <p:ph idx="1"/>
          </p:nvPr>
        </p:nvSpPr>
        <p:spPr>
          <a:xfrm>
            <a:off x="107950" y="1412875"/>
            <a:ext cx="7632700" cy="5256213"/>
          </a:xfrm>
        </p:spPr>
        <p:txBody>
          <a:bodyPr/>
          <a:lstStyle/>
          <a:p>
            <a:r>
              <a:rPr lang="en-AU" altLang="en-US" sz="2800" smtClean="0"/>
              <a:t>Part of (programmer) </a:t>
            </a:r>
            <a:r>
              <a:rPr lang="en-AU" altLang="en-US" sz="2800" b="1" smtClean="0"/>
              <a:t>Pattie's</a:t>
            </a:r>
            <a:r>
              <a:rPr lang="en-AU" altLang="en-US" sz="2800" smtClean="0"/>
              <a:t> agreement with [her customer] is to keep development costs to a minimum. When the programmers are discussing how best to store the client quotes on the mobile device, one programmer, </a:t>
            </a:r>
            <a:r>
              <a:rPr lang="en-AU" altLang="en-US" sz="2800" b="1" smtClean="0"/>
              <a:t>Schroeder</a:t>
            </a:r>
            <a:r>
              <a:rPr lang="en-AU" altLang="en-US" sz="2800" smtClean="0"/>
              <a:t>, argues that they must include encryption. Another programmer, </a:t>
            </a:r>
            <a:r>
              <a:rPr lang="en-AU" altLang="en-US" sz="2800" b="1" smtClean="0"/>
              <a:t>Sally</a:t>
            </a:r>
            <a:r>
              <a:rPr lang="en-AU" altLang="en-US" sz="2800" smtClean="0"/>
              <a:t>, disagrees as encryption will increase the overall development cost.</a:t>
            </a:r>
          </a:p>
          <a:p>
            <a:r>
              <a:rPr lang="en-AU" altLang="en-US" sz="2800" smtClean="0"/>
              <a:t>Discuss the ethical considerations from each point of view.</a:t>
            </a:r>
          </a:p>
          <a:p>
            <a:pPr>
              <a:buFont typeface="Arial" panose="020B0604020202020204" pitchFamily="34" charset="0"/>
              <a:buNone/>
            </a:pPr>
            <a:r>
              <a:rPr lang="en-AU" altLang="en-US" sz="1800" smtClean="0"/>
              <a:t>4 marks – state average was 2.2</a:t>
            </a:r>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1013" y="1484313"/>
            <a:ext cx="8286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0" y="3141663"/>
            <a:ext cx="12382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4292600"/>
            <a:ext cx="11049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AU" altLang="en-US" smtClean="0"/>
              <a:t>Examiner’s Comment</a:t>
            </a:r>
          </a:p>
        </p:txBody>
      </p:sp>
      <p:sp>
        <p:nvSpPr>
          <p:cNvPr id="45059" name="Content Placeholder 2"/>
          <p:cNvSpPr>
            <a:spLocks noGrp="1"/>
          </p:cNvSpPr>
          <p:nvPr>
            <p:ph idx="1"/>
          </p:nvPr>
        </p:nvSpPr>
        <p:spPr/>
        <p:txBody>
          <a:bodyPr/>
          <a:lstStyle/>
          <a:p>
            <a:r>
              <a:rPr lang="en-AU" altLang="en-US" sz="2400" smtClean="0">
                <a:solidFill>
                  <a:srgbClr val="FF0000"/>
                </a:solidFill>
              </a:rPr>
              <a:t>Generally this question was not answered as well as expected. </a:t>
            </a:r>
          </a:p>
          <a:p>
            <a:r>
              <a:rPr lang="en-AU" altLang="en-US" sz="2400" smtClean="0">
                <a:solidFill>
                  <a:srgbClr val="FF0000"/>
                </a:solidFill>
              </a:rPr>
              <a:t>Students were asked to discuss the ethical considerations from both points of view. </a:t>
            </a:r>
            <a:r>
              <a:rPr lang="en-AU" altLang="en-US" sz="2400" b="1" smtClean="0">
                <a:solidFill>
                  <a:srgbClr val="FF0000"/>
                </a:solidFill>
              </a:rPr>
              <a:t>It was expected that students would contrast the two views and add further relevant information showing their understanding.</a:t>
            </a:r>
            <a:r>
              <a:rPr lang="en-AU" altLang="en-US" sz="2400" smtClean="0">
                <a:solidFill>
                  <a:srgbClr val="FF0000"/>
                </a:solidFill>
              </a:rPr>
              <a:t> </a:t>
            </a:r>
          </a:p>
          <a:p>
            <a:r>
              <a:rPr lang="en-AU" altLang="en-US" sz="2400" smtClean="0">
                <a:solidFill>
                  <a:srgbClr val="FF0000"/>
                </a:solidFill>
              </a:rPr>
              <a:t>However, many failed to do this and either simply restated the question and/or only discussed one point of view. </a:t>
            </a:r>
          </a:p>
          <a:p>
            <a:r>
              <a:rPr lang="en-AU" altLang="en-US" sz="2400" smtClean="0">
                <a:solidFill>
                  <a:srgbClr val="FF0000"/>
                </a:solidFill>
              </a:rPr>
              <a:t>Students need to understand that </a:t>
            </a:r>
            <a:r>
              <a:rPr lang="en-AU" altLang="en-US" sz="2400" b="1" smtClean="0">
                <a:solidFill>
                  <a:srgbClr val="FF0000"/>
                </a:solidFill>
              </a:rPr>
              <a:t>when an ethical dilemma exists usually there is not a clear-cut right or wrong viewpoint</a:t>
            </a:r>
            <a:r>
              <a:rPr lang="en-AU" altLang="en-US" sz="2400" smtClean="0">
                <a:solidFill>
                  <a:srgbClr val="FF0000"/>
                </a:solidFill>
              </a:rPr>
              <a:t>; rather it is a matter of weighing up these viewpoints, and determining which stakeholder has the strongest argument.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68313" y="188913"/>
            <a:ext cx="8229600" cy="792162"/>
          </a:xfrm>
        </p:spPr>
        <p:txBody>
          <a:bodyPr/>
          <a:lstStyle/>
          <a:p>
            <a:r>
              <a:rPr lang="en-AU" altLang="en-US" smtClean="0"/>
              <a:t>An acceptable answer</a:t>
            </a:r>
          </a:p>
        </p:txBody>
      </p:sp>
      <p:sp>
        <p:nvSpPr>
          <p:cNvPr id="45059" name="Content Placeholder 2"/>
          <p:cNvSpPr>
            <a:spLocks noGrp="1"/>
          </p:cNvSpPr>
          <p:nvPr>
            <p:ph idx="1"/>
          </p:nvPr>
        </p:nvSpPr>
        <p:spPr>
          <a:xfrm>
            <a:off x="468313" y="1052513"/>
            <a:ext cx="8424862" cy="4886325"/>
          </a:xfrm>
        </p:spPr>
        <p:txBody>
          <a:bodyPr/>
          <a:lstStyle/>
          <a:p>
            <a:pPr>
              <a:buFont typeface="Arial" charset="0"/>
              <a:buChar char="•"/>
              <a:defRPr/>
            </a:pPr>
            <a:r>
              <a:rPr lang="en-AU" sz="2400" i="1" dirty="0" smtClean="0">
                <a:solidFill>
                  <a:schemeClr val="tx2">
                    <a:lumMod val="75000"/>
                  </a:schemeClr>
                </a:solidFill>
              </a:rPr>
              <a:t>Ethically programmers are expected to create programs which do not maliciously seek to cause harm to other companies (e.g. virus) and are expected to maintain the integrity of the data which has been given to them, so as it does not breach the Privacy Act 1988 or the Information Privacy Act 2000. </a:t>
            </a:r>
          </a:p>
          <a:p>
            <a:pPr>
              <a:buFont typeface="Arial" charset="0"/>
              <a:buChar char="•"/>
              <a:defRPr/>
            </a:pPr>
            <a:r>
              <a:rPr lang="en-AU" sz="2400" i="1" dirty="0" smtClean="0">
                <a:solidFill>
                  <a:schemeClr val="tx2">
                    <a:lumMod val="75000"/>
                  </a:schemeClr>
                </a:solidFill>
              </a:rPr>
              <a:t>While Sally contends that implementing encryption software is expensive and will increase the overall development costs, and it might be ethically wrong, she is bound by law to abide with the agreement with Pattie. </a:t>
            </a:r>
          </a:p>
          <a:p>
            <a:pPr>
              <a:buFont typeface="Arial" charset="0"/>
              <a:buChar char="•"/>
              <a:defRPr/>
            </a:pPr>
            <a:r>
              <a:rPr lang="en-AU" sz="2400" i="1" dirty="0" smtClean="0">
                <a:solidFill>
                  <a:schemeClr val="tx2">
                    <a:lumMod val="75000"/>
                  </a:schemeClr>
                </a:solidFill>
              </a:rPr>
              <a:t>While Schroeder is correct that ethically they should include the encryption software as it is part of their job as programmers to protect the information given to them, legally he cannot do anything about it as he would be breaking the contractual agreement which Pattie agreed to.</a:t>
            </a:r>
          </a:p>
          <a:p>
            <a:pPr>
              <a:buFont typeface="Arial" charset="0"/>
              <a:buChar char="•"/>
              <a:defRPr/>
            </a:pPr>
            <a:endParaRPr lang="en-AU" sz="2400"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68313" y="0"/>
            <a:ext cx="8229600" cy="633413"/>
          </a:xfrm>
        </p:spPr>
        <p:txBody>
          <a:bodyPr/>
          <a:lstStyle/>
          <a:p>
            <a:r>
              <a:rPr lang="en-AU" altLang="en-US" smtClean="0"/>
              <a:t>2009 ITA Exam, Q11e</a:t>
            </a:r>
          </a:p>
        </p:txBody>
      </p:sp>
      <p:sp>
        <p:nvSpPr>
          <p:cNvPr id="47107" name="Content Placeholder 2"/>
          <p:cNvSpPr>
            <a:spLocks noGrp="1"/>
          </p:cNvSpPr>
          <p:nvPr>
            <p:ph idx="1"/>
          </p:nvPr>
        </p:nvSpPr>
        <p:spPr>
          <a:xfrm>
            <a:off x="395288" y="620713"/>
            <a:ext cx="8229600" cy="863600"/>
          </a:xfrm>
        </p:spPr>
        <p:txBody>
          <a:bodyPr/>
          <a:lstStyle/>
          <a:p>
            <a:r>
              <a:rPr lang="en-AU" altLang="en-US" sz="2000" smtClean="0"/>
              <a:t>When Sam's fifteen-year-old brother Gino ordered a podcast from UPod, UGambling sent him the following email.</a:t>
            </a:r>
          </a:p>
          <a:p>
            <a:endParaRPr lang="en-AU" altLang="en-US" smtClean="0"/>
          </a:p>
        </p:txBody>
      </p:sp>
      <p:pic>
        <p:nvPicPr>
          <p:cNvPr id="47108" name="Picture 3" descr="D:\vceit\postmortems\2009ita\b11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412875"/>
            <a:ext cx="5400675"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Rectangle 1"/>
          <p:cNvSpPr>
            <a:spLocks noChangeArrowheads="1"/>
          </p:cNvSpPr>
          <p:nvPr/>
        </p:nvSpPr>
        <p:spPr bwMode="auto">
          <a:xfrm>
            <a:off x="323850" y="5002213"/>
            <a:ext cx="8280400" cy="141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AU" altLang="en-US">
                <a:latin typeface="Calibri" panose="020F0502020204030204" pitchFamily="34" charset="0"/>
              </a:rPr>
              <a:t>e. Identify an ethical dilemma for the management of </a:t>
            </a:r>
            <a:r>
              <a:rPr lang="en-AU" altLang="en-US" b="1">
                <a:latin typeface="Calibri" panose="020F0502020204030204" pitchFamily="34" charset="0"/>
              </a:rPr>
              <a:t>UPod</a:t>
            </a:r>
            <a:r>
              <a:rPr lang="en-AU" altLang="en-US">
                <a:latin typeface="Calibri" panose="020F0502020204030204" pitchFamily="34" charset="0"/>
              </a:rPr>
              <a:t> and </a:t>
            </a:r>
            <a:r>
              <a:rPr lang="en-AU" altLang="en-US" b="1">
                <a:latin typeface="Calibri" panose="020F0502020204030204" pitchFamily="34" charset="0"/>
              </a:rPr>
              <a:t>UGambling</a:t>
            </a:r>
            <a:r>
              <a:rPr lang="en-AU" altLang="en-US">
                <a:latin typeface="Calibri" panose="020F0502020204030204" pitchFamily="34" charset="0"/>
              </a:rPr>
              <a:t> raised by this email.</a:t>
            </a:r>
            <a:endParaRPr lang="en-AU" altLang="en-US" sz="1100"/>
          </a:p>
          <a:p>
            <a:r>
              <a:rPr lang="en-AU" altLang="en-US">
                <a:latin typeface="Calibri" panose="020F0502020204030204" pitchFamily="34" charset="0"/>
              </a:rPr>
              <a:t>iii. Write a question you would ask the management of </a:t>
            </a:r>
            <a:r>
              <a:rPr lang="en-AU" altLang="en-US" b="1">
                <a:latin typeface="Calibri" panose="020F0502020204030204" pitchFamily="34" charset="0"/>
              </a:rPr>
              <a:t>UGambling</a:t>
            </a:r>
            <a:r>
              <a:rPr lang="en-AU" altLang="en-US">
                <a:latin typeface="Calibri" panose="020F0502020204030204" pitchFamily="34" charset="0"/>
              </a:rPr>
              <a:t> about sending this  email to a teenager.  </a:t>
            </a:r>
            <a:r>
              <a:rPr lang="en-AU" altLang="en-US" i="1">
                <a:latin typeface="Calibri" panose="020F0502020204030204" pitchFamily="34" charset="0"/>
              </a:rPr>
              <a:t>(VCAA provided no answers for this question)</a:t>
            </a:r>
            <a:endParaRPr lang="en-AU" altLang="en-US" sz="3200" i="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274638"/>
            <a:ext cx="8229600" cy="777875"/>
          </a:xfrm>
        </p:spPr>
        <p:txBody>
          <a:bodyPr/>
          <a:lstStyle/>
          <a:p>
            <a:r>
              <a:rPr lang="en-AU" altLang="en-US" smtClean="0"/>
              <a:t>My answer</a:t>
            </a:r>
          </a:p>
        </p:txBody>
      </p:sp>
      <p:sp>
        <p:nvSpPr>
          <p:cNvPr id="47107" name="Content Placeholder 2"/>
          <p:cNvSpPr>
            <a:spLocks noGrp="1"/>
          </p:cNvSpPr>
          <p:nvPr>
            <p:ph idx="1"/>
          </p:nvPr>
        </p:nvSpPr>
        <p:spPr>
          <a:xfrm>
            <a:off x="457200" y="1052513"/>
            <a:ext cx="8229600" cy="5073650"/>
          </a:xfrm>
        </p:spPr>
        <p:txBody>
          <a:bodyPr/>
          <a:lstStyle/>
          <a:p>
            <a:pPr>
              <a:buFont typeface="Arial" charset="0"/>
              <a:buChar char="•"/>
              <a:defRPr/>
            </a:pPr>
            <a:r>
              <a:rPr lang="en-AU" sz="2000" b="1" dirty="0" err="1" smtClean="0">
                <a:solidFill>
                  <a:schemeClr val="tx2">
                    <a:lumMod val="75000"/>
                  </a:schemeClr>
                </a:solidFill>
              </a:rPr>
              <a:t>i</a:t>
            </a:r>
            <a:r>
              <a:rPr lang="en-AU" sz="2000" b="1" dirty="0" smtClean="0">
                <a:solidFill>
                  <a:schemeClr val="tx2">
                    <a:lumMod val="75000"/>
                  </a:schemeClr>
                </a:solidFill>
              </a:rPr>
              <a:t>. </a:t>
            </a:r>
            <a:r>
              <a:rPr lang="en-AU" sz="2000" b="1" dirty="0" err="1" smtClean="0">
                <a:solidFill>
                  <a:schemeClr val="tx2">
                    <a:lumMod val="75000"/>
                  </a:schemeClr>
                </a:solidFill>
              </a:rPr>
              <a:t>UPod</a:t>
            </a:r>
            <a:r>
              <a:rPr lang="en-AU" sz="2000" b="1" dirty="0" smtClean="0">
                <a:solidFill>
                  <a:schemeClr val="tx2">
                    <a:lumMod val="75000"/>
                  </a:schemeClr>
                </a:solidFill>
              </a:rPr>
              <a:t> management</a:t>
            </a:r>
          </a:p>
          <a:p>
            <a:pPr>
              <a:buFont typeface="Arial" charset="0"/>
              <a:buChar char="•"/>
              <a:defRPr/>
            </a:pPr>
            <a:r>
              <a:rPr lang="en-AU" sz="2000" i="1" dirty="0" smtClean="0">
                <a:solidFill>
                  <a:schemeClr val="tx2">
                    <a:lumMod val="75000"/>
                  </a:schemeClr>
                </a:solidFill>
              </a:rPr>
              <a:t>Should we profit by providing contact information to </a:t>
            </a:r>
            <a:r>
              <a:rPr lang="en-AU" sz="2000" i="1" dirty="0" err="1" smtClean="0">
                <a:solidFill>
                  <a:schemeClr val="tx2">
                    <a:lumMod val="75000"/>
                  </a:schemeClr>
                </a:solidFill>
              </a:rPr>
              <a:t>Ugambling</a:t>
            </a:r>
            <a:r>
              <a:rPr lang="en-AU" sz="2000" i="1" dirty="0" smtClean="0">
                <a:solidFill>
                  <a:schemeClr val="tx2">
                    <a:lumMod val="75000"/>
                  </a:schemeClr>
                </a:solidFill>
              </a:rPr>
              <a:t> if we don’t know the age of our customers?</a:t>
            </a:r>
          </a:p>
          <a:p>
            <a:pPr>
              <a:buFont typeface="Arial" charset="0"/>
              <a:buChar char="•"/>
              <a:defRPr/>
            </a:pPr>
            <a:r>
              <a:rPr lang="en-AU" sz="2000" b="1" dirty="0" smtClean="0">
                <a:solidFill>
                  <a:schemeClr val="tx2">
                    <a:lumMod val="75000"/>
                  </a:schemeClr>
                </a:solidFill>
              </a:rPr>
              <a:t>ii. </a:t>
            </a:r>
            <a:r>
              <a:rPr lang="en-AU" sz="2000" b="1" dirty="0" err="1" smtClean="0">
                <a:solidFill>
                  <a:schemeClr val="tx2">
                    <a:lumMod val="75000"/>
                  </a:schemeClr>
                </a:solidFill>
              </a:rPr>
              <a:t>UGambling</a:t>
            </a:r>
            <a:r>
              <a:rPr lang="en-AU" sz="2000" b="1" dirty="0" smtClean="0">
                <a:solidFill>
                  <a:schemeClr val="tx2">
                    <a:lumMod val="75000"/>
                  </a:schemeClr>
                </a:solidFill>
              </a:rPr>
              <a:t> management</a:t>
            </a:r>
          </a:p>
          <a:p>
            <a:pPr>
              <a:buFont typeface="Arial" charset="0"/>
              <a:buChar char="•"/>
              <a:defRPr/>
            </a:pPr>
            <a:r>
              <a:rPr lang="en-AU" sz="2000" i="1" dirty="0" smtClean="0">
                <a:solidFill>
                  <a:schemeClr val="tx2">
                    <a:lumMod val="75000"/>
                  </a:schemeClr>
                </a:solidFill>
              </a:rPr>
              <a:t>We could get new customers, but we could be sending promotional gambling material to children or gambling addicts who might be badly affected or influenced by the material.</a:t>
            </a:r>
          </a:p>
          <a:p>
            <a:pPr>
              <a:buFont typeface="Arial" charset="0"/>
              <a:buChar char="•"/>
              <a:defRPr/>
            </a:pPr>
            <a:r>
              <a:rPr lang="en-AU" sz="2000" b="1" dirty="0" smtClean="0">
                <a:solidFill>
                  <a:schemeClr val="tx2">
                    <a:lumMod val="75000"/>
                  </a:schemeClr>
                </a:solidFill>
              </a:rPr>
              <a:t>iii. question for </a:t>
            </a:r>
            <a:r>
              <a:rPr lang="en-AU" sz="2000" b="1" dirty="0" err="1" smtClean="0">
                <a:solidFill>
                  <a:schemeClr val="tx2">
                    <a:lumMod val="75000"/>
                  </a:schemeClr>
                </a:solidFill>
              </a:rPr>
              <a:t>UGambling</a:t>
            </a:r>
            <a:r>
              <a:rPr lang="en-AU" sz="2000" b="1" dirty="0" smtClean="0">
                <a:solidFill>
                  <a:schemeClr val="tx2">
                    <a:lumMod val="75000"/>
                  </a:schemeClr>
                </a:solidFill>
              </a:rPr>
              <a:t>.</a:t>
            </a:r>
          </a:p>
          <a:p>
            <a:pPr>
              <a:buFont typeface="Arial" charset="0"/>
              <a:buChar char="•"/>
              <a:defRPr/>
            </a:pPr>
            <a:r>
              <a:rPr lang="en-AU" sz="2000" i="1" dirty="0" smtClean="0">
                <a:solidFill>
                  <a:schemeClr val="tx2">
                    <a:lumMod val="75000"/>
                  </a:schemeClr>
                </a:solidFill>
              </a:rPr>
              <a:t>Do you know that the recipient was a child below the legal age to gamble and what effects this email might have had on him?</a:t>
            </a:r>
          </a:p>
          <a:p>
            <a:pPr>
              <a:buFont typeface="Arial" charset="0"/>
              <a:buChar char="•"/>
              <a:defRPr/>
            </a:pPr>
            <a:endParaRPr lang="en-AU" sz="2000" dirty="0" smtClean="0"/>
          </a:p>
          <a:p>
            <a:pPr>
              <a:buFont typeface="Arial" charset="0"/>
              <a:buChar char="•"/>
              <a:defRPr/>
            </a:pPr>
            <a:r>
              <a:rPr lang="en-AU" sz="2000" dirty="0" smtClean="0"/>
              <a:t>1 + 1 + 1=3 marks </a:t>
            </a:r>
          </a:p>
          <a:p>
            <a:pPr>
              <a:buFont typeface="Arial" charset="0"/>
              <a:buChar char="•"/>
              <a:defRPr/>
            </a:pPr>
            <a:r>
              <a:rPr lang="en-AU" sz="2000" dirty="0" smtClean="0"/>
              <a:t>State average for this question was 55%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685925"/>
          </a:xfrm>
        </p:spPr>
        <p:txBody>
          <a:bodyPr rtlCol="0">
            <a:normAutofit lnSpcReduction="10000"/>
          </a:bodyPr>
          <a:lstStyle/>
          <a:p>
            <a:pPr eaLnBrk="1" fontAlgn="auto" hangingPunct="1">
              <a:spcAft>
                <a:spcPts val="0"/>
              </a:spcAft>
              <a:buFont typeface="Arial" panose="020B0604020202020204" pitchFamily="34" charset="0"/>
              <a:buNone/>
              <a:defRPr/>
            </a:pPr>
            <a:r>
              <a:rPr lang="en-AU" dirty="0" smtClean="0"/>
              <a:t>By Mark Kelly</a:t>
            </a:r>
          </a:p>
          <a:p>
            <a:pPr eaLnBrk="1" fontAlgn="auto" hangingPunct="1">
              <a:spcAft>
                <a:spcPts val="0"/>
              </a:spcAft>
              <a:buFont typeface="Arial" panose="020B0604020202020204" pitchFamily="34" charset="0"/>
              <a:buNone/>
              <a:defRPr/>
            </a:pPr>
            <a:r>
              <a:rPr lang="en-AU" smtClean="0"/>
              <a:t>mark@vceit.com</a:t>
            </a:r>
          </a:p>
          <a:p>
            <a:pPr eaLnBrk="1" fontAlgn="auto" hangingPunct="1">
              <a:spcAft>
                <a:spcPts val="0"/>
              </a:spcAft>
              <a:buFont typeface="Arial" panose="020B0604020202020204" pitchFamily="34" charset="0"/>
              <a:buNone/>
              <a:defRPr/>
            </a:pPr>
            <a:r>
              <a:rPr lang="en-AU" smtClean="0"/>
              <a:t>vceit.com</a:t>
            </a:r>
            <a:endParaRPr lang="en-AU" dirty="0" smtClean="0"/>
          </a:p>
          <a:p>
            <a:pPr eaLnBrk="1" fontAlgn="auto" hangingPunct="1">
              <a:spcAft>
                <a:spcPts val="0"/>
              </a:spcAft>
              <a:buFont typeface="Arial" panose="020B0604020202020204" pitchFamily="34" charset="0"/>
              <a:buNone/>
              <a:defRPr/>
            </a:pPr>
            <a:endParaRPr lang="en-AU" dirty="0" smtClean="0"/>
          </a:p>
          <a:p>
            <a:pPr eaLnBrk="1" fontAlgn="auto" hangingPunct="1">
              <a:spcAft>
                <a:spcPts val="0"/>
              </a:spcAft>
              <a:buFont typeface="Arial" panose="020B0604020202020204" pitchFamily="34" charset="0"/>
              <a:buNone/>
              <a:defRPr/>
            </a:pPr>
            <a:endParaRPr lang="en-AU" dirty="0" smtClean="0"/>
          </a:p>
          <a:p>
            <a:pPr eaLnBrk="1" fontAlgn="auto" hangingPunct="1">
              <a:spcAft>
                <a:spcPts val="0"/>
              </a:spcAft>
              <a:defRPr/>
            </a:pPr>
            <a:endParaRPr lang="en-AU" dirty="0" smtClean="0"/>
          </a:p>
        </p:txBody>
      </p:sp>
      <p:sp>
        <p:nvSpPr>
          <p:cNvPr id="49155" name="TextBox 3"/>
          <p:cNvSpPr txBox="1">
            <a:spLocks noChangeArrowheads="1"/>
          </p:cNvSpPr>
          <p:nvPr/>
        </p:nvSpPr>
        <p:spPr bwMode="auto">
          <a:xfrm>
            <a:off x="428625" y="3500438"/>
            <a:ext cx="8358188"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latin typeface="Calibri" panose="020F0502020204030204" pitchFamily="34" charset="0"/>
              </a:rPr>
              <a:t>These slideshows may be freely used, modified or distributed by teachers and students anywhere on the planet (but not elsewhere).</a:t>
            </a:r>
          </a:p>
          <a:p>
            <a:pPr eaLnBrk="1" hangingPunct="1"/>
            <a:endParaRPr lang="en-AU" altLang="en-US">
              <a:latin typeface="Calibri" panose="020F0502020204030204" pitchFamily="34" charset="0"/>
            </a:endParaRPr>
          </a:p>
          <a:p>
            <a:pPr eaLnBrk="1" hangingPunct="1"/>
            <a:r>
              <a:rPr lang="en-AU" altLang="en-US">
                <a:latin typeface="Calibri" panose="020F0502020204030204" pitchFamily="34" charset="0"/>
              </a:rPr>
              <a:t>They may NOT be sold.  </a:t>
            </a:r>
          </a:p>
          <a:p>
            <a:pPr eaLnBrk="1" hangingPunct="1"/>
            <a:r>
              <a:rPr lang="en-AU" altLang="en-US">
                <a:latin typeface="Calibri" panose="020F0502020204030204" pitchFamily="34" charset="0"/>
              </a:rPr>
              <a:t>They must NOT be redistributed if you modify them.</a:t>
            </a:r>
          </a:p>
        </p:txBody>
      </p:sp>
      <p:sp>
        <p:nvSpPr>
          <p:cNvPr id="5" name="Title 4"/>
          <p:cNvSpPr>
            <a:spLocks noGrp="1"/>
          </p:cNvSpPr>
          <p:nvPr>
            <p:ph type="title"/>
          </p:nvPr>
        </p:nvSpPr>
        <p:spPr/>
        <p:txBody>
          <a:bodyPr rtlCol="0">
            <a:normAutofit/>
          </a:bodyPr>
          <a:lstStyle/>
          <a:p>
            <a:pPr algn="l" eaLnBrk="1" fontAlgn="auto" hangingPunct="1">
              <a:spcAft>
                <a:spcPts val="0"/>
              </a:spcAft>
              <a:defRPr/>
            </a:pPr>
            <a:r>
              <a:rPr lang="en-AU" dirty="0" smtClean="0">
                <a:solidFill>
                  <a:schemeClr val="tx2">
                    <a:lumMod val="60000"/>
                    <a:lumOff val="40000"/>
                  </a:schemeClr>
                </a:solidFill>
              </a:rPr>
              <a:t>VCE IT THEORY SLIDESHOWS</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AU" altLang="en-US" smtClean="0"/>
          </a:p>
        </p:txBody>
      </p:sp>
      <p:sp>
        <p:nvSpPr>
          <p:cNvPr id="6147" name="Content Placeholder 2"/>
          <p:cNvSpPr>
            <a:spLocks noGrp="1"/>
          </p:cNvSpPr>
          <p:nvPr>
            <p:ph idx="1"/>
          </p:nvPr>
        </p:nvSpPr>
        <p:spPr/>
        <p:txBody>
          <a:bodyPr/>
          <a:lstStyle/>
          <a:p>
            <a:endParaRPr lang="en-AU" altLang="en-US" smtClean="0"/>
          </a:p>
        </p:txBody>
      </p:sp>
      <p:pic>
        <p:nvPicPr>
          <p:cNvPr id="61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333375"/>
            <a:ext cx="6772275"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850900"/>
          </a:xfrm>
        </p:spPr>
        <p:txBody>
          <a:bodyPr/>
          <a:lstStyle/>
          <a:p>
            <a:r>
              <a:rPr lang="en-AU" altLang="en-US" smtClean="0"/>
              <a:t>Sample Dilemma</a:t>
            </a:r>
          </a:p>
        </p:txBody>
      </p:sp>
      <p:sp>
        <p:nvSpPr>
          <p:cNvPr id="7171" name="Content Placeholder 2"/>
          <p:cNvSpPr>
            <a:spLocks noGrp="1"/>
          </p:cNvSpPr>
          <p:nvPr>
            <p:ph idx="1"/>
          </p:nvPr>
        </p:nvSpPr>
        <p:spPr>
          <a:xfrm>
            <a:off x="457200" y="1196975"/>
            <a:ext cx="8229600" cy="4929188"/>
          </a:xfrm>
        </p:spPr>
        <p:txBody>
          <a:bodyPr/>
          <a:lstStyle/>
          <a:p>
            <a:r>
              <a:rPr lang="en-AU" altLang="en-US" smtClean="0"/>
              <a:t>A pregnant woman is brought unconscious to a hospital’s emergency room. She has no identification so her family cannot be contacted. Doctors find that if she continues with the pregnancy, she will soon die. If she does not continue, the baby will die.</a:t>
            </a:r>
          </a:p>
          <a:p>
            <a:r>
              <a:rPr lang="en-AU" altLang="en-US" smtClean="0"/>
              <a:t>What does the doctor do?</a:t>
            </a:r>
          </a:p>
          <a:p>
            <a:endParaRPr lang="en-AU" altLang="en-US" smtClean="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4111625"/>
            <a:ext cx="3059112"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850900"/>
          </a:xfrm>
        </p:spPr>
        <p:txBody>
          <a:bodyPr/>
          <a:lstStyle/>
          <a:p>
            <a:r>
              <a:rPr lang="en-AU" altLang="en-US" smtClean="0"/>
              <a:t>Sample Dilemma</a:t>
            </a:r>
          </a:p>
        </p:txBody>
      </p:sp>
      <p:sp>
        <p:nvSpPr>
          <p:cNvPr id="8195" name="Content Placeholder 2"/>
          <p:cNvSpPr>
            <a:spLocks noGrp="1"/>
          </p:cNvSpPr>
          <p:nvPr>
            <p:ph idx="1"/>
          </p:nvPr>
        </p:nvSpPr>
        <p:spPr>
          <a:xfrm>
            <a:off x="457200" y="1196975"/>
            <a:ext cx="8229600" cy="4929188"/>
          </a:xfrm>
        </p:spPr>
        <p:txBody>
          <a:bodyPr/>
          <a:lstStyle/>
          <a:p>
            <a:r>
              <a:rPr lang="en-AU" altLang="en-US" smtClean="0"/>
              <a:t>An employer suspects his wife who works with him is being unfaithful. The employer asks an IT technician to install a secret keylogger on his wife’s computer to get evidence of her infidelity.</a:t>
            </a:r>
          </a:p>
          <a:p>
            <a:r>
              <a:rPr lang="en-AU" altLang="en-US" smtClean="0"/>
              <a:t>The technician disagrees with this action, but fears being fired if he refuses.</a:t>
            </a:r>
          </a:p>
          <a:p>
            <a:r>
              <a:rPr lang="en-AU" altLang="en-US" smtClean="0"/>
              <a:t>What does he do?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AU" altLang="en-US" smtClean="0"/>
              <a:t>Ethical dilemma</a:t>
            </a:r>
          </a:p>
        </p:txBody>
      </p:sp>
      <p:sp>
        <p:nvSpPr>
          <p:cNvPr id="9219" name="Content Placeholder 2"/>
          <p:cNvSpPr>
            <a:spLocks noGrp="1"/>
          </p:cNvSpPr>
          <p:nvPr>
            <p:ph idx="1"/>
          </p:nvPr>
        </p:nvSpPr>
        <p:spPr/>
        <p:txBody>
          <a:bodyPr/>
          <a:lstStyle/>
          <a:p>
            <a:r>
              <a:rPr lang="en-AU" altLang="en-US" smtClean="0"/>
              <a:t>During World War 2, Nazi doctors performed horrific medical experiments on prisoners to find how hypothermia killed people. Most of the test subjects died in agony, but the tests uncovered useful medical information.</a:t>
            </a:r>
          </a:p>
          <a:p>
            <a:r>
              <a:rPr lang="en-AU" altLang="en-US" smtClean="0"/>
              <a:t>Should this unethical research be used to treat people suffering hypothermia today?</a:t>
            </a:r>
          </a:p>
          <a:p>
            <a:endParaRPr lang="en-AU" alt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marL="342900" indent="-342900"/>
            <a:r>
              <a:rPr lang="en-AU" altLang="en-US" smtClean="0"/>
              <a:t>Setting codes of ethics</a:t>
            </a:r>
            <a:br>
              <a:rPr lang="en-AU" altLang="en-US" smtClean="0"/>
            </a:br>
            <a:endParaRPr lang="en-AU" altLang="en-US" smtClean="0"/>
          </a:p>
        </p:txBody>
      </p:sp>
      <p:sp>
        <p:nvSpPr>
          <p:cNvPr id="10243" name="Content Placeholder 2"/>
          <p:cNvSpPr>
            <a:spLocks noGrp="1"/>
          </p:cNvSpPr>
          <p:nvPr>
            <p:ph idx="1"/>
          </p:nvPr>
        </p:nvSpPr>
        <p:spPr>
          <a:xfrm>
            <a:off x="107950" y="1600200"/>
            <a:ext cx="6551613" cy="4525963"/>
          </a:xfrm>
        </p:spPr>
        <p:txBody>
          <a:bodyPr/>
          <a:lstStyle/>
          <a:p>
            <a:r>
              <a:rPr lang="en-AU" altLang="en-US" smtClean="0"/>
              <a:t>Common in professions</a:t>
            </a:r>
          </a:p>
          <a:p>
            <a:pPr lvl="1"/>
            <a:r>
              <a:rPr lang="en-AU" altLang="en-US" smtClean="0"/>
              <a:t>Medicine (Hippocratic oath), nursing</a:t>
            </a:r>
          </a:p>
          <a:p>
            <a:pPr lvl="1"/>
            <a:r>
              <a:rPr lang="en-AU" altLang="en-US" smtClean="0"/>
              <a:t>Law</a:t>
            </a:r>
          </a:p>
          <a:p>
            <a:pPr lvl="1"/>
            <a:r>
              <a:rPr lang="en-AU" altLang="en-US" smtClean="0"/>
              <a:t>Teaching</a:t>
            </a:r>
          </a:p>
          <a:p>
            <a:pPr lvl="1"/>
            <a:r>
              <a:rPr lang="en-AU" altLang="en-US" smtClean="0"/>
              <a:t>Journalism</a:t>
            </a:r>
          </a:p>
          <a:p>
            <a:pPr lvl="1"/>
            <a:r>
              <a:rPr lang="en-AU" altLang="en-US" smtClean="0"/>
              <a:t>IT workers</a:t>
            </a:r>
          </a:p>
          <a:p>
            <a:pPr lvl="1"/>
            <a:endParaRPr lang="en-AU" altLang="en-US" smtClean="0"/>
          </a:p>
          <a:p>
            <a:pPr lvl="1"/>
            <a:r>
              <a:rPr lang="en-AU" altLang="en-US" smtClean="0"/>
              <a:t>An AUP (Acceptable Use Policy is similar to a code of ethics</a:t>
            </a:r>
          </a:p>
          <a:p>
            <a:pPr lvl="1"/>
            <a:endParaRPr lang="en-AU" altLang="en-US" smtClean="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175" y="4221163"/>
            <a:ext cx="2790825"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2.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3.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TotalTime>
  <Words>2392</Words>
  <Application>Microsoft Office PowerPoint</Application>
  <PresentationFormat>On-screen Show (4:3)</PresentationFormat>
  <Paragraphs>219</Paragraphs>
  <Slides>47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Calibri</vt:lpstr>
      <vt:lpstr>Office Theme</vt:lpstr>
      <vt:lpstr>VCE IT Theory Slideshows – SD U4O2</vt:lpstr>
      <vt:lpstr>Contents</vt:lpstr>
      <vt:lpstr>‘Ethical’?</vt:lpstr>
      <vt:lpstr>‘Dilemma’?</vt:lpstr>
      <vt:lpstr>PowerPoint Presentation</vt:lpstr>
      <vt:lpstr>Sample Dilemma</vt:lpstr>
      <vt:lpstr>Sample Dilemma</vt:lpstr>
      <vt:lpstr>Ethical dilemma</vt:lpstr>
      <vt:lpstr>Setting codes of ethics </vt:lpstr>
      <vt:lpstr>Why have a code of ethics?</vt:lpstr>
      <vt:lpstr>Why have a code of ethics?</vt:lpstr>
      <vt:lpstr>Why have a code of ethics?</vt:lpstr>
      <vt:lpstr>Why have a code of ethics?</vt:lpstr>
      <vt:lpstr>Aust Computer Society’s Code</vt:lpstr>
      <vt:lpstr>Aust Computer Society’s Code</vt:lpstr>
      <vt:lpstr>Aust Computer Society’s Code</vt:lpstr>
      <vt:lpstr>e.g. Competence</vt:lpstr>
      <vt:lpstr>Imposing sanctions </vt:lpstr>
      <vt:lpstr>Imposing sanctions </vt:lpstr>
      <vt:lpstr>Imposing sanctions</vt:lpstr>
      <vt:lpstr>Education programs</vt:lpstr>
      <vt:lpstr>Education programs</vt:lpstr>
      <vt:lpstr>Decision-support frameworks</vt:lpstr>
      <vt:lpstr>Decision-support frameworks</vt:lpstr>
      <vt:lpstr>Decision-support frameworks</vt:lpstr>
      <vt:lpstr>Decision-support frameworks</vt:lpstr>
      <vt:lpstr>Some Sample Dilemmas for you to Manage or prevent</vt:lpstr>
      <vt:lpstr>For the following dilemmas</vt:lpstr>
      <vt:lpstr>How to handle these dilemmas?</vt:lpstr>
      <vt:lpstr>How to handle these dilemmas?</vt:lpstr>
      <vt:lpstr>How to handle these dilemmas?</vt:lpstr>
      <vt:lpstr>How to handle these dilemmas?</vt:lpstr>
      <vt:lpstr>PowerPoint Presentation</vt:lpstr>
      <vt:lpstr>Sample Ethical Dilemma Past Exam Questions</vt:lpstr>
      <vt:lpstr>2007 ITA exam Question 10</vt:lpstr>
      <vt:lpstr>Examiner’s answer</vt:lpstr>
      <vt:lpstr>Examiner’s Answer</vt:lpstr>
      <vt:lpstr>Examiner’s comment The emphasis is mine</vt:lpstr>
      <vt:lpstr>2008 ITA Exam</vt:lpstr>
      <vt:lpstr>Examiner’s answer</vt:lpstr>
      <vt:lpstr>Sample answers</vt:lpstr>
      <vt:lpstr>2008 SD Exam – Section C, Q8</vt:lpstr>
      <vt:lpstr>Examiner’s Comment</vt:lpstr>
      <vt:lpstr>An acceptable answer</vt:lpstr>
      <vt:lpstr>2009 ITA Exam, Q11e</vt:lpstr>
      <vt:lpstr>My answer</vt:lpstr>
      <vt:lpstr>VCE IT THEORY SLIDESHOWS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Applications Theory Slideshows</dc:title>
  <dc:creator>kel</dc:creator>
  <cp:lastModifiedBy>Mark Kelly</cp:lastModifiedBy>
  <cp:revision>44</cp:revision>
  <dcterms:created xsi:type="dcterms:W3CDTF">2009-02-06T03:31:51Z</dcterms:created>
  <dcterms:modified xsi:type="dcterms:W3CDTF">2016-02-12T00:04:03Z</dcterms:modified>
</cp:coreProperties>
</file>