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2" r:id="rId16"/>
    <p:sldId id="257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8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FEF87-5448-446E-96AB-78FE14F2FFB4}" type="datetimeFigureOut">
              <a:rPr lang="en-US"/>
              <a:pPr>
                <a:defRPr/>
              </a:pPr>
              <a:t>9/4/2016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A2275-BAA7-4D16-A073-E2B917AE1F6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4996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4CE07-582F-4EC3-8553-313321B51C5E}" type="datetimeFigureOut">
              <a:rPr lang="en-US"/>
              <a:pPr>
                <a:defRPr/>
              </a:pPr>
              <a:t>9/4/2016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7FE53-3CE1-4B1F-A1DD-041DEB3F378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4311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8D4B5-F85E-465C-8BED-959C054D7112}" type="datetimeFigureOut">
              <a:rPr lang="en-US"/>
              <a:pPr>
                <a:defRPr/>
              </a:pPr>
              <a:t>9/4/2016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4273F-1BDA-4B59-AC6C-EBE865B6603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1519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CC38D-C014-42F1-A262-0FE3D220AFE5}" type="datetimeFigureOut">
              <a:rPr lang="en-US"/>
              <a:pPr>
                <a:defRPr/>
              </a:pPr>
              <a:t>9/4/2016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65927-9879-49B7-8861-5174EDD9103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0458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B8817-0144-4A8C-B21C-FB198F3FF89D}" type="datetimeFigureOut">
              <a:rPr lang="en-US"/>
              <a:pPr>
                <a:defRPr/>
              </a:pPr>
              <a:t>9/4/2016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C61B6-00B0-448E-A3C8-CDCDC4B8A63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7336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0BA2C-48DA-4D23-ACEC-047B3F549E3A}" type="datetimeFigureOut">
              <a:rPr lang="en-US"/>
              <a:pPr>
                <a:defRPr/>
              </a:pPr>
              <a:t>9/4/2016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AAF3D-A21B-446C-89A3-2C9D1210459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1318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4CEC1-06C7-495C-BC1C-19F398105480}" type="datetimeFigureOut">
              <a:rPr lang="en-US"/>
              <a:pPr>
                <a:defRPr/>
              </a:pPr>
              <a:t>9/4/2016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BB3EB-5940-4A75-817E-8F012E713A8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6287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E9694-4BE7-46BA-9D55-E504CED1DEFA}" type="datetimeFigureOut">
              <a:rPr lang="en-US"/>
              <a:pPr>
                <a:defRPr/>
              </a:pPr>
              <a:t>9/4/2016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FD11D-C724-4C02-B810-640DE36CE5F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084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9D6E0-19ED-4DA6-8E9A-56AD7E60DC61}" type="datetimeFigureOut">
              <a:rPr lang="en-US"/>
              <a:pPr>
                <a:defRPr/>
              </a:pPr>
              <a:t>9/4/2016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BB28D-01DA-4898-B92C-228C0DD81FE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4108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7211D-7C02-4E62-8FD4-08D8D1B844AC}" type="datetimeFigureOut">
              <a:rPr lang="en-US"/>
              <a:pPr>
                <a:defRPr/>
              </a:pPr>
              <a:t>9/4/2016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9D8C1-4983-45BD-8D3B-844C89665EA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5068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5E596-0753-46A4-9485-F4A5836F5B92}" type="datetimeFigureOut">
              <a:rPr lang="en-US"/>
              <a:pPr>
                <a:defRPr/>
              </a:pPr>
              <a:t>9/4/2016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FED90-0D4C-438D-B6D0-1D329373D7D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0037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140C09-E7B0-49B2-8149-503C641CB779}" type="datetimeFigureOut">
              <a:rPr lang="en-US"/>
              <a:pPr>
                <a:defRPr/>
              </a:pPr>
              <a:t>9/4/2016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C1EB82-15B5-4523-AE9C-D6ED009158B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49500"/>
            <a:ext cx="4762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1"/>
          <p:cNvSpPr>
            <a:spLocks noGrp="1"/>
          </p:cNvSpPr>
          <p:nvPr>
            <p:ph type="ctrTitle"/>
          </p:nvPr>
        </p:nvSpPr>
        <p:spPr>
          <a:xfrm>
            <a:off x="684213" y="0"/>
            <a:ext cx="7772400" cy="481013"/>
          </a:xfrm>
        </p:spPr>
        <p:txBody>
          <a:bodyPr/>
          <a:lstStyle/>
          <a:p>
            <a:pPr eaLnBrk="1" hangingPunct="1"/>
            <a:r>
              <a:rPr lang="en-AU" altLang="en-US" sz="3200" i="1"/>
              <a:t>VCE IT </a:t>
            </a:r>
            <a:r>
              <a:rPr lang="en-AU" altLang="en-US" sz="3200" i="1"/>
              <a:t>Theory Slideshows</a:t>
            </a:r>
            <a:br>
              <a:rPr lang="en-AU" altLang="en-US" sz="3200" i="1"/>
            </a:br>
            <a:r>
              <a:rPr lang="en-AU" altLang="en-US" sz="1600" i="1"/>
              <a:t>Updated for 2016</a:t>
            </a:r>
            <a:endParaRPr lang="en-AU" altLang="en-US" sz="3200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350" y="6021388"/>
            <a:ext cx="6400800" cy="836612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/>
              <a:t>By Mark Kelly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AU" dirty="0"/>
              <a:t>Vceit.com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7088" y="836613"/>
            <a:ext cx="7772400" cy="1512887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AU" sz="3600" i="1" dirty="0">
                <a:latin typeface="+mj-lt"/>
                <a:ea typeface="+mj-ea"/>
                <a:cs typeface="+mj-cs"/>
              </a:rPr>
              <a:t>Problem Solving Methodology 4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AU" sz="6000" i="1" dirty="0">
                <a:latin typeface="+mj-lt"/>
                <a:ea typeface="+mj-ea"/>
                <a:cs typeface="+mj-cs"/>
              </a:rPr>
              <a:t>EVALUATION</a:t>
            </a:r>
            <a:endParaRPr lang="en-AU" sz="3200" i="1" dirty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/>
          <a:lstStyle/>
          <a:p>
            <a:pPr eaLnBrk="1" hangingPunct="1"/>
            <a:r>
              <a:rPr lang="en-AU" altLang="en-US"/>
              <a:t>Remember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00063" y="1285875"/>
            <a:ext cx="8229600" cy="4643438"/>
          </a:xfrm>
        </p:spPr>
        <p:txBody>
          <a:bodyPr/>
          <a:lstStyle/>
          <a:p>
            <a:pPr eaLnBrk="1" hangingPunct="1"/>
            <a:r>
              <a:rPr lang="en-AU" altLang="en-US" sz="4400"/>
              <a:t>Evaluation </a:t>
            </a:r>
            <a:r>
              <a:rPr lang="en-AU" altLang="en-US" sz="4400" b="1"/>
              <a:t>criteria</a:t>
            </a:r>
            <a:r>
              <a:rPr lang="en-AU" altLang="en-US" sz="4400"/>
              <a:t> are </a:t>
            </a:r>
            <a:r>
              <a:rPr lang="en-AU" altLang="en-US" sz="4400" b="1"/>
              <a:t>topics</a:t>
            </a:r>
            <a:r>
              <a:rPr lang="en-AU" altLang="en-US" sz="4400"/>
              <a:t> to study</a:t>
            </a:r>
          </a:p>
          <a:p>
            <a:pPr eaLnBrk="1" hangingPunct="1"/>
            <a:r>
              <a:rPr lang="en-AU" altLang="en-US" sz="4400"/>
              <a:t>Evaluation </a:t>
            </a:r>
            <a:r>
              <a:rPr lang="en-AU" altLang="en-US" sz="4400" b="1"/>
              <a:t>methods</a:t>
            </a:r>
            <a:r>
              <a:rPr lang="en-AU" altLang="en-US" sz="4400"/>
              <a:t> are </a:t>
            </a:r>
            <a:r>
              <a:rPr lang="en-AU" altLang="en-US" sz="4400" b="1"/>
              <a:t>actions taken</a:t>
            </a:r>
            <a:r>
              <a:rPr lang="en-AU" altLang="en-US" sz="4400"/>
              <a:t> to study the topic.</a:t>
            </a:r>
          </a:p>
          <a:p>
            <a:pPr eaLnBrk="1" hangingPunct="1"/>
            <a:r>
              <a:rPr lang="en-AU" altLang="en-US" sz="4400"/>
              <a:t>Each </a:t>
            </a:r>
            <a:r>
              <a:rPr lang="en-AU" altLang="en-US" sz="4400" b="1"/>
              <a:t>criterion</a:t>
            </a:r>
            <a:r>
              <a:rPr lang="en-AU" altLang="en-US" sz="4400"/>
              <a:t> has a corresponding </a:t>
            </a:r>
            <a:r>
              <a:rPr lang="en-AU" altLang="en-US" sz="4400" b="1"/>
              <a:t>method</a:t>
            </a:r>
            <a:r>
              <a:rPr lang="en-AU" altLang="en-US" sz="440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AU" altLang="en-US" b="1"/>
              <a:t>Efficiency criteria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z="3600"/>
              <a:t>Speed</a:t>
            </a:r>
          </a:p>
          <a:p>
            <a:r>
              <a:rPr lang="en-AU" altLang="en-US" sz="3600"/>
              <a:t>Output produced in a given time</a:t>
            </a:r>
          </a:p>
          <a:p>
            <a:r>
              <a:rPr lang="en-AU" altLang="en-US" sz="3600"/>
              <a:t>Amount of labour required</a:t>
            </a:r>
          </a:p>
          <a:p>
            <a:r>
              <a:rPr lang="en-AU" altLang="en-US" sz="3600"/>
              <a:t>Total Cost of Ownership of the system</a:t>
            </a:r>
          </a:p>
          <a:p>
            <a:pPr lvl="1"/>
            <a:r>
              <a:rPr lang="en-AU" altLang="en-US"/>
              <a:t>Including initial cost, running costs, repairs, upgrades, consumables, training</a:t>
            </a:r>
          </a:p>
          <a:p>
            <a:endParaRPr lang="en-AU" altLang="en-US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b="1"/>
              <a:t>Effectiveness criteria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5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AU" altLang="en-US" sz="3600"/>
              <a:t>Generally: </a:t>
            </a:r>
            <a:r>
              <a:rPr lang="en-AU" altLang="en-US" sz="3600" b="1"/>
              <a:t>Quality</a:t>
            </a:r>
            <a:r>
              <a:rPr lang="en-AU" altLang="en-US" sz="3600"/>
              <a:t> of the product.</a:t>
            </a:r>
          </a:p>
          <a:p>
            <a:r>
              <a:rPr lang="en-AU" altLang="en-US" sz="3600"/>
              <a:t>Accuracy / error rate</a:t>
            </a:r>
          </a:p>
          <a:p>
            <a:r>
              <a:rPr lang="en-AU" altLang="en-US" sz="3600"/>
              <a:t>Reliability</a:t>
            </a:r>
          </a:p>
          <a:p>
            <a:r>
              <a:rPr lang="en-AU" altLang="en-US" sz="3600"/>
              <a:t>Attractiveness of output, readability</a:t>
            </a:r>
          </a:p>
          <a:p>
            <a:r>
              <a:rPr lang="en-AU" altLang="en-US" sz="3600"/>
              <a:t>Ease of use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800"/>
          </a:xfrm>
        </p:spPr>
        <p:txBody>
          <a:bodyPr/>
          <a:lstStyle/>
          <a:p>
            <a:r>
              <a:rPr lang="en-AU" altLang="en-US" b="1"/>
              <a:t>Effectiveness criteria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28625" y="1285875"/>
            <a:ext cx="8229600" cy="4972050"/>
          </a:xfrm>
        </p:spPr>
        <p:txBody>
          <a:bodyPr/>
          <a:lstStyle/>
          <a:p>
            <a:r>
              <a:rPr lang="en-AU" altLang="en-US" sz="3600"/>
              <a:t>Fun factor</a:t>
            </a:r>
            <a:endParaRPr lang="en-AU" altLang="en-US" sz="3600" b="1"/>
          </a:p>
          <a:p>
            <a:r>
              <a:rPr lang="en-AU" altLang="en-US" sz="3600"/>
              <a:t>Accessibility</a:t>
            </a:r>
          </a:p>
          <a:p>
            <a:r>
              <a:rPr lang="en-AU" altLang="en-US" sz="3600"/>
              <a:t>Portability</a:t>
            </a:r>
          </a:p>
          <a:p>
            <a:r>
              <a:rPr lang="en-AU" altLang="en-US" sz="3600"/>
              <a:t>Security</a:t>
            </a:r>
          </a:p>
          <a:p>
            <a:r>
              <a:rPr lang="en-AU" altLang="en-US" sz="3600"/>
              <a:t>Compatibility with existing equipment</a:t>
            </a:r>
          </a:p>
          <a:p>
            <a:r>
              <a:rPr lang="en-AU" altLang="en-US" sz="3600"/>
              <a:t>Expandability, flexibility</a:t>
            </a:r>
          </a:p>
          <a:p>
            <a:r>
              <a:rPr lang="en-AU" altLang="en-US" sz="3600"/>
              <a:t>Ruggedness</a:t>
            </a:r>
          </a:p>
          <a:p>
            <a:r>
              <a:rPr lang="en-AU" altLang="en-US" sz="3600"/>
              <a:t>Etc etc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Evaluation Criteria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/>
          <a:lstStyle/>
          <a:p>
            <a:r>
              <a:rPr lang="en-AU"/>
              <a:t>There’s a VCEIT slideshow dedicated to evaluation criteria that you might want to look at.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103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Because you’ve been good</a:t>
            </a:r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7168455" cy="480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44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592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AU" altLang="en-US"/>
              <a:t>By Mark Kelly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AU" altLang="en-US"/>
              <a:t>vceit.com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AU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AU" altLang="en-US"/>
          </a:p>
          <a:p>
            <a:pPr eaLnBrk="1" hangingPunct="1"/>
            <a:endParaRPr lang="en-AU" altLang="en-US"/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428625" y="3500438"/>
            <a:ext cx="835818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/>
              <a:t>These slideshows may be freely used, modified or distributed by teachers and students anywhere on the planet (but not elsewhere).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/>
              <a:t>They may NOT be sold.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/>
              <a:t>They must NOT be redistributed if you modify them.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VCE IT THEORY SLIDESHOWS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Contents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What it is – and what it isn’t</a:t>
            </a:r>
          </a:p>
          <a:p>
            <a:r>
              <a:rPr lang="en-AU" altLang="en-US"/>
              <a:t>When</a:t>
            </a:r>
          </a:p>
          <a:p>
            <a:r>
              <a:rPr lang="en-AU" altLang="en-US"/>
              <a:t>How</a:t>
            </a:r>
          </a:p>
          <a:p>
            <a:r>
              <a:rPr lang="en-AU" altLang="en-US"/>
              <a:t>What</a:t>
            </a:r>
          </a:p>
          <a:p>
            <a:r>
              <a:rPr lang="en-AU" altLang="en-US"/>
              <a:t>Methods</a:t>
            </a:r>
          </a:p>
          <a:p>
            <a:r>
              <a:rPr lang="en-AU" altLang="en-US"/>
              <a:t>Criteria</a:t>
            </a:r>
          </a:p>
          <a:p>
            <a:endParaRPr lang="en-AU" altLang="en-US"/>
          </a:p>
          <a:p>
            <a:endParaRPr lang="en-AU" altLang="en-US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4048125"/>
            <a:ext cx="416242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800"/>
          </a:xfrm>
        </p:spPr>
        <p:txBody>
          <a:bodyPr/>
          <a:lstStyle/>
          <a:p>
            <a:pPr eaLnBrk="1" hangingPunct="1"/>
            <a:r>
              <a:rPr lang="en-AU" altLang="en-US"/>
              <a:t>Evaluation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525963"/>
          </a:xfrm>
        </p:spPr>
        <p:txBody>
          <a:bodyPr/>
          <a:lstStyle/>
          <a:p>
            <a:pPr eaLnBrk="1" hangingPunct="1"/>
            <a:r>
              <a:rPr lang="en-AU" altLang="en-US"/>
              <a:t>Evaluation is </a:t>
            </a:r>
            <a:r>
              <a:rPr lang="en-AU" altLang="en-US" b="1"/>
              <a:t>not</a:t>
            </a:r>
            <a:r>
              <a:rPr lang="en-AU" altLang="en-US"/>
              <a:t> testing!</a:t>
            </a:r>
          </a:p>
          <a:p>
            <a:pPr eaLnBrk="1" hangingPunct="1"/>
            <a:r>
              <a:rPr lang="en-AU" altLang="en-US"/>
              <a:t>Does not try to prove the system works – that was established during </a:t>
            </a:r>
            <a:r>
              <a:rPr lang="en-AU" altLang="en-US" b="1"/>
              <a:t>testing</a:t>
            </a:r>
            <a:r>
              <a:rPr lang="en-AU" altLang="en-US"/>
              <a:t>!</a:t>
            </a:r>
          </a:p>
          <a:p>
            <a:pPr eaLnBrk="1" hangingPunct="1"/>
            <a:r>
              <a:rPr lang="en-AU" altLang="en-US"/>
              <a:t>Establishes how successfully the project performs in achieving organisational goals and objectives.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Evaluation is </a:t>
            </a:r>
            <a:r>
              <a:rPr lang="en-AU" altLang="en-US" i="1"/>
              <a:t>not</a:t>
            </a:r>
            <a:r>
              <a:rPr lang="en-AU" altLang="en-US"/>
              <a:t> testing!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AU" altLang="en-US"/>
              <a:t>E.g. an organisation wanted to improve profit.</a:t>
            </a:r>
          </a:p>
          <a:p>
            <a:r>
              <a:rPr lang="en-AU" altLang="en-US"/>
              <a:t>Their solution is to create a website to appeal to young people.</a:t>
            </a:r>
          </a:p>
          <a:p>
            <a:r>
              <a:rPr lang="en-AU" altLang="en-US"/>
              <a:t>They create the website and test it. It works 100%. </a:t>
            </a:r>
            <a:r>
              <a:rPr lang="en-AU" altLang="en-US" b="1"/>
              <a:t>Testing result: site is a complete success.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Evaluation is </a:t>
            </a:r>
            <a:r>
              <a:rPr lang="en-AU" altLang="en-US" i="1"/>
              <a:t>not</a:t>
            </a:r>
            <a:r>
              <a:rPr lang="en-AU" altLang="en-US"/>
              <a:t> testing!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AU" altLang="en-US"/>
              <a:t>They put the website online. Months later they evaluate it.</a:t>
            </a:r>
          </a:p>
          <a:p>
            <a:r>
              <a:rPr lang="en-AU" altLang="en-US"/>
              <a:t>Profits have not risen because none of the visitors have credit cards or Paypal.</a:t>
            </a:r>
          </a:p>
          <a:p>
            <a:r>
              <a:rPr lang="en-AU" altLang="en-US" b="1"/>
              <a:t>Evaluation result: site is a complete failure!</a:t>
            </a:r>
          </a:p>
          <a:p>
            <a:r>
              <a:rPr lang="en-AU" altLang="en-US"/>
              <a:t>It has not achieved its goal of producing profit even though it tested as 100% good.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When to evaluate?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143500"/>
          </a:xfrm>
        </p:spPr>
        <p:txBody>
          <a:bodyPr/>
          <a:lstStyle/>
          <a:p>
            <a:pPr eaLnBrk="1" hangingPunct="1"/>
            <a:r>
              <a:rPr lang="en-AU" altLang="en-US"/>
              <a:t>Not too soon after implementation – users still maybe uncomfortable with it, may not feel “expert” yet</a:t>
            </a:r>
          </a:p>
          <a:p>
            <a:pPr eaLnBrk="1" hangingPunct="1"/>
            <a:r>
              <a:rPr lang="en-AU" altLang="en-US"/>
              <a:t>Not too long after implementation – users will have forgotten the old system and be unable to compare them</a:t>
            </a:r>
          </a:p>
          <a:p>
            <a:pPr eaLnBrk="1" hangingPunct="1"/>
            <a:r>
              <a:rPr lang="en-AU" altLang="en-US"/>
              <a:t>Let users use the new system long enough to be comfortable (e.g. a month of </a:t>
            </a:r>
            <a:r>
              <a:rPr lang="en-AU" altLang="en-US" i="1"/>
              <a:t>daily </a:t>
            </a:r>
            <a:r>
              <a:rPr lang="en-AU" altLang="en-US"/>
              <a:t>use, six months of </a:t>
            </a:r>
            <a:r>
              <a:rPr lang="en-AU" altLang="en-US" i="1"/>
              <a:t>weekly </a:t>
            </a:r>
            <a:r>
              <a:rPr lang="en-AU" altLang="en-US"/>
              <a:t>use)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How to evaluate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pPr eaLnBrk="1" hangingPunct="1"/>
            <a:r>
              <a:rPr lang="en-AU" altLang="en-US" b="1"/>
              <a:t>Measure</a:t>
            </a:r>
            <a:r>
              <a:rPr lang="en-AU" altLang="en-US"/>
              <a:t> whenever possible – time operations, count errors, add up costs etc</a:t>
            </a:r>
          </a:p>
          <a:p>
            <a:pPr eaLnBrk="1" hangingPunct="1"/>
            <a:r>
              <a:rPr lang="en-AU" altLang="en-US" b="1"/>
              <a:t>Interview or survey </a:t>
            </a:r>
            <a:r>
              <a:rPr lang="en-AU" altLang="en-US"/>
              <a:t>only when opinions are being evaluated – e.g. Is it easy to use?, Do you feel comfortable?, Is it fun? Is the output attractive?</a:t>
            </a:r>
          </a:p>
          <a:p>
            <a:pPr eaLnBrk="1" hangingPunct="1"/>
            <a:r>
              <a:rPr lang="en-AU" altLang="en-US" b="1"/>
              <a:t>Don’t</a:t>
            </a:r>
            <a:r>
              <a:rPr lang="en-AU" altLang="en-US"/>
              <a:t> ask “Do you think the new system is faster/more accurate than the old one?”</a:t>
            </a:r>
          </a:p>
          <a:p>
            <a:pPr eaLnBrk="1" hangingPunct="1"/>
            <a:r>
              <a:rPr lang="en-AU" altLang="en-US"/>
              <a:t>Cold, hard facts are more reliable.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/>
              <a:t>What</a:t>
            </a:r>
            <a:r>
              <a:rPr lang="en-AU" altLang="en-US"/>
              <a:t> to evaluate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Evaluate the criteria laid down during </a:t>
            </a:r>
            <a:r>
              <a:rPr lang="en-AU" altLang="en-US" b="1"/>
              <a:t>design</a:t>
            </a:r>
            <a:r>
              <a:rPr lang="en-AU" altLang="en-US"/>
              <a:t>.</a:t>
            </a:r>
          </a:p>
          <a:p>
            <a:pPr eaLnBrk="1" hangingPunct="1"/>
            <a:r>
              <a:rPr lang="en-AU" altLang="en-US"/>
              <a:t>These criteria should be based on the specifications set out in the logical design.</a:t>
            </a:r>
          </a:p>
          <a:p>
            <a:pPr eaLnBrk="1" hangingPunct="1"/>
            <a:r>
              <a:rPr lang="en-AU" altLang="en-US"/>
              <a:t>If the original aim was to make a system </a:t>
            </a:r>
            <a:r>
              <a:rPr lang="en-AU" altLang="en-US" i="1"/>
              <a:t>faster </a:t>
            </a:r>
            <a:r>
              <a:rPr lang="en-AU" altLang="en-US"/>
              <a:t>and </a:t>
            </a:r>
            <a:r>
              <a:rPr lang="en-AU" altLang="en-US" i="1"/>
              <a:t>more accurate</a:t>
            </a:r>
            <a:r>
              <a:rPr lang="en-AU" altLang="en-US"/>
              <a:t>, evaluate its </a:t>
            </a:r>
            <a:r>
              <a:rPr lang="en-AU" altLang="en-US" i="1"/>
              <a:t>speed </a:t>
            </a:r>
            <a:r>
              <a:rPr lang="en-AU" altLang="en-US"/>
              <a:t>and </a:t>
            </a:r>
            <a:r>
              <a:rPr lang="en-AU" altLang="en-US" i="1"/>
              <a:t>error rate</a:t>
            </a:r>
            <a:r>
              <a:rPr lang="en-AU" altLang="en-US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/>
              <a:t>Evaluation methods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For each criterion to evaluate (e.g. speed) there needs to be a method with which to evaluate it.  E.g.</a:t>
            </a:r>
          </a:p>
          <a:p>
            <a:pPr eaLnBrk="1" hangingPunct="1"/>
            <a:r>
              <a:rPr lang="en-AU" altLang="en-US"/>
              <a:t>Speed – </a:t>
            </a:r>
            <a:r>
              <a:rPr lang="en-AU" altLang="en-US" b="1"/>
              <a:t>add up</a:t>
            </a:r>
            <a:r>
              <a:rPr lang="en-AU" altLang="en-US"/>
              <a:t> how much output the system produced in 3 months.</a:t>
            </a:r>
          </a:p>
          <a:p>
            <a:pPr eaLnBrk="1" hangingPunct="1"/>
            <a:r>
              <a:rPr lang="en-AU" altLang="en-US"/>
              <a:t>Accuracy – </a:t>
            </a:r>
            <a:r>
              <a:rPr lang="en-AU" altLang="en-US" b="1"/>
              <a:t>count</a:t>
            </a:r>
            <a:r>
              <a:rPr lang="en-AU" altLang="en-US"/>
              <a:t> the number of errors recorded in the error log</a:t>
            </a:r>
          </a:p>
          <a:p>
            <a:pPr eaLnBrk="1" hangingPunct="1"/>
            <a:r>
              <a:rPr lang="en-AU" altLang="en-US"/>
              <a:t>Fun to use – </a:t>
            </a:r>
            <a:r>
              <a:rPr lang="en-AU" altLang="en-US" b="1"/>
              <a:t>interview</a:t>
            </a:r>
            <a:r>
              <a:rPr lang="en-AU" altLang="en-US"/>
              <a:t> users and ask their opinion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586</Words>
  <Application>Microsoft Office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VCE IT Theory Slideshows Updated for 2016</vt:lpstr>
      <vt:lpstr>Contents</vt:lpstr>
      <vt:lpstr>Evaluation</vt:lpstr>
      <vt:lpstr>Evaluation is not testing!</vt:lpstr>
      <vt:lpstr>Evaluation is not testing!</vt:lpstr>
      <vt:lpstr>When to evaluate?</vt:lpstr>
      <vt:lpstr>How to evaluate</vt:lpstr>
      <vt:lpstr>What to evaluate</vt:lpstr>
      <vt:lpstr>Evaluation methods</vt:lpstr>
      <vt:lpstr>Remember</vt:lpstr>
      <vt:lpstr>Efficiency criteria</vt:lpstr>
      <vt:lpstr>Effectiveness criteria</vt:lpstr>
      <vt:lpstr>Effectiveness criteria</vt:lpstr>
      <vt:lpstr>Evaluation Criteria</vt:lpstr>
      <vt:lpstr>Because you’ve been good</vt:lpstr>
      <vt:lpstr>VCE IT THEORY SLIDESHOWS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Applications Theory Slideshows</dc:title>
  <dc:creator>kel</dc:creator>
  <cp:lastModifiedBy>Mark Kelly</cp:lastModifiedBy>
  <cp:revision>10</cp:revision>
  <dcterms:created xsi:type="dcterms:W3CDTF">2009-02-06T03:31:51Z</dcterms:created>
  <dcterms:modified xsi:type="dcterms:W3CDTF">2016-09-04T03:58:51Z</dcterms:modified>
</cp:coreProperties>
</file>