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73" r:id="rId5"/>
    <p:sldId id="286" r:id="rId6"/>
    <p:sldId id="287" r:id="rId7"/>
    <p:sldId id="263" r:id="rId8"/>
    <p:sldId id="271" r:id="rId9"/>
    <p:sldId id="270" r:id="rId10"/>
    <p:sldId id="274" r:id="rId11"/>
    <p:sldId id="275" r:id="rId12"/>
    <p:sldId id="267" r:id="rId13"/>
    <p:sldId id="276" r:id="rId14"/>
    <p:sldId id="277" r:id="rId15"/>
    <p:sldId id="278" r:id="rId16"/>
    <p:sldId id="279" r:id="rId17"/>
    <p:sldId id="280" r:id="rId18"/>
    <p:sldId id="264" r:id="rId19"/>
    <p:sldId id="265" r:id="rId20"/>
    <p:sldId id="266" r:id="rId21"/>
    <p:sldId id="281" r:id="rId22"/>
    <p:sldId id="282" r:id="rId23"/>
    <p:sldId id="283" r:id="rId24"/>
    <p:sldId id="284" r:id="rId25"/>
    <p:sldId id="257" r:id="rId26"/>
    <p:sldId id="28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27/12/2016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readingcraze.com/wp-content/uploads/2013/02/binary-code-63529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4752528" cy="33564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2000" i="1" dirty="0"/>
              <a:t>2016-2019 study design</a:t>
            </a:r>
            <a:br>
              <a:rPr lang="en-AU" sz="2000" i="1"/>
            </a:br>
            <a:r>
              <a:rPr lang="en-AU" sz="2000">
                <a:solidFill>
                  <a:srgbClr val="7030A0"/>
                </a:solidFill>
              </a:rPr>
              <a:t>SD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Pseudocode</a:t>
            </a:r>
            <a:endParaRPr lang="en-AU" sz="32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US" sz="3600"/>
              <a:t>The binary sort example shows typical pseudocode features.</a:t>
            </a:r>
          </a:p>
          <a:p>
            <a:pPr lvl="1"/>
            <a:r>
              <a:rPr lang="en-US"/>
              <a:t>Describes an approach to solving the problem without getting bogged down in details.</a:t>
            </a:r>
          </a:p>
          <a:p>
            <a:pPr lvl="1"/>
            <a:r>
              <a:rPr lang="en-US" b="1"/>
              <a:t>Code indentation</a:t>
            </a:r>
            <a:r>
              <a:rPr lang="en-US"/>
              <a:t> to emphasise logical structure and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99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US" sz="3600"/>
              <a:t>The binary sort example shows typical pseudocode features.</a:t>
            </a:r>
          </a:p>
          <a:p>
            <a:pPr lvl="1"/>
            <a:r>
              <a:rPr lang="en-US"/>
              <a:t>Arbitrary but consistent conventions (e.g. // to indicate comments)</a:t>
            </a:r>
          </a:p>
          <a:p>
            <a:pPr lvl="1"/>
            <a:r>
              <a:rPr lang="en-US"/>
              <a:t>Internal documentation (comments) to explain the workings of the algorithm</a:t>
            </a:r>
          </a:p>
          <a:p>
            <a:pPr lvl="1"/>
            <a:r>
              <a:rPr lang="en-US"/>
              <a:t>Meaningful object names (e.g. </a:t>
            </a:r>
            <a:r>
              <a:rPr lang="en-US" i="1"/>
              <a:t>StartPoint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603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r>
              <a:rPr lang="en-US"/>
              <a:t>While pseudocode famously has </a:t>
            </a:r>
            <a:r>
              <a:rPr lang="en-US" b="1"/>
              <a:t>no syntax rules</a:t>
            </a:r>
            <a:r>
              <a:rPr lang="en-US"/>
              <a:t>… </a:t>
            </a:r>
          </a:p>
          <a:p>
            <a:r>
              <a:rPr lang="en-US" sz="1800"/>
              <a:t>(and cannot suffer from syntax errors, so you won’t find an exam question asking about syntax errors in pseudocode!) …</a:t>
            </a:r>
          </a:p>
          <a:p>
            <a:r>
              <a:rPr lang="en-US"/>
              <a:t>VCAA has a few long-standing </a:t>
            </a:r>
            <a:r>
              <a:rPr lang="en-US" b="1"/>
              <a:t>conventions</a:t>
            </a:r>
            <a:r>
              <a:rPr lang="en-US"/>
              <a:t> for its pseudocode in exams.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458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  The = symbol is only used for </a:t>
            </a:r>
            <a:r>
              <a:rPr lang="en-US" b="1"/>
              <a:t>logical testing</a:t>
            </a:r>
            <a:r>
              <a:rPr lang="en-US"/>
              <a:t>, e.g. </a:t>
            </a:r>
            <a:r>
              <a:rPr lang="en-US">
                <a:solidFill>
                  <a:srgbClr val="00B0F0"/>
                </a:solidFill>
              </a:rPr>
              <a:t>if A=3 then do something</a:t>
            </a:r>
          </a:p>
          <a:p>
            <a:pPr marL="0" indent="0">
              <a:buNone/>
            </a:pPr>
            <a:r>
              <a:rPr lang="en-US"/>
              <a:t>2. The </a:t>
            </a:r>
            <a:r>
              <a:rPr lang="en-US">
                <a:sym typeface="Wingdings" panose="05000000000000000000" pitchFamily="2" charset="2"/>
              </a:rPr>
              <a:t> symbol is used for </a:t>
            </a:r>
            <a:r>
              <a:rPr lang="en-US" b="1">
                <a:sym typeface="Wingdings" panose="05000000000000000000" pitchFamily="2" charset="2"/>
              </a:rPr>
              <a:t>assignment</a:t>
            </a:r>
            <a:r>
              <a:rPr lang="en-US"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e.g. </a:t>
            </a:r>
            <a:r>
              <a:rPr lang="en-US">
                <a:solidFill>
                  <a:srgbClr val="00B0F0"/>
                </a:solidFill>
                <a:sym typeface="Wingdings" panose="05000000000000000000" pitchFamily="2" charset="2"/>
              </a:rPr>
              <a:t>If A=3 then B  N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Read it as “If A is equal to 3, then set the value of B to the value of N”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505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3. </a:t>
            </a:r>
            <a:r>
              <a:rPr lang="en-US" b="1"/>
              <a:t>Code indentation </a:t>
            </a:r>
            <a:r>
              <a:rPr lang="en-US"/>
              <a:t>is always used to show lines of code are controlled by </a:t>
            </a:r>
          </a:p>
          <a:p>
            <a:r>
              <a:rPr lang="en-US" b="1"/>
              <a:t>selection structures</a:t>
            </a:r>
            <a:r>
              <a:rPr lang="en-US"/>
              <a:t> (e.g. IF, THEN, ELSE, ELSE IF) or </a:t>
            </a:r>
          </a:p>
          <a:p>
            <a:r>
              <a:rPr lang="en-US" b="1"/>
              <a:t>iteration structures</a:t>
            </a:r>
            <a:r>
              <a:rPr lang="en-US"/>
              <a:t> (e.g. WHILE, FOR loops)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74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4. Keywords may be arbitrary, but they are consistent.</a:t>
            </a:r>
          </a:p>
          <a:p>
            <a:pPr marL="0" indent="0">
              <a:buNone/>
            </a:pPr>
            <a:r>
              <a:rPr lang="en-US"/>
              <a:t>e.g. if </a:t>
            </a:r>
            <a:r>
              <a:rPr lang="en-US" i="1"/>
              <a:t>GET</a:t>
            </a:r>
            <a:r>
              <a:rPr lang="en-US"/>
              <a:t> means </a:t>
            </a:r>
            <a:r>
              <a:rPr lang="en-AU"/>
              <a:t>‘read from a file’ and </a:t>
            </a:r>
            <a:r>
              <a:rPr lang="en-AU" i="1"/>
              <a:t>INPUT</a:t>
            </a:r>
            <a:r>
              <a:rPr lang="en-AU"/>
              <a:t> means ‘read from the keyboard’ the two terms always mean the same thing in a piece of pseudocode.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93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Tip – use </a:t>
            </a:r>
            <a:r>
              <a:rPr lang="en-US" b="1"/>
              <a:t>comments</a:t>
            </a:r>
            <a:r>
              <a:rPr lang="en-US"/>
              <a:t> to explain the meaning of keywords that may be misinterpreted. </a:t>
            </a:r>
          </a:p>
          <a:p>
            <a:pPr marL="0" indent="0">
              <a:buNone/>
            </a:pPr>
            <a:r>
              <a:rPr lang="en-US"/>
              <a:t>e.g.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The dollar sign precedes a comment.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PRINT = output to a printer.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DISPLAY = show onscreen.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$ WRITE = save to a data file on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4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VCAA pseudocode conventions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5. Blocks of pseudocode usually start with </a:t>
            </a:r>
            <a:r>
              <a:rPr lang="en-US" i="1"/>
              <a:t>BEGIN</a:t>
            </a:r>
            <a:r>
              <a:rPr lang="en-US"/>
              <a:t> and finish with </a:t>
            </a:r>
            <a:r>
              <a:rPr lang="en-US" i="1"/>
              <a:t>END</a:t>
            </a:r>
            <a:r>
              <a:rPr lang="en-US"/>
              <a:t>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991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Typical Exam Pseudocode</a:t>
            </a:r>
          </a:p>
        </p:txBody>
      </p:sp>
      <p:pic>
        <p:nvPicPr>
          <p:cNvPr id="49155" name="Picture 2" descr="pse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7638"/>
            <a:ext cx="7642441" cy="49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65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 Pseudocode</a:t>
            </a:r>
          </a:p>
        </p:txBody>
      </p:sp>
      <p:pic>
        <p:nvPicPr>
          <p:cNvPr id="50179" name="Picture 2" descr="a05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1" y="1700808"/>
            <a:ext cx="4945758" cy="459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5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/>
              <a:t>Purpose of pseudocode</a:t>
            </a:r>
            <a:endParaRPr lang="en-AU" dirty="0"/>
          </a:p>
          <a:p>
            <a:r>
              <a:rPr lang="en-US"/>
              <a:t>VCAA pseudocode conventions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 Pseudocode</a:t>
            </a:r>
          </a:p>
        </p:txBody>
      </p:sp>
      <p:pic>
        <p:nvPicPr>
          <p:cNvPr id="51203" name="Picture 2" descr="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725503" cy="50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457605" y="6213584"/>
            <a:ext cx="458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80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Examining Pseudocode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457605" y="6213584"/>
            <a:ext cx="458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/>
              <a:t>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17638"/>
            <a:ext cx="7630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sz="2400"/>
              <a:t>How pseudocode is usually examined by VCAA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What is the </a:t>
            </a:r>
            <a:r>
              <a:rPr lang="en-US" altLang="en-US" sz="2400" i="1"/>
              <a:t>intended</a:t>
            </a:r>
            <a:r>
              <a:rPr lang="en-US" altLang="en-US" sz="2400"/>
              <a:t> output of this pseudocode?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What is the </a:t>
            </a:r>
            <a:r>
              <a:rPr lang="en-US" altLang="en-US" sz="2400" i="1"/>
              <a:t>actual</a:t>
            </a:r>
            <a:r>
              <a:rPr lang="en-US" altLang="en-US" sz="2400"/>
              <a:t> output of this pseudocode?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What line or lines of code cause the actual output to differ from the intended output?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74028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Examining Pseudocode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457605" y="6213584"/>
            <a:ext cx="458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/>
              <a:t>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17638"/>
            <a:ext cx="76300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sz="2400"/>
              <a:t>How pseudocode is usually examined by VCAA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What changes should be made to the pseudocode to fix the error?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How could this pseudocode be made more </a:t>
            </a:r>
            <a:r>
              <a:rPr lang="en-US" altLang="en-US" sz="2400" i="1"/>
              <a:t>efficient</a:t>
            </a:r>
            <a:r>
              <a:rPr lang="en-US" altLang="en-US" sz="24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Some of the pseudocode is missing. Write the pseudocode in the place it should appear.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9038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Examining Pseudocode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457605" y="6213584"/>
            <a:ext cx="458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/>
              <a:t>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17638"/>
            <a:ext cx="7630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sz="2400"/>
              <a:t>How pseudocode is usually examined by VCAA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What test data would best thoroughly test the accuracy of the pseudocode?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“Developer 1 believes the pseudocode should be changed like this. Developer 2 disagrees. Which developer is correct? Justify your answer.”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How many times will the loop in this pseudocode be executed?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Name the search/sort algorithm used by this pseudocode. </a:t>
            </a:r>
            <a:endParaRPr lang="en-AU" altLang="en-US" sz="2400"/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978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Examining Pseudocode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457605" y="6213584"/>
            <a:ext cx="458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/>
              <a:t>50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17638"/>
            <a:ext cx="7630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sz="2400"/>
              <a:t>How pseudocode is usually examined by VCAA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A programmer wants to create this output… Which of these four pieces of pseudocode will best attain that goal?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Identify the line(s) of pseudocode that demonstrates a selection/repetition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Why has a two-dimensional array been used in this pseudocode instead of three one-dimensional arrays?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Provide better names for the storage structures named A, B and 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en-US" sz="2400"/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428646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1"/>
            <a:ext cx="8229600" cy="1039376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/>
              <a:t>And because you’ve been </a:t>
            </a:r>
            <a:r>
              <a:rPr lang="en-AU" i="1"/>
              <a:t>so</a:t>
            </a:r>
            <a:r>
              <a:rPr lang="en-AU"/>
              <a:t> well-behaved, here’s a picture you can look at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84784"/>
            <a:ext cx="7917109" cy="4032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5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/>
              <a:t>Pseudocode describes an </a:t>
            </a:r>
            <a:r>
              <a:rPr lang="en-US" b="1"/>
              <a:t>algorithm</a:t>
            </a:r>
          </a:p>
          <a:p>
            <a:pPr lvl="1"/>
            <a:r>
              <a:rPr lang="en-US"/>
              <a:t>A strategy for calculating an answer</a:t>
            </a:r>
          </a:p>
          <a:p>
            <a:r>
              <a:rPr lang="en-US"/>
              <a:t>Rapid algorithm design</a:t>
            </a:r>
          </a:p>
          <a:p>
            <a:pPr lvl="1"/>
            <a:r>
              <a:rPr lang="en-US"/>
              <a:t>Free-form expression, no </a:t>
            </a:r>
            <a:r>
              <a:rPr lang="en-US" b="1"/>
              <a:t>syntax</a:t>
            </a:r>
            <a:r>
              <a:rPr lang="en-US"/>
              <a:t> rules – lets designers focus on </a:t>
            </a:r>
            <a:r>
              <a:rPr lang="en-US" i="1"/>
              <a:t>ideas</a:t>
            </a:r>
            <a:r>
              <a:rPr lang="en-US"/>
              <a:t>, and not be slowed down by observing strict code and punctuation rules</a:t>
            </a:r>
          </a:p>
          <a:p>
            <a:r>
              <a:rPr lang="en-US"/>
              <a:t>Pseudocode is universal</a:t>
            </a:r>
          </a:p>
          <a:p>
            <a:pPr lvl="1"/>
            <a:r>
              <a:rPr lang="en-US"/>
              <a:t>Not specific to any language</a:t>
            </a:r>
          </a:p>
          <a:p>
            <a:pPr lvl="1"/>
            <a:r>
              <a:rPr lang="en-US"/>
              <a:t>Can be converted into </a:t>
            </a:r>
            <a:r>
              <a:rPr lang="en-US" i="1"/>
              <a:t>any</a:t>
            </a:r>
            <a:r>
              <a:rPr lang="en-US"/>
              <a:t> language’s syntax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US" sz="3600"/>
              <a:t>Clarity of meaning</a:t>
            </a:r>
          </a:p>
          <a:p>
            <a:pPr lvl="1"/>
            <a:r>
              <a:rPr lang="en-US"/>
              <a:t>If the </a:t>
            </a:r>
            <a:r>
              <a:rPr lang="en-US" i="1"/>
              <a:t>idea</a:t>
            </a:r>
            <a:r>
              <a:rPr lang="en-US"/>
              <a:t> behind some pseudocode is easily understood, it is successful.</a:t>
            </a:r>
          </a:p>
          <a:p>
            <a:pPr lvl="1"/>
            <a:r>
              <a:rPr lang="en-US"/>
              <a:t>If it’s confusing or impenetrably obscure, it </a:t>
            </a:r>
            <a:r>
              <a:rPr lang="en-US" i="1"/>
              <a:t>fails</a:t>
            </a:r>
            <a:r>
              <a:rPr lang="en-US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03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US" sz="3600"/>
              <a:t>Information for organisations and teams</a:t>
            </a:r>
          </a:p>
          <a:p>
            <a:pPr marL="0" indent="0">
              <a:buNone/>
            </a:pPr>
            <a:r>
              <a:rPr lang="en-US" sz="3600"/>
              <a:t>Good code begins with introductory basic info so an author can be contacted if necessary, and the function can be identified easily e.g…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097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AU"/>
              <a:t>This was found in the code on a BBC webpage</a:t>
            </a:r>
            <a:br>
              <a:rPr lang="en-AU"/>
            </a:br>
            <a:r>
              <a:rPr lang="en-AU" sz="2000"/>
              <a:t>/*!</a:t>
            </a:r>
            <a:br>
              <a:rPr lang="en-AU" sz="2000"/>
            </a:br>
            <a:r>
              <a:rPr lang="en-AU" sz="2000"/>
              <a:t> * contentloaded.js</a:t>
            </a:r>
            <a:br>
              <a:rPr lang="en-AU" sz="2000"/>
            </a:br>
            <a:r>
              <a:rPr lang="en-AU" sz="2000"/>
              <a:t> *</a:t>
            </a:r>
            <a:br>
              <a:rPr lang="en-AU" sz="2000"/>
            </a:br>
            <a:r>
              <a:rPr lang="en-AU" sz="2000"/>
              <a:t> * Author: Diego Perini (diego.perini at gmail.com)</a:t>
            </a:r>
            <a:br>
              <a:rPr lang="en-AU" sz="2000"/>
            </a:br>
            <a:r>
              <a:rPr lang="en-AU" sz="2000"/>
              <a:t> * Summary: cross-browser wrapper for DOMContentLoaded</a:t>
            </a:r>
            <a:br>
              <a:rPr lang="en-AU" sz="2000"/>
            </a:br>
            <a:r>
              <a:rPr lang="en-AU" sz="2000"/>
              <a:t> * Updated: 20101020</a:t>
            </a:r>
            <a:br>
              <a:rPr lang="en-AU" sz="2000"/>
            </a:br>
            <a:r>
              <a:rPr lang="en-AU" sz="2000"/>
              <a:t> * License: MIT</a:t>
            </a:r>
            <a:br>
              <a:rPr lang="en-AU" sz="2000"/>
            </a:br>
            <a:r>
              <a:rPr lang="en-AU" sz="2000"/>
              <a:t> * Version: 1.2</a:t>
            </a:r>
            <a:br>
              <a:rPr lang="en-AU" sz="2000"/>
            </a:br>
            <a:r>
              <a:rPr lang="en-AU" sz="2000"/>
              <a:t> *</a:t>
            </a:r>
            <a:br>
              <a:rPr lang="en-AU" sz="2000"/>
            </a:br>
            <a:r>
              <a:rPr lang="en-AU" sz="2000"/>
              <a:t> * URL:</a:t>
            </a:r>
            <a:br>
              <a:rPr lang="en-AU" sz="2000"/>
            </a:br>
            <a:r>
              <a:rPr lang="en-AU" sz="2000"/>
              <a:t> * </a:t>
            </a:r>
            <a:r>
              <a:rPr lang="en-AU" sz="2000" u="sng"/>
              <a:t>http://javascript.nwbox.com/ContentLoaded/</a:t>
            </a:r>
            <a:br>
              <a:rPr lang="en-AU" sz="2000"/>
            </a:br>
            <a:r>
              <a:rPr lang="en-AU" sz="2000"/>
              <a:t> * </a:t>
            </a:r>
            <a:r>
              <a:rPr lang="en-AU" sz="2000" u="sng"/>
              <a:t>http://javascript.nwbox.com/ContentLoaded/MIT-LICENSE</a:t>
            </a:r>
            <a:br>
              <a:rPr lang="en-AU" sz="2000"/>
            </a:br>
            <a:r>
              <a:rPr lang="en-AU" sz="2000"/>
              <a:t> *</a:t>
            </a:r>
            <a:br>
              <a:rPr lang="en-AU" sz="2000"/>
            </a:br>
            <a:r>
              <a:rPr lang="en-AU" sz="2000"/>
              <a:t> */</a:t>
            </a:r>
            <a:br>
              <a:rPr lang="en-AU" sz="2000"/>
            </a:b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70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85900" y="1063230"/>
            <a:ext cx="6172200" cy="583406"/>
          </a:xfrm>
        </p:spPr>
        <p:txBody>
          <a:bodyPr/>
          <a:lstStyle/>
          <a:p>
            <a:pPr eaLnBrk="1" hangingPunct="1"/>
            <a:r>
              <a:rPr lang="en-AU" altLang="en-US"/>
              <a:t>Pseudocode Example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485900" y="1754983"/>
            <a:ext cx="6172200" cy="3888581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AU" altLang="en-US" sz="1500" i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1500" i="1"/>
              <a:t>sub shuffle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create an array of 52 integers - cards(52)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loop through the array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	fill each array item with the index value (1 to 52)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End loop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loop through the array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	generate a random number (rnd) between 1 and 52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	swap the value of the current slot with that of array(rnd)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1600" i="1"/>
              <a:t>end loop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1500" i="1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5487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579296" cy="6192688"/>
          </a:xfrm>
        </p:spPr>
        <p:txBody>
          <a:bodyPr/>
          <a:lstStyle/>
          <a:p>
            <a:pPr marL="0" indent="0">
              <a:buNone/>
            </a:pPr>
            <a:r>
              <a:rPr lang="en-US" sz="2400" b="1"/>
              <a:t>Binary search algorithm  - example pseudocode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// two slashes indicate a comment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// Finds the location or non-existence of value </a:t>
            </a:r>
            <a:r>
              <a:rPr lang="en-US" sz="1600" i="1"/>
              <a:t>X</a:t>
            </a:r>
            <a:r>
              <a:rPr lang="en-US" sz="1600"/>
              <a:t> in a data set of </a:t>
            </a:r>
            <a:r>
              <a:rPr lang="en-US" sz="1600" i="1"/>
              <a:t>N</a:t>
            </a:r>
            <a:r>
              <a:rPr lang="en-US" sz="1600"/>
              <a:t> items.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Sort data set items in ascending order.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Set </a:t>
            </a:r>
            <a:r>
              <a:rPr lang="en-US" sz="1600" i="1"/>
              <a:t>StartPoint</a:t>
            </a:r>
            <a:r>
              <a:rPr lang="en-US" sz="1600"/>
              <a:t> = 1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Set </a:t>
            </a:r>
            <a:r>
              <a:rPr lang="en-US" sz="1600" i="1"/>
              <a:t>EndPoint</a:t>
            </a:r>
            <a:r>
              <a:rPr lang="en-US" sz="1600"/>
              <a:t> = </a:t>
            </a:r>
            <a:r>
              <a:rPr lang="en-US" sz="1600" i="1"/>
              <a:t>N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Set </a:t>
            </a:r>
            <a:r>
              <a:rPr lang="en-US" sz="1600" i="1"/>
              <a:t>Exists </a:t>
            </a:r>
            <a:r>
              <a:rPr lang="en-US" sz="1600"/>
              <a:t>to True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Set </a:t>
            </a:r>
            <a:r>
              <a:rPr lang="en-US" sz="1600" i="1"/>
              <a:t>Found</a:t>
            </a:r>
            <a:r>
              <a:rPr lang="en-US" sz="1600"/>
              <a:t> to False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While not </a:t>
            </a:r>
            <a:r>
              <a:rPr lang="en-US" sz="1600" i="1"/>
              <a:t>Found</a:t>
            </a:r>
            <a:r>
              <a:rPr lang="en-US" sz="1600"/>
              <a:t> and </a:t>
            </a:r>
            <a:r>
              <a:rPr lang="en-US" sz="1600" i="1"/>
              <a:t>Exists</a:t>
            </a:r>
            <a:r>
              <a:rPr lang="en-US" sz="1600"/>
              <a:t> = </a:t>
            </a:r>
            <a:r>
              <a:rPr lang="en-US" sz="1600" i="1"/>
              <a:t>True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Calculate data set’s middle item’s position … (</a:t>
            </a:r>
            <a:r>
              <a:rPr lang="en-US" sz="1600" i="1"/>
              <a:t>Endpoint</a:t>
            </a:r>
            <a:r>
              <a:rPr lang="en-US" sz="1600"/>
              <a:t>-</a:t>
            </a:r>
            <a:r>
              <a:rPr lang="en-US" sz="1600" i="1"/>
              <a:t>Startpoint</a:t>
            </a:r>
            <a:r>
              <a:rPr lang="en-US" sz="1600"/>
              <a:t>)/2.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Store middle item’s position as </a:t>
            </a:r>
            <a:r>
              <a:rPr lang="en-US" sz="1600" i="1"/>
              <a:t>MidPos</a:t>
            </a:r>
            <a:r>
              <a:rPr lang="en-US" sz="1600"/>
              <a:t>.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Get value of item at </a:t>
            </a:r>
            <a:r>
              <a:rPr lang="en-US" sz="1600" i="1"/>
              <a:t>MidPos and </a:t>
            </a:r>
            <a:r>
              <a:rPr lang="en-US" sz="1600"/>
              <a:t>store it as </a:t>
            </a:r>
            <a:r>
              <a:rPr lang="en-US" sz="1600" i="1"/>
              <a:t>MidValue</a:t>
            </a:r>
            <a:r>
              <a:rPr lang="en-US" sz="1600"/>
              <a:t>.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If X=M then            // We have found X.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	Set </a:t>
            </a:r>
            <a:r>
              <a:rPr lang="en-US" sz="1600" i="1"/>
              <a:t>Found</a:t>
            </a:r>
            <a:r>
              <a:rPr lang="en-US" sz="1600"/>
              <a:t> to True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Else If X &gt; M           // throw away first half of the dataset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	set </a:t>
            </a:r>
            <a:r>
              <a:rPr lang="en-US" sz="1600" i="1"/>
              <a:t>Startpoint</a:t>
            </a:r>
            <a:r>
              <a:rPr lang="en-US" sz="1600"/>
              <a:t> to </a:t>
            </a:r>
            <a:r>
              <a:rPr lang="en-US" sz="1600" i="1"/>
              <a:t>MidPos </a:t>
            </a:r>
            <a:r>
              <a:rPr lang="en-US" sz="1600"/>
              <a:t>+ 1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Else if X &lt; M          //  throw away second half of dataset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	set </a:t>
            </a:r>
            <a:r>
              <a:rPr lang="en-US" sz="1600" i="1"/>
              <a:t>EndPoint</a:t>
            </a:r>
            <a:r>
              <a:rPr lang="en-US" sz="1600"/>
              <a:t> to </a:t>
            </a:r>
            <a:r>
              <a:rPr lang="en-US" sz="1600" i="1"/>
              <a:t>MidPos</a:t>
            </a:r>
            <a:r>
              <a:rPr lang="en-US" sz="1600"/>
              <a:t> – 1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End if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	If MidValue = 0 then set </a:t>
            </a:r>
            <a:r>
              <a:rPr lang="en-US" sz="1600" i="1"/>
              <a:t>Exists</a:t>
            </a:r>
            <a:r>
              <a:rPr lang="en-US" sz="1600"/>
              <a:t> to False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End While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/>
              <a:t>If Exists = False then display “Item X not found” else display “Item X found at position M”</a:t>
            </a:r>
          </a:p>
          <a:p>
            <a:pPr marL="0" indent="0">
              <a:buNone/>
            </a:pPr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972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Purpose of pseudocode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r>
              <a:rPr lang="en-US" sz="3600"/>
              <a:t>The binary sort example shows typical pseudocode features.</a:t>
            </a:r>
          </a:p>
          <a:p>
            <a:pPr lvl="1"/>
            <a:r>
              <a:rPr lang="en-US"/>
              <a:t>Expression is a loose mixture of English and code</a:t>
            </a:r>
          </a:p>
          <a:p>
            <a:pPr lvl="1"/>
            <a:r>
              <a:rPr lang="en-US"/>
              <a:t>May not be 100% consistent, but makes sense</a:t>
            </a:r>
          </a:p>
          <a:p>
            <a:pPr lvl="1"/>
            <a:r>
              <a:rPr lang="en-US"/>
              <a:t>Does not dwell on finicky details that are not vitally important to the task in hand (e.g. how to sort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4757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1300</Words>
  <Application>Microsoft Office PowerPoint</Application>
  <PresentationFormat>On-screen Show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VCE IT Theory Slideshows by Mark Kelly 2016-2019 study design SD</vt:lpstr>
      <vt:lpstr>Contents</vt:lpstr>
      <vt:lpstr>Purpose of pseudocode</vt:lpstr>
      <vt:lpstr>Purpose of pseudocode</vt:lpstr>
      <vt:lpstr>Purpose of pseudocode</vt:lpstr>
      <vt:lpstr>Purpose of pseudocode</vt:lpstr>
      <vt:lpstr>Pseudocode Example</vt:lpstr>
      <vt:lpstr>PowerPoint Presentation</vt:lpstr>
      <vt:lpstr>Purpose of pseudocode</vt:lpstr>
      <vt:lpstr>Purpose of pseudocode</vt:lpstr>
      <vt:lpstr>Purpose of pseudocode</vt:lpstr>
      <vt:lpstr>VCAA pseudocode conventions</vt:lpstr>
      <vt:lpstr>VCAA pseudocode conventions</vt:lpstr>
      <vt:lpstr>VCAA pseudocode conventions</vt:lpstr>
      <vt:lpstr>VCAA pseudocode conventions</vt:lpstr>
      <vt:lpstr>VCAA pseudocode conventions</vt:lpstr>
      <vt:lpstr>VCAA pseudocode conventions</vt:lpstr>
      <vt:lpstr>Typical Exam Pseudocode</vt:lpstr>
      <vt:lpstr>Exam Pseudocode</vt:lpstr>
      <vt:lpstr>Exam Pseudocode</vt:lpstr>
      <vt:lpstr>Examining Pseudocode</vt:lpstr>
      <vt:lpstr>Examining Pseudocode</vt:lpstr>
      <vt:lpstr>Examining Pseudocode</vt:lpstr>
      <vt:lpstr>Examining Pseudocode</vt:lpstr>
      <vt:lpstr>VCE IT THEORY SLIDESHOWS 2016-2019 study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26</cp:revision>
  <dcterms:created xsi:type="dcterms:W3CDTF">2009-02-06T03:31:51Z</dcterms:created>
  <dcterms:modified xsi:type="dcterms:W3CDTF">2016-12-26T23:43:43Z</dcterms:modified>
</cp:coreProperties>
</file>