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69" r:id="rId8"/>
    <p:sldId id="282" r:id="rId9"/>
    <p:sldId id="283" r:id="rId10"/>
    <p:sldId id="281" r:id="rId11"/>
    <p:sldId id="275" r:id="rId12"/>
    <p:sldId id="284" r:id="rId13"/>
    <p:sldId id="270" r:id="rId14"/>
    <p:sldId id="285" r:id="rId15"/>
    <p:sldId id="286" r:id="rId16"/>
    <p:sldId id="287" r:id="rId17"/>
    <p:sldId id="271" r:id="rId18"/>
    <p:sldId id="259" r:id="rId19"/>
    <p:sldId id="265" r:id="rId20"/>
    <p:sldId id="261" r:id="rId21"/>
    <p:sldId id="264" r:id="rId22"/>
    <p:sldId id="263" r:id="rId23"/>
    <p:sldId id="288" r:id="rId24"/>
    <p:sldId id="262" r:id="rId25"/>
    <p:sldId id="267" r:id="rId26"/>
    <p:sldId id="266" r:id="rId27"/>
    <p:sldId id="289" r:id="rId28"/>
    <p:sldId id="25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0C3F-38C8-4896-80DD-C9B7018F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FF69C-13B5-4086-BDCB-8927C13DA77E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F5F03-3DF1-416B-AD1E-F80E719E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F34EB-D7EA-4732-B745-AC232A9E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D7FE5-A427-40E2-B85E-3D93304786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8569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10B1-FCC0-442F-8A8E-5C86F62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C452C-07A8-43A6-B8E0-93BD19DE0EAA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273C-6027-4032-86E1-EE294F2E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310B-3233-4A0F-BE8D-1F5ACA45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2372F-2861-42B3-BE61-365C088EF35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7053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046D4-88E7-4B0F-A951-8634D930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F7FB-1DA3-4A51-997E-98051E9BE041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9F775-4739-44DB-98D8-5C073146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0C4B-A6C6-4319-BE59-CAD19175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9EC58-89B8-4D35-A97E-E3956E97717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152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5085-F2AC-4EC3-B38A-EAFBEF57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2734E-C64A-4A0F-B3AD-845493B68547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755C-E0D1-429C-978B-C5CFD91C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355-D99C-4B64-8591-713959F1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5628C-F6B9-4AD6-A2AE-6637B164A6B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75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59F8-B670-45C1-B959-AE86A81B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D7B6E-D683-4729-9FE2-D5DF05F53BC0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5D16-FC7B-48EA-8FBF-702564A6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06B88-DBBC-4FAE-B6CE-301DCCA3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784A1-4C04-4474-B3D3-7F646DAEE8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7337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205FA-6F7C-4E68-9D32-CBC943FA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0817E-3698-4CD0-ADED-0DAF99FDF26B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7BE320-9CA9-4C73-8315-35B93931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112E62-3145-4737-8F00-3C35DC13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D5C48-6E2F-4F6B-9319-582BBA62BA4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879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51A923B-FE86-4745-8AB3-9C2180A4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803CC-8FFE-4730-8D00-EB981421470F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3A36302-52A1-4FEA-9C05-2611B3EE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6DB41C-24F7-41FA-9E20-445FA19B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5B51B-599D-46B8-BA2D-295CA77F3A1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706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574D023-5932-4E49-86E1-B881C917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37FC8-940B-4F3C-9819-1FEB974726E4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F9056F-E2E1-4CF9-BA51-0136CFE2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345DBE-CCBA-437A-9AF9-E1FE8F01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64B11-1BBA-411E-BAC2-AE5D1D55565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6873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B3CFD5F-A123-412B-8F44-A3DD1621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492E8-79F3-4362-8D0B-2BC5E5B2565A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B09802D-0FAB-4DCC-94D3-819D80C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3F9AD0-D7DC-430F-B605-96AD3F4B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3E853-92C0-4FC1-93A5-EC3DF1E5D7E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1216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29337-9114-4725-B065-6A1F021A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C34F2-7561-467C-8B9C-E60BDA26978F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3CE6A7-8D57-4403-89D5-B1E29CDC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8AEF5D-DD18-4763-B1DD-72F90D1B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D4324-20CE-4EF0-9FEA-64F632DA4AE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296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44C4CA-59C6-42D7-9453-FFB6645A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8ACFF-AB3A-4789-AA56-1B2279AF19C3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4CB5895-CCDA-4306-95D4-54CD56D0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1DDB8A-C10F-4C98-8EA1-3DD0A131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8878-41F2-45FC-90C1-C20A29621AF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982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6CBFB5-A3F1-43AF-BC41-C01FF2F0C73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06EBEE6-034D-4A3F-9011-321501909B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22F2-9692-496C-899F-232B1299D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584560-C512-41FE-A8E2-D0257C4162E6}" type="datetimeFigureOut">
              <a:rPr lang="en-US"/>
              <a:pPr>
                <a:defRPr/>
              </a:pPr>
              <a:t>9/1/2017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609C-0F5D-43BA-8DEA-098FDB15D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7AE0C-9E2E-48E5-B45F-DB4C647C5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F18E832-9692-4044-BA8C-730D71E73969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EC63B33B-B279-46E2-8B2A-5A7FC1CEF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500063"/>
            <a:ext cx="7772400" cy="336649"/>
          </a:xfrm>
        </p:spPr>
        <p:txBody>
          <a:bodyPr/>
          <a:lstStyle/>
          <a:p>
            <a:pPr eaLnBrk="1" hangingPunct="1"/>
            <a:r>
              <a:rPr lang="en-AU" altLang="en-US" sz="3200" i="1"/>
              <a:t>VCE IT Theory Slideshows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6E947-D3AC-4E81-BD90-615E0759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813" y="5511800"/>
            <a:ext cx="6400800" cy="1346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/>
              <a:t>By Mark Kelly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AU" dirty="0"/>
              <a:t>Vceit.com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A2062E-5ECB-45D1-9145-1DCC4898BA34}"/>
              </a:ext>
            </a:extLst>
          </p:cNvPr>
          <p:cNvSpPr txBox="1">
            <a:spLocks/>
          </p:cNvSpPr>
          <p:nvPr/>
        </p:nvSpPr>
        <p:spPr>
          <a:xfrm>
            <a:off x="755650" y="1125538"/>
            <a:ext cx="7772400" cy="791293"/>
          </a:xfrm>
          <a:prstGeom prst="rect">
            <a:avLst/>
          </a:prstGeom>
        </p:spPr>
        <p:txBody>
          <a:bodyPr anchor="ctr">
            <a:normAutofit fontScale="25000" lnSpcReduction="2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AU" sz="16000" i="1" dirty="0">
                <a:latin typeface="+mj-lt"/>
                <a:ea typeface="+mj-ea"/>
                <a:cs typeface="+mj-cs"/>
              </a:rPr>
              <a:t>Intranet, Internet</a:t>
            </a:r>
            <a:r>
              <a:rPr lang="en-AU" sz="16000" i="1">
                <a:latin typeface="+mj-lt"/>
                <a:ea typeface="+mj-ea"/>
                <a:cs typeface="+mj-cs"/>
              </a:rPr>
              <a:t>, VPN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AU" sz="6000" i="1">
                <a:latin typeface="+mj-lt"/>
                <a:ea typeface="+mj-ea"/>
                <a:cs typeface="+mj-cs"/>
              </a:rPr>
              <a:t>Version 2</a:t>
            </a:r>
            <a:endParaRPr lang="en-AU" sz="60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028ADCB3-5B21-44CB-BF99-9B53B07F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349500"/>
            <a:ext cx="335280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A9746B-286B-4764-9E4D-7786C60A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 b="1"/>
              <a:t>Internet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716EDBD-677C-41B4-B456-29859BE7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616277"/>
          </a:xfrm>
        </p:spPr>
        <p:txBody>
          <a:bodyPr/>
          <a:lstStyle/>
          <a:p>
            <a:r>
              <a:rPr lang="en-AU" altLang="en-US"/>
              <a:t>The </a:t>
            </a:r>
            <a:r>
              <a:rPr lang="en-AU" altLang="en-US" b="1"/>
              <a:t>World Wide Web</a:t>
            </a:r>
            <a:r>
              <a:rPr lang="en-AU" altLang="en-US"/>
              <a:t> is only </a:t>
            </a:r>
            <a:r>
              <a:rPr lang="en-AU" altLang="en-US" b="1"/>
              <a:t>part</a:t>
            </a:r>
            <a:r>
              <a:rPr lang="en-AU" altLang="en-US"/>
              <a:t> of the internet</a:t>
            </a:r>
          </a:p>
          <a:p>
            <a:r>
              <a:rPr lang="en-AU" altLang="en-US"/>
              <a:t>WWW uses HTTP (Hypertext Transfer Protocol) to request/send/receive web pages.</a:t>
            </a:r>
          </a:p>
        </p:txBody>
      </p:sp>
    </p:spTree>
    <p:extLst>
      <p:ext uri="{BB962C8B-B14F-4D97-AF65-F5344CB8AC3E}">
        <p14:creationId xmlns:p14="http://schemas.microsoft.com/office/powerpoint/2010/main" val="252191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4E4FC1-CC85-4991-98B9-DB19DC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Other services using the internet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55F065A-993F-4386-A92C-1DC5121D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AU" altLang="en-US"/>
              <a:t>Usenet - a network of discussion groups</a:t>
            </a:r>
          </a:p>
          <a:p>
            <a:r>
              <a:rPr lang="en-AU" altLang="en-US"/>
              <a:t>File sharing networks – torrent sites, Kazaa, Limewire etc</a:t>
            </a:r>
          </a:p>
          <a:p>
            <a:r>
              <a:rPr lang="en-AU" altLang="en-US"/>
              <a:t>Email</a:t>
            </a:r>
          </a:p>
          <a:p>
            <a:r>
              <a:rPr lang="en-AU" altLang="en-US"/>
              <a:t>FTP</a:t>
            </a:r>
          </a:p>
          <a:p>
            <a:r>
              <a:rPr lang="en-AU" altLang="en-US"/>
              <a:t>Closed networks like Facebook, Twitter</a:t>
            </a:r>
          </a:p>
          <a:p>
            <a:r>
              <a:rPr lang="en-AU" altLang="en-US"/>
              <a:t>Blogs</a:t>
            </a:r>
          </a:p>
          <a:p>
            <a:r>
              <a:rPr lang="en-AU" altLang="en-US"/>
              <a:t>RSS feeds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4E4FC1-CC85-4991-98B9-DB19DC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IP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55F065A-993F-4386-A92C-1DC5121D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r>
              <a:rPr lang="en-AU" altLang="en-US"/>
              <a:t>Like every phone, each device on the internet needs a unique IP (Internet protocol) address (e.g. 209.33.1.102) </a:t>
            </a:r>
          </a:p>
          <a:p>
            <a:r>
              <a:rPr lang="en-AU" altLang="en-US"/>
              <a:t>Your IP address is like a unique phone number for a computer or website.</a:t>
            </a:r>
          </a:p>
          <a:p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108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E017401-F891-48F6-A923-B62DBAB5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Domains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D9BE4C1-6119-4021-85C3-1A9A8838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Human readable URLs with domain names (e.g. microsoft.com) are not computer friendly</a:t>
            </a:r>
          </a:p>
          <a:p>
            <a:r>
              <a:rPr lang="en-AU" altLang="en-US"/>
              <a:t>Domain names are converted to an IP address to find the destination server.</a:t>
            </a:r>
          </a:p>
          <a:p>
            <a:r>
              <a:rPr lang="en-AU" altLang="en-US"/>
              <a:t>DNS (Domain Name System) does the conversion</a:t>
            </a:r>
          </a:p>
          <a:p>
            <a:r>
              <a:rPr lang="en-AU" altLang="en-US"/>
              <a:t>DNS = massive ‘phonebook’ with all domain names and matching IP addresses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4E4FC1-CC85-4991-98B9-DB19DC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934B-6284-4232-A4B7-CDFFE18C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/>
              <a:t>Domain Name System.</a:t>
            </a:r>
          </a:p>
          <a:p>
            <a:r>
              <a:rPr lang="en-AU"/>
              <a:t>IP addresses are </a:t>
            </a:r>
            <a:r>
              <a:rPr lang="en-AU" i="1"/>
              <a:t>always</a:t>
            </a:r>
            <a:r>
              <a:rPr lang="en-AU"/>
              <a:t> used to identify computers (and web servers) on LANs, WANs and internet.</a:t>
            </a:r>
          </a:p>
          <a:p>
            <a:r>
              <a:rPr lang="en-AU"/>
              <a:t>But numbers like ‘103.68.101.33’ mean nothing to humans. Humans like words.</a:t>
            </a:r>
          </a:p>
          <a:p>
            <a:r>
              <a:rPr lang="en-AU"/>
              <a:t>Enter the DNS.</a:t>
            </a:r>
          </a:p>
        </p:txBody>
      </p:sp>
    </p:spTree>
    <p:extLst>
      <p:ext uri="{BB962C8B-B14F-4D97-AF65-F5344CB8AC3E}">
        <p14:creationId xmlns:p14="http://schemas.microsoft.com/office/powerpoint/2010/main" val="112504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4E4FC1-CC85-4991-98B9-DB19DC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934B-6284-4232-A4B7-CDFFE18C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/>
              <a:t>Let’s say you want contact the Microsoft website.</a:t>
            </a:r>
          </a:p>
          <a:p>
            <a:r>
              <a:rPr lang="en-AU"/>
              <a:t>Its IP address is 104.43.195.251.</a:t>
            </a:r>
          </a:p>
          <a:p>
            <a:r>
              <a:rPr lang="en-AU"/>
              <a:t>You’ll never remember that.</a:t>
            </a:r>
          </a:p>
          <a:p>
            <a:r>
              <a:rPr lang="en-AU"/>
              <a:t>But the DNS is a database that stores a domain’s name like “Microsoft.com” and its actual IP address, 104.43.195.251.</a:t>
            </a:r>
          </a:p>
        </p:txBody>
      </p:sp>
    </p:spTree>
    <p:extLst>
      <p:ext uri="{BB962C8B-B14F-4D97-AF65-F5344CB8AC3E}">
        <p14:creationId xmlns:p14="http://schemas.microsoft.com/office/powerpoint/2010/main" val="352820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4E4FC1-CC85-4991-98B9-DB19DC46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934B-6284-4232-A4B7-CDFFE18C1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/>
              <a:t>You enter “Microsoft.com” into your browser.</a:t>
            </a:r>
          </a:p>
          <a:p>
            <a:r>
              <a:rPr lang="en-AU"/>
              <a:t>You browser immediately queries the DNS database asking for the matching IP address.</a:t>
            </a:r>
          </a:p>
          <a:p>
            <a:r>
              <a:rPr lang="en-AU"/>
              <a:t>The DNS tells your browser “104.43.195.251”</a:t>
            </a:r>
          </a:p>
          <a:p>
            <a:r>
              <a:rPr lang="en-AU"/>
              <a:t>Your browser requests a connection to that IP address.</a:t>
            </a:r>
          </a:p>
          <a:p>
            <a:r>
              <a:rPr lang="en-AU"/>
              <a:t>HTTP can then negotiate requests and delivery of webpages between your browser and the Microsoft web server.</a:t>
            </a:r>
          </a:p>
        </p:txBody>
      </p:sp>
    </p:spTree>
    <p:extLst>
      <p:ext uri="{BB962C8B-B14F-4D97-AF65-F5344CB8AC3E}">
        <p14:creationId xmlns:p14="http://schemas.microsoft.com/office/powerpoint/2010/main" val="4287565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0F48463-66B1-4A29-BDC4-F88F286F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Web servers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FD70442-659E-4500-B0BB-F5A1B399F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Computer that stores web pages making up a site.</a:t>
            </a:r>
          </a:p>
          <a:p>
            <a:r>
              <a:rPr lang="en-AU" altLang="en-US"/>
              <a:t>Visitors use web browsers to make requests for web pages using HTTP.</a:t>
            </a:r>
          </a:p>
          <a:p>
            <a:r>
              <a:rPr lang="en-AU" altLang="en-US"/>
              <a:t>Web server uses HTTP to return requested page to visitor.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6301B4A-6943-4B72-99C1-D99FEAA7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b="1"/>
              <a:t>Intranet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DF63DD4-8E8B-4B2A-82F7-7BD5DFDF3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A local, private version of the internet on a LAN</a:t>
            </a:r>
          </a:p>
          <a:p>
            <a:r>
              <a:rPr lang="en-AU" altLang="en-US"/>
              <a:t>Uses the Internet Protocol to securely share information within a LAN</a:t>
            </a:r>
          </a:p>
          <a:p>
            <a:r>
              <a:rPr lang="en-AU" altLang="en-US"/>
              <a:t>May involve local websites, email, collaboration tools, databases etc</a:t>
            </a:r>
          </a:p>
          <a:p>
            <a:r>
              <a:rPr lang="en-AU" altLang="en-US"/>
              <a:t>Intranets are guarded (by routers) against people who are outside the LAN.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A4A191F-D4EB-40A8-82EE-6BDEB3E4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Intranet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56955777-87AE-4198-963E-5121AA7D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29600" cy="4525962"/>
          </a:xfrm>
        </p:spPr>
        <p:txBody>
          <a:bodyPr/>
          <a:lstStyle/>
          <a:p>
            <a:r>
              <a:rPr lang="en-AU" altLang="en-US"/>
              <a:t>Can be as simple as webpages stored on a shared network drive.</a:t>
            </a:r>
          </a:p>
          <a:p>
            <a:r>
              <a:rPr lang="en-AU" altLang="en-US"/>
              <a:t>Often stores webpages on a file server rather than on a webserver.</a:t>
            </a:r>
          </a:p>
          <a:p>
            <a:r>
              <a:rPr lang="en-AU" altLang="en-US"/>
              <a:t>Simple to access with only a web browser.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D73A9AA2-23F3-4857-A7D9-B144C5A8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4191000"/>
            <a:ext cx="33337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25F-DCC9-4635-8057-24095A1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start at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6D1-2F3E-400D-87A1-A0B3571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A ‘standalone’ computer is not connected to any other computer.</a:t>
            </a:r>
          </a:p>
          <a:p>
            <a:r>
              <a:rPr lang="en-AU"/>
              <a:t>If two or more computers are connected so they can communicate, you have a </a:t>
            </a:r>
            <a:r>
              <a:rPr lang="en-AU" b="1"/>
              <a:t>LAN</a:t>
            </a:r>
            <a:r>
              <a:rPr lang="en-AU"/>
              <a:t> (local area network) – e.g. like the one in your school.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47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ADCB859-9EE5-4196-A01A-689A2C54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Intranet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902FC8A-4872-4E3A-9A91-39C91F068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/>
              <a:t>Intranet is protected by a router and firewall to keep outsiders out.</a:t>
            </a:r>
          </a:p>
          <a:p>
            <a:r>
              <a:rPr lang="en-AU" altLang="en-US"/>
              <a:t>Intranet can be made safe by using private, local IP addresses (e.g. </a:t>
            </a:r>
            <a:r>
              <a:rPr lang="en-AU" altLang="en-US" b="1"/>
              <a:t>192</a:t>
            </a:r>
            <a:r>
              <a:rPr lang="en-AU" altLang="en-US"/>
              <a:t>.168.1.xx or </a:t>
            </a:r>
            <a:r>
              <a:rPr lang="en-AU" altLang="en-US" b="1"/>
              <a:t>10</a:t>
            </a:r>
            <a:r>
              <a:rPr lang="en-AU" altLang="en-US"/>
              <a:t>.1.1.x) </a:t>
            </a:r>
          </a:p>
          <a:p>
            <a:r>
              <a:rPr lang="en-AU" altLang="en-US"/>
              <a:t>These </a:t>
            </a:r>
            <a:r>
              <a:rPr lang="en-AU" altLang="en-US" b="1"/>
              <a:t>local</a:t>
            </a:r>
            <a:r>
              <a:rPr lang="en-AU" altLang="en-US"/>
              <a:t> IP addresses cannot be used by outsiders to refer to computers within the LAN.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B05519-8CE8-4D33-BDB6-FD3836E8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AU" altLang="en-US"/>
              <a:t>Intranet uses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DFA67EA-B5F1-4F44-9058-39D17D5D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en-AU" altLang="en-US"/>
              <a:t>Collaboration – tools (e.g. Google docs, and shared documents)</a:t>
            </a:r>
          </a:p>
          <a:p>
            <a:r>
              <a:rPr lang="en-AU" altLang="en-US"/>
              <a:t>Communication (email, VoIP, messaging)</a:t>
            </a:r>
          </a:p>
          <a:p>
            <a:r>
              <a:rPr lang="en-AU" altLang="en-US"/>
              <a:t>Resource sharing</a:t>
            </a:r>
          </a:p>
          <a:p>
            <a:r>
              <a:rPr lang="en-AU" altLang="en-US"/>
              <a:t>Training</a:t>
            </a: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D926B386-6933-46E0-BB6A-5C3DDD04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4437063"/>
            <a:ext cx="22002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034B01-FD31-4E26-9774-0BEAA7C2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Intranet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AE71530-06B1-4B8E-9060-AE7E7F98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1579314"/>
          </a:xfrm>
        </p:spPr>
        <p:txBody>
          <a:bodyPr/>
          <a:lstStyle/>
          <a:p>
            <a:r>
              <a:rPr lang="en-AU" altLang="en-US"/>
              <a:t>In some cases an intranet allows access via the internet, but a password-protected login is needed to gain access.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034B01-FD31-4E26-9774-0BEAA7C2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Intranet / VPN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AE71530-06B1-4B8E-9060-AE7E7F98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459633"/>
          </a:xfrm>
        </p:spPr>
        <p:txBody>
          <a:bodyPr/>
          <a:lstStyle/>
          <a:p>
            <a:r>
              <a:rPr lang="en-AU" altLang="en-US"/>
              <a:t>Security is needed to keep the LAN users safe within the LAN.</a:t>
            </a:r>
          </a:p>
          <a:p>
            <a:r>
              <a:rPr lang="en-AU" altLang="en-US"/>
              <a:t>But still allow authorised people to get into the LAN from the internet (e.g. travelling salesmen on the road connecting to their headquarters; teachers or students at home getting into their school network)</a:t>
            </a:r>
          </a:p>
        </p:txBody>
      </p:sp>
    </p:spTree>
    <p:extLst>
      <p:ext uri="{BB962C8B-B14F-4D97-AF65-F5344CB8AC3E}">
        <p14:creationId xmlns:p14="http://schemas.microsoft.com/office/powerpoint/2010/main" val="165001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D642ED3-81EE-49CD-A25F-3798B342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VPN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6897A92-0823-49FC-B303-A991F1C6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b="1"/>
              <a:t>Virtual Private Network</a:t>
            </a:r>
          </a:p>
          <a:p>
            <a:r>
              <a:rPr lang="en-AU" altLang="en-US"/>
              <a:t>Used to provide access to a LAN or intranet to </a:t>
            </a:r>
            <a:r>
              <a:rPr lang="en-AU" altLang="en-US" i="1"/>
              <a:t>off-site</a:t>
            </a:r>
            <a:r>
              <a:rPr lang="en-AU" altLang="en-US"/>
              <a:t> people.</a:t>
            </a:r>
          </a:p>
          <a:p>
            <a:r>
              <a:rPr lang="en-AU" altLang="en-US"/>
              <a:t>A secure, private link using normal internet infrastructure.</a:t>
            </a:r>
          </a:p>
          <a:p>
            <a:r>
              <a:rPr lang="en-AU" altLang="en-US"/>
              <a:t>A VPN box creates an </a:t>
            </a:r>
            <a:r>
              <a:rPr lang="en-AU" altLang="en-US" b="1"/>
              <a:t>encrypted tunnel </a:t>
            </a:r>
            <a:r>
              <a:rPr lang="en-AU" altLang="en-US"/>
              <a:t>between offsite users and their LAN.</a:t>
            </a:r>
          </a:p>
          <a:p>
            <a:endParaRPr lang="en-AU" altLang="en-US"/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DB51A6E3-D37B-46DA-8319-D0204E40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0"/>
            <a:ext cx="24765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4BC881-FDAC-4AC1-9987-43B53966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VPN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08BAECDF-313F-42FA-8C10-D4FC52A4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6381750"/>
            <a:ext cx="5008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 sz="1200"/>
              <a:t>http://kbserver.netgear.com/media/images/answer_1128/clienttobox.jpg</a:t>
            </a:r>
          </a:p>
        </p:txBody>
      </p:sp>
      <p:pic>
        <p:nvPicPr>
          <p:cNvPr id="13316" name="Picture 7">
            <a:extLst>
              <a:ext uri="{FF2B5EF4-FFF2-40B4-BE49-F238E27FC236}">
                <a16:creationId xmlns:a16="http://schemas.microsoft.com/office/drawing/2014/main" id="{F6593E51-58BA-4CC3-85C5-2EB7C08CD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268413"/>
            <a:ext cx="7848600" cy="501967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7324604-5D39-4BBC-8146-37937501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4221163"/>
            <a:ext cx="3738563" cy="263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>
            <a:extLst>
              <a:ext uri="{FF2B5EF4-FFF2-40B4-BE49-F238E27FC236}">
                <a16:creationId xmlns:a16="http://schemas.microsoft.com/office/drawing/2014/main" id="{6367D110-F6D8-4C4C-9EEE-9E9A96AC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Corporate VPNs</a:t>
            </a:r>
          </a:p>
        </p:txBody>
      </p:sp>
      <p:sp>
        <p:nvSpPr>
          <p:cNvPr id="14340" name="Content Placeholder 2">
            <a:extLst>
              <a:ext uri="{FF2B5EF4-FFF2-40B4-BE49-F238E27FC236}">
                <a16:creationId xmlns:a16="http://schemas.microsoft.com/office/drawing/2014/main" id="{8A4323DD-F7F3-44F0-BE57-54AA8BDF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240361"/>
          </a:xfrm>
        </p:spPr>
        <p:txBody>
          <a:bodyPr/>
          <a:lstStyle/>
          <a:p>
            <a:r>
              <a:rPr lang="en-AU" altLang="en-US"/>
              <a:t>Corporate VPN box can support hundreds of simultaneous encrypted remote access connections.</a:t>
            </a:r>
          </a:p>
          <a:p>
            <a:r>
              <a:rPr lang="en-AU" altLang="en-US"/>
              <a:t>A VPN can also be done with just software</a:t>
            </a:r>
          </a:p>
          <a:p>
            <a:r>
              <a:rPr lang="en-AU" altLang="en-US"/>
              <a:t>A 200-user VPN box can be very expensive e.g. $7,000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EAA9-5863-46CB-91EB-AAA8013A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Because you’ve been good</a:t>
            </a:r>
            <a:br>
              <a:rPr lang="en-AU"/>
            </a:br>
            <a:r>
              <a:rPr lang="en-AU" sz="2000"/>
              <a:t>How to install network cable like a champion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4261-948A-4607-85D1-9C518DA5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696744" cy="502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8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2FDF47E5-5163-472D-A780-AB7085353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592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By Mark Kelly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AU" altLang="en-US"/>
              <a:t>mark@vceit.com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AU" altLang="en-US"/>
          </a:p>
          <a:p>
            <a:pPr eaLnBrk="1" hangingPunct="1"/>
            <a:endParaRPr lang="en-AU" altLang="en-US"/>
          </a:p>
        </p:txBody>
      </p:sp>
      <p:sp>
        <p:nvSpPr>
          <p:cNvPr id="15363" name="TextBox 3">
            <a:extLst>
              <a:ext uri="{FF2B5EF4-FFF2-40B4-BE49-F238E27FC236}">
                <a16:creationId xmlns:a16="http://schemas.microsoft.com/office/drawing/2014/main" id="{C061EE2F-87B4-4855-9F85-57B0D68C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00438"/>
            <a:ext cx="835818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These slideshows may be freely used, modified or distributed by teachers and students anywhere on the planet (but not elsewhere).</a:t>
            </a:r>
          </a:p>
          <a:p>
            <a:pPr eaLnBrk="1" hangingPunct="1"/>
            <a:endParaRPr lang="en-AU" altLang="en-US">
              <a:latin typeface="Calibri" panose="020F0502020204030204" pitchFamily="34" charset="0"/>
            </a:endParaRP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may NOT be sold.  </a:t>
            </a:r>
          </a:p>
          <a:p>
            <a:pPr eaLnBrk="1" hangingPunct="1"/>
            <a:r>
              <a:rPr lang="en-AU" altLang="en-US">
                <a:latin typeface="Calibri" panose="020F0502020204030204" pitchFamily="34" charset="0"/>
              </a:rPr>
              <a:t>They must NOT be redistributed if you modify them.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32BC7A-7F67-4FC9-A162-62BED787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VCE IT THEORY SLIDESHOWS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25F-DCC9-4635-8057-24095A1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start at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6D1-2F3E-400D-87A1-A0B3571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If two or more LANs interconnect, you have a </a:t>
            </a:r>
            <a:r>
              <a:rPr lang="en-AU" b="1"/>
              <a:t>WAN</a:t>
            </a:r>
            <a:r>
              <a:rPr lang="en-AU"/>
              <a:t> (Wide Area Network).</a:t>
            </a:r>
          </a:p>
          <a:p>
            <a:r>
              <a:rPr lang="en-AU"/>
              <a:t>E.g. the branches of the Commonwealth  Bank, or all the McDonalds stores.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86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25F-DCC9-4635-8057-24095A1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start at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6D1-2F3E-400D-87A1-A0B3571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Note – The word “Local” in “LAN” means the connected computers are </a:t>
            </a:r>
            <a:r>
              <a:rPr lang="en-AU" b="1"/>
              <a:t>physically near each other</a:t>
            </a:r>
            <a:r>
              <a:rPr lang="en-AU"/>
              <a:t>, e.g. in the same room, building or site.</a:t>
            </a:r>
          </a:p>
          <a:p>
            <a:r>
              <a:rPr lang="en-AU"/>
              <a:t>“Wide” in “WAN” just means the geographical spread of the connected computers is </a:t>
            </a:r>
            <a:r>
              <a:rPr lang="en-AU" b="1"/>
              <a:t>bigger than a LAN</a:t>
            </a:r>
            <a:r>
              <a:rPr lang="en-AU"/>
              <a:t>. It may be across a suburb, state, country, continent, hemisphere.</a:t>
            </a:r>
          </a:p>
          <a:p>
            <a:pPr marL="0" indent="0">
              <a:buNone/>
            </a:pP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7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25F-DCC9-4635-8057-24095A1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start at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6D1-2F3E-400D-87A1-A0B3571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The difference between a LAN and a WAN is </a:t>
            </a:r>
            <a:r>
              <a:rPr lang="en-AU" b="1"/>
              <a:t>not</a:t>
            </a:r>
            <a:r>
              <a:rPr lang="en-AU"/>
              <a:t> defined by the number of computers it has. </a:t>
            </a:r>
          </a:p>
          <a:p>
            <a:r>
              <a:rPr lang="en-AU"/>
              <a:t>A LAN </a:t>
            </a:r>
            <a:r>
              <a:rPr lang="en-AU" i="1"/>
              <a:t>may</a:t>
            </a:r>
            <a:r>
              <a:rPr lang="en-AU"/>
              <a:t> have thousands of </a:t>
            </a:r>
            <a:r>
              <a:rPr lang="en-AU" b="1"/>
              <a:t>workstations</a:t>
            </a:r>
            <a:r>
              <a:rPr lang="en-AU"/>
              <a:t> (networked computers)</a:t>
            </a:r>
          </a:p>
          <a:p>
            <a:r>
              <a:rPr lang="en-AU"/>
              <a:t>A WAN </a:t>
            </a:r>
            <a:r>
              <a:rPr lang="en-AU" i="1"/>
              <a:t>may</a:t>
            </a:r>
            <a:r>
              <a:rPr lang="en-AU"/>
              <a:t> only have a dozen workstations.</a:t>
            </a:r>
          </a:p>
          <a:p>
            <a:pPr marL="0" indent="0">
              <a:buNone/>
            </a:pPr>
            <a:endParaRPr lang="en-AU"/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85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C25F-DCC9-4635-8057-24095A1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start at the beginning…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6D1-2F3E-400D-87A1-A0B35714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Computers connect to create a LAN.</a:t>
            </a:r>
          </a:p>
          <a:p>
            <a:r>
              <a:rPr lang="en-AU"/>
              <a:t>LANs connect to create a WAN.</a:t>
            </a:r>
          </a:p>
          <a:p>
            <a:r>
              <a:rPr lang="en-AU"/>
              <a:t>When WANs connect – that is the </a:t>
            </a:r>
            <a:r>
              <a:rPr lang="en-AU" b="1"/>
              <a:t>internet</a:t>
            </a:r>
            <a:r>
              <a:rPr lang="en-A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92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A9746B-286B-4764-9E4D-7786C60A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 b="1"/>
              <a:t>Internet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716EDBD-677C-41B4-B456-29859BE7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616277"/>
          </a:xfrm>
        </p:spPr>
        <p:txBody>
          <a:bodyPr/>
          <a:lstStyle/>
          <a:p>
            <a:r>
              <a:rPr lang="en-AU" altLang="en-US"/>
              <a:t>A worldwide network of WANs</a:t>
            </a:r>
          </a:p>
          <a:p>
            <a:r>
              <a:rPr lang="en-AU" altLang="en-US"/>
              <a:t>Uses </a:t>
            </a:r>
            <a:r>
              <a:rPr lang="en-AU" altLang="en-US" b="1"/>
              <a:t>TCP/IP</a:t>
            </a:r>
            <a:r>
              <a:rPr lang="en-AU" altLang="en-US"/>
              <a:t> protocols to manage communications. So </a:t>
            </a:r>
            <a:r>
              <a:rPr lang="en-AU" altLang="en-US" i="1"/>
              <a:t>any</a:t>
            </a:r>
            <a:r>
              <a:rPr lang="en-AU" altLang="en-US"/>
              <a:t> device with </a:t>
            </a:r>
            <a:r>
              <a:rPr lang="en-AU" altLang="en-US" i="1"/>
              <a:t>any </a:t>
            </a:r>
            <a:r>
              <a:rPr lang="en-AU" altLang="en-US"/>
              <a:t>operating system can connect to </a:t>
            </a:r>
            <a:r>
              <a:rPr lang="en-AU" altLang="en-US" i="1"/>
              <a:t>any</a:t>
            </a:r>
            <a:r>
              <a:rPr lang="en-AU" altLang="en-US"/>
              <a:t> other device that also speaks TCP/IP.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A9746B-286B-4764-9E4D-7786C60A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 b="1"/>
              <a:t>TCP/IP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716EDBD-677C-41B4-B456-29859BE7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616277"/>
          </a:xfrm>
        </p:spPr>
        <p:txBody>
          <a:bodyPr/>
          <a:lstStyle/>
          <a:p>
            <a:r>
              <a:rPr lang="en-AU" altLang="en-US"/>
              <a:t>Two protocols working together – TCP and IP.</a:t>
            </a:r>
          </a:p>
          <a:p>
            <a:r>
              <a:rPr lang="en-AU" altLang="en-US" b="1"/>
              <a:t>TCP </a:t>
            </a:r>
            <a:r>
              <a:rPr lang="en-AU" altLang="en-US" sz="2400" b="1"/>
              <a:t>(Transport Communication Protocol)</a:t>
            </a:r>
          </a:p>
          <a:p>
            <a:pPr lvl="1"/>
            <a:r>
              <a:rPr lang="en-AU" altLang="en-US"/>
              <a:t>takes data to be sent (e.g. a file) and breaks it into small </a:t>
            </a:r>
            <a:r>
              <a:rPr lang="en-AU" altLang="en-US" b="1"/>
              <a:t>packets</a:t>
            </a:r>
            <a:r>
              <a:rPr lang="en-AU" altLang="en-US"/>
              <a:t>.</a:t>
            </a:r>
          </a:p>
          <a:p>
            <a:pPr lvl="1"/>
            <a:r>
              <a:rPr lang="en-AU" altLang="en-US"/>
              <a:t>addresses the packets so they can reach their destination.</a:t>
            </a:r>
          </a:p>
          <a:p>
            <a:pPr lvl="1"/>
            <a:r>
              <a:rPr lang="en-AU" altLang="en-US"/>
              <a:t>takes </a:t>
            </a:r>
            <a:r>
              <a:rPr lang="en-AU" altLang="en-US" i="1"/>
              <a:t>incoming</a:t>
            </a:r>
            <a:r>
              <a:rPr lang="en-AU" altLang="en-US"/>
              <a:t> packets and reassembles them back into their original file.</a:t>
            </a:r>
          </a:p>
        </p:txBody>
      </p:sp>
    </p:spTree>
    <p:extLst>
      <p:ext uri="{BB962C8B-B14F-4D97-AF65-F5344CB8AC3E}">
        <p14:creationId xmlns:p14="http://schemas.microsoft.com/office/powerpoint/2010/main" val="84887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4A9746B-286B-4764-9E4D-7786C60A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AU" altLang="en-US" b="1"/>
              <a:t>TCP/IP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7716EDBD-677C-41B4-B456-29859BE7F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981075"/>
            <a:ext cx="8229600" cy="5616277"/>
          </a:xfrm>
        </p:spPr>
        <p:txBody>
          <a:bodyPr/>
          <a:lstStyle/>
          <a:p>
            <a:r>
              <a:rPr lang="en-AU" altLang="en-US"/>
              <a:t>Two protocols working together – TCP and IP.</a:t>
            </a:r>
          </a:p>
          <a:p>
            <a:r>
              <a:rPr lang="en-AU" altLang="en-US" b="1"/>
              <a:t>IP </a:t>
            </a:r>
            <a:r>
              <a:rPr lang="en-AU" altLang="en-US" sz="2400" b="1"/>
              <a:t>(Internet Protocol)</a:t>
            </a:r>
            <a:endParaRPr lang="en-AU" altLang="en-US" b="1"/>
          </a:p>
          <a:p>
            <a:pPr lvl="1"/>
            <a:r>
              <a:rPr lang="en-AU" altLang="en-US"/>
              <a:t>Takes the data packets that were prepared by his mate, TCP.</a:t>
            </a:r>
          </a:p>
          <a:p>
            <a:pPr lvl="1"/>
            <a:r>
              <a:rPr lang="en-AU" altLang="en-US"/>
              <a:t>Sends them out into the world.</a:t>
            </a:r>
          </a:p>
          <a:p>
            <a:pPr lvl="1"/>
            <a:r>
              <a:rPr lang="en-AU" altLang="en-US"/>
              <a:t>Guides each packet to its destination address.</a:t>
            </a:r>
          </a:p>
          <a:p>
            <a:pPr lvl="1"/>
            <a:r>
              <a:rPr lang="en-AU" altLang="en-US" sz="2000"/>
              <a:t>(When the packets reach their destination, TCP on the receiving computer reassembles the packets back into their original file structure.)</a:t>
            </a:r>
          </a:p>
        </p:txBody>
      </p:sp>
    </p:spTree>
    <p:extLst>
      <p:ext uri="{BB962C8B-B14F-4D97-AF65-F5344CB8AC3E}">
        <p14:creationId xmlns:p14="http://schemas.microsoft.com/office/powerpoint/2010/main" val="3734009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1171</Words>
  <Application>Microsoft Office PowerPoint</Application>
  <PresentationFormat>On-screen Show (4:3)</PresentationFormat>
  <Paragraphs>120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VCE IT Theory Slideshows</vt:lpstr>
      <vt:lpstr>To start at the beginning…</vt:lpstr>
      <vt:lpstr>To start at the beginning…</vt:lpstr>
      <vt:lpstr>To start at the beginning…</vt:lpstr>
      <vt:lpstr>To start at the beginning…</vt:lpstr>
      <vt:lpstr>To start at the beginning…</vt:lpstr>
      <vt:lpstr>Internet</vt:lpstr>
      <vt:lpstr>TCP/IP</vt:lpstr>
      <vt:lpstr>TCP/IP</vt:lpstr>
      <vt:lpstr>Internet</vt:lpstr>
      <vt:lpstr>Other services using the internet</vt:lpstr>
      <vt:lpstr>IP</vt:lpstr>
      <vt:lpstr>Domains</vt:lpstr>
      <vt:lpstr>DNS</vt:lpstr>
      <vt:lpstr>DNS</vt:lpstr>
      <vt:lpstr>DNS</vt:lpstr>
      <vt:lpstr>Web servers</vt:lpstr>
      <vt:lpstr>Intranet</vt:lpstr>
      <vt:lpstr>Intranet</vt:lpstr>
      <vt:lpstr>Intranet</vt:lpstr>
      <vt:lpstr>Intranet uses</vt:lpstr>
      <vt:lpstr>Intranet</vt:lpstr>
      <vt:lpstr>Intranet / VPN</vt:lpstr>
      <vt:lpstr>VPN</vt:lpstr>
      <vt:lpstr>VPN</vt:lpstr>
      <vt:lpstr>Corporate VPNs</vt:lpstr>
      <vt:lpstr>Because you’ve been good How to install network cable like a champion</vt:lpstr>
      <vt:lpstr>VCE IT THEORY SLIDESHOWS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Applications Theory Slideshows</dc:title>
  <dc:creator>kel</dc:creator>
  <cp:lastModifiedBy>Mark Kelly</cp:lastModifiedBy>
  <cp:revision>23</cp:revision>
  <dcterms:created xsi:type="dcterms:W3CDTF">2009-02-06T03:31:51Z</dcterms:created>
  <dcterms:modified xsi:type="dcterms:W3CDTF">2017-09-01T03:33:42Z</dcterms:modified>
</cp:coreProperties>
</file>