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56" y="16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A805F-8643-491E-B282-EDEB54B3CBA6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975B6-1F63-4CEE-9A58-5D30207FC32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89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6AE32-65A7-4AA2-828D-38B1DDF0DE82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90167-758B-44A2-9059-27A1D19EBB7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38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A44E-4191-4085-8D40-48436DD4B487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5739-9501-4A6D-9F37-5EC616FCE9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52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BF65-161C-4DD6-90FD-8ABC50DA0C7D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74224-FCDB-4DB4-B265-326B098D00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76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C9A-9F14-4CBF-AFAD-802EDE4200A3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2581A-C916-4054-906D-58AB5B3758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87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8086-96EB-41C2-B391-C7591C0FA6F8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A9521-0F7B-4958-AADD-2666806668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004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6325-6E09-4864-9DB0-B4C4DB6C3527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454E5-B1AD-4562-B60D-A8911AE7761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549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8FAF2-C5D2-420E-A7A0-36442C54E8EC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C82B-E9E4-47A6-BE1A-D696471F04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89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33CC2-CCB7-4F57-ACAF-67D79748A11A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E04FB-8713-4458-80FD-138009DBBA6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11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FF4F-071D-4CCD-B14A-C4CA70247C27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93FF6-D0B3-4233-B4C8-D1E51B3CE04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040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2C2A-F89C-4903-9C31-C310B6281268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63514-756F-4B2F-9E92-D5C1AE25468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22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16FB69-6FB8-48D9-8F35-514961B15371}" type="datetimeFigureOut">
              <a:rPr lang="en-US"/>
              <a:pPr>
                <a:defRPr/>
              </a:pPr>
              <a:t>9/12/2016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B4EF64-10EE-4E46-BF33-17AEC1552C1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http://us.123rf.com/400wm/400/400/lightwise/lightwise1203/lightwise120300074/12882208-questions-searching-for-solutions-as-a-yellow-traffic-sign-with-an-arrow-shaped-in-a-question-mark-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00375"/>
            <a:ext cx="9144000" cy="985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0" y="-2979738"/>
            <a:ext cx="4427538" cy="1439863"/>
          </a:xfrm>
        </p:spPr>
        <p:txBody>
          <a:bodyPr/>
          <a:lstStyle/>
          <a:p>
            <a:pPr algn="l" eaLnBrk="1" hangingPunct="1"/>
            <a:r>
              <a:rPr lang="en-AU" altLang="en-US" sz="3200" i="1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25" y="-2043113"/>
            <a:ext cx="6400800" cy="1752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sz="2400" dirty="0"/>
              <a:t>By Mark Kelly</a:t>
            </a:r>
          </a:p>
          <a:p>
            <a:pPr algn="l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400" dirty="0"/>
              <a:t>mark@vceit.com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AU" sz="2400" dirty="0"/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3800" y="-3051175"/>
            <a:ext cx="4140200" cy="2879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Searching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Techniques</a:t>
            </a:r>
            <a:endParaRPr lang="en-AU" sz="3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A Practical Binary Search Demo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AU" altLang="en-US"/>
              <a:t>Pick up a book with many pages</a:t>
            </a:r>
          </a:p>
          <a:p>
            <a:r>
              <a:rPr lang="en-AU" altLang="en-US"/>
              <a:t>Choose a page number at random (call it ‘</a:t>
            </a:r>
            <a:r>
              <a:rPr lang="en-AU" altLang="en-US" i="1"/>
              <a:t>n</a:t>
            </a:r>
            <a:r>
              <a:rPr lang="en-AU" altLang="en-US"/>
              <a:t>’)</a:t>
            </a:r>
          </a:p>
          <a:p>
            <a:r>
              <a:rPr lang="en-AU" altLang="en-US"/>
              <a:t>Use the binary search technique to find page </a:t>
            </a:r>
            <a:r>
              <a:rPr lang="en-AU" altLang="en-US" i="1"/>
              <a:t>n</a:t>
            </a:r>
          </a:p>
          <a:p>
            <a:r>
              <a:rPr lang="en-AU" altLang="en-US"/>
              <a:t>Count how many page number comparisons you make</a:t>
            </a:r>
          </a:p>
          <a:p>
            <a:endParaRPr lang="en-AU" altLang="en-US"/>
          </a:p>
          <a:p>
            <a:r>
              <a:rPr lang="en-AU" altLang="en-US"/>
              <a:t>Compare with a linear search which would’ve taken </a:t>
            </a:r>
            <a:r>
              <a:rPr lang="en-AU" altLang="en-US" i="1"/>
              <a:t>n</a:t>
            </a:r>
            <a:r>
              <a:rPr lang="en-AU" altLang="en-US"/>
              <a:t> comparisons!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/>
              <a:t>For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AU" altLang="en-US" sz="2000"/>
              <a:t>1000 page book.  We’re looking for page 296</a:t>
            </a:r>
          </a:p>
          <a:p>
            <a:r>
              <a:rPr lang="en-AU" altLang="en-US" sz="2000"/>
              <a:t>Start = 1, End = 1000</a:t>
            </a:r>
          </a:p>
          <a:p>
            <a:endParaRPr lang="en-AU" altLang="en-US" sz="2000"/>
          </a:p>
          <a:p>
            <a:endParaRPr lang="en-AU" altLang="en-US" sz="2000"/>
          </a:p>
          <a:p>
            <a:endParaRPr lang="en-AU" altLang="en-US" sz="2000"/>
          </a:p>
          <a:p>
            <a:endParaRPr lang="en-AU" altLang="en-US" sz="2000"/>
          </a:p>
          <a:p>
            <a:endParaRPr lang="en-AU" altLang="en-US" sz="2000"/>
          </a:p>
          <a:p>
            <a:endParaRPr lang="en-AU" altLang="en-US" sz="2000"/>
          </a:p>
          <a:p>
            <a:endParaRPr lang="en-AU" altLang="en-US" sz="2000"/>
          </a:p>
          <a:p>
            <a:pPr marL="0" indent="0">
              <a:buNone/>
            </a:pPr>
            <a:endParaRPr lang="en-AU" altLang="en-US" sz="1800"/>
          </a:p>
          <a:p>
            <a:r>
              <a:rPr lang="en-AU" altLang="en-US" sz="1800"/>
              <a:t>Success in 6 comparisons.</a:t>
            </a:r>
          </a:p>
          <a:p>
            <a:r>
              <a:rPr lang="en-AU" altLang="en-US" sz="1800"/>
              <a:t>Linear search would have taken </a:t>
            </a:r>
            <a:r>
              <a:rPr lang="en-AU" altLang="en-US" sz="1800" b="1"/>
              <a:t>296</a:t>
            </a:r>
            <a:r>
              <a:rPr lang="en-AU" altLang="en-US" sz="1800"/>
              <a:t> comparisons</a:t>
            </a:r>
          </a:p>
          <a:p>
            <a:pPr lvl="1"/>
            <a:endParaRPr lang="en-AU" alt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73397"/>
              </p:ext>
            </p:extLst>
          </p:nvPr>
        </p:nvGraphicFramePr>
        <p:xfrm>
          <a:off x="971550" y="1844675"/>
          <a:ext cx="6096000" cy="2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56726452"/>
                    </a:ext>
                  </a:extLst>
                </a:gridCol>
                <a:gridCol w="1127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AU" sz="1800" dirty="0"/>
                        <a:t>PASS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HALF</a:t>
                      </a:r>
                    </a:p>
                    <a:p>
                      <a:r>
                        <a:rPr lang="en-AU" sz="1800"/>
                        <a:t>WAY</a:t>
                      </a:r>
                      <a:endParaRPr lang="en-AU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Test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New</a:t>
                      </a:r>
                    </a:p>
                    <a:p>
                      <a:r>
                        <a:rPr lang="en-AU" sz="1800"/>
                        <a:t>Start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New</a:t>
                      </a:r>
                    </a:p>
                    <a:p>
                      <a:r>
                        <a:rPr lang="en-AU" sz="1800"/>
                        <a:t>Half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New</a:t>
                      </a:r>
                    </a:p>
                    <a:p>
                      <a:r>
                        <a:rPr lang="en-AU" sz="1800"/>
                        <a:t>End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500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&lt; 500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500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&gt; 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375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500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375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&lt; 275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312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375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312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&lt; 312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281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281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&gt; 281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281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312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AU" sz="180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296 = 296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End!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So, which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/>
              <a:t>If linear search was always worse than binary, </a:t>
            </a:r>
            <a:r>
              <a:rPr lang="en-AU" i="1"/>
              <a:t>it would no longer exist</a:t>
            </a:r>
            <a:r>
              <a:rPr lang="en-AU"/>
              <a:t>.</a:t>
            </a:r>
          </a:p>
          <a:p>
            <a:r>
              <a:rPr lang="en-AU"/>
              <a:t>The fact the it still exists means it has advantages.</a:t>
            </a:r>
          </a:p>
          <a:p>
            <a:pPr lvl="1"/>
            <a:r>
              <a:rPr lang="en-AU"/>
              <a:t>It’s much easier to program. Saves time.</a:t>
            </a:r>
          </a:p>
          <a:p>
            <a:pPr lvl="1"/>
            <a:r>
              <a:rPr lang="en-AU"/>
              <a:t>Data does not have to be always kept sorted. Saves processing.</a:t>
            </a:r>
          </a:p>
          <a:p>
            <a:pPr lvl="1"/>
            <a:r>
              <a:rPr lang="en-AU"/>
              <a:t>For small data sets, it’s quite adequate.</a:t>
            </a:r>
          </a:p>
          <a:p>
            <a:pPr lvl="1"/>
            <a:r>
              <a:rPr lang="en-AU"/>
              <a:t>If sorting time is not an issue, it’s quite adequate.</a:t>
            </a:r>
          </a:p>
          <a:p>
            <a:pPr marL="457200" lvl="1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7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Quick 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Do not confuse </a:t>
            </a:r>
            <a:r>
              <a:rPr lang="en-AU" i="1"/>
              <a:t>searching</a:t>
            </a:r>
            <a:r>
              <a:rPr lang="en-AU"/>
              <a:t> (linear, binary) with </a:t>
            </a:r>
            <a:r>
              <a:rPr lang="en-AU" i="1"/>
              <a:t>sorting</a:t>
            </a:r>
            <a:r>
              <a:rPr lang="en-AU"/>
              <a:t> (selection, quick)</a:t>
            </a:r>
          </a:p>
          <a:p>
            <a:r>
              <a:rPr lang="en-AU"/>
              <a:t>The exam often asks which search technique is better. Consider both the </a:t>
            </a:r>
            <a:r>
              <a:rPr lang="en-AU" b="1"/>
              <a:t>size</a:t>
            </a:r>
            <a:r>
              <a:rPr lang="en-AU"/>
              <a:t> of the dataset and the </a:t>
            </a:r>
            <a:r>
              <a:rPr lang="en-AU" b="1"/>
              <a:t>urgency</a:t>
            </a:r>
            <a:r>
              <a:rPr lang="en-AU"/>
              <a:t> of the search duration.</a:t>
            </a:r>
          </a:p>
        </p:txBody>
      </p:sp>
    </p:spTree>
    <p:extLst>
      <p:ext uri="{BB962C8B-B14F-4D97-AF65-F5344CB8AC3E}">
        <p14:creationId xmlns:p14="http://schemas.microsoft.com/office/powerpoint/2010/main" val="74442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/>
              <a:t>And because you’ve been good</a:t>
            </a:r>
            <a:br>
              <a:rPr lang="en-AU" sz="2800"/>
            </a:br>
            <a:r>
              <a:rPr lang="en-AU" sz="2800"/>
              <a:t>here’s a picture you can look 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25" y="1556792"/>
            <a:ext cx="6645349" cy="5079105"/>
          </a:xfrm>
        </p:spPr>
      </p:pic>
    </p:spTree>
    <p:extLst>
      <p:ext uri="{BB962C8B-B14F-4D97-AF65-F5344CB8AC3E}">
        <p14:creationId xmlns:p14="http://schemas.microsoft.com/office/powerpoint/2010/main" val="361367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Contents (2016-2019)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Linear search</a:t>
            </a:r>
          </a:p>
          <a:p>
            <a:r>
              <a:rPr lang="en-AU" altLang="en-US"/>
              <a:t>Binary search</a:t>
            </a:r>
          </a:p>
          <a:p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When searching is required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r>
              <a:rPr lang="en-AU" altLang="en-US"/>
              <a:t>You have thousands of clients on file and you need to find one client’s record</a:t>
            </a:r>
          </a:p>
          <a:p>
            <a:r>
              <a:rPr lang="en-AU" altLang="en-US"/>
              <a:t>In a list of a thousand exam results, you need to find all those who failed and count them.</a:t>
            </a:r>
          </a:p>
          <a:p>
            <a:r>
              <a:rPr lang="en-AU" altLang="en-US"/>
              <a:t>You need to find the smallest value in a list.</a:t>
            </a:r>
          </a:p>
          <a:p>
            <a:r>
              <a:rPr lang="en-AU" altLang="en-US"/>
              <a:t>When processing surveys, you develop a list of unique responses. If the same response recurs, you just add 1 to its count. To do this, you need to search the list to see if it already exists.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Linear search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AU" altLang="en-US"/>
              <a:t>Go to the first item in the list.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AU" altLang="en-US"/>
              <a:t>Compare the list item with the target value.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AU" altLang="en-US"/>
              <a:t>If it does not match, move to the next item.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AU" altLang="en-US"/>
              <a:t>Go to step 2 unless the list is finished.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AU" altLang="en-US"/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AU" altLang="en-US" b="1"/>
              <a:t>PROS</a:t>
            </a:r>
            <a:r>
              <a:rPr lang="en-AU" altLang="en-US"/>
              <a:t>: easy to code; the only method in an unsorted list.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AU" altLang="en-US" b="1"/>
              <a:t>CON</a:t>
            </a:r>
            <a:r>
              <a:rPr lang="en-AU" altLang="en-US"/>
              <a:t>: can be very slow (up to N comparisons needed to search a list of N items)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Linear Search Algorithm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28775"/>
            <a:ext cx="6735762" cy="424815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Binary Search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Data being searched must be </a:t>
            </a:r>
            <a:r>
              <a:rPr lang="en-AU" altLang="en-US" b="1"/>
              <a:t>sorted</a:t>
            </a:r>
          </a:p>
          <a:p>
            <a:r>
              <a:rPr lang="en-AU" altLang="en-US"/>
              <a:t>The sorting lets you know whether or not you have passed the value being sought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 b="1"/>
              <a:t>Binary Search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AU" altLang="en-US"/>
              <a:t>Algorithm:</a:t>
            </a:r>
          </a:p>
          <a:p>
            <a:pPr lvl="1"/>
            <a:r>
              <a:rPr lang="en-AU" altLang="en-US"/>
              <a:t>Divide the data set in half</a:t>
            </a:r>
          </a:p>
          <a:p>
            <a:pPr lvl="1"/>
            <a:r>
              <a:rPr lang="en-AU" altLang="en-US"/>
              <a:t>Is the value being sought less than or greater than the half-way value?</a:t>
            </a:r>
          </a:p>
          <a:p>
            <a:pPr lvl="1"/>
            <a:r>
              <a:rPr lang="en-AU" altLang="en-US"/>
              <a:t>Throw away the wrong half.</a:t>
            </a:r>
          </a:p>
          <a:p>
            <a:pPr lvl="1"/>
            <a:r>
              <a:rPr lang="en-AU" altLang="en-US"/>
              <a:t>Repeat</a:t>
            </a:r>
          </a:p>
          <a:p>
            <a:r>
              <a:rPr lang="en-AU" altLang="en-US"/>
              <a:t>In only a few comparisons the value will be either found or proved not to be in the data 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Pros/Cons of Binary Search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+ Far faster – many fewer comparisons needed to find an item (rarely more than 5 or so)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/>
              <a:t>- Data must be sorted, which adds processing time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/>
              <a:t>Binary Search Algorithm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 sz="1800" i="1"/>
              <a:t>Found</a:t>
            </a:r>
            <a:r>
              <a:rPr lang="en-AU" altLang="en-US" sz="1800"/>
              <a:t> </a:t>
            </a:r>
            <a:r>
              <a:rPr lang="en-AU" altLang="en-US" sz="1800">
                <a:sym typeface="Wingdings" panose="05000000000000000000" pitchFamily="2" charset="2"/>
              </a:rPr>
              <a:t>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1800" i="1"/>
              <a:t>Start</a:t>
            </a:r>
            <a:r>
              <a:rPr lang="en-AU" altLang="en-US" sz="1800"/>
              <a:t> </a:t>
            </a:r>
            <a:r>
              <a:rPr lang="en-AU" altLang="en-US" sz="1800">
                <a:sym typeface="Wingdings" panose="05000000000000000000" pitchFamily="2" charset="2"/>
              </a:rPr>
              <a:t> index of first item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1800" i="1">
                <a:sym typeface="Wingdings" panose="05000000000000000000" pitchFamily="2" charset="2"/>
              </a:rPr>
              <a:t>End</a:t>
            </a:r>
            <a:r>
              <a:rPr lang="en-AU" altLang="en-US" sz="1800">
                <a:sym typeface="Wingdings" panose="05000000000000000000" pitchFamily="2" charset="2"/>
              </a:rPr>
              <a:t>  index of last item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1800">
                <a:sym typeface="Wingdings" panose="05000000000000000000" pitchFamily="2" charset="2"/>
              </a:rPr>
              <a:t>While not </a:t>
            </a:r>
            <a:r>
              <a:rPr lang="en-AU" altLang="en-US" sz="1800" i="1">
                <a:sym typeface="Wingdings" panose="05000000000000000000" pitchFamily="2" charset="2"/>
              </a:rPr>
              <a:t>found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 i="1">
                <a:sym typeface="Wingdings" panose="05000000000000000000" pitchFamily="2" charset="2"/>
              </a:rPr>
              <a:t>Halfway</a:t>
            </a:r>
            <a:r>
              <a:rPr lang="en-AU" altLang="en-US" sz="1400">
                <a:sym typeface="Wingdings" panose="05000000000000000000" pitchFamily="2" charset="2"/>
              </a:rPr>
              <a:t>  (</a:t>
            </a:r>
            <a:r>
              <a:rPr lang="en-AU" altLang="en-US" sz="1400" i="1">
                <a:sym typeface="Wingdings" panose="05000000000000000000" pitchFamily="2" charset="2"/>
              </a:rPr>
              <a:t>start</a:t>
            </a:r>
            <a:r>
              <a:rPr lang="en-AU" altLang="en-US" sz="1400">
                <a:sym typeface="Wingdings" panose="05000000000000000000" pitchFamily="2" charset="2"/>
              </a:rPr>
              <a:t> + </a:t>
            </a:r>
            <a:r>
              <a:rPr lang="en-AU" altLang="en-US" sz="1400" i="1">
                <a:sym typeface="Wingdings" panose="05000000000000000000" pitchFamily="2" charset="2"/>
              </a:rPr>
              <a:t>end</a:t>
            </a:r>
            <a:r>
              <a:rPr lang="en-AU" altLang="en-US" sz="1400">
                <a:sym typeface="Wingdings" panose="05000000000000000000" pitchFamily="2" charset="2"/>
              </a:rPr>
              <a:t>) /2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 i="1">
                <a:sym typeface="Wingdings" panose="05000000000000000000" pitchFamily="2" charset="2"/>
              </a:rPr>
              <a:t>Halfwayvalue</a:t>
            </a:r>
            <a:r>
              <a:rPr lang="en-AU" altLang="en-US" sz="1400">
                <a:sym typeface="Wingdings" panose="05000000000000000000" pitchFamily="2" charset="2"/>
              </a:rPr>
              <a:t>  value of item at index </a:t>
            </a:r>
            <a:r>
              <a:rPr lang="en-AU" altLang="en-US" sz="1400" i="1">
                <a:sym typeface="Wingdings" panose="05000000000000000000" pitchFamily="2" charset="2"/>
              </a:rPr>
              <a:t>halfway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If </a:t>
            </a:r>
            <a:r>
              <a:rPr lang="en-AU" altLang="en-US" sz="1400" i="1">
                <a:sym typeface="Wingdings" panose="05000000000000000000" pitchFamily="2" charset="2"/>
              </a:rPr>
              <a:t>ValueBeingSearched</a:t>
            </a:r>
            <a:r>
              <a:rPr lang="en-AU" altLang="en-US" sz="1400">
                <a:sym typeface="Wingdings" panose="05000000000000000000" pitchFamily="2" charset="2"/>
              </a:rPr>
              <a:t> = </a:t>
            </a:r>
            <a:r>
              <a:rPr lang="en-AU" altLang="en-US" sz="1400" i="1">
                <a:sym typeface="Wingdings" panose="05000000000000000000" pitchFamily="2" charset="2"/>
              </a:rPr>
              <a:t>Halfwayvalue</a:t>
            </a:r>
            <a:r>
              <a:rPr lang="en-AU" altLang="en-US" sz="1400">
                <a:sym typeface="Wingdings" panose="05000000000000000000" pitchFamily="2" charset="2"/>
              </a:rPr>
              <a:t> then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exit (value was found)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Else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if </a:t>
            </a:r>
            <a:r>
              <a:rPr lang="en-AU" altLang="en-US" sz="1400" i="1">
                <a:sym typeface="Wingdings" panose="05000000000000000000" pitchFamily="2" charset="2"/>
              </a:rPr>
              <a:t>valuebeingsearched</a:t>
            </a:r>
            <a:r>
              <a:rPr lang="en-AU" altLang="en-US" sz="1400">
                <a:sym typeface="Wingdings" panose="05000000000000000000" pitchFamily="2" charset="2"/>
              </a:rPr>
              <a:t> &lt; </a:t>
            </a:r>
            <a:r>
              <a:rPr lang="en-AU" altLang="en-US" sz="1400" i="1">
                <a:sym typeface="Wingdings" panose="05000000000000000000" pitchFamily="2" charset="2"/>
              </a:rPr>
              <a:t>halfwayvalue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	</a:t>
            </a:r>
            <a:r>
              <a:rPr lang="en-AU" altLang="en-US" sz="1400" i="1">
                <a:sym typeface="Wingdings" panose="05000000000000000000" pitchFamily="2" charset="2"/>
              </a:rPr>
              <a:t>end</a:t>
            </a:r>
            <a:r>
              <a:rPr lang="en-AU" altLang="en-US" sz="1400">
                <a:sym typeface="Wingdings" panose="05000000000000000000" pitchFamily="2" charset="2"/>
              </a:rPr>
              <a:t>  </a:t>
            </a:r>
            <a:r>
              <a:rPr lang="en-AU" altLang="en-US" sz="1400" i="1">
                <a:sym typeface="Wingdings" panose="05000000000000000000" pitchFamily="2" charset="2"/>
              </a:rPr>
              <a:t>halfway   ’ ignore top half of data set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else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	</a:t>
            </a:r>
            <a:r>
              <a:rPr lang="en-AU" altLang="en-US" sz="1400" i="1">
                <a:sym typeface="Wingdings" panose="05000000000000000000" pitchFamily="2" charset="2"/>
              </a:rPr>
              <a:t>start</a:t>
            </a:r>
            <a:r>
              <a:rPr lang="en-AU" altLang="en-US" sz="1400">
                <a:sym typeface="Wingdings" panose="05000000000000000000" pitchFamily="2" charset="2"/>
              </a:rPr>
              <a:t>  </a:t>
            </a:r>
            <a:r>
              <a:rPr lang="en-AU" altLang="en-US" sz="1400" i="1">
                <a:sym typeface="Wingdings" panose="05000000000000000000" pitchFamily="2" charset="2"/>
              </a:rPr>
              <a:t>halfway  ’ ignore bottom half of data set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2000">
                <a:sym typeface="Wingdings" panose="05000000000000000000" pitchFamily="2" charset="2"/>
              </a:rPr>
              <a:t>	</a:t>
            </a:r>
            <a:r>
              <a:rPr lang="en-AU" altLang="en-US" sz="1400">
                <a:sym typeface="Wingdings" panose="05000000000000000000" pitchFamily="2" charset="2"/>
              </a:rPr>
              <a:t>end if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	if </a:t>
            </a:r>
            <a:r>
              <a:rPr lang="en-AU" altLang="en-US" sz="1400" i="1">
                <a:sym typeface="Wingdings" panose="05000000000000000000" pitchFamily="2" charset="2"/>
              </a:rPr>
              <a:t>start</a:t>
            </a:r>
            <a:r>
              <a:rPr lang="en-AU" altLang="en-US" sz="1400">
                <a:sym typeface="Wingdings" panose="05000000000000000000" pitchFamily="2" charset="2"/>
              </a:rPr>
              <a:t> &gt;= </a:t>
            </a:r>
            <a:r>
              <a:rPr lang="en-AU" altLang="en-US" sz="1400" i="1">
                <a:sym typeface="Wingdings" panose="05000000000000000000" pitchFamily="2" charset="2"/>
              </a:rPr>
              <a:t>end</a:t>
            </a:r>
            <a:r>
              <a:rPr lang="en-AU" altLang="en-US" sz="1400">
                <a:sym typeface="Wingdings" panose="05000000000000000000" pitchFamily="2" charset="2"/>
              </a:rPr>
              <a:t> then exit (item does not exist in the data set)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AU" altLang="en-US" sz="1400">
                <a:sym typeface="Wingdings" panose="05000000000000000000" pitchFamily="2" charset="2"/>
              </a:rPr>
              <a:t>End if</a:t>
            </a:r>
          </a:p>
          <a:p>
            <a:pPr>
              <a:buFont typeface="Arial" panose="020B0604020202020204" pitchFamily="34" charset="0"/>
              <a:buNone/>
            </a:pPr>
            <a:r>
              <a:rPr lang="en-AU" altLang="en-US" sz="1800">
                <a:sym typeface="Wingdings" panose="05000000000000000000" pitchFamily="2" charset="2"/>
              </a:rPr>
              <a:t>End while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653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VCE IT Theory Slideshows</vt:lpstr>
      <vt:lpstr>Contents (2016-2019)</vt:lpstr>
      <vt:lpstr>When searching is required</vt:lpstr>
      <vt:lpstr>Linear search</vt:lpstr>
      <vt:lpstr>Linear Search Algorithm</vt:lpstr>
      <vt:lpstr>Binary Search</vt:lpstr>
      <vt:lpstr>Binary Search</vt:lpstr>
      <vt:lpstr>Pros/Cons of Binary Search</vt:lpstr>
      <vt:lpstr>Binary Search Algorithm</vt:lpstr>
      <vt:lpstr>A Practical Binary Search Demo</vt:lpstr>
      <vt:lpstr>For example</vt:lpstr>
      <vt:lpstr>So, which to choose?</vt:lpstr>
      <vt:lpstr>Quick Tip</vt:lpstr>
      <vt:lpstr>And because you’ve been good here’s a picture you can look at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14</cp:revision>
  <dcterms:created xsi:type="dcterms:W3CDTF">2009-02-06T03:31:51Z</dcterms:created>
  <dcterms:modified xsi:type="dcterms:W3CDTF">2016-09-12T00:52:09Z</dcterms:modified>
</cp:coreProperties>
</file>