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6" r:id="rId5"/>
    <p:sldId id="267" r:id="rId6"/>
    <p:sldId id="264" r:id="rId7"/>
    <p:sldId id="269" r:id="rId8"/>
    <p:sldId id="270" r:id="rId9"/>
    <p:sldId id="273" r:id="rId10"/>
    <p:sldId id="272" r:id="rId11"/>
    <p:sldId id="271" r:id="rId12"/>
    <p:sldId id="274" r:id="rId13"/>
    <p:sldId id="275" r:id="rId14"/>
    <p:sldId id="276" r:id="rId15"/>
    <p:sldId id="277" r:id="rId16"/>
    <p:sldId id="278" r:id="rId17"/>
    <p:sldId id="262" r:id="rId18"/>
    <p:sldId id="257" r:id="rId19"/>
    <p:sldId id="263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930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DCD3D-3D6F-4A4C-A3F6-77579691C136}" type="datetimeFigureOut">
              <a:rPr lang="en-AU" smtClean="0"/>
              <a:pPr/>
              <a:t>14/12/2015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7703C-C15C-4D7B-9755-1FA01A00DD0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63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B2CC3-6B11-459E-994A-D1862D5B0F91}" type="datetime1">
              <a:rPr lang="en-US" smtClean="0"/>
              <a:pPr>
                <a:defRPr/>
              </a:pPr>
              <a:t>12/14/2015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E52FD-A3DE-49C6-8019-E3655DCBCAB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2521C-7BAD-4B76-9D70-968F269770C1}" type="datetime1">
              <a:rPr lang="en-US" smtClean="0"/>
              <a:pPr>
                <a:defRPr/>
              </a:pPr>
              <a:t>12/14/2015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02125-ABEC-4E7B-B6DF-EC5A5340267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82C5A-CCC4-4070-8AEB-2C31D9FC05D0}" type="datetime1">
              <a:rPr lang="en-US" smtClean="0"/>
              <a:pPr>
                <a:defRPr/>
              </a:pPr>
              <a:t>12/14/2015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B8303-1974-47B9-A1A2-A930A7AA5AC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0218D-A3FD-4046-B345-7817C6D47B1B}" type="datetime1">
              <a:rPr lang="en-US" smtClean="0"/>
              <a:pPr>
                <a:defRPr/>
              </a:pPr>
              <a:t>12/14/2015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96F50-5667-4F4D-97D9-139482EFD67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13950-AF7E-4A73-9FD5-4ACF491CB280}" type="datetime1">
              <a:rPr lang="en-US" smtClean="0"/>
              <a:pPr>
                <a:defRPr/>
              </a:pPr>
              <a:t>12/14/2015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40F50-8C26-4110-8921-25EE3484DBB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5904D-328F-45EF-A31D-6D37CDEC1819}" type="datetime1">
              <a:rPr lang="en-US" smtClean="0"/>
              <a:pPr>
                <a:defRPr/>
              </a:pPr>
              <a:t>12/14/2015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EEB6-BBD1-4809-88CB-1C86E775E93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D7F97-BED9-4BA7-9369-A0565FBBCDCC}" type="datetime1">
              <a:rPr lang="en-US" smtClean="0"/>
              <a:pPr>
                <a:defRPr/>
              </a:pPr>
              <a:t>12/14/2015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C5CF8-B50F-40D0-BD81-2A1ACDCBB8B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F1142-D9E9-4D9C-BE3C-D3E49E69D48D}" type="datetime1">
              <a:rPr lang="en-US" smtClean="0"/>
              <a:pPr>
                <a:defRPr/>
              </a:pPr>
              <a:t>12/14/2015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009ED-8D83-4842-9B98-F757AC23EDE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A21CF-6841-458B-B865-AA5EB750ABD1}" type="datetime1">
              <a:rPr lang="en-US" smtClean="0"/>
              <a:pPr>
                <a:defRPr/>
              </a:pPr>
              <a:t>12/14/2015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EF6BA-1E43-4F8C-91BF-C16EC66C75D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E293E-ED8B-4C39-A7FE-C601DF0C5250}" type="datetime1">
              <a:rPr lang="en-US" smtClean="0"/>
              <a:pPr>
                <a:defRPr/>
              </a:pPr>
              <a:t>12/14/2015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766BA-D7FA-4E7F-ADC4-A93990AC5D5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2C162-3DBA-4A3A-A2DD-325BA1CECFAA}" type="datetime1">
              <a:rPr lang="en-US" smtClean="0"/>
              <a:pPr>
                <a:defRPr/>
              </a:pPr>
              <a:t>12/14/2015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F9FD9-B402-44A7-81E1-0AECCC3BE3E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9749E61-452C-4EF3-8D94-872A2CC1FA97}" type="datetime1">
              <a:rPr lang="en-US" smtClean="0"/>
              <a:pPr>
                <a:defRPr/>
              </a:pPr>
              <a:t>12/14/2015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009ABEB-1AD6-4672-B61D-0D9843D19A2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readingcraze.com/wp-content/uploads/2013/02/binary-code-63529_64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276872"/>
            <a:ext cx="4752528" cy="335647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32000"/>
              </a:srgbClr>
            </a:outerShdw>
          </a:effectLst>
        </p:spPr>
      </p:pic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755576" y="116632"/>
            <a:ext cx="7772400" cy="1152128"/>
          </a:xfrm>
        </p:spPr>
        <p:txBody>
          <a:bodyPr/>
          <a:lstStyle/>
          <a:p>
            <a:pPr eaLnBrk="1" hangingPunct="1"/>
            <a:r>
              <a:rPr lang="en-AU" sz="3200" i="1" dirty="0" smtClean="0"/>
              <a:t>VCE IT Theory Slideshows by Mark Kelly</a:t>
            </a:r>
            <a:br>
              <a:rPr lang="en-AU" sz="3200" i="1" dirty="0" smtClean="0"/>
            </a:br>
            <a:r>
              <a:rPr lang="en-AU" sz="2000" i="1" dirty="0" smtClean="0"/>
              <a:t>2016-2019 </a:t>
            </a:r>
            <a:r>
              <a:rPr lang="en-AU" sz="2000" i="1" smtClean="0"/>
              <a:t>study design</a:t>
            </a:r>
            <a:endParaRPr lang="en-AU" sz="3200" dirty="0" smtClean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6309320"/>
            <a:ext cx="6400800" cy="36004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sz="1600" dirty="0" smtClean="0">
                <a:solidFill>
                  <a:schemeClr val="tx1"/>
                </a:solidFill>
              </a:rPr>
              <a:t>By Mark Kelly, vceit.com, </a:t>
            </a:r>
            <a:r>
              <a:rPr lang="en-US" sz="1600" dirty="0" smtClean="0">
                <a:solidFill>
                  <a:schemeClr val="tx1"/>
                </a:solidFill>
              </a:rPr>
              <a:t>mark@vceit.com</a:t>
            </a:r>
            <a:endParaRPr lang="en-AU" sz="1600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560" y="1268760"/>
            <a:ext cx="8018090" cy="864096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000" b="1" i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Trace Tables, Desk Checks</a:t>
            </a:r>
            <a:r>
              <a:rPr lang="en-US" sz="6000" b="1" i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en-US" sz="6000" b="1" i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1500"/>
              <a:t>Version 1</a:t>
            </a:r>
            <a:endParaRPr lang="en-AU" sz="1500"/>
          </a:p>
        </p:txBody>
      </p:sp>
      <p:sp>
        <p:nvSpPr>
          <p:cNvPr id="7" name="Notched Right Arrow 6">
            <a:hlinkClick r:id="rId4" action="ppaction://hlinksldjump"/>
          </p:cNvPr>
          <p:cNvSpPr/>
          <p:nvPr/>
        </p:nvSpPr>
        <p:spPr>
          <a:xfrm>
            <a:off x="3707904" y="5805264"/>
            <a:ext cx="1512168" cy="5760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Begin</a:t>
            </a:r>
            <a:endParaRPr lang="en-A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Desk Checks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20080"/>
          </a:xfrm>
        </p:spPr>
        <p:txBody>
          <a:bodyPr/>
          <a:lstStyle/>
          <a:p>
            <a:r>
              <a:rPr lang="en-US" smtClean="0"/>
              <a:t>From the 2015 SD Exam, question A3</a:t>
            </a:r>
          </a:p>
          <a:p>
            <a:endParaRPr lang="en-US" i="1"/>
          </a:p>
          <a:p>
            <a:pPr marL="0" indent="0">
              <a:buNone/>
            </a:pPr>
            <a:endParaRPr lang="en-AU" i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707" y="2043575"/>
            <a:ext cx="3240360" cy="39847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220072" y="2044360"/>
            <a:ext cx="3168352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/>
              <a:t>Question </a:t>
            </a:r>
            <a:r>
              <a:rPr lang="en-AU" smtClean="0"/>
              <a:t>3</a:t>
            </a:r>
            <a:endParaRPr lang="en-AU"/>
          </a:p>
          <a:p>
            <a:endParaRPr lang="en-AU"/>
          </a:p>
          <a:p>
            <a:r>
              <a:rPr lang="en-AU"/>
              <a:t>What is the output from </a:t>
            </a:r>
            <a:r>
              <a:rPr lang="en-AU"/>
              <a:t>the </a:t>
            </a:r>
            <a:r>
              <a:rPr lang="en-AU" smtClean="0"/>
              <a:t>pseudocode? </a:t>
            </a:r>
            <a:endParaRPr lang="en-AU"/>
          </a:p>
          <a:p>
            <a:endParaRPr lang="en-AU"/>
          </a:p>
          <a:p>
            <a:r>
              <a:rPr lang="en-AU" smtClean="0"/>
              <a:t>A. 4</a:t>
            </a:r>
            <a:endParaRPr lang="en-AU"/>
          </a:p>
          <a:p>
            <a:r>
              <a:rPr lang="en-AU" smtClean="0"/>
              <a:t>B. 9 </a:t>
            </a:r>
            <a:endParaRPr lang="en-AU"/>
          </a:p>
          <a:p>
            <a:r>
              <a:rPr lang="en-AU" smtClean="0"/>
              <a:t>C. 16 </a:t>
            </a:r>
            <a:endParaRPr lang="en-AU"/>
          </a:p>
          <a:p>
            <a:r>
              <a:rPr lang="en-AU" smtClean="0"/>
              <a:t>D. 25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092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Desk Checks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/>
          <a:lstStyle/>
          <a:p>
            <a:r>
              <a:rPr lang="en-US" smtClean="0"/>
              <a:t>Like a trace table, every line is stepped through manually to calculate exactly what a compiler would calculate.</a:t>
            </a:r>
          </a:p>
          <a:p>
            <a:r>
              <a:rPr lang="en-US" i="1" smtClean="0"/>
              <a:t>Attention to detail is critical!</a:t>
            </a:r>
          </a:p>
          <a:p>
            <a:r>
              <a:rPr lang="en-US" smtClean="0"/>
              <a:t>This is how I do deskchecks. </a:t>
            </a:r>
          </a:p>
          <a:p>
            <a:r>
              <a:rPr lang="en-US" smtClean="0"/>
              <a:t>I separate each line of code with drawn lines. </a:t>
            </a:r>
          </a:p>
          <a:p>
            <a:r>
              <a:rPr lang="en-US" smtClean="0"/>
              <a:t>Each look of the code adds another column…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695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Desk Checks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/>
          <a:lstStyle/>
          <a:p>
            <a:r>
              <a:rPr lang="en-US" smtClean="0"/>
              <a:t>Like a trace table, every line is stepped through manually to calculate exactly what a compiler would calculate.</a:t>
            </a:r>
          </a:p>
          <a:p>
            <a:r>
              <a:rPr lang="en-US" i="1" smtClean="0"/>
              <a:t>Attention to detail is critical!</a:t>
            </a:r>
          </a:p>
          <a:p>
            <a:r>
              <a:rPr lang="en-US" smtClean="0"/>
              <a:t>This is how I do deskchecks. </a:t>
            </a:r>
          </a:p>
          <a:p>
            <a:r>
              <a:rPr lang="en-US" smtClean="0"/>
              <a:t>I separate each line of code with drawn lines. </a:t>
            </a:r>
          </a:p>
          <a:p>
            <a:r>
              <a:rPr lang="en-US" smtClean="0"/>
              <a:t>Each look of the code adds another column…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95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Desk Checks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041492"/>
              </p:ext>
            </p:extLst>
          </p:nvPr>
        </p:nvGraphicFramePr>
        <p:xfrm>
          <a:off x="323530" y="1052741"/>
          <a:ext cx="8712965" cy="3993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158">
                  <a:extLst>
                    <a:ext uri="{9D8B030D-6E8A-4147-A177-3AD203B41FA5}">
                      <a16:colId xmlns:a16="http://schemas.microsoft.com/office/drawing/2014/main" val="1125369597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8909658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897841469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487689662"/>
                    </a:ext>
                  </a:extLst>
                </a:gridCol>
                <a:gridCol w="2304255">
                  <a:extLst>
                    <a:ext uri="{9D8B030D-6E8A-4147-A177-3AD203B41FA5}">
                      <a16:colId xmlns:a16="http://schemas.microsoft.com/office/drawing/2014/main" val="1983735584"/>
                    </a:ext>
                  </a:extLst>
                </a:gridCol>
              </a:tblGrid>
              <a:tr h="364149"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 u="none" strike="noStrike">
                          <a:effectLst/>
                        </a:rPr>
                        <a:t> 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600" b="1" u="none" strike="noStrike">
                          <a:effectLst/>
                          <a:latin typeface="Bradley Hand ITC" panose="03070402050302030203" pitchFamily="66" charset="0"/>
                        </a:rPr>
                        <a:t>Loop 1</a:t>
                      </a:r>
                      <a:endParaRPr lang="en-AU" sz="1600" b="1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600" b="1" u="none" strike="noStrike">
                          <a:effectLst/>
                          <a:latin typeface="Bradley Hand ITC" panose="03070402050302030203" pitchFamily="66" charset="0"/>
                        </a:rPr>
                        <a:t>Loop 2</a:t>
                      </a:r>
                      <a:endParaRPr lang="en-AU" sz="1600" b="1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600" b="1" u="none" strike="noStrike">
                          <a:effectLst/>
                          <a:latin typeface="Bradley Hand ITC" panose="03070402050302030203" pitchFamily="66" charset="0"/>
                        </a:rPr>
                        <a:t>Loop 3</a:t>
                      </a:r>
                      <a:endParaRPr lang="en-AU" sz="1600" b="1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16415"/>
                  </a:ext>
                </a:extLst>
              </a:tr>
              <a:tr h="364149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 smtClean="0">
                          <a:effectLst/>
                        </a:rPr>
                        <a:t>A </a:t>
                      </a:r>
                      <a:r>
                        <a:rPr lang="en-AU" sz="1600" u="none" strike="noStrike" smtClean="0">
                          <a:effectLst/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AU" sz="1600" u="none" strike="noStrike" smtClean="0">
                          <a:effectLst/>
                        </a:rPr>
                        <a:t>3</a:t>
                      </a:r>
                      <a:endParaRPr lang="en-AU" sz="16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a =3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812241"/>
                  </a:ext>
                </a:extLst>
              </a:tr>
              <a:tr h="364149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 smtClean="0">
                          <a:effectLst/>
                        </a:rPr>
                        <a:t>B </a:t>
                      </a:r>
                      <a:r>
                        <a:rPr lang="en-AU" sz="1600" u="none" strike="noStrike" smtClean="0">
                          <a:effectLst/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AU" sz="1600" u="none" strike="noStrike" smtClean="0">
                          <a:effectLst/>
                        </a:rPr>
                        <a:t>5</a:t>
                      </a:r>
                      <a:endParaRPr lang="en-AU" sz="16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b=5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463896"/>
                  </a:ext>
                </a:extLst>
              </a:tr>
              <a:tr h="375655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</a:rPr>
                        <a:t>While </a:t>
                      </a:r>
                      <a:r>
                        <a:rPr lang="en-AU" sz="1600" u="none" strike="noStrike" smtClean="0">
                          <a:effectLst/>
                        </a:rPr>
                        <a:t>A &lt; 2*B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 smtClean="0">
                          <a:effectLst/>
                          <a:latin typeface="Bradley Hand ITC" panose="03070402050302030203" pitchFamily="66" charset="0"/>
                        </a:rPr>
                        <a:t>True! </a:t>
                      </a:r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(3&lt;5*2)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 smtClean="0">
                          <a:effectLst/>
                          <a:latin typeface="Bradley Hand ITC" panose="03070402050302030203" pitchFamily="66" charset="0"/>
                        </a:rPr>
                        <a:t>True! </a:t>
                      </a:r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(4&lt;4*2)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 smtClean="0">
                          <a:effectLst/>
                          <a:latin typeface="Bradley Hand ITC" panose="03070402050302030203" pitchFamily="66" charset="0"/>
                        </a:rPr>
                        <a:t>True! </a:t>
                      </a:r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(5&lt;3*2)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b="1" u="none" strike="noStrike" smtClean="0">
                          <a:effectLst/>
                          <a:latin typeface="Bradley Hand ITC" panose="03070402050302030203" pitchFamily="66" charset="0"/>
                        </a:rPr>
                        <a:t>False!</a:t>
                      </a:r>
                      <a:r>
                        <a:rPr lang="en-AU" sz="1600" u="none" strike="noStrike" smtClean="0">
                          <a:effectLst/>
                          <a:latin typeface="Bradley Hand ITC" panose="03070402050302030203" pitchFamily="66" charset="0"/>
                        </a:rPr>
                        <a:t> </a:t>
                      </a:r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(</a:t>
                      </a:r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6 </a:t>
                      </a:r>
                      <a:r>
                        <a:rPr lang="en-AU" sz="1600" u="none" strike="noStrike" smtClean="0">
                          <a:effectLst/>
                          <a:latin typeface="Bradley Hand ITC" panose="03070402050302030203" pitchFamily="66" charset="0"/>
                        </a:rPr>
                        <a:t>is </a:t>
                      </a:r>
                      <a:r>
                        <a:rPr lang="en-AU" sz="1600" b="1" u="none" strike="noStrike" smtClean="0">
                          <a:effectLst/>
                          <a:latin typeface="Bradley Hand ITC" panose="03070402050302030203" pitchFamily="66" charset="0"/>
                        </a:rPr>
                        <a:t>not</a:t>
                      </a:r>
                      <a:r>
                        <a:rPr lang="en-AU" sz="1600" u="none" strike="noStrike" smtClean="0">
                          <a:effectLst/>
                          <a:latin typeface="Bradley Hand ITC" panose="03070402050302030203" pitchFamily="66" charset="0"/>
                        </a:rPr>
                        <a:t> </a:t>
                      </a:r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&lt; 2*2=4)</a:t>
                      </a:r>
                      <a:endParaRPr lang="en-AU" sz="1600" b="1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719322"/>
                  </a:ext>
                </a:extLst>
              </a:tr>
              <a:tr h="498467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 smtClean="0">
                          <a:effectLst/>
                        </a:rPr>
                        <a:t>  C </a:t>
                      </a:r>
                      <a:r>
                        <a:rPr lang="en-AU" sz="1600" u="none" strike="noStrike" smtClean="0">
                          <a:effectLst/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AU" sz="1600" u="none" strike="noStrike" smtClean="0">
                          <a:effectLst/>
                        </a:rPr>
                        <a:t>A*A</a:t>
                      </a:r>
                      <a:endParaRPr lang="en-AU" sz="16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 smtClean="0">
                          <a:effectLst/>
                          <a:latin typeface="Bradley Hand ITC" panose="03070402050302030203" pitchFamily="66" charset="0"/>
                        </a:rPr>
                        <a:t>c=3*3=9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c=4*4=16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 smtClean="0">
                          <a:effectLst/>
                          <a:latin typeface="Bradley Hand ITC" panose="03070402050302030203" pitchFamily="66" charset="0"/>
                        </a:rPr>
                        <a:t>c=5*5=25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i="1" u="none" strike="noStrike">
                          <a:effectLst/>
                          <a:latin typeface="Bradley Hand ITC" panose="03070402050302030203" pitchFamily="66" charset="0"/>
                        </a:rPr>
                        <a:t>skip</a:t>
                      </a:r>
                      <a:endParaRPr lang="en-AU" sz="1600" b="0" i="1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603369"/>
                  </a:ext>
                </a:extLst>
              </a:tr>
              <a:tr h="498467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 smtClean="0">
                          <a:effectLst/>
                        </a:rPr>
                        <a:t>  A </a:t>
                      </a:r>
                      <a:r>
                        <a:rPr lang="en-AU" sz="1600" u="none" strike="noStrike" smtClean="0">
                          <a:effectLst/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AU" sz="1600" u="none" strike="noStrike" smtClean="0">
                          <a:effectLst/>
                        </a:rPr>
                        <a:t>A+1</a:t>
                      </a:r>
                      <a:endParaRPr lang="en-AU" sz="16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a=3+1=4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a=4+1=5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a=5+1=6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i="1" u="none" strike="noStrike">
                          <a:effectLst/>
                          <a:latin typeface="Bradley Hand ITC" panose="03070402050302030203" pitchFamily="66" charset="0"/>
                        </a:rPr>
                        <a:t>skip</a:t>
                      </a:r>
                      <a:endParaRPr lang="en-AU" sz="1600" b="0" i="1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29839"/>
                  </a:ext>
                </a:extLst>
              </a:tr>
              <a:tr h="498467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 smtClean="0">
                          <a:effectLst/>
                        </a:rPr>
                        <a:t>  B </a:t>
                      </a:r>
                      <a:r>
                        <a:rPr lang="en-AU" sz="1600" u="none" strike="noStrike" smtClean="0">
                          <a:effectLst/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AU" sz="1600" u="none" strike="noStrike" smtClean="0">
                          <a:effectLst/>
                        </a:rPr>
                        <a:t>B-1</a:t>
                      </a:r>
                      <a:endParaRPr lang="en-AU" sz="16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b=5-1=4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b=4-1=3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b=3-1=2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i="1" u="none" strike="noStrike">
                          <a:effectLst/>
                          <a:latin typeface="Bradley Hand ITC" panose="03070402050302030203" pitchFamily="66" charset="0"/>
                        </a:rPr>
                        <a:t>skip</a:t>
                      </a:r>
                      <a:endParaRPr lang="en-AU" sz="1600" b="0" i="1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945228"/>
                  </a:ext>
                </a:extLst>
              </a:tr>
              <a:tr h="498467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</a:rPr>
                        <a:t>Endwhile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i="1" u="none" strike="noStrike">
                          <a:effectLst/>
                          <a:latin typeface="Bradley Hand ITC" panose="03070402050302030203" pitchFamily="66" charset="0"/>
                        </a:rPr>
                        <a:t>loop again</a:t>
                      </a:r>
                      <a:endParaRPr lang="en-AU" sz="1600" b="0" i="1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i="1" u="none" strike="noStrike">
                          <a:effectLst/>
                          <a:latin typeface="Bradley Hand ITC" panose="03070402050302030203" pitchFamily="66" charset="0"/>
                        </a:rPr>
                        <a:t>loop again</a:t>
                      </a:r>
                      <a:endParaRPr lang="en-AU" sz="1600" b="0" i="1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i="1" u="none" strike="noStrike">
                          <a:effectLst/>
                          <a:latin typeface="Bradley Hand ITC" panose="03070402050302030203" pitchFamily="66" charset="0"/>
                        </a:rPr>
                        <a:t>loop again</a:t>
                      </a:r>
                      <a:endParaRPr lang="en-AU" sz="1600" b="0" i="1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i="1" u="none" strike="noStrike">
                          <a:effectLst/>
                          <a:latin typeface="Bradley Hand ITC" panose="03070402050302030203" pitchFamily="66" charset="0"/>
                        </a:rPr>
                        <a:t>skip</a:t>
                      </a:r>
                      <a:endParaRPr lang="en-AU" sz="1600" b="0" i="1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532702"/>
                  </a:ext>
                </a:extLst>
              </a:tr>
              <a:tr h="498467">
                <a:tc>
                  <a:txBody>
                    <a:bodyPr/>
                    <a:lstStyle/>
                    <a:p>
                      <a:pPr algn="l" fontAlgn="t"/>
                      <a:r>
                        <a:rPr lang="en-AU" sz="1200" u="none" strike="noStrike">
                          <a:effectLst/>
                        </a:rPr>
                        <a:t> 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2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2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2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b="1" u="none" strike="noStrike">
                          <a:effectLst/>
                          <a:latin typeface="Bradley Hand ITC" panose="03070402050302030203" pitchFamily="66" charset="0"/>
                        </a:rPr>
                        <a:t>Print c (25)</a:t>
                      </a:r>
                      <a:endParaRPr lang="en-AU" sz="1600" b="1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447913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V="1">
            <a:off x="2699792" y="2459486"/>
            <a:ext cx="792088" cy="176160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427984" y="2459486"/>
            <a:ext cx="792088" cy="176160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029442" y="2459486"/>
            <a:ext cx="792088" cy="176160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14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490066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Try A Desk Check (2015 SD Exam C4)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3987880" cy="5112568"/>
          </a:xfrm>
        </p:spPr>
        <p:txBody>
          <a:bodyPr/>
          <a:lstStyle/>
          <a:p>
            <a:pPr marL="0" indent="0">
              <a:buNone/>
            </a:pPr>
            <a:r>
              <a:rPr lang="en-AU" sz="1600" smtClean="0"/>
              <a:t>The </a:t>
            </a:r>
            <a:r>
              <a:rPr lang="en-AU" sz="1600"/>
              <a:t>council wants to offer mobile voting to voters aged 80 and above or those who may be unable to get to the polling booth due to a diagnosed medical condition. To obtain an estimate of how many voters will require mobile voting, Sally has decided to use the council's electronic roll of eligible voters. She will create a file containing each voter's name, address, age and information on whether they have a diagnosed medical condition. The following algorithm is suggested, with Age being the age of the person in years and Medical indicating if they have a diagnosed medical condition</a:t>
            </a:r>
            <a:r>
              <a:rPr lang="en-AU" sz="1600"/>
              <a:t>. </a:t>
            </a:r>
            <a:endParaRPr lang="en-AU" sz="1600" smtClean="0"/>
          </a:p>
          <a:p>
            <a:pPr marL="0" indent="0">
              <a:buNone/>
            </a:pPr>
            <a:r>
              <a:rPr lang="en-AU" sz="1600"/>
              <a:t>a. To check this algorithm before coding, the data in the </a:t>
            </a:r>
            <a:r>
              <a:rPr lang="en-AU" sz="1600"/>
              <a:t>table </a:t>
            </a:r>
            <a:r>
              <a:rPr lang="en-AU" sz="1600" smtClean="0"/>
              <a:t>(right) was </a:t>
            </a:r>
            <a:r>
              <a:rPr lang="en-AU" sz="1600"/>
              <a:t>created.</a:t>
            </a:r>
          </a:p>
          <a:p>
            <a:pPr marL="0" indent="0">
              <a:buNone/>
            </a:pPr>
            <a:r>
              <a:rPr lang="en-AU" sz="1600" smtClean="0"/>
              <a:t>Complete </a:t>
            </a:r>
            <a:r>
              <a:rPr lang="en-AU" sz="1600"/>
              <a:t>the table by filling in both expected and actual values after each record is read and the loop is executed. 3 marks</a:t>
            </a:r>
            <a:endParaRPr lang="en-AU" sz="1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745" y="908720"/>
            <a:ext cx="4163006" cy="3229426"/>
          </a:xfrm>
          <a:prstGeom prst="rect">
            <a:avLst/>
          </a:prstGeom>
          <a:ln>
            <a:solidFill>
              <a:srgbClr val="FF0000"/>
            </a:solidFill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300107"/>
              </p:ext>
            </p:extLst>
          </p:nvPr>
        </p:nvGraphicFramePr>
        <p:xfrm>
          <a:off x="4244354" y="4282162"/>
          <a:ext cx="4608510" cy="14561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1702">
                  <a:extLst>
                    <a:ext uri="{9D8B030D-6E8A-4147-A177-3AD203B41FA5}">
                      <a16:colId xmlns:a16="http://schemas.microsoft.com/office/drawing/2014/main" val="2207475872"/>
                    </a:ext>
                  </a:extLst>
                </a:gridCol>
                <a:gridCol w="630080">
                  <a:extLst>
                    <a:ext uri="{9D8B030D-6E8A-4147-A177-3AD203B41FA5}">
                      <a16:colId xmlns:a16="http://schemas.microsoft.com/office/drawing/2014/main" val="250978675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91880918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215063304"/>
                    </a:ext>
                  </a:extLst>
                </a:gridCol>
                <a:gridCol w="1400544">
                  <a:extLst>
                    <a:ext uri="{9D8B030D-6E8A-4147-A177-3AD203B41FA5}">
                      <a16:colId xmlns:a16="http://schemas.microsoft.com/office/drawing/2014/main" val="4265327555"/>
                    </a:ext>
                  </a:extLst>
                </a:gridCol>
              </a:tblGrid>
              <a:tr h="586998"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 u="none" strike="noStrike">
                          <a:effectLst/>
                        </a:rPr>
                        <a:t>Record number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 u="none" strike="noStrike">
                          <a:effectLst/>
                        </a:rPr>
                        <a:t>Age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 u="none" strike="noStrike">
                          <a:effectLst/>
                        </a:rPr>
                        <a:t>Medical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 u="none" strike="noStrike">
                          <a:effectLst/>
                        </a:rPr>
                        <a:t>Expected value </a:t>
                      </a:r>
                      <a:r>
                        <a:rPr lang="en-AU" sz="1100" u="none" strike="noStrike">
                          <a:effectLst/>
                        </a:rPr>
                        <a:t>of </a:t>
                      </a:r>
                      <a:r>
                        <a:rPr lang="en-AU" sz="1100" u="none" strike="noStrike" smtClean="0">
                          <a:effectLst/>
                        </a:rPr>
                        <a:t>Number Eligible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 u="none" strike="noStrike">
                          <a:effectLst/>
                        </a:rPr>
                        <a:t>Actual value </a:t>
                      </a:r>
                      <a:r>
                        <a:rPr lang="en-AU" sz="1100" u="none" strike="noStrike">
                          <a:effectLst/>
                        </a:rPr>
                        <a:t>of </a:t>
                      </a:r>
                      <a:r>
                        <a:rPr lang="en-AU" sz="1100" u="none" strike="noStrike" smtClean="0">
                          <a:effectLst/>
                        </a:rPr>
                        <a:t>Number Eligible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377365983"/>
                  </a:ext>
                </a:extLst>
              </a:tr>
              <a:tr h="217292"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u="none" strike="noStrike">
                          <a:effectLst/>
                        </a:rPr>
                        <a:t>1</a:t>
                      </a:r>
                      <a:endParaRPr lang="en-A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u="none" strike="noStrike">
                          <a:effectLst/>
                        </a:rPr>
                        <a:t>81</a:t>
                      </a:r>
                      <a:endParaRPr lang="en-A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050" u="none" strike="noStrike">
                          <a:effectLst/>
                        </a:rPr>
                        <a:t>False</a:t>
                      </a:r>
                      <a:endParaRPr lang="en-A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u="none" strike="noStrike" smtClean="0">
                          <a:effectLst/>
                        </a:rPr>
                        <a:t>1</a:t>
                      </a:r>
                      <a:r>
                        <a:rPr lang="en-AU" sz="1050" u="none" strike="noStrike">
                          <a:effectLst/>
                        </a:rPr>
                        <a:t> </a:t>
                      </a:r>
                      <a:endParaRPr lang="en-A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u="none" strike="noStrike" smtClean="0">
                          <a:effectLst/>
                        </a:rPr>
                        <a:t>1</a:t>
                      </a:r>
                      <a:r>
                        <a:rPr lang="en-AU" sz="1050" u="none" strike="noStrike">
                          <a:effectLst/>
                        </a:rPr>
                        <a:t> </a:t>
                      </a:r>
                      <a:endParaRPr lang="en-A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81537043"/>
                  </a:ext>
                </a:extLst>
              </a:tr>
              <a:tr h="217292"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u="none" strike="noStrike">
                          <a:effectLst/>
                        </a:rPr>
                        <a:t>2</a:t>
                      </a:r>
                      <a:endParaRPr lang="en-A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u="none" strike="noStrike">
                          <a:effectLst/>
                        </a:rPr>
                        <a:t>75</a:t>
                      </a:r>
                      <a:endParaRPr lang="en-A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050" u="none" strike="noStrike">
                          <a:effectLst/>
                        </a:rPr>
                        <a:t>True</a:t>
                      </a:r>
                      <a:endParaRPr lang="en-A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u="none" strike="noStrike">
                          <a:effectLst/>
                        </a:rPr>
                        <a:t> </a:t>
                      </a:r>
                      <a:endParaRPr lang="en-A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u="none" strike="noStrike">
                          <a:effectLst/>
                        </a:rPr>
                        <a:t> </a:t>
                      </a:r>
                      <a:endParaRPr lang="en-A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395525"/>
                  </a:ext>
                </a:extLst>
              </a:tr>
              <a:tr h="217292"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u="none" strike="noStrike">
                          <a:effectLst/>
                        </a:rPr>
                        <a:t>3</a:t>
                      </a:r>
                      <a:endParaRPr lang="en-A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u="none" strike="noStrike">
                          <a:effectLst/>
                        </a:rPr>
                        <a:t>75</a:t>
                      </a:r>
                      <a:endParaRPr lang="en-A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050" u="none" strike="noStrike">
                          <a:effectLst/>
                        </a:rPr>
                        <a:t>False</a:t>
                      </a:r>
                      <a:endParaRPr lang="en-A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u="none" strike="noStrike">
                          <a:effectLst/>
                        </a:rPr>
                        <a:t> </a:t>
                      </a:r>
                      <a:endParaRPr lang="en-A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u="none" strike="noStrike">
                          <a:effectLst/>
                        </a:rPr>
                        <a:t> </a:t>
                      </a:r>
                      <a:endParaRPr lang="en-A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100502"/>
                  </a:ext>
                </a:extLst>
              </a:tr>
              <a:tr h="217292"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u="none" strike="noStrike">
                          <a:effectLst/>
                        </a:rPr>
                        <a:t>4</a:t>
                      </a:r>
                      <a:endParaRPr lang="en-A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u="none" strike="noStrike">
                          <a:effectLst/>
                        </a:rPr>
                        <a:t>85</a:t>
                      </a:r>
                      <a:endParaRPr lang="en-A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050" u="none" strike="noStrike">
                          <a:effectLst/>
                        </a:rPr>
                        <a:t>True</a:t>
                      </a:r>
                      <a:endParaRPr lang="en-A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u="none" strike="noStrike">
                          <a:effectLst/>
                        </a:rPr>
                        <a:t> </a:t>
                      </a:r>
                      <a:endParaRPr lang="en-A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u="none" strike="noStrike">
                          <a:effectLst/>
                        </a:rPr>
                        <a:t> </a:t>
                      </a:r>
                      <a:endParaRPr lang="en-A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070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37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490066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Try A Desk Check (2015 SD Exam C4)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3987880" cy="5112568"/>
          </a:xfrm>
        </p:spPr>
        <p:txBody>
          <a:bodyPr/>
          <a:lstStyle/>
          <a:p>
            <a:pPr marL="0" indent="0">
              <a:buNone/>
            </a:pPr>
            <a:r>
              <a:rPr lang="en-AU" sz="2400"/>
              <a:t>b. Outline the major error in this algorithm. </a:t>
            </a:r>
            <a:r>
              <a:rPr lang="en-AU" sz="2400"/>
              <a:t>1 </a:t>
            </a:r>
            <a:r>
              <a:rPr lang="en-AU" sz="2400" smtClean="0"/>
              <a:t>mark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AU" sz="2400"/>
              <a:t>c. Write new lines of code to correct this error. </a:t>
            </a:r>
            <a:r>
              <a:rPr lang="en-AU" sz="2400"/>
              <a:t>2 </a:t>
            </a:r>
            <a:r>
              <a:rPr lang="en-AU" sz="2400" smtClean="0"/>
              <a:t>marks</a:t>
            </a:r>
            <a:endParaRPr lang="en-AU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745" y="908720"/>
            <a:ext cx="4163006" cy="3229426"/>
          </a:xfrm>
          <a:prstGeom prst="rect">
            <a:avLst/>
          </a:prstGeom>
          <a:ln>
            <a:solidFill>
              <a:srgbClr val="FF0000"/>
            </a:solidFill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300107"/>
              </p:ext>
            </p:extLst>
          </p:nvPr>
        </p:nvGraphicFramePr>
        <p:xfrm>
          <a:off x="4244354" y="4282162"/>
          <a:ext cx="4608510" cy="14561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1702">
                  <a:extLst>
                    <a:ext uri="{9D8B030D-6E8A-4147-A177-3AD203B41FA5}">
                      <a16:colId xmlns:a16="http://schemas.microsoft.com/office/drawing/2014/main" val="2207475872"/>
                    </a:ext>
                  </a:extLst>
                </a:gridCol>
                <a:gridCol w="630080">
                  <a:extLst>
                    <a:ext uri="{9D8B030D-6E8A-4147-A177-3AD203B41FA5}">
                      <a16:colId xmlns:a16="http://schemas.microsoft.com/office/drawing/2014/main" val="250978675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91880918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215063304"/>
                    </a:ext>
                  </a:extLst>
                </a:gridCol>
                <a:gridCol w="1400544">
                  <a:extLst>
                    <a:ext uri="{9D8B030D-6E8A-4147-A177-3AD203B41FA5}">
                      <a16:colId xmlns:a16="http://schemas.microsoft.com/office/drawing/2014/main" val="4265327555"/>
                    </a:ext>
                  </a:extLst>
                </a:gridCol>
              </a:tblGrid>
              <a:tr h="586998"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 u="none" strike="noStrike">
                          <a:effectLst/>
                        </a:rPr>
                        <a:t>Record number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 u="none" strike="noStrike">
                          <a:effectLst/>
                        </a:rPr>
                        <a:t>Age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 u="none" strike="noStrike">
                          <a:effectLst/>
                        </a:rPr>
                        <a:t>Medical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 u="none" strike="noStrike">
                          <a:effectLst/>
                        </a:rPr>
                        <a:t>Expected value </a:t>
                      </a:r>
                      <a:r>
                        <a:rPr lang="en-AU" sz="1100" u="none" strike="noStrike">
                          <a:effectLst/>
                        </a:rPr>
                        <a:t>of </a:t>
                      </a:r>
                      <a:r>
                        <a:rPr lang="en-AU" sz="1100" u="none" strike="noStrike" smtClean="0">
                          <a:effectLst/>
                        </a:rPr>
                        <a:t>Number Eligible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 u="none" strike="noStrike">
                          <a:effectLst/>
                        </a:rPr>
                        <a:t>Actual value </a:t>
                      </a:r>
                      <a:r>
                        <a:rPr lang="en-AU" sz="1100" u="none" strike="noStrike">
                          <a:effectLst/>
                        </a:rPr>
                        <a:t>of </a:t>
                      </a:r>
                      <a:r>
                        <a:rPr lang="en-AU" sz="1100" u="none" strike="noStrike" smtClean="0">
                          <a:effectLst/>
                        </a:rPr>
                        <a:t>Number Eligible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377365983"/>
                  </a:ext>
                </a:extLst>
              </a:tr>
              <a:tr h="217292"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u="none" strike="noStrike">
                          <a:effectLst/>
                        </a:rPr>
                        <a:t>1</a:t>
                      </a:r>
                      <a:endParaRPr lang="en-A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u="none" strike="noStrike">
                          <a:effectLst/>
                        </a:rPr>
                        <a:t>81</a:t>
                      </a:r>
                      <a:endParaRPr lang="en-A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050" u="none" strike="noStrike">
                          <a:effectLst/>
                        </a:rPr>
                        <a:t>False</a:t>
                      </a:r>
                      <a:endParaRPr lang="en-A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u="none" strike="noStrike" smtClean="0">
                          <a:effectLst/>
                        </a:rPr>
                        <a:t>1</a:t>
                      </a:r>
                      <a:r>
                        <a:rPr lang="en-AU" sz="1050" u="none" strike="noStrike">
                          <a:effectLst/>
                        </a:rPr>
                        <a:t> </a:t>
                      </a:r>
                      <a:endParaRPr lang="en-A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u="none" strike="noStrike" smtClean="0">
                          <a:effectLst/>
                        </a:rPr>
                        <a:t>1</a:t>
                      </a:r>
                      <a:r>
                        <a:rPr lang="en-AU" sz="1050" u="none" strike="noStrike">
                          <a:effectLst/>
                        </a:rPr>
                        <a:t> </a:t>
                      </a:r>
                      <a:endParaRPr lang="en-A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81537043"/>
                  </a:ext>
                </a:extLst>
              </a:tr>
              <a:tr h="217292"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u="none" strike="noStrike">
                          <a:effectLst/>
                        </a:rPr>
                        <a:t>2</a:t>
                      </a:r>
                      <a:endParaRPr lang="en-A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u="none" strike="noStrike">
                          <a:effectLst/>
                        </a:rPr>
                        <a:t>75</a:t>
                      </a:r>
                      <a:endParaRPr lang="en-A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050" u="none" strike="noStrike">
                          <a:effectLst/>
                        </a:rPr>
                        <a:t>True</a:t>
                      </a:r>
                      <a:endParaRPr lang="en-A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u="none" strike="noStrike">
                          <a:effectLst/>
                        </a:rPr>
                        <a:t> </a:t>
                      </a:r>
                      <a:endParaRPr lang="en-A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u="none" strike="noStrike">
                          <a:effectLst/>
                        </a:rPr>
                        <a:t> </a:t>
                      </a:r>
                      <a:endParaRPr lang="en-A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395525"/>
                  </a:ext>
                </a:extLst>
              </a:tr>
              <a:tr h="217292"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u="none" strike="noStrike">
                          <a:effectLst/>
                        </a:rPr>
                        <a:t>3</a:t>
                      </a:r>
                      <a:endParaRPr lang="en-A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u="none" strike="noStrike">
                          <a:effectLst/>
                        </a:rPr>
                        <a:t>75</a:t>
                      </a:r>
                      <a:endParaRPr lang="en-A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050" u="none" strike="noStrike">
                          <a:effectLst/>
                        </a:rPr>
                        <a:t>False</a:t>
                      </a:r>
                      <a:endParaRPr lang="en-A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u="none" strike="noStrike">
                          <a:effectLst/>
                        </a:rPr>
                        <a:t> </a:t>
                      </a:r>
                      <a:endParaRPr lang="en-A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u="none" strike="noStrike">
                          <a:effectLst/>
                        </a:rPr>
                        <a:t> </a:t>
                      </a:r>
                      <a:endParaRPr lang="en-A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100502"/>
                  </a:ext>
                </a:extLst>
              </a:tr>
              <a:tr h="217292"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u="none" strike="noStrike">
                          <a:effectLst/>
                        </a:rPr>
                        <a:t>4</a:t>
                      </a:r>
                      <a:endParaRPr lang="en-A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u="none" strike="noStrike">
                          <a:effectLst/>
                        </a:rPr>
                        <a:t>85</a:t>
                      </a:r>
                      <a:endParaRPr lang="en-A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050" u="none" strike="noStrike">
                          <a:effectLst/>
                        </a:rPr>
                        <a:t>True</a:t>
                      </a:r>
                      <a:endParaRPr lang="en-A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u="none" strike="noStrike">
                          <a:effectLst/>
                        </a:rPr>
                        <a:t> </a:t>
                      </a:r>
                      <a:endParaRPr lang="en-A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u="none" strike="noStrike">
                          <a:effectLst/>
                        </a:rPr>
                        <a:t> </a:t>
                      </a:r>
                      <a:endParaRPr lang="en-A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070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46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490066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Try A Desk Check (2015 SD Exam C4)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34" y="1412776"/>
            <a:ext cx="8424936" cy="1800200"/>
          </a:xfrm>
        </p:spPr>
        <p:txBody>
          <a:bodyPr/>
          <a:lstStyle/>
          <a:p>
            <a:pPr marL="0" indent="0" algn="ctr">
              <a:buNone/>
            </a:pPr>
            <a:r>
              <a:rPr lang="en-US" smtClean="0"/>
              <a:t>Answers are in the vceit.com 2015 SD Post Mortem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808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AU" sz="4000" dirty="0" smtClean="0"/>
              <a:t>References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/>
          <a:lstStyle/>
          <a:p>
            <a:r>
              <a:rPr lang="en-US" sz="2400" i="1" smtClean="0"/>
              <a:t>Computer </a:t>
            </a:r>
            <a:r>
              <a:rPr lang="en-US" sz="2400" i="1"/>
              <a:t>Science Stage 2 and 3, Specifications booklet 2015, </a:t>
            </a:r>
            <a:r>
              <a:rPr lang="en-US" sz="2400"/>
              <a:t>published by the</a:t>
            </a:r>
            <a:r>
              <a:rPr lang="en-US" sz="2400" i="1"/>
              <a:t> School Curriculum and Standards Authority, Government of Western Australia. Page 19.</a:t>
            </a:r>
          </a:p>
          <a:p>
            <a:r>
              <a:rPr lang="en-AU" sz="2400" i="1"/>
              <a:t>http://www.scsa.wa.edu.au/internet/_Documents/CSC_public/Computer_Science_Specifications_Booklet_pdf.pdf</a:t>
            </a:r>
          </a:p>
          <a:p>
            <a:endParaRPr lang="en-AU" sz="2400" dirty="0" smtClean="0"/>
          </a:p>
          <a:p>
            <a:endParaRPr lang="en-US" sz="2400" dirty="0" smtClean="0"/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16416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85925"/>
          </a:xfrm>
        </p:spPr>
        <p:txBody>
          <a:bodyPr rtlCol="0">
            <a:normAutofit lnSpcReduction="10000"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dirty="0" smtClean="0"/>
              <a:t>Mark Kelly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dirty="0" smtClean="0"/>
              <a:t>mark@vceit.com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dirty="0" smtClean="0"/>
              <a:t>vceit.com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AU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AU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AU" dirty="0" smtClean="0"/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428625" y="3500438"/>
            <a:ext cx="835818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AU" sz="1400" dirty="0">
                <a:latin typeface="Calibri" pitchFamily="34" charset="0"/>
              </a:rPr>
              <a:t>These slideshows may be freely used, modified or distributed by teachers and students </a:t>
            </a:r>
            <a:r>
              <a:rPr lang="en-AU" sz="1400" dirty="0" smtClean="0">
                <a:latin typeface="Calibri" pitchFamily="34" charset="0"/>
              </a:rPr>
              <a:t>anywhere</a:t>
            </a:r>
            <a:endParaRPr lang="en-AU" sz="14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but</a:t>
            </a:r>
            <a:endParaRPr lang="en-AU" sz="1400" dirty="0">
              <a:latin typeface="Calibri" pitchFamily="34" charset="0"/>
            </a:endParaRPr>
          </a:p>
          <a:p>
            <a:pPr algn="ctr"/>
            <a:r>
              <a:rPr lang="en-AU" sz="1400" dirty="0" smtClean="0">
                <a:latin typeface="Calibri" pitchFamily="34" charset="0"/>
              </a:rPr>
              <a:t>they </a:t>
            </a:r>
            <a:r>
              <a:rPr lang="en-AU" sz="1400" dirty="0">
                <a:latin typeface="Calibri" pitchFamily="34" charset="0"/>
              </a:rPr>
              <a:t>may </a:t>
            </a:r>
            <a:r>
              <a:rPr lang="en-AU" sz="1400" b="1" dirty="0">
                <a:latin typeface="Calibri" pitchFamily="34" charset="0"/>
              </a:rPr>
              <a:t>NOT</a:t>
            </a:r>
            <a:r>
              <a:rPr lang="en-AU" sz="1400" dirty="0">
                <a:latin typeface="Calibri" pitchFamily="34" charset="0"/>
              </a:rPr>
              <a:t> be sold</a:t>
            </a:r>
            <a:r>
              <a:rPr lang="en-AU" sz="1400" dirty="0" smtClean="0">
                <a:latin typeface="Calibri" pitchFamily="34" charset="0"/>
              </a:rPr>
              <a:t>.</a:t>
            </a:r>
          </a:p>
          <a:p>
            <a:pPr algn="ctr"/>
            <a:r>
              <a:rPr lang="en-AU" sz="1400" dirty="0" smtClean="0">
                <a:latin typeface="Calibri" pitchFamily="34" charset="0"/>
              </a:rPr>
              <a:t>they </a:t>
            </a:r>
            <a:r>
              <a:rPr lang="en-AU" sz="1400" dirty="0">
                <a:latin typeface="Calibri" pitchFamily="34" charset="0"/>
              </a:rPr>
              <a:t>must </a:t>
            </a:r>
            <a:r>
              <a:rPr lang="en-AU" sz="1400" b="1" dirty="0">
                <a:latin typeface="Calibri" pitchFamily="34" charset="0"/>
              </a:rPr>
              <a:t>NOT</a:t>
            </a:r>
            <a:r>
              <a:rPr lang="en-AU" sz="1400" dirty="0">
                <a:latin typeface="Calibri" pitchFamily="34" charset="0"/>
              </a:rPr>
              <a:t> be redistributed if you modify them</a:t>
            </a:r>
            <a:r>
              <a:rPr lang="en-AU" sz="1400" dirty="0" smtClean="0">
                <a:latin typeface="Calibri" pitchFamily="34" charset="0"/>
              </a:rPr>
              <a:t>.</a:t>
            </a:r>
          </a:p>
          <a:p>
            <a:pPr algn="ctr"/>
            <a:endParaRPr lang="en-US" sz="1400" dirty="0">
              <a:latin typeface="Calibri" pitchFamily="34" charset="0"/>
            </a:endParaRPr>
          </a:p>
          <a:p>
            <a:pPr algn="ctr"/>
            <a:r>
              <a:rPr lang="en-US" sz="1400" dirty="0"/>
              <a:t>This is not a VCAA publication and does not speak for VCAA.</a:t>
            </a:r>
            <a:endParaRPr lang="en-AU" sz="1400" dirty="0"/>
          </a:p>
          <a:p>
            <a:pPr algn="ctr"/>
            <a:r>
              <a:rPr lang="en-US" sz="1400" dirty="0" smtClean="0">
                <a:latin typeface="+mn-lt"/>
              </a:rPr>
              <a:t>Portions (e.g. exam questions, study design extracts, glossary terms) may be copyright </a:t>
            </a:r>
            <a:r>
              <a:rPr lang="en-AU" sz="1400" dirty="0">
                <a:latin typeface="+mn-lt"/>
              </a:rPr>
              <a:t>Victorian Curriculum and Assessment </a:t>
            </a:r>
            <a:r>
              <a:rPr lang="en-AU" sz="1400" dirty="0" smtClean="0">
                <a:latin typeface="+mn-lt"/>
              </a:rPr>
              <a:t>Authority and are used with permission for educational purposes. </a:t>
            </a:r>
            <a:r>
              <a:rPr lang="en-AU" sz="1400" i="1" dirty="0" smtClean="0">
                <a:latin typeface="+mn-lt"/>
              </a:rPr>
              <a:t>Thanks, guys!</a:t>
            </a:r>
          </a:p>
          <a:p>
            <a:pPr algn="ctr"/>
            <a:r>
              <a:rPr lang="en-US" dirty="0" smtClean="0">
                <a:latin typeface="Calibri" pitchFamily="34" charset="0"/>
              </a:rPr>
              <a:t> </a:t>
            </a:r>
            <a:endParaRPr lang="en-AU" dirty="0">
              <a:latin typeface="Calibri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VCE IT THEORY SLIDESHOWS</a:t>
            </a:r>
            <a:b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AU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2016-2019 study design</a:t>
            </a:r>
            <a:endParaRPr lang="en-AU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18</a:t>
            </a:fld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55776" y="6381328"/>
            <a:ext cx="4392488" cy="3600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 smtClean="0"/>
          </a:p>
          <a:p>
            <a:pPr>
              <a:defRPr/>
            </a:pPr>
            <a:endParaRPr lang="en-A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THANKS!</a:t>
            </a:r>
            <a:endParaRPr lang="en-AU" sz="6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864096"/>
          </a:xfrm>
        </p:spPr>
        <p:txBody>
          <a:bodyPr/>
          <a:lstStyle/>
          <a:p>
            <a:pPr algn="ctr">
              <a:buNone/>
            </a:pPr>
            <a:r>
              <a:rPr lang="en-US" sz="2400" dirty="0" smtClean="0"/>
              <a:t>Because you’ve been so good, here’s a picture you can look at</a:t>
            </a:r>
          </a:p>
          <a:p>
            <a:pPr algn="ctr">
              <a:buNone/>
            </a:pPr>
            <a:r>
              <a:rPr lang="en-US" sz="1800" dirty="0" smtClean="0"/>
              <a:t>while your teacher works out what to do next</a:t>
            </a:r>
            <a:endParaRPr lang="en-AU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Visit vceit.com for more goodies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19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756" y="1910477"/>
            <a:ext cx="4392488" cy="444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9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n-AU" smtClean="0"/>
              <a:t>Trace Tables</a:t>
            </a:r>
            <a:endParaRPr lang="en-AU" dirty="0" smtClean="0"/>
          </a:p>
          <a:p>
            <a:r>
              <a:rPr lang="en-US" smtClean="0"/>
              <a:t>Desk Checks (not directly examinable)</a:t>
            </a:r>
            <a:endParaRPr lang="en-US" dirty="0" smtClean="0"/>
          </a:p>
          <a:p>
            <a:endParaRPr lang="en-US" sz="1400" smtClean="0"/>
          </a:p>
          <a:p>
            <a:pPr marL="0" indent="0">
              <a:buNone/>
            </a:pPr>
            <a:r>
              <a:rPr lang="en-US" sz="2400" smtClean="0"/>
              <a:t>Note: while </a:t>
            </a:r>
            <a:r>
              <a:rPr lang="en-US" sz="2400" b="1" smtClean="0"/>
              <a:t>trace tables</a:t>
            </a:r>
            <a:r>
              <a:rPr lang="en-US" sz="2400" smtClean="0"/>
              <a:t> are explicitly ‘included‘ in SD U3O1 KK08 and are examinable, ‘desk checks’ or ‘walk throughs’ are not named, so they cannot be examined by name.</a:t>
            </a:r>
          </a:p>
          <a:p>
            <a:pPr marL="0" indent="0">
              <a:buNone/>
            </a:pPr>
            <a:r>
              <a:rPr lang="en-US" sz="2400" smtClean="0"/>
              <a:t>Desk checks would, however, qualify under </a:t>
            </a:r>
          </a:p>
          <a:p>
            <a:r>
              <a:rPr lang="en-US" sz="2400" smtClean="0"/>
              <a:t>SD U3O1 KS 4 “</a:t>
            </a:r>
            <a:r>
              <a:rPr lang="en-AU" sz="2400"/>
              <a:t>select and use appropriate techniques to test the functionality </a:t>
            </a:r>
            <a:r>
              <a:rPr lang="en-AU" sz="2400"/>
              <a:t>of </a:t>
            </a:r>
            <a:r>
              <a:rPr lang="en-AU" sz="2400" smtClean="0"/>
              <a:t>modules” and </a:t>
            </a:r>
          </a:p>
          <a:p>
            <a:r>
              <a:rPr lang="en-US" sz="2400" smtClean="0"/>
              <a:t>SD U4O1 KS 3, “</a:t>
            </a:r>
            <a:r>
              <a:rPr lang="en-AU" sz="2400"/>
              <a:t>select and apply testing techniques to confirm that solutions operate as intended, and make </a:t>
            </a:r>
            <a:r>
              <a:rPr lang="en-AU" sz="2400"/>
              <a:t>necessary </a:t>
            </a:r>
            <a:r>
              <a:rPr lang="en-AU" sz="2400" smtClean="0"/>
              <a:t>modifications”</a:t>
            </a:r>
            <a:endParaRPr lang="en-US" sz="2400" smtClean="0"/>
          </a:p>
          <a:p>
            <a:pPr marL="0" indent="0">
              <a:buNone/>
            </a:pPr>
            <a:endParaRPr lang="en-AU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Trace Tables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8"/>
          </a:xfrm>
        </p:spPr>
        <p:txBody>
          <a:bodyPr/>
          <a:lstStyle/>
          <a:p>
            <a:r>
              <a:rPr lang="en-US" sz="2800" smtClean="0"/>
              <a:t>Related to, but are not identical to desk checks.</a:t>
            </a:r>
          </a:p>
          <a:p>
            <a:r>
              <a:rPr lang="en-US" sz="2800" smtClean="0"/>
              <a:t>A method of testing the behaviour of algorithms in pseudocode.</a:t>
            </a:r>
          </a:p>
          <a:p>
            <a:r>
              <a:rPr lang="en-US" sz="2800" smtClean="0"/>
              <a:t>Step-by-step manual calculation of the current values of variables to ensure the actual output agrees with the expected output.</a:t>
            </a:r>
            <a:endParaRPr lang="en-A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Trace Tables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8"/>
          </a:xfrm>
        </p:spPr>
        <p:txBody>
          <a:bodyPr/>
          <a:lstStyle/>
          <a:p>
            <a:r>
              <a:rPr lang="en-AU"/>
              <a:t>Trace tables </a:t>
            </a:r>
            <a:r>
              <a:rPr lang="en-AU"/>
              <a:t>provide </a:t>
            </a:r>
            <a:r>
              <a:rPr lang="en-AU" smtClean="0"/>
              <a:t>a formal </a:t>
            </a:r>
            <a:r>
              <a:rPr lang="en-AU"/>
              <a:t>method for tracing the logic of an algorithm.</a:t>
            </a:r>
          </a:p>
          <a:p>
            <a:r>
              <a:rPr lang="en-AU" smtClean="0"/>
              <a:t>Test data </a:t>
            </a:r>
            <a:r>
              <a:rPr lang="en-AU"/>
              <a:t>is chosen to test all paths within the algorithm.</a:t>
            </a:r>
          </a:p>
          <a:p>
            <a:r>
              <a:rPr lang="en-AU"/>
              <a:t>All variables, constants and formal parameter values need to be </a:t>
            </a:r>
            <a:r>
              <a:rPr lang="en-AU"/>
              <a:t>represented</a:t>
            </a:r>
            <a:r>
              <a:rPr lang="en-AU" smtClean="0"/>
              <a:t>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086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Trace Tables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AU" sz="2000" smtClean="0"/>
              <a:t>Module </a:t>
            </a:r>
            <a:r>
              <a:rPr lang="en-AU" sz="2000"/>
              <a:t>DisplayLargestNumber</a:t>
            </a:r>
          </a:p>
          <a:p>
            <a:pPr marL="0" indent="0">
              <a:buNone/>
            </a:pPr>
            <a:r>
              <a:rPr lang="en-AU" sz="2000"/>
              <a:t>1 </a:t>
            </a:r>
            <a:r>
              <a:rPr lang="en-AU" sz="2000" smtClean="0"/>
              <a:t>	Largest </a:t>
            </a:r>
            <a:r>
              <a:rPr lang="en-AU" sz="2000" smtClean="0">
                <a:sym typeface="Wingdings" panose="05000000000000000000" pitchFamily="2" charset="2"/>
              </a:rPr>
              <a:t></a:t>
            </a:r>
            <a:r>
              <a:rPr lang="en-AU" sz="2000" smtClean="0"/>
              <a:t> </a:t>
            </a:r>
            <a:r>
              <a:rPr lang="en-AU" sz="2000"/>
              <a:t>0</a:t>
            </a:r>
          </a:p>
          <a:p>
            <a:pPr marL="0" indent="0">
              <a:buNone/>
            </a:pPr>
            <a:r>
              <a:rPr lang="en-AU" sz="2000"/>
              <a:t>2 </a:t>
            </a:r>
            <a:r>
              <a:rPr lang="en-AU" sz="2000" smtClean="0"/>
              <a:t>	Input </a:t>
            </a:r>
            <a:r>
              <a:rPr lang="en-AU" sz="2000"/>
              <a:t>(Number)</a:t>
            </a:r>
          </a:p>
          <a:p>
            <a:pPr marL="0" indent="0">
              <a:buNone/>
            </a:pPr>
            <a:r>
              <a:rPr lang="en-AU" sz="2000"/>
              <a:t>3 </a:t>
            </a:r>
            <a:r>
              <a:rPr lang="en-AU" sz="2000" smtClean="0"/>
              <a:t>	Repeat</a:t>
            </a:r>
            <a:endParaRPr lang="en-AU" sz="2000"/>
          </a:p>
          <a:p>
            <a:pPr marL="0" indent="0">
              <a:buNone/>
            </a:pPr>
            <a:r>
              <a:rPr lang="en-AU" sz="2000"/>
              <a:t>4 </a:t>
            </a:r>
            <a:r>
              <a:rPr lang="en-AU" sz="2000" smtClean="0"/>
              <a:t>		If </a:t>
            </a:r>
            <a:r>
              <a:rPr lang="en-AU" sz="2000"/>
              <a:t>Number &gt; Largest then</a:t>
            </a:r>
          </a:p>
          <a:p>
            <a:pPr marL="0" indent="0">
              <a:buNone/>
            </a:pPr>
            <a:r>
              <a:rPr lang="en-AU" sz="2000"/>
              <a:t>5 </a:t>
            </a:r>
            <a:r>
              <a:rPr lang="en-AU" sz="2000" smtClean="0"/>
              <a:t>			Largest </a:t>
            </a:r>
            <a:r>
              <a:rPr lang="en-AU" sz="2000" smtClean="0">
                <a:sym typeface="Wingdings" panose="05000000000000000000" pitchFamily="2" charset="2"/>
              </a:rPr>
              <a:t></a:t>
            </a:r>
            <a:r>
              <a:rPr lang="en-AU" sz="2000" smtClean="0"/>
              <a:t> </a:t>
            </a:r>
            <a:r>
              <a:rPr lang="en-AU" sz="2000"/>
              <a:t>Number</a:t>
            </a:r>
          </a:p>
          <a:p>
            <a:pPr marL="0" indent="0">
              <a:buNone/>
            </a:pPr>
            <a:r>
              <a:rPr lang="en-AU" sz="2000"/>
              <a:t>6 </a:t>
            </a:r>
            <a:r>
              <a:rPr lang="en-AU" sz="2000" smtClean="0"/>
              <a:t>		End </a:t>
            </a:r>
            <a:r>
              <a:rPr lang="en-AU" sz="2000"/>
              <a:t>If</a:t>
            </a:r>
          </a:p>
          <a:p>
            <a:pPr marL="0" indent="0">
              <a:buNone/>
            </a:pPr>
            <a:r>
              <a:rPr lang="en-AU" sz="2000"/>
              <a:t>7 </a:t>
            </a:r>
            <a:r>
              <a:rPr lang="en-AU" sz="2000" smtClean="0"/>
              <a:t>		Input </a:t>
            </a:r>
            <a:r>
              <a:rPr lang="en-AU" sz="2000"/>
              <a:t>(Number)</a:t>
            </a:r>
          </a:p>
          <a:p>
            <a:pPr marL="0" indent="0">
              <a:buNone/>
            </a:pPr>
            <a:r>
              <a:rPr lang="en-AU" sz="2000"/>
              <a:t>8 </a:t>
            </a:r>
            <a:r>
              <a:rPr lang="en-AU" sz="2000" smtClean="0"/>
              <a:t>	Until </a:t>
            </a:r>
            <a:r>
              <a:rPr lang="en-AU" sz="2000"/>
              <a:t>(Number = 999)</a:t>
            </a:r>
          </a:p>
          <a:p>
            <a:pPr marL="0" indent="0">
              <a:buNone/>
            </a:pPr>
            <a:r>
              <a:rPr lang="en-AU" sz="2000"/>
              <a:t>9 </a:t>
            </a:r>
            <a:r>
              <a:rPr lang="en-AU" sz="2000" smtClean="0"/>
              <a:t>	Output </a:t>
            </a:r>
            <a:r>
              <a:rPr lang="en-AU" sz="2000"/>
              <a:t>(‘The largest number is ‘, Largest)</a:t>
            </a:r>
          </a:p>
          <a:p>
            <a:pPr marL="0" indent="0">
              <a:buNone/>
            </a:pPr>
            <a:r>
              <a:rPr lang="en-AU" sz="2000"/>
              <a:t>End Module</a:t>
            </a:r>
            <a:endParaRPr lang="en-AU" sz="1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6998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Trace Tables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8"/>
          </a:xfrm>
        </p:spPr>
        <p:txBody>
          <a:bodyPr/>
          <a:lstStyle/>
          <a:p>
            <a:r>
              <a:rPr lang="en-AU" smtClean="0"/>
              <a:t>Test data values are </a:t>
            </a:r>
            <a:r>
              <a:rPr lang="en-AU"/>
              <a:t>[2, 3, 6, 5, 7, </a:t>
            </a:r>
            <a:r>
              <a:rPr lang="en-AU"/>
              <a:t>999</a:t>
            </a:r>
            <a:r>
              <a:rPr lang="en-AU" smtClean="0"/>
              <a:t>].</a:t>
            </a:r>
          </a:p>
          <a:p>
            <a:r>
              <a:rPr lang="en-US" smtClean="0"/>
              <a:t>In the trace table that follows, numbers at the start of lines represent line numbers of pseudocode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246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313" y="59544"/>
            <a:ext cx="8856984" cy="620366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Trace Tables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28285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904345"/>
              </p:ext>
            </p:extLst>
          </p:nvPr>
        </p:nvGraphicFramePr>
        <p:xfrm>
          <a:off x="395534" y="679910"/>
          <a:ext cx="4176466" cy="59250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9679">
                  <a:extLst>
                    <a:ext uri="{9D8B030D-6E8A-4147-A177-3AD203B41FA5}">
                      <a16:colId xmlns:a16="http://schemas.microsoft.com/office/drawing/2014/main" val="493162225"/>
                    </a:ext>
                  </a:extLst>
                </a:gridCol>
                <a:gridCol w="556427">
                  <a:extLst>
                    <a:ext uri="{9D8B030D-6E8A-4147-A177-3AD203B41FA5}">
                      <a16:colId xmlns:a16="http://schemas.microsoft.com/office/drawing/2014/main" val="143084727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92236313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05707188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526945876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75866031"/>
                    </a:ext>
                  </a:extLst>
                </a:gridCol>
              </a:tblGrid>
              <a:tr h="278602"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b="1" u="none" strike="noStrike">
                          <a:effectLst/>
                        </a:rPr>
                        <a:t>Line</a:t>
                      </a:r>
                      <a:endParaRPr lang="en-AU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3" marR="4503" marT="450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b="1" i="1" u="none" strike="noStrike">
                          <a:effectLst/>
                        </a:rPr>
                        <a:t>Largest</a:t>
                      </a:r>
                      <a:endParaRPr lang="en-AU" sz="14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3" marR="4503" marT="450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b="1" i="1" u="none" strike="noStrike" smtClean="0">
                          <a:effectLst/>
                        </a:rPr>
                        <a:t>Num</a:t>
                      </a:r>
                      <a:endParaRPr lang="en-AU" sz="14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3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400" b="1" i="1" u="none" strike="noStrike" smtClean="0">
                          <a:effectLst/>
                        </a:rPr>
                        <a:t>Num </a:t>
                      </a:r>
                      <a:r>
                        <a:rPr lang="en-AU" sz="1400" b="1" i="1" u="none" strike="noStrike">
                          <a:effectLst/>
                        </a:rPr>
                        <a:t>&gt; </a:t>
                      </a:r>
                      <a:r>
                        <a:rPr lang="en-AU" sz="1400" b="1" i="1" u="none" strike="noStrike" smtClean="0">
                          <a:effectLst/>
                        </a:rPr>
                        <a:t>Largest?</a:t>
                      </a:r>
                      <a:endParaRPr lang="en-AU" sz="14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3" marR="4503" marT="4503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AU" sz="1400" b="1" i="1" u="none" strike="noStrike" smtClean="0">
                          <a:effectLst/>
                        </a:rPr>
                        <a:t>Num </a:t>
                      </a:r>
                      <a:r>
                        <a:rPr lang="en-AU" sz="1400" b="1" i="1" u="none" strike="noStrike">
                          <a:effectLst/>
                        </a:rPr>
                        <a:t>= </a:t>
                      </a:r>
                      <a:r>
                        <a:rPr lang="en-AU" sz="1400" b="1" i="1" u="none" strike="noStrike" smtClean="0">
                          <a:effectLst/>
                        </a:rPr>
                        <a:t>999?</a:t>
                      </a:r>
                      <a:endParaRPr lang="en-AU" sz="14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3" marR="4503" marT="450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b="1" u="none" strike="noStrike">
                          <a:effectLst/>
                        </a:rPr>
                        <a:t>Output</a:t>
                      </a:r>
                      <a:endParaRPr lang="en-AU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3" marR="4503" marT="4503" marB="0"/>
                </a:tc>
                <a:extLst>
                  <a:ext uri="{0D108BD9-81ED-4DB2-BD59-A6C34878D82A}">
                    <a16:rowId xmlns:a16="http://schemas.microsoft.com/office/drawing/2014/main" val="1953697548"/>
                  </a:ext>
                </a:extLst>
              </a:tr>
              <a:tr h="198466"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  <a:latin typeface="Bradley Hand ITC" panose="03070402050302030203" pitchFamily="66" charset="0"/>
                        </a:rPr>
                        <a:t>1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  <a:latin typeface="Bradley Hand ITC" panose="03070402050302030203" pitchFamily="66" charset="0"/>
                        </a:rPr>
                        <a:t>0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extLst>
                  <a:ext uri="{0D108BD9-81ED-4DB2-BD59-A6C34878D82A}">
                    <a16:rowId xmlns:a16="http://schemas.microsoft.com/office/drawing/2014/main" val="2800388296"/>
                  </a:ext>
                </a:extLst>
              </a:tr>
              <a:tr h="198466"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  <a:latin typeface="Bradley Hand ITC" panose="03070402050302030203" pitchFamily="66" charset="0"/>
                        </a:rPr>
                        <a:t>2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  <a:latin typeface="Bradley Hand ITC" panose="03070402050302030203" pitchFamily="66" charset="0"/>
                        </a:rPr>
                        <a:t>2</a:t>
                      </a:r>
                      <a:endParaRPr lang="en-AU" sz="1400" b="1" i="1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extLst>
                  <a:ext uri="{0D108BD9-81ED-4DB2-BD59-A6C34878D82A}">
                    <a16:rowId xmlns:a16="http://schemas.microsoft.com/office/drawing/2014/main" val="4054367405"/>
                  </a:ext>
                </a:extLst>
              </a:tr>
              <a:tr h="198466"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  <a:latin typeface="Bradley Hand ITC" panose="03070402050302030203" pitchFamily="66" charset="0"/>
                        </a:rPr>
                        <a:t>4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AU" sz="1400" u="none" strike="noStrike" smtClean="0">
                          <a:effectLst/>
                          <a:latin typeface="Bradley Hand ITC" panose="03070402050302030203" pitchFamily="66" charset="0"/>
                        </a:rPr>
                        <a:t>T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extLst>
                  <a:ext uri="{0D108BD9-81ED-4DB2-BD59-A6C34878D82A}">
                    <a16:rowId xmlns:a16="http://schemas.microsoft.com/office/drawing/2014/main" val="688049170"/>
                  </a:ext>
                </a:extLst>
              </a:tr>
              <a:tr h="198466"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  <a:latin typeface="Bradley Hand ITC" panose="03070402050302030203" pitchFamily="66" charset="0"/>
                        </a:rPr>
                        <a:t>5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  <a:latin typeface="Bradley Hand ITC" panose="03070402050302030203" pitchFamily="66" charset="0"/>
                        </a:rPr>
                        <a:t>2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extLst>
                  <a:ext uri="{0D108BD9-81ED-4DB2-BD59-A6C34878D82A}">
                    <a16:rowId xmlns:a16="http://schemas.microsoft.com/office/drawing/2014/main" val="1969504059"/>
                  </a:ext>
                </a:extLst>
              </a:tr>
              <a:tr h="198466"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  <a:latin typeface="Bradley Hand ITC" panose="03070402050302030203" pitchFamily="66" charset="0"/>
                        </a:rPr>
                        <a:t>7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  <a:latin typeface="Bradley Hand ITC" panose="03070402050302030203" pitchFamily="66" charset="0"/>
                        </a:rPr>
                        <a:t>3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extLst>
                  <a:ext uri="{0D108BD9-81ED-4DB2-BD59-A6C34878D82A}">
                    <a16:rowId xmlns:a16="http://schemas.microsoft.com/office/drawing/2014/main" val="1705019177"/>
                  </a:ext>
                </a:extLst>
              </a:tr>
              <a:tr h="198466"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  <a:latin typeface="Bradley Hand ITC" panose="03070402050302030203" pitchFamily="66" charset="0"/>
                        </a:rPr>
                        <a:t>8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AU" sz="1400" u="none" strike="noStrike" smtClean="0">
                          <a:effectLst/>
                          <a:latin typeface="Bradley Hand ITC" panose="03070402050302030203" pitchFamily="66" charset="0"/>
                        </a:rPr>
                        <a:t>F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extLst>
                  <a:ext uri="{0D108BD9-81ED-4DB2-BD59-A6C34878D82A}">
                    <a16:rowId xmlns:a16="http://schemas.microsoft.com/office/drawing/2014/main" val="1605346066"/>
                  </a:ext>
                </a:extLst>
              </a:tr>
              <a:tr h="198466"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  <a:latin typeface="Bradley Hand ITC" panose="03070402050302030203" pitchFamily="66" charset="0"/>
                        </a:rPr>
                        <a:t>4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AU" sz="1400" u="none" strike="noStrike" smtClean="0">
                          <a:effectLst/>
                          <a:latin typeface="Bradley Hand ITC" panose="03070402050302030203" pitchFamily="66" charset="0"/>
                        </a:rPr>
                        <a:t>T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extLst>
                  <a:ext uri="{0D108BD9-81ED-4DB2-BD59-A6C34878D82A}">
                    <a16:rowId xmlns:a16="http://schemas.microsoft.com/office/drawing/2014/main" val="56908581"/>
                  </a:ext>
                </a:extLst>
              </a:tr>
              <a:tr h="198466"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  <a:latin typeface="Bradley Hand ITC" panose="03070402050302030203" pitchFamily="66" charset="0"/>
                        </a:rPr>
                        <a:t>5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  <a:latin typeface="Bradley Hand ITC" panose="03070402050302030203" pitchFamily="66" charset="0"/>
                        </a:rPr>
                        <a:t>3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extLst>
                  <a:ext uri="{0D108BD9-81ED-4DB2-BD59-A6C34878D82A}">
                    <a16:rowId xmlns:a16="http://schemas.microsoft.com/office/drawing/2014/main" val="2273235293"/>
                  </a:ext>
                </a:extLst>
              </a:tr>
              <a:tr h="198466"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  <a:latin typeface="Bradley Hand ITC" panose="03070402050302030203" pitchFamily="66" charset="0"/>
                        </a:rPr>
                        <a:t>7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  <a:latin typeface="Bradley Hand ITC" panose="03070402050302030203" pitchFamily="66" charset="0"/>
                        </a:rPr>
                        <a:t>6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extLst>
                  <a:ext uri="{0D108BD9-81ED-4DB2-BD59-A6C34878D82A}">
                    <a16:rowId xmlns:a16="http://schemas.microsoft.com/office/drawing/2014/main" val="2137748385"/>
                  </a:ext>
                </a:extLst>
              </a:tr>
              <a:tr h="198466"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  <a:latin typeface="Bradley Hand ITC" panose="03070402050302030203" pitchFamily="66" charset="0"/>
                        </a:rPr>
                        <a:t>8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AU" sz="1400" u="none" strike="noStrike" smtClean="0">
                          <a:effectLst/>
                          <a:latin typeface="Bradley Hand ITC" panose="03070402050302030203" pitchFamily="66" charset="0"/>
                        </a:rPr>
                        <a:t>F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extLst>
                  <a:ext uri="{0D108BD9-81ED-4DB2-BD59-A6C34878D82A}">
                    <a16:rowId xmlns:a16="http://schemas.microsoft.com/office/drawing/2014/main" val="508555918"/>
                  </a:ext>
                </a:extLst>
              </a:tr>
              <a:tr h="198466"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b="0" u="none" strike="noStrike">
                          <a:effectLst/>
                          <a:latin typeface="Bradley Hand ITC" panose="03070402050302030203" pitchFamily="66" charset="0"/>
                        </a:rPr>
                        <a:t>4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b="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b="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AU" sz="1400" b="0" u="none" strike="noStrike" smtClean="0">
                          <a:effectLst/>
                          <a:latin typeface="Bradley Hand ITC" panose="03070402050302030203" pitchFamily="66" charset="0"/>
                        </a:rPr>
                        <a:t>T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b="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extLst>
                  <a:ext uri="{0D108BD9-81ED-4DB2-BD59-A6C34878D82A}">
                    <a16:rowId xmlns:a16="http://schemas.microsoft.com/office/drawing/2014/main" val="2708514036"/>
                  </a:ext>
                </a:extLst>
              </a:tr>
              <a:tr h="198466"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  <a:latin typeface="Bradley Hand ITC" panose="03070402050302030203" pitchFamily="66" charset="0"/>
                        </a:rPr>
                        <a:t>5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  <a:latin typeface="Bradley Hand ITC" panose="03070402050302030203" pitchFamily="66" charset="0"/>
                        </a:rPr>
                        <a:t>6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extLst>
                  <a:ext uri="{0D108BD9-81ED-4DB2-BD59-A6C34878D82A}">
                    <a16:rowId xmlns:a16="http://schemas.microsoft.com/office/drawing/2014/main" val="3321242493"/>
                  </a:ext>
                </a:extLst>
              </a:tr>
              <a:tr h="198466"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  <a:latin typeface="Bradley Hand ITC" panose="03070402050302030203" pitchFamily="66" charset="0"/>
                        </a:rPr>
                        <a:t>7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  <a:latin typeface="Bradley Hand ITC" panose="03070402050302030203" pitchFamily="66" charset="0"/>
                        </a:rPr>
                        <a:t>5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extLst>
                  <a:ext uri="{0D108BD9-81ED-4DB2-BD59-A6C34878D82A}">
                    <a16:rowId xmlns:a16="http://schemas.microsoft.com/office/drawing/2014/main" val="965923092"/>
                  </a:ext>
                </a:extLst>
              </a:tr>
              <a:tr h="198466"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  <a:latin typeface="Bradley Hand ITC" panose="03070402050302030203" pitchFamily="66" charset="0"/>
                        </a:rPr>
                        <a:t>8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AU" sz="1400" u="none" strike="noStrike" smtClean="0">
                          <a:effectLst/>
                          <a:latin typeface="Bradley Hand ITC" panose="03070402050302030203" pitchFamily="66" charset="0"/>
                        </a:rPr>
                        <a:t>F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extLst>
                  <a:ext uri="{0D108BD9-81ED-4DB2-BD59-A6C34878D82A}">
                    <a16:rowId xmlns:a16="http://schemas.microsoft.com/office/drawing/2014/main" val="205592518"/>
                  </a:ext>
                </a:extLst>
              </a:tr>
              <a:tr h="198466"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b="0" u="none" strike="noStrike">
                          <a:effectLst/>
                          <a:latin typeface="Bradley Hand ITC" panose="03070402050302030203" pitchFamily="66" charset="0"/>
                        </a:rPr>
                        <a:t>4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b="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b="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AU" sz="1400" b="0" u="none" strike="noStrike" smtClean="0">
                          <a:solidFill>
                            <a:srgbClr val="FF0000"/>
                          </a:solidFill>
                          <a:effectLst/>
                          <a:latin typeface="Bradley Hand ITC" panose="03070402050302030203" pitchFamily="66" charset="0"/>
                        </a:rPr>
                        <a:t>F</a:t>
                      </a:r>
                      <a:endParaRPr lang="en-AU" sz="1400" b="0" i="0" u="none" strike="noStrike">
                        <a:solidFill>
                          <a:srgbClr val="FF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b="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extLst>
                  <a:ext uri="{0D108BD9-81ED-4DB2-BD59-A6C34878D82A}">
                    <a16:rowId xmlns:a16="http://schemas.microsoft.com/office/drawing/2014/main" val="184257326"/>
                  </a:ext>
                </a:extLst>
              </a:tr>
              <a:tr h="198466"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  <a:latin typeface="Bradley Hand ITC" panose="03070402050302030203" pitchFamily="66" charset="0"/>
                        </a:rPr>
                        <a:t>7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  <a:latin typeface="Bradley Hand ITC" panose="03070402050302030203" pitchFamily="66" charset="0"/>
                        </a:rPr>
                        <a:t>7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extLst>
                  <a:ext uri="{0D108BD9-81ED-4DB2-BD59-A6C34878D82A}">
                    <a16:rowId xmlns:a16="http://schemas.microsoft.com/office/drawing/2014/main" val="1277090791"/>
                  </a:ext>
                </a:extLst>
              </a:tr>
              <a:tr h="198466"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  <a:latin typeface="Bradley Hand ITC" panose="03070402050302030203" pitchFamily="66" charset="0"/>
                        </a:rPr>
                        <a:t>8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AU" sz="1400" u="none" strike="noStrike" smtClean="0">
                          <a:effectLst/>
                          <a:latin typeface="Bradley Hand ITC" panose="03070402050302030203" pitchFamily="66" charset="0"/>
                        </a:rPr>
                        <a:t>F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extLst>
                  <a:ext uri="{0D108BD9-81ED-4DB2-BD59-A6C34878D82A}">
                    <a16:rowId xmlns:a16="http://schemas.microsoft.com/office/drawing/2014/main" val="4195608127"/>
                  </a:ext>
                </a:extLst>
              </a:tr>
              <a:tr h="198466"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b="0" u="none" strike="noStrike">
                          <a:effectLst/>
                          <a:latin typeface="Bradley Hand ITC" panose="03070402050302030203" pitchFamily="66" charset="0"/>
                        </a:rPr>
                        <a:t>4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b="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b="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AU" sz="1400" b="0" u="none" strike="noStrike" smtClean="0">
                          <a:effectLst/>
                          <a:latin typeface="Bradley Hand ITC" panose="03070402050302030203" pitchFamily="66" charset="0"/>
                        </a:rPr>
                        <a:t>T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b="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extLst>
                  <a:ext uri="{0D108BD9-81ED-4DB2-BD59-A6C34878D82A}">
                    <a16:rowId xmlns:a16="http://schemas.microsoft.com/office/drawing/2014/main" val="910178567"/>
                  </a:ext>
                </a:extLst>
              </a:tr>
              <a:tr h="198466"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  <a:latin typeface="Bradley Hand ITC" panose="03070402050302030203" pitchFamily="66" charset="0"/>
                        </a:rPr>
                        <a:t>5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  <a:latin typeface="Bradley Hand ITC" panose="03070402050302030203" pitchFamily="66" charset="0"/>
                        </a:rPr>
                        <a:t>7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extLst>
                  <a:ext uri="{0D108BD9-81ED-4DB2-BD59-A6C34878D82A}">
                    <a16:rowId xmlns:a16="http://schemas.microsoft.com/office/drawing/2014/main" val="907495203"/>
                  </a:ext>
                </a:extLst>
              </a:tr>
              <a:tr h="198466"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  <a:latin typeface="Bradley Hand ITC" panose="03070402050302030203" pitchFamily="66" charset="0"/>
                        </a:rPr>
                        <a:t>7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  <a:latin typeface="Bradley Hand ITC" panose="03070402050302030203" pitchFamily="66" charset="0"/>
                        </a:rPr>
                        <a:t>999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extLst>
                  <a:ext uri="{0D108BD9-81ED-4DB2-BD59-A6C34878D82A}">
                    <a16:rowId xmlns:a16="http://schemas.microsoft.com/office/drawing/2014/main" val="1297692878"/>
                  </a:ext>
                </a:extLst>
              </a:tr>
              <a:tr h="198466"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  <a:latin typeface="Bradley Hand ITC" panose="03070402050302030203" pitchFamily="66" charset="0"/>
                        </a:rPr>
                        <a:t>8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AU" sz="1400" u="none" strike="noStrike" smtClean="0">
                          <a:solidFill>
                            <a:srgbClr val="FF0000"/>
                          </a:solidFill>
                          <a:effectLst/>
                          <a:latin typeface="Bradley Hand ITC" panose="03070402050302030203" pitchFamily="66" charset="0"/>
                        </a:rPr>
                        <a:t>T</a:t>
                      </a:r>
                      <a:endParaRPr lang="en-AU" sz="1400" b="0" i="0" u="none" strike="noStrike">
                        <a:solidFill>
                          <a:srgbClr val="FF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extLst>
                  <a:ext uri="{0D108BD9-81ED-4DB2-BD59-A6C34878D82A}">
                    <a16:rowId xmlns:a16="http://schemas.microsoft.com/office/drawing/2014/main" val="3773160091"/>
                  </a:ext>
                </a:extLst>
              </a:tr>
              <a:tr h="278602"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  <a:latin typeface="Bradley Hand ITC" panose="03070402050302030203" pitchFamily="66" charset="0"/>
                        </a:rPr>
                        <a:t>9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u="none" strike="noStrike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0527" marR="4503" marT="45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400" i="1" u="none" strike="noStrike" smtClean="0">
                          <a:effectLst/>
                          <a:latin typeface="Bradley Hand ITC" panose="03070402050302030203" pitchFamily="66" charset="0"/>
                        </a:rPr>
                        <a:t>MAX=7</a:t>
                      </a:r>
                      <a:endParaRPr lang="en-AU" sz="1400" b="0" i="1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4503" marR="4503" marT="4503" marB="0"/>
                </a:tc>
                <a:extLst>
                  <a:ext uri="{0D108BD9-81ED-4DB2-BD59-A6C34878D82A}">
                    <a16:rowId xmlns:a16="http://schemas.microsoft.com/office/drawing/2014/main" val="79485828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11149" y="886782"/>
            <a:ext cx="324036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AU"/>
              <a:t>1 </a:t>
            </a:r>
            <a:r>
              <a:rPr lang="en-AU" smtClean="0"/>
              <a:t>  Largest </a:t>
            </a:r>
            <a:r>
              <a:rPr lang="en-AU">
                <a:sym typeface="Wingdings" panose="05000000000000000000" pitchFamily="2" charset="2"/>
              </a:rPr>
              <a:t></a:t>
            </a:r>
            <a:r>
              <a:rPr lang="en-AU"/>
              <a:t> 0</a:t>
            </a:r>
          </a:p>
          <a:p>
            <a:pPr marL="0" indent="0">
              <a:buNone/>
            </a:pPr>
            <a:r>
              <a:rPr lang="en-AU"/>
              <a:t>2 </a:t>
            </a:r>
            <a:r>
              <a:rPr lang="en-AU" smtClean="0"/>
              <a:t>  Input </a:t>
            </a:r>
            <a:r>
              <a:rPr lang="en-AU"/>
              <a:t>(Num)</a:t>
            </a:r>
          </a:p>
          <a:p>
            <a:pPr marL="0" indent="0">
              <a:buNone/>
            </a:pPr>
            <a:r>
              <a:rPr lang="en-AU"/>
              <a:t>3 </a:t>
            </a:r>
            <a:r>
              <a:rPr lang="en-AU" smtClean="0"/>
              <a:t>  Repeat</a:t>
            </a:r>
            <a:endParaRPr lang="en-AU"/>
          </a:p>
          <a:p>
            <a:pPr marL="0" indent="0">
              <a:buNone/>
            </a:pPr>
            <a:r>
              <a:rPr lang="en-AU"/>
              <a:t>4 </a:t>
            </a:r>
            <a:r>
              <a:rPr lang="en-AU" smtClean="0"/>
              <a:t>     If </a:t>
            </a:r>
            <a:r>
              <a:rPr lang="en-AU"/>
              <a:t>Num &gt; Largest then</a:t>
            </a:r>
          </a:p>
          <a:p>
            <a:pPr marL="0" indent="0">
              <a:buNone/>
            </a:pPr>
            <a:r>
              <a:rPr lang="en-AU"/>
              <a:t>5 </a:t>
            </a:r>
            <a:r>
              <a:rPr lang="en-AU" smtClean="0"/>
              <a:t>        Largest </a:t>
            </a:r>
            <a:r>
              <a:rPr lang="en-AU">
                <a:sym typeface="Wingdings" panose="05000000000000000000" pitchFamily="2" charset="2"/>
              </a:rPr>
              <a:t></a:t>
            </a:r>
            <a:r>
              <a:rPr lang="en-AU"/>
              <a:t> Num</a:t>
            </a:r>
          </a:p>
          <a:p>
            <a:pPr marL="0" indent="0">
              <a:buNone/>
            </a:pPr>
            <a:r>
              <a:rPr lang="en-AU"/>
              <a:t>6 </a:t>
            </a:r>
            <a:r>
              <a:rPr lang="en-AU" smtClean="0"/>
              <a:t>     End </a:t>
            </a:r>
            <a:r>
              <a:rPr lang="en-AU"/>
              <a:t>If</a:t>
            </a:r>
          </a:p>
          <a:p>
            <a:pPr marL="0" indent="0">
              <a:buNone/>
            </a:pPr>
            <a:r>
              <a:rPr lang="en-AU"/>
              <a:t>7 </a:t>
            </a:r>
            <a:r>
              <a:rPr lang="en-AU" smtClean="0"/>
              <a:t>     Input </a:t>
            </a:r>
            <a:r>
              <a:rPr lang="en-AU"/>
              <a:t>(Num)</a:t>
            </a:r>
          </a:p>
          <a:p>
            <a:pPr marL="0" indent="0">
              <a:buNone/>
            </a:pPr>
            <a:r>
              <a:rPr lang="en-AU"/>
              <a:t>8 </a:t>
            </a:r>
            <a:r>
              <a:rPr lang="en-AU" smtClean="0"/>
              <a:t>  Until </a:t>
            </a:r>
            <a:r>
              <a:rPr lang="en-AU"/>
              <a:t>(Num = 999)</a:t>
            </a:r>
          </a:p>
          <a:p>
            <a:pPr marL="0" indent="0">
              <a:buNone/>
            </a:pPr>
            <a:r>
              <a:rPr lang="en-AU"/>
              <a:t>9 </a:t>
            </a:r>
            <a:r>
              <a:rPr lang="en-AU" smtClean="0"/>
              <a:t>  Output </a:t>
            </a:r>
            <a:r>
              <a:rPr lang="en-AU"/>
              <a:t>(‘MAX= ‘, Largest)</a:t>
            </a:r>
          </a:p>
          <a:p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5211149" y="4509120"/>
            <a:ext cx="31772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Notes: </a:t>
            </a:r>
          </a:p>
          <a:p>
            <a:r>
              <a:rPr lang="en-US" sz="1400" smtClean="0"/>
              <a:t>- T=True, F=False.</a:t>
            </a:r>
          </a:p>
          <a:p>
            <a:r>
              <a:rPr lang="en-US" sz="1400" smtClean="0"/>
              <a:t>- This variety is called the “expanded method”.</a:t>
            </a:r>
          </a:p>
          <a:p>
            <a:r>
              <a:rPr lang="en-US" sz="1400" smtClean="0"/>
              <a:t>- I used yellow highlighting to emphasise the iterations of the REPEAT loop.</a:t>
            </a:r>
            <a:endParaRPr lang="en-AU" sz="1400"/>
          </a:p>
        </p:txBody>
      </p:sp>
    </p:spTree>
    <p:extLst>
      <p:ext uri="{BB962C8B-B14F-4D97-AF65-F5344CB8AC3E}">
        <p14:creationId xmlns:p14="http://schemas.microsoft.com/office/powerpoint/2010/main" val="14414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Trace Tables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/>
          <a:lstStyle/>
          <a:p>
            <a:r>
              <a:rPr lang="en-US" smtClean="0"/>
              <a:t>Note – this only works if you FASTIDIOUSLY and EXACTLY follow EVERY line of the pseudocode like a human compiler.</a:t>
            </a:r>
          </a:p>
          <a:p>
            <a:r>
              <a:rPr lang="en-US" smtClean="0"/>
              <a:t>It is very useful for classical exam questions of the type:</a:t>
            </a:r>
          </a:p>
          <a:p>
            <a:pPr lvl="1"/>
            <a:r>
              <a:rPr lang="en-US" i="1" smtClean="0"/>
              <a:t>Here is some pseudocode. </a:t>
            </a:r>
          </a:p>
          <a:p>
            <a:pPr lvl="1"/>
            <a:r>
              <a:rPr lang="en-US" i="1" smtClean="0"/>
              <a:t>What is the expected output? </a:t>
            </a:r>
          </a:p>
          <a:p>
            <a:pPr lvl="1"/>
            <a:r>
              <a:rPr lang="en-US" i="1" smtClean="0"/>
              <a:t>What is the actual output? </a:t>
            </a:r>
          </a:p>
          <a:p>
            <a:pPr lvl="1"/>
            <a:r>
              <a:rPr lang="en-US" i="1" smtClean="0"/>
              <a:t>Where in the code is the error? </a:t>
            </a:r>
          </a:p>
          <a:p>
            <a:pPr lvl="1"/>
            <a:r>
              <a:rPr lang="en-US" i="1" smtClean="0"/>
              <a:t>How would you fix the error?”</a:t>
            </a:r>
            <a:endParaRPr lang="en-AU" i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827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Desk Checks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/>
          <a:lstStyle/>
          <a:p>
            <a:r>
              <a:rPr lang="en-US" smtClean="0"/>
              <a:t>Similar to trace tables in that every line of pseudocode is traced manually to determine current variable values and correct program flow.</a:t>
            </a:r>
            <a:endParaRPr lang="en-AU" i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732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1282</Words>
  <Application>Microsoft Office PowerPoint</Application>
  <PresentationFormat>On-screen Show (4:3)</PresentationFormat>
  <Paragraphs>380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Bradley Hand ITC</vt:lpstr>
      <vt:lpstr>Calibri</vt:lpstr>
      <vt:lpstr>Wingdings</vt:lpstr>
      <vt:lpstr>Office Theme</vt:lpstr>
      <vt:lpstr>VCE IT Theory Slideshows by Mark Kelly 2016-2019 study design</vt:lpstr>
      <vt:lpstr>Contents</vt:lpstr>
      <vt:lpstr>Trace Tables</vt:lpstr>
      <vt:lpstr>Trace Tables</vt:lpstr>
      <vt:lpstr>Trace Tables</vt:lpstr>
      <vt:lpstr>Trace Tables</vt:lpstr>
      <vt:lpstr>Trace Tables</vt:lpstr>
      <vt:lpstr>Trace Tables</vt:lpstr>
      <vt:lpstr>Desk Checks</vt:lpstr>
      <vt:lpstr>Desk Checks</vt:lpstr>
      <vt:lpstr>Desk Checks</vt:lpstr>
      <vt:lpstr>Desk Checks</vt:lpstr>
      <vt:lpstr>Desk Checks</vt:lpstr>
      <vt:lpstr>Try A Desk Check (2015 SD Exam C4)</vt:lpstr>
      <vt:lpstr>Try A Desk Check (2015 SD Exam C4)</vt:lpstr>
      <vt:lpstr>Try A Desk Check (2015 SD Exam C4)</vt:lpstr>
      <vt:lpstr>References</vt:lpstr>
      <vt:lpstr>VCE IT THEORY SLIDESHOWS 2016-2019 study design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Applications Theory Slideshows</dc:title>
  <dc:creator>kel</dc:creator>
  <cp:lastModifiedBy>Mark Kelly</cp:lastModifiedBy>
  <cp:revision>27</cp:revision>
  <dcterms:created xsi:type="dcterms:W3CDTF">2009-02-06T03:31:51Z</dcterms:created>
  <dcterms:modified xsi:type="dcterms:W3CDTF">2015-12-14T02:34:04Z</dcterms:modified>
</cp:coreProperties>
</file>