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330" r:id="rId7"/>
    <p:sldId id="264" r:id="rId8"/>
    <p:sldId id="265" r:id="rId9"/>
    <p:sldId id="266" r:id="rId10"/>
    <p:sldId id="267" r:id="rId11"/>
    <p:sldId id="269" r:id="rId12"/>
    <p:sldId id="268" r:id="rId13"/>
    <p:sldId id="279" r:id="rId14"/>
    <p:sldId id="331" r:id="rId15"/>
    <p:sldId id="332" r:id="rId16"/>
    <p:sldId id="333" r:id="rId17"/>
    <p:sldId id="270" r:id="rId18"/>
    <p:sldId id="271" r:id="rId19"/>
    <p:sldId id="272" r:id="rId20"/>
    <p:sldId id="273" r:id="rId21"/>
    <p:sldId id="274" r:id="rId22"/>
    <p:sldId id="262" r:id="rId23"/>
    <p:sldId id="364" r:id="rId24"/>
    <p:sldId id="280" r:id="rId25"/>
    <p:sldId id="321" r:id="rId26"/>
    <p:sldId id="281" r:id="rId27"/>
    <p:sldId id="282" r:id="rId28"/>
    <p:sldId id="283" r:id="rId29"/>
    <p:sldId id="284" r:id="rId30"/>
    <p:sldId id="285" r:id="rId31"/>
    <p:sldId id="286" r:id="rId32"/>
    <p:sldId id="296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1" r:id="rId45"/>
    <p:sldId id="304" r:id="rId46"/>
    <p:sldId id="365" r:id="rId47"/>
    <p:sldId id="305" r:id="rId48"/>
    <p:sldId id="366" r:id="rId49"/>
    <p:sldId id="334" r:id="rId50"/>
    <p:sldId id="354" r:id="rId51"/>
    <p:sldId id="306" r:id="rId52"/>
    <p:sldId id="307" r:id="rId53"/>
    <p:sldId id="308" r:id="rId54"/>
    <p:sldId id="323" r:id="rId55"/>
    <p:sldId id="324" r:id="rId56"/>
    <p:sldId id="335" r:id="rId57"/>
    <p:sldId id="309" r:id="rId58"/>
    <p:sldId id="310" r:id="rId59"/>
    <p:sldId id="337" r:id="rId60"/>
    <p:sldId id="317" r:id="rId61"/>
    <p:sldId id="316" r:id="rId62"/>
    <p:sldId id="318" r:id="rId63"/>
    <p:sldId id="319" r:id="rId64"/>
    <p:sldId id="326" r:id="rId65"/>
    <p:sldId id="338" r:id="rId66"/>
    <p:sldId id="327" r:id="rId67"/>
    <p:sldId id="339" r:id="rId68"/>
    <p:sldId id="328" r:id="rId69"/>
    <p:sldId id="340" r:id="rId70"/>
    <p:sldId id="341" r:id="rId71"/>
    <p:sldId id="342" r:id="rId72"/>
    <p:sldId id="343" r:id="rId73"/>
    <p:sldId id="345" r:id="rId74"/>
    <p:sldId id="344" r:id="rId75"/>
    <p:sldId id="347" r:id="rId76"/>
    <p:sldId id="348" r:id="rId77"/>
    <p:sldId id="349" r:id="rId78"/>
    <p:sldId id="350" r:id="rId79"/>
    <p:sldId id="351" r:id="rId80"/>
    <p:sldId id="352" r:id="rId81"/>
    <p:sldId id="329" r:id="rId82"/>
    <p:sldId id="353" r:id="rId83"/>
    <p:sldId id="355" r:id="rId84"/>
    <p:sldId id="356" r:id="rId85"/>
    <p:sldId id="357" r:id="rId86"/>
    <p:sldId id="358" r:id="rId87"/>
    <p:sldId id="359" r:id="rId88"/>
    <p:sldId id="362" r:id="rId89"/>
    <p:sldId id="360" r:id="rId90"/>
    <p:sldId id="361" r:id="rId91"/>
    <p:sldId id="363" r:id="rId92"/>
    <p:sldId id="320" r:id="rId93"/>
    <p:sldId id="257" r:id="rId94"/>
    <p:sldId id="367" r:id="rId9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1" autoAdjust="0"/>
    <p:restoredTop sz="94660"/>
  </p:normalViewPr>
  <p:slideViewPr>
    <p:cSldViewPr>
      <p:cViewPr varScale="1">
        <p:scale>
          <a:sx n="96" d="100"/>
          <a:sy n="96" d="100"/>
        </p:scale>
        <p:origin x="1038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2CDC6-0A70-4B61-9416-E4FB8C301B23}" type="datetimeFigureOut">
              <a:rPr lang="en-US"/>
              <a:pPr>
                <a:defRPr/>
              </a:pPr>
              <a:t>12/13/2016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5C6A7-0549-4DF7-9F8D-FFB7E1C5B37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0786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EAB7E-0E23-4498-9E30-321ADA46DE37}" type="datetimeFigureOut">
              <a:rPr lang="en-US"/>
              <a:pPr>
                <a:defRPr/>
              </a:pPr>
              <a:t>12/13/2016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4B0BC-01B1-4E34-B3E3-59C1D39951E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214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40D4E-45BA-4F24-9437-EEDBE4635EDF}" type="datetimeFigureOut">
              <a:rPr lang="en-US"/>
              <a:pPr>
                <a:defRPr/>
              </a:pPr>
              <a:t>12/13/2016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160F5-8757-424D-B608-6C6D26CB93E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492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80FCC-4BA6-4A21-9E92-ECE89E0F4104}" type="datetimeFigureOut">
              <a:rPr lang="en-US"/>
              <a:pPr>
                <a:defRPr/>
              </a:pPr>
              <a:t>12/13/2016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E7C389-554F-4856-8FA2-DCD57D4B530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3167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9D011-C04E-4446-8E63-842F843ED324}" type="datetimeFigureOut">
              <a:rPr lang="en-US"/>
              <a:pPr>
                <a:defRPr/>
              </a:pPr>
              <a:t>12/13/2016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5ACDA-7CE6-4ED1-B9E1-6D6A095258B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5574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5815F-428F-4910-B67C-B983BEB79977}" type="datetimeFigureOut">
              <a:rPr lang="en-US"/>
              <a:pPr>
                <a:defRPr/>
              </a:pPr>
              <a:t>12/13/2016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BB0F58-E1EE-4C1D-9BC7-D48F9321081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0113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B5EE0-CD4F-4126-B37B-3202B7FD5109}" type="datetimeFigureOut">
              <a:rPr lang="en-US"/>
              <a:pPr>
                <a:defRPr/>
              </a:pPr>
              <a:t>12/13/2016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A87D53-1304-4C92-81D1-5BE02D2372E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9154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09CD4-6A61-41AD-97E9-E7705B90D9E3}" type="datetimeFigureOut">
              <a:rPr lang="en-US"/>
              <a:pPr>
                <a:defRPr/>
              </a:pPr>
              <a:t>12/13/2016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DF16C-313E-47A1-A3B0-EA50022D5A0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0218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10974-95D6-4DA8-BFCC-129307A32B39}" type="datetimeFigureOut">
              <a:rPr lang="en-US"/>
              <a:pPr>
                <a:defRPr/>
              </a:pPr>
              <a:t>12/13/2016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28275-9578-42D1-8E00-84942F21895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5290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6C542-BC01-4448-8EE6-50D3340DCB60}" type="datetimeFigureOut">
              <a:rPr lang="en-US"/>
              <a:pPr>
                <a:defRPr/>
              </a:pPr>
              <a:t>12/13/2016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CB26B-4190-4547-B88D-3178D9A35AD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5371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7735B-3F6E-46C9-9704-37A270989598}" type="datetimeFigureOut">
              <a:rPr lang="en-US"/>
              <a:pPr>
                <a:defRPr/>
              </a:pPr>
              <a:t>12/13/2016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E0B53-3615-4936-BEF3-0809C30AB2B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0110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CD08A8-DD60-4928-8144-8586D8EA474A}" type="datetimeFigureOut">
              <a:rPr lang="en-US"/>
              <a:pPr>
                <a:defRPr/>
              </a:pPr>
              <a:t>12/13/2016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35808DC-CD9F-480E-87BE-DBE3F55D38DE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2492375"/>
            <a:ext cx="58388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1"/>
          <p:cNvSpPr>
            <a:spLocks noGrp="1"/>
          </p:cNvSpPr>
          <p:nvPr>
            <p:ph type="ctrTitle"/>
          </p:nvPr>
        </p:nvSpPr>
        <p:spPr>
          <a:xfrm>
            <a:off x="714375" y="500063"/>
            <a:ext cx="7772400" cy="714375"/>
          </a:xfrm>
        </p:spPr>
        <p:txBody>
          <a:bodyPr/>
          <a:lstStyle/>
          <a:p>
            <a:pPr eaLnBrk="1" hangingPunct="1"/>
            <a:r>
              <a:rPr lang="en-AU" altLang="en-US" sz="3200" i="1"/>
              <a:t>Software </a:t>
            </a:r>
            <a:r>
              <a:rPr lang="en-AU" altLang="en-US" sz="3200" i="1"/>
              <a:t>Development 2016-2019</a:t>
            </a:r>
            <a:br>
              <a:rPr lang="en-AU" altLang="en-US" sz="3200" i="1"/>
            </a:br>
            <a:r>
              <a:rPr lang="en-AU" altLang="en-US" sz="3200" i="1"/>
              <a:t>Theory Slideshows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9700" y="4005263"/>
            <a:ext cx="3736975" cy="1752600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AU" sz="2400" dirty="0"/>
              <a:t>By Mark Kelly</a:t>
            </a:r>
          </a:p>
          <a:p>
            <a:pPr algn="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AU" sz="2400" dirty="0"/>
              <a:t>mark@vceit.com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AU" sz="2400" dirty="0"/>
              <a:t>Vceit.com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55875" y="1628775"/>
            <a:ext cx="6145213" cy="1425575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AU" sz="6000" b="1" i="1" dirty="0">
                <a:latin typeface="+mj-lt"/>
                <a:ea typeface="+mj-ea"/>
                <a:cs typeface="+mj-cs"/>
              </a:rPr>
              <a:t>Use Case Diagrams</a:t>
            </a:r>
            <a:r>
              <a:rPr lang="en-AU" sz="6000" i="1" dirty="0">
                <a:latin typeface="+mj-lt"/>
                <a:ea typeface="+mj-ea"/>
                <a:cs typeface="+mj-cs"/>
              </a:rPr>
              <a:t> </a:t>
            </a:r>
          </a:p>
          <a:p>
            <a:pPr algn="r" fontAlgn="auto">
              <a:spcAft>
                <a:spcPts val="0"/>
              </a:spcAft>
              <a:defRPr/>
            </a:pPr>
            <a:r>
              <a:rPr lang="en-AU" sz="2200" i="1" dirty="0">
                <a:latin typeface="+mj-lt"/>
                <a:ea typeface="+mj-ea"/>
                <a:cs typeface="+mj-cs"/>
              </a:rPr>
              <a:t>Version 4</a:t>
            </a:r>
          </a:p>
          <a:p>
            <a:pPr algn="r" fontAlgn="auto">
              <a:spcAft>
                <a:spcPts val="0"/>
              </a:spcAft>
              <a:defRPr/>
            </a:pPr>
            <a:r>
              <a:rPr lang="en-AU" sz="2200" i="1" dirty="0">
                <a:latin typeface="+mj-lt"/>
                <a:ea typeface="+mj-ea"/>
                <a:cs typeface="+mj-cs"/>
              </a:rPr>
              <a:t>Last changed 29 Feb 12</a:t>
            </a:r>
            <a:endParaRPr lang="en-AU" sz="3200" i="1" dirty="0">
              <a:latin typeface="+mj-lt"/>
              <a:ea typeface="+mj-ea"/>
              <a:cs typeface="+mj-cs"/>
            </a:endParaRPr>
          </a:p>
        </p:txBody>
      </p:sp>
      <p:sp>
        <p:nvSpPr>
          <p:cNvPr id="2054" name="TextBox 5"/>
          <p:cNvSpPr txBox="1">
            <a:spLocks noChangeArrowheads="1"/>
          </p:cNvSpPr>
          <p:nvPr/>
        </p:nvSpPr>
        <p:spPr bwMode="auto">
          <a:xfrm>
            <a:off x="539750" y="6581775"/>
            <a:ext cx="2879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1200" i="1"/>
              <a:t>Use-case actors relaxing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1133475"/>
            <a:ext cx="326707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ACTORS</a:t>
            </a:r>
          </a:p>
        </p:txBody>
      </p:sp>
      <p:sp>
        <p:nvSpPr>
          <p:cNvPr id="11268" name="Content Placeholder 2"/>
          <p:cNvSpPr>
            <a:spLocks noGrp="1"/>
          </p:cNvSpPr>
          <p:nvPr>
            <p:ph idx="1"/>
          </p:nvPr>
        </p:nvSpPr>
        <p:spPr>
          <a:xfrm>
            <a:off x="179388" y="1484313"/>
            <a:ext cx="8229600" cy="4525962"/>
          </a:xfrm>
        </p:spPr>
        <p:txBody>
          <a:bodyPr/>
          <a:lstStyle/>
          <a:p>
            <a:r>
              <a:rPr lang="en-AU" altLang="en-US"/>
              <a:t>A </a:t>
            </a:r>
            <a:r>
              <a:rPr lang="en-AU" altLang="en-US" b="1"/>
              <a:t>person</a:t>
            </a:r>
            <a:r>
              <a:rPr lang="en-AU" altLang="en-US"/>
              <a:t>, </a:t>
            </a:r>
            <a:r>
              <a:rPr lang="en-AU" altLang="en-US" b="1"/>
              <a:t>organisation</a:t>
            </a:r>
            <a:r>
              <a:rPr lang="en-AU" altLang="en-US"/>
              <a:t>, or </a:t>
            </a:r>
            <a:r>
              <a:rPr lang="en-AU" altLang="en-US" b="1"/>
              <a:t>external system </a:t>
            </a:r>
            <a:r>
              <a:rPr lang="en-AU" altLang="en-US"/>
              <a:t>that plays a role in the system being developed.</a:t>
            </a:r>
          </a:p>
          <a:p>
            <a:r>
              <a:rPr lang="en-AU" altLang="en-US"/>
              <a:t>May initiate </a:t>
            </a:r>
            <a:r>
              <a:rPr lang="en-AU" altLang="en-US" i="1"/>
              <a:t>or</a:t>
            </a:r>
            <a:r>
              <a:rPr lang="en-AU" altLang="en-US"/>
              <a:t> participate in processes.</a:t>
            </a:r>
          </a:p>
          <a:p>
            <a:r>
              <a:rPr lang="en-AU" altLang="en-US"/>
              <a:t>Actors are drawn as </a:t>
            </a:r>
            <a:r>
              <a:rPr lang="en-AU" altLang="en-US" b="1"/>
              <a:t>stick figures</a:t>
            </a:r>
            <a:r>
              <a:rPr lang="en-AU" altLang="en-US"/>
              <a:t>. </a:t>
            </a:r>
          </a:p>
          <a:p>
            <a:r>
              <a:rPr lang="en-AU" altLang="en-US"/>
              <a:t>Cos stick figures are </a:t>
            </a:r>
            <a:r>
              <a:rPr lang="en-AU" altLang="en-US" b="1"/>
              <a:t>cool</a:t>
            </a:r>
            <a:r>
              <a:rPr lang="en-AU" altLang="en-US"/>
              <a:t>. </a:t>
            </a:r>
          </a:p>
          <a:p>
            <a:r>
              <a:rPr lang="en-AU" altLang="en-US"/>
              <a:t>Like </a:t>
            </a:r>
            <a:r>
              <a:rPr lang="en-AU" altLang="en-US" b="1"/>
              <a:t>ninjas</a:t>
            </a:r>
            <a:r>
              <a:rPr lang="en-AU" altLang="en-US"/>
              <a:t>, but without swords. </a:t>
            </a:r>
          </a:p>
          <a:p>
            <a:endParaRPr lang="en-A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ACTORS	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Always drawn around the </a:t>
            </a:r>
            <a:r>
              <a:rPr lang="en-AU" altLang="en-US" b="1"/>
              <a:t>edges</a:t>
            </a:r>
            <a:r>
              <a:rPr lang="en-AU" altLang="en-US"/>
              <a:t> of the UCD</a:t>
            </a:r>
          </a:p>
          <a:p>
            <a:r>
              <a:rPr lang="en-AU" altLang="en-US"/>
              <a:t>The same actor only appears </a:t>
            </a:r>
            <a:r>
              <a:rPr lang="en-AU" altLang="en-US" b="1"/>
              <a:t>once</a:t>
            </a:r>
            <a:r>
              <a:rPr lang="en-AU" altLang="en-US"/>
              <a:t> in a UCD*</a:t>
            </a:r>
          </a:p>
          <a:p>
            <a:r>
              <a:rPr lang="en-AU" altLang="en-US"/>
              <a:t>Must be connected to at least one process</a:t>
            </a:r>
          </a:p>
          <a:p>
            <a:r>
              <a:rPr lang="en-AU" altLang="en-US"/>
              <a:t>A ‘process’ is called a </a:t>
            </a:r>
            <a:r>
              <a:rPr lang="en-AU" altLang="en-US" b="1"/>
              <a:t>Use Case</a:t>
            </a:r>
            <a:r>
              <a:rPr lang="en-AU" altLang="en-US"/>
              <a:t>.</a:t>
            </a:r>
          </a:p>
          <a:p>
            <a:endParaRPr lang="en-AU" altLang="en-US"/>
          </a:p>
          <a:p>
            <a:pPr>
              <a:buFont typeface="Arial" panose="020B0604020202020204" pitchFamily="34" charset="0"/>
              <a:buNone/>
            </a:pPr>
            <a:r>
              <a:rPr lang="en-AU" altLang="en-US"/>
              <a:t>*</a:t>
            </a:r>
            <a:r>
              <a:rPr lang="en-AU" altLang="en-US" sz="2400"/>
              <a:t>unlike a DFD where external entities can appear more than once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Use Case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525962"/>
          </a:xfrm>
        </p:spPr>
        <p:txBody>
          <a:bodyPr/>
          <a:lstStyle/>
          <a:p>
            <a:r>
              <a:rPr lang="en-AU" altLang="en-US"/>
              <a:t>Pronounced “yoose case”, not “yooze case”</a:t>
            </a:r>
          </a:p>
          <a:p>
            <a:r>
              <a:rPr lang="en-AU" altLang="en-US"/>
              <a:t>Drawn as an </a:t>
            </a:r>
            <a:r>
              <a:rPr lang="en-AU" altLang="en-US" b="1"/>
              <a:t>oval </a:t>
            </a:r>
            <a:r>
              <a:rPr lang="en-AU" altLang="en-US"/>
              <a:t>or</a:t>
            </a:r>
            <a:r>
              <a:rPr lang="en-AU" altLang="en-US" b="1"/>
              <a:t> circle</a:t>
            </a:r>
          </a:p>
          <a:p>
            <a:r>
              <a:rPr lang="en-AU" altLang="en-US"/>
              <a:t>Name is put in the circle</a:t>
            </a:r>
          </a:p>
          <a:p>
            <a:r>
              <a:rPr lang="en-AU" altLang="en-US"/>
              <a:t>Name must start with an </a:t>
            </a:r>
            <a:r>
              <a:rPr lang="en-AU" altLang="en-US" b="1"/>
              <a:t>active verb</a:t>
            </a:r>
            <a:r>
              <a:rPr lang="en-AU" altLang="en-US"/>
              <a:t> (“make”, “open” etc)</a:t>
            </a:r>
          </a:p>
          <a:p>
            <a:endParaRPr lang="en-AU" altLang="en-US"/>
          </a:p>
        </p:txBody>
      </p:sp>
      <p:pic>
        <p:nvPicPr>
          <p:cNvPr id="13316" name="Picture 3" descr="usecasebasic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868863"/>
            <a:ext cx="771207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Watch out!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In a use case’s name don't combine sentences with commas or '</a:t>
            </a:r>
            <a:r>
              <a:rPr lang="en-AU" altLang="en-US" b="1"/>
              <a:t>and</a:t>
            </a:r>
            <a:r>
              <a:rPr lang="en-AU" altLang="en-US"/>
              <a:t>‘*. </a:t>
            </a:r>
          </a:p>
          <a:p>
            <a:r>
              <a:rPr lang="en-AU" altLang="en-US"/>
              <a:t>This implies that </a:t>
            </a:r>
            <a:r>
              <a:rPr lang="en-AU" altLang="en-US" b="1"/>
              <a:t>multiple actions</a:t>
            </a:r>
            <a:r>
              <a:rPr lang="en-AU" altLang="en-US"/>
              <a:t> have been combined.</a:t>
            </a:r>
          </a:p>
          <a:p>
            <a:r>
              <a:rPr lang="en-AU" altLang="en-US"/>
              <a:t>If you see a process with an AND, snap it into two processes</a:t>
            </a:r>
          </a:p>
          <a:p>
            <a:endParaRPr lang="en-AU" altLang="en-US"/>
          </a:p>
          <a:p>
            <a:pPr>
              <a:buFont typeface="Arial" panose="020B0604020202020204" pitchFamily="34" charset="0"/>
              <a:buNone/>
            </a:pPr>
            <a:r>
              <a:rPr lang="en-AU" altLang="en-US"/>
              <a:t>*</a:t>
            </a:r>
            <a:r>
              <a:rPr lang="en-AU" altLang="en-US" sz="2400"/>
              <a:t>Same rule applies in DFDs</a:t>
            </a:r>
            <a:endParaRPr lang="en-A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AND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AU" altLang="en-US"/>
              <a:t>“Secretary books quote and advises customer of the date”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AND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AU" altLang="en-US"/>
              <a:t>“Secretary books quote </a:t>
            </a:r>
            <a:r>
              <a:rPr lang="en-AU" altLang="en-US" b="1">
                <a:solidFill>
                  <a:srgbClr val="FF0000"/>
                </a:solidFill>
              </a:rPr>
              <a:t>and</a:t>
            </a:r>
            <a:r>
              <a:rPr lang="en-AU" altLang="en-US"/>
              <a:t> advises customer of the date”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Should be…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AU" altLang="en-US"/>
              <a:t>“Secretary books quote”</a:t>
            </a:r>
          </a:p>
          <a:p>
            <a:pPr>
              <a:buFont typeface="Arial" panose="020B0604020202020204" pitchFamily="34" charset="0"/>
              <a:buNone/>
            </a:pPr>
            <a:r>
              <a:rPr lang="en-AU" altLang="en-US"/>
              <a:t>“Secretary advises customer of the date”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b="1"/>
              <a:t>Associations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r>
              <a:rPr lang="en-AU" altLang="en-US"/>
              <a:t>Sometimes called “communication”</a:t>
            </a:r>
          </a:p>
          <a:p>
            <a:r>
              <a:rPr lang="en-AU" altLang="en-US"/>
              <a:t>Shown as a line.</a:t>
            </a:r>
          </a:p>
          <a:p>
            <a:r>
              <a:rPr lang="en-AU" altLang="en-US"/>
              <a:t>Sometimes shown as </a:t>
            </a:r>
            <a:r>
              <a:rPr lang="en-AU" altLang="en-US" b="1"/>
              <a:t>arrow</a:t>
            </a:r>
            <a:r>
              <a:rPr lang="en-AU" altLang="en-US"/>
              <a:t> (more details later)</a:t>
            </a:r>
          </a:p>
          <a:p>
            <a:r>
              <a:rPr lang="en-AU" altLang="en-US"/>
              <a:t>Connects an actor to a use case.</a:t>
            </a:r>
          </a:p>
          <a:p>
            <a:r>
              <a:rPr lang="en-AU" altLang="en-US"/>
              <a:t>Each actor may be associated with several use cases.</a:t>
            </a:r>
          </a:p>
          <a:p>
            <a:r>
              <a:rPr lang="en-AU" altLang="en-US"/>
              <a:t>Each use case may be associated with several actors.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Arrowed associations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AU" altLang="en-US"/>
              <a:t>Important thing to make clear now</a:t>
            </a:r>
          </a:p>
          <a:p>
            <a:r>
              <a:rPr lang="en-AU" altLang="en-US">
                <a:solidFill>
                  <a:srgbClr val="FF0000"/>
                </a:solidFill>
              </a:rPr>
              <a:t>Arrows do </a:t>
            </a:r>
            <a:r>
              <a:rPr lang="en-AU" altLang="en-US" b="1">
                <a:solidFill>
                  <a:srgbClr val="FF0000"/>
                </a:solidFill>
              </a:rPr>
              <a:t>not</a:t>
            </a:r>
            <a:r>
              <a:rPr lang="en-AU" altLang="en-US">
                <a:solidFill>
                  <a:srgbClr val="FF0000"/>
                </a:solidFill>
              </a:rPr>
              <a:t> indicate data flow!</a:t>
            </a:r>
          </a:p>
          <a:p>
            <a:r>
              <a:rPr lang="en-AU" altLang="en-US">
                <a:solidFill>
                  <a:srgbClr val="FF0000"/>
                </a:solidFill>
              </a:rPr>
              <a:t>They are </a:t>
            </a:r>
            <a:r>
              <a:rPr lang="en-AU" altLang="en-US" b="1">
                <a:solidFill>
                  <a:srgbClr val="FF0000"/>
                </a:solidFill>
              </a:rPr>
              <a:t>not</a:t>
            </a:r>
            <a:r>
              <a:rPr lang="en-AU" altLang="en-US">
                <a:solidFill>
                  <a:srgbClr val="FF0000"/>
                </a:solidFill>
              </a:rPr>
              <a:t> the same meaning as in a DFD</a:t>
            </a:r>
          </a:p>
          <a:p>
            <a:r>
              <a:rPr lang="en-AU" altLang="en-US"/>
              <a:t>Assume communication is always </a:t>
            </a:r>
            <a:r>
              <a:rPr lang="en-AU" altLang="en-US" b="1"/>
              <a:t>two way</a:t>
            </a:r>
            <a:r>
              <a:rPr lang="en-AU" altLang="en-US"/>
              <a:t> between actor and use case.</a:t>
            </a:r>
          </a:p>
          <a:p>
            <a:r>
              <a:rPr lang="en-AU" altLang="en-US"/>
              <a:t>Do not need separate arrows for each datum (as you do in a DFD)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Arrows in UCD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An arrow just indicates which actor </a:t>
            </a:r>
            <a:r>
              <a:rPr lang="en-AU" altLang="en-US" b="1"/>
              <a:t>initiated</a:t>
            </a:r>
            <a:r>
              <a:rPr lang="en-AU" altLang="en-US"/>
              <a:t> the use case (the </a:t>
            </a:r>
            <a:r>
              <a:rPr lang="en-AU" altLang="en-US" b="1"/>
              <a:t>primary actor</a:t>
            </a:r>
            <a:r>
              <a:rPr lang="en-AU" altLang="en-US"/>
              <a:t>) and which actor was affected by it starting (the </a:t>
            </a:r>
            <a:r>
              <a:rPr lang="en-AU" altLang="en-US" b="1"/>
              <a:t>passive actor</a:t>
            </a:r>
            <a:r>
              <a:rPr lang="en-AU" altLang="en-US"/>
              <a:t>)</a:t>
            </a:r>
          </a:p>
          <a:p>
            <a:r>
              <a:rPr lang="en-AU" altLang="en-US"/>
              <a:t>With no arrow, it’s unclear which actor </a:t>
            </a:r>
            <a:r>
              <a:rPr lang="en-AU" altLang="en-US" b="1"/>
              <a:t>started</a:t>
            </a:r>
            <a:r>
              <a:rPr lang="en-AU" altLang="en-US"/>
              <a:t> a use case...</a:t>
            </a:r>
          </a:p>
          <a:p>
            <a:pPr>
              <a:buFont typeface="Arial" panose="020B0604020202020204" pitchFamily="34" charset="0"/>
              <a:buNone/>
            </a:pPr>
            <a:endParaRPr lang="en-A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UML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Unified Modelling Language</a:t>
            </a:r>
          </a:p>
          <a:p>
            <a:r>
              <a:rPr lang="en-AU" altLang="en-US"/>
              <a:t>A standard graphical language to model computer applications. </a:t>
            </a:r>
          </a:p>
          <a:p>
            <a:r>
              <a:rPr lang="en-AU" altLang="en-US"/>
              <a:t>Is programming-language independent, can be used with C++, Visual Basic, Java, Python: anything.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r>
              <a:rPr lang="en-AU" altLang="en-US"/>
              <a:t>Example</a:t>
            </a:r>
          </a:p>
        </p:txBody>
      </p:sp>
      <p:pic>
        <p:nvPicPr>
          <p:cNvPr id="21507" name="Picture 3" descr="usecase5-doct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268413"/>
            <a:ext cx="6653212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395288" y="4724400"/>
            <a:ext cx="8569325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2400"/>
              <a:t>Can a patient make an appointment, or can a scheduler? </a:t>
            </a:r>
          </a:p>
          <a:p>
            <a:pPr eaLnBrk="1" hangingPunct="1"/>
            <a:r>
              <a:rPr lang="en-AU" altLang="en-US" sz="2400"/>
              <a:t>Or both? </a:t>
            </a:r>
          </a:p>
          <a:p>
            <a:pPr eaLnBrk="1" hangingPunct="1"/>
            <a:r>
              <a:rPr lang="en-AU" altLang="en-US" sz="2400"/>
              <a:t>Can a scheduler cancel an appointment?</a:t>
            </a:r>
          </a:p>
          <a:p>
            <a:pPr eaLnBrk="1" hangingPunct="1"/>
            <a:r>
              <a:rPr lang="en-AU" altLang="en-US" sz="2400"/>
              <a:t>Hard to say.</a:t>
            </a:r>
            <a:endParaRPr lang="en-AU" altLang="en-US"/>
          </a:p>
          <a:p>
            <a:pPr eaLnBrk="1" hangingPunct="1"/>
            <a:r>
              <a:rPr lang="en-AU" altLang="en-US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719137"/>
          </a:xfrm>
        </p:spPr>
        <p:txBody>
          <a:bodyPr/>
          <a:lstStyle/>
          <a:p>
            <a:r>
              <a:rPr lang="en-AU" altLang="en-US"/>
              <a:t>Reading a UCD</a:t>
            </a:r>
          </a:p>
        </p:txBody>
      </p:sp>
      <p:pic>
        <p:nvPicPr>
          <p:cNvPr id="22531" name="Picture 3" descr="usecase5-doct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268413"/>
            <a:ext cx="6653212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395288" y="4941888"/>
            <a:ext cx="8569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2400"/>
              <a:t>A patient calls the clinic to make an appointment.</a:t>
            </a:r>
          </a:p>
          <a:p>
            <a:pPr eaLnBrk="1" hangingPunct="1"/>
            <a:r>
              <a:rPr lang="en-AU" altLang="en-US" sz="2400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Version 2</a:t>
            </a:r>
          </a:p>
        </p:txBody>
      </p:sp>
      <p:pic>
        <p:nvPicPr>
          <p:cNvPr id="23555" name="Picture 3" descr="usecase5-doct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41438"/>
            <a:ext cx="4103687" cy="20875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usecase5-doctor-arrow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860800"/>
            <a:ext cx="4381500" cy="2228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7" name="TextBox 5"/>
          <p:cNvSpPr txBox="1">
            <a:spLocks noChangeArrowheads="1"/>
          </p:cNvSpPr>
          <p:nvPr/>
        </p:nvSpPr>
        <p:spPr bwMode="auto">
          <a:xfrm>
            <a:off x="5795963" y="1484313"/>
            <a:ext cx="295275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2400"/>
              <a:t>Arrows make it clearer:</a:t>
            </a:r>
          </a:p>
          <a:p>
            <a:pPr eaLnBrk="1" hangingPunct="1">
              <a:buFontTx/>
              <a:buChar char="-"/>
            </a:pPr>
            <a:r>
              <a:rPr lang="en-AU" altLang="en-US" sz="2400"/>
              <a:t>Only </a:t>
            </a:r>
            <a:r>
              <a:rPr lang="en-AU" altLang="en-US" sz="2400" b="1"/>
              <a:t>patients</a:t>
            </a:r>
            <a:r>
              <a:rPr lang="en-AU" altLang="en-US" sz="2400"/>
              <a:t> make and cancel appointments, not schedulers</a:t>
            </a:r>
          </a:p>
          <a:p>
            <a:pPr eaLnBrk="1" hangingPunct="1">
              <a:buFontTx/>
              <a:buChar char="-"/>
            </a:pPr>
            <a:r>
              <a:rPr lang="en-AU" altLang="en-US" sz="2400" b="1"/>
              <a:t>Patients</a:t>
            </a:r>
            <a:r>
              <a:rPr lang="en-AU" altLang="en-US" sz="2400"/>
              <a:t> request medication, doctors respond</a:t>
            </a:r>
          </a:p>
          <a:p>
            <a:pPr eaLnBrk="1" hangingPunct="1">
              <a:buFontTx/>
              <a:buChar char="-"/>
            </a:pPr>
            <a:r>
              <a:rPr lang="en-AU" altLang="en-US" sz="2400"/>
              <a:t> </a:t>
            </a:r>
            <a:r>
              <a:rPr lang="en-AU" altLang="en-US" sz="2400" b="1"/>
              <a:t>Clerks</a:t>
            </a:r>
            <a:r>
              <a:rPr lang="en-AU" altLang="en-US" sz="2400"/>
              <a:t> begin the bill payment use case.  Patients respond.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Note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The lack of an arrow does not mean an actor CANNOT initiate a use case. </a:t>
            </a:r>
          </a:p>
          <a:p>
            <a:r>
              <a:rPr lang="en-AU" altLang="en-US"/>
              <a:t>The lack of an arrow just means it’s not clear whether the actor can initiate the use case or not.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Quick Quiz</a:t>
            </a:r>
          </a:p>
        </p:txBody>
      </p:sp>
      <p:pic>
        <p:nvPicPr>
          <p:cNvPr id="25603" name="Picture 3" descr="usecase5-doct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4953000" cy="2520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4" name="TextBox 5"/>
          <p:cNvSpPr txBox="1">
            <a:spLocks noChangeArrowheads="1"/>
          </p:cNvSpPr>
          <p:nvPr/>
        </p:nvSpPr>
        <p:spPr bwMode="auto">
          <a:xfrm>
            <a:off x="5508625" y="1412875"/>
            <a:ext cx="338455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AU" altLang="en-US" sz="2400"/>
              <a:t>How many actors are in this UCD?</a:t>
            </a:r>
          </a:p>
          <a:p>
            <a:pPr eaLnBrk="1" hangingPunct="1">
              <a:buFontTx/>
              <a:buAutoNum type="arabicPeriod"/>
            </a:pPr>
            <a:r>
              <a:rPr lang="en-AU" altLang="en-US" sz="2400"/>
              <a:t>How many communications (associations)?</a:t>
            </a:r>
          </a:p>
          <a:p>
            <a:pPr eaLnBrk="1" hangingPunct="1">
              <a:buFontTx/>
              <a:buAutoNum type="arabicPeriod"/>
            </a:pPr>
            <a:r>
              <a:rPr lang="en-AU" altLang="en-US" sz="2400"/>
              <a:t>How many use cases?</a:t>
            </a:r>
          </a:p>
          <a:p>
            <a:pPr eaLnBrk="1" hangingPunct="1">
              <a:buFontTx/>
              <a:buAutoNum type="arabicPeriod"/>
            </a:pPr>
            <a:r>
              <a:rPr lang="en-AU" altLang="en-US" sz="2400"/>
              <a:t>Can a doctor request that a patient be given medication?</a:t>
            </a:r>
          </a:p>
          <a:p>
            <a:pPr eaLnBrk="1" hangingPunct="1">
              <a:buFontTx/>
              <a:buAutoNum type="arabicPeriod"/>
            </a:pPr>
            <a:endParaRPr lang="en-AU" altLang="en-US" sz="2400"/>
          </a:p>
          <a:p>
            <a:pPr eaLnBrk="1" hangingPunct="1"/>
            <a:r>
              <a:rPr lang="en-AU" altLang="en-US" sz="2400"/>
              <a:t>Think it out...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Quick Quiz</a:t>
            </a:r>
          </a:p>
        </p:txBody>
      </p:sp>
      <p:pic>
        <p:nvPicPr>
          <p:cNvPr id="26627" name="Picture 3" descr="usecase5-doct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4953000" cy="2520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8" name="TextBox 5"/>
          <p:cNvSpPr txBox="1">
            <a:spLocks noChangeArrowheads="1"/>
          </p:cNvSpPr>
          <p:nvPr/>
        </p:nvSpPr>
        <p:spPr bwMode="auto">
          <a:xfrm>
            <a:off x="5508625" y="1412875"/>
            <a:ext cx="33845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AU" altLang="en-US" sz="2400"/>
              <a:t>How many actors are in this UCD? </a:t>
            </a:r>
            <a:r>
              <a:rPr lang="en-AU" altLang="en-US" sz="2400">
                <a:solidFill>
                  <a:srgbClr val="FF0000"/>
                </a:solidFill>
              </a:rPr>
              <a:t>4</a:t>
            </a:r>
          </a:p>
          <a:p>
            <a:pPr eaLnBrk="1" hangingPunct="1">
              <a:buFontTx/>
              <a:buAutoNum type="arabicPeriod"/>
            </a:pPr>
            <a:r>
              <a:rPr lang="en-AU" altLang="en-US" sz="2400"/>
              <a:t>How many communications (associations)? </a:t>
            </a:r>
            <a:r>
              <a:rPr lang="en-AU" altLang="en-US" sz="2400">
                <a:solidFill>
                  <a:srgbClr val="FF0000"/>
                </a:solidFill>
              </a:rPr>
              <a:t>8</a:t>
            </a:r>
          </a:p>
          <a:p>
            <a:pPr eaLnBrk="1" hangingPunct="1">
              <a:buFontTx/>
              <a:buAutoNum type="arabicPeriod"/>
            </a:pPr>
            <a:r>
              <a:rPr lang="en-AU" altLang="en-US" sz="2400"/>
              <a:t>How many use cases? </a:t>
            </a:r>
            <a:r>
              <a:rPr lang="en-AU" altLang="en-US" sz="2400">
                <a:solidFill>
                  <a:srgbClr val="FF0000"/>
                </a:solidFill>
              </a:rPr>
              <a:t>4</a:t>
            </a:r>
          </a:p>
          <a:p>
            <a:pPr eaLnBrk="1" hangingPunct="1">
              <a:buFontTx/>
              <a:buAutoNum type="arabicPeriod"/>
            </a:pPr>
            <a:r>
              <a:rPr lang="en-AU" altLang="en-US" sz="2400"/>
              <a:t>Can a doctor request that a patient be given medication? </a:t>
            </a:r>
            <a:r>
              <a:rPr lang="en-AU" altLang="en-US" sz="2400">
                <a:solidFill>
                  <a:srgbClr val="FF0000"/>
                </a:solidFill>
              </a:rPr>
              <a:t>Yes, maybe</a:t>
            </a:r>
            <a:r>
              <a:rPr lang="en-AU" altLang="en-US" sz="240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23850" y="0"/>
            <a:ext cx="8569325" cy="909638"/>
          </a:xfrm>
        </p:spPr>
        <p:txBody>
          <a:bodyPr/>
          <a:lstStyle/>
          <a:p>
            <a:r>
              <a:rPr lang="en-AU" altLang="en-US" sz="3200" i="1"/>
              <a:t>Actors are </a:t>
            </a:r>
            <a:r>
              <a:rPr lang="en-AU" altLang="en-US" sz="3200" b="1" i="1"/>
              <a:t>roles</a:t>
            </a:r>
            <a:r>
              <a:rPr lang="en-AU" altLang="en-US" sz="3200" i="1"/>
              <a:t>, not individuals or job titles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4116388"/>
            <a:ext cx="8229600" cy="2552700"/>
          </a:xfrm>
        </p:spPr>
        <p:txBody>
          <a:bodyPr/>
          <a:lstStyle/>
          <a:p>
            <a:r>
              <a:rPr lang="en-AU" altLang="en-US" b="1"/>
              <a:t>Mr Southerby </a:t>
            </a:r>
            <a:r>
              <a:rPr lang="en-AU" altLang="en-US"/>
              <a:t>as </a:t>
            </a:r>
            <a:r>
              <a:rPr lang="en-AU" altLang="en-US" i="1"/>
              <a:t>CEO</a:t>
            </a:r>
            <a:r>
              <a:rPr lang="en-AU" altLang="en-US"/>
              <a:t> needs access to management information. </a:t>
            </a:r>
          </a:p>
          <a:p>
            <a:r>
              <a:rPr lang="en-AU" altLang="en-US" b="1"/>
              <a:t>Fred Smith </a:t>
            </a:r>
            <a:r>
              <a:rPr lang="en-AU" altLang="en-US"/>
              <a:t>as </a:t>
            </a:r>
            <a:r>
              <a:rPr lang="en-AU" altLang="en-US" i="1"/>
              <a:t>Order Entry Clerk </a:t>
            </a:r>
            <a:r>
              <a:rPr lang="en-AU" altLang="en-US"/>
              <a:t>needs to enter orders.</a:t>
            </a:r>
          </a:p>
        </p:txBody>
      </p:sp>
      <p:pic>
        <p:nvPicPr>
          <p:cNvPr id="27652" name="Picture 5" descr="RolesNotPeople-pr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484313"/>
            <a:ext cx="47815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3573463"/>
            <a:ext cx="8229600" cy="2552700"/>
          </a:xfrm>
        </p:spPr>
        <p:txBody>
          <a:bodyPr/>
          <a:lstStyle/>
          <a:p>
            <a:r>
              <a:rPr lang="en-AU" altLang="en-US"/>
              <a:t>Sometimes </a:t>
            </a:r>
            <a:r>
              <a:rPr lang="en-AU" altLang="en-US" b="1"/>
              <a:t>Mr Southerby </a:t>
            </a:r>
            <a:r>
              <a:rPr lang="en-AU" altLang="en-US"/>
              <a:t>may need to enter an order when Fred isn't there...</a:t>
            </a:r>
          </a:p>
          <a:p>
            <a:r>
              <a:rPr lang="en-AU" altLang="en-US"/>
              <a:t>But </a:t>
            </a:r>
            <a:r>
              <a:rPr lang="en-AU" altLang="en-US" b="1"/>
              <a:t>DON’T</a:t>
            </a:r>
            <a:r>
              <a:rPr lang="en-AU" altLang="en-US"/>
              <a:t> draw an arrow between </a:t>
            </a:r>
            <a:r>
              <a:rPr lang="en-AU" altLang="en-US" b="1"/>
              <a:t>Mr Southerby</a:t>
            </a:r>
            <a:r>
              <a:rPr lang="en-AU" altLang="en-US"/>
              <a:t> and the </a:t>
            </a:r>
            <a:r>
              <a:rPr lang="en-AU" altLang="en-US" i="1"/>
              <a:t>Enter Order</a:t>
            </a:r>
            <a:r>
              <a:rPr lang="en-AU" altLang="en-US"/>
              <a:t> use case!</a:t>
            </a: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en-AU" altLang="en-US" sz="3600" i="1"/>
              <a:t>Actors are </a:t>
            </a:r>
            <a:r>
              <a:rPr lang="en-AU" altLang="en-US" sz="3600" b="1" i="1"/>
              <a:t>roles</a:t>
            </a:r>
            <a:r>
              <a:rPr lang="en-AU" altLang="en-US" sz="3600" i="1"/>
              <a:t>, not individuals or job titles</a:t>
            </a:r>
          </a:p>
        </p:txBody>
      </p:sp>
      <p:pic>
        <p:nvPicPr>
          <p:cNvPr id="28676" name="Picture 6" descr="RolesNotPeople-p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836613"/>
            <a:ext cx="47815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3573463"/>
            <a:ext cx="8229600" cy="2552700"/>
          </a:xfrm>
        </p:spPr>
        <p:txBody>
          <a:bodyPr/>
          <a:lstStyle/>
          <a:p>
            <a:r>
              <a:rPr lang="en-AU" altLang="en-US"/>
              <a:t>Entering orders is not the </a:t>
            </a:r>
            <a:r>
              <a:rPr lang="en-AU" altLang="en-US" b="1"/>
              <a:t>role</a:t>
            </a:r>
            <a:r>
              <a:rPr lang="en-AU" altLang="en-US"/>
              <a:t> of the CEO. </a:t>
            </a:r>
          </a:p>
          <a:p>
            <a:r>
              <a:rPr lang="en-AU" altLang="en-US"/>
              <a:t>It’s the </a:t>
            </a:r>
            <a:r>
              <a:rPr lang="en-AU" altLang="en-US" b="1"/>
              <a:t>role</a:t>
            </a:r>
            <a:r>
              <a:rPr lang="en-AU" altLang="en-US"/>
              <a:t> of the clerk.</a:t>
            </a:r>
          </a:p>
          <a:p>
            <a:r>
              <a:rPr lang="en-AU" altLang="en-US"/>
              <a:t>So when Mr Southerby enters orders, he’s taking on the </a:t>
            </a:r>
            <a:r>
              <a:rPr lang="en-AU" altLang="en-US" b="1"/>
              <a:t>role</a:t>
            </a:r>
            <a:r>
              <a:rPr lang="en-AU" altLang="en-US"/>
              <a:t> of Order Entry Clerk.</a:t>
            </a:r>
          </a:p>
        </p:txBody>
      </p:sp>
      <p:pic>
        <p:nvPicPr>
          <p:cNvPr id="29699" name="Picture 3" descr="RolesNotPeop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125538"/>
            <a:ext cx="53816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en-AU" altLang="en-US" sz="3600" i="1"/>
              <a:t>Actors are </a:t>
            </a:r>
            <a:r>
              <a:rPr lang="en-AU" altLang="en-US" sz="3600" b="1" i="1"/>
              <a:t>roles</a:t>
            </a:r>
            <a:r>
              <a:rPr lang="en-AU" altLang="en-US" sz="3600" i="1"/>
              <a:t>, not individuals or job titles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3573463"/>
            <a:ext cx="8229600" cy="2552700"/>
          </a:xfrm>
        </p:spPr>
        <p:txBody>
          <a:bodyPr/>
          <a:lstStyle/>
          <a:p>
            <a:r>
              <a:rPr lang="en-AU" altLang="en-US"/>
              <a:t>The system does not know or care which </a:t>
            </a:r>
            <a:r>
              <a:rPr lang="en-AU" altLang="en-US" b="1"/>
              <a:t>individual</a:t>
            </a:r>
            <a:r>
              <a:rPr lang="en-AU" altLang="en-US"/>
              <a:t> is entering orders.</a:t>
            </a:r>
          </a:p>
          <a:p>
            <a:r>
              <a:rPr lang="en-AU" altLang="en-US"/>
              <a:t>The system cares which </a:t>
            </a:r>
            <a:r>
              <a:rPr lang="en-AU" altLang="en-US" b="1"/>
              <a:t>agent</a:t>
            </a:r>
            <a:r>
              <a:rPr lang="en-AU" altLang="en-US"/>
              <a:t> is doing it.</a:t>
            </a:r>
          </a:p>
          <a:p>
            <a:r>
              <a:rPr lang="en-AU" altLang="en-US"/>
              <a:t>And when Mr S enters an order, he </a:t>
            </a:r>
            <a:r>
              <a:rPr lang="en-AU" altLang="en-US" b="1"/>
              <a:t>is </a:t>
            </a:r>
            <a:r>
              <a:rPr lang="en-AU" altLang="en-US"/>
              <a:t>at that moment the agent called the ‘order entry clerk’.</a:t>
            </a:r>
          </a:p>
        </p:txBody>
      </p:sp>
      <p:pic>
        <p:nvPicPr>
          <p:cNvPr id="30723" name="Picture 3" descr="RolesNotPeop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125538"/>
            <a:ext cx="53816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AU" sz="3600" i="1" dirty="0">
                <a:latin typeface="+mj-lt"/>
                <a:ea typeface="+mj-ea"/>
                <a:cs typeface="+mj-cs"/>
              </a:rPr>
              <a:t>Actors are </a:t>
            </a:r>
            <a:r>
              <a:rPr lang="en-AU" sz="3600" b="1" i="1" dirty="0">
                <a:latin typeface="+mj-lt"/>
                <a:ea typeface="+mj-ea"/>
                <a:cs typeface="+mj-cs"/>
              </a:rPr>
              <a:t>roles</a:t>
            </a:r>
            <a:r>
              <a:rPr lang="en-AU" sz="3600" i="1" dirty="0">
                <a:latin typeface="+mj-lt"/>
                <a:ea typeface="+mj-ea"/>
                <a:cs typeface="+mj-cs"/>
              </a:rPr>
              <a:t>, not individuals or job titles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UML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AU" altLang="en-US"/>
              <a:t>UML provides several types of diagrams to represent applications under development.</a:t>
            </a:r>
          </a:p>
          <a:p>
            <a:pPr lvl="1"/>
            <a:r>
              <a:rPr lang="en-AU" altLang="en-US"/>
              <a:t>class diagram</a:t>
            </a:r>
          </a:p>
          <a:p>
            <a:pPr lvl="1"/>
            <a:r>
              <a:rPr lang="en-AU" altLang="en-US"/>
              <a:t>sequence diagram</a:t>
            </a:r>
          </a:p>
          <a:p>
            <a:pPr lvl="1"/>
            <a:r>
              <a:rPr lang="en-AU" altLang="en-US"/>
              <a:t>statechart diagram</a:t>
            </a:r>
          </a:p>
          <a:p>
            <a:pPr lvl="1"/>
            <a:r>
              <a:rPr lang="en-AU" altLang="en-US"/>
              <a:t>component diagram</a:t>
            </a:r>
          </a:p>
          <a:p>
            <a:pPr lvl="1"/>
            <a:r>
              <a:rPr lang="en-AU" altLang="en-US"/>
              <a:t>deployment diagram.</a:t>
            </a:r>
          </a:p>
          <a:p>
            <a:pPr lvl="1"/>
            <a:r>
              <a:rPr lang="en-AU" altLang="en-US"/>
              <a:t>activity diagram </a:t>
            </a:r>
          </a:p>
          <a:p>
            <a:pPr>
              <a:buFont typeface="Arial" panose="020B0604020202020204" pitchFamily="34" charset="0"/>
              <a:buNone/>
            </a:pPr>
            <a:r>
              <a:rPr lang="en-AU" altLang="en-US"/>
              <a:t>And...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r>
              <a:rPr lang="en-AU" altLang="en-US" sz="3200" i="1"/>
              <a:t>Actors are </a:t>
            </a:r>
            <a:r>
              <a:rPr lang="en-AU" altLang="en-US" sz="3200" b="1" i="1"/>
              <a:t>roles</a:t>
            </a:r>
            <a:r>
              <a:rPr lang="en-AU" altLang="en-US" sz="3200" i="1"/>
              <a:t>, not individuals or job titles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79388" y="620713"/>
            <a:ext cx="8686800" cy="3816350"/>
          </a:xfrm>
        </p:spPr>
        <p:txBody>
          <a:bodyPr/>
          <a:lstStyle/>
          <a:p>
            <a:r>
              <a:rPr lang="en-AU" altLang="en-US"/>
              <a:t>When naming actors, think of the </a:t>
            </a:r>
            <a:r>
              <a:rPr lang="en-AU" altLang="en-US" b="1"/>
              <a:t>role</a:t>
            </a:r>
            <a:r>
              <a:rPr lang="en-AU" altLang="en-US"/>
              <a:t> that a person takes on rather than their name or job title. </a:t>
            </a:r>
          </a:p>
          <a:p>
            <a:r>
              <a:rPr lang="en-AU" altLang="en-US"/>
              <a:t>Most job titles involve the putting on of a number of different hats in different situations. </a:t>
            </a:r>
          </a:p>
          <a:p>
            <a:r>
              <a:rPr lang="en-AU" altLang="en-US"/>
              <a:t>Name the actor with the </a:t>
            </a:r>
            <a:r>
              <a:rPr lang="en-AU" altLang="en-US" b="1"/>
              <a:t>role, </a:t>
            </a:r>
            <a:r>
              <a:rPr lang="en-AU" altLang="en-US"/>
              <a:t>not a</a:t>
            </a:r>
            <a:r>
              <a:rPr lang="en-AU" altLang="en-US" b="1"/>
              <a:t> </a:t>
            </a:r>
            <a:r>
              <a:rPr lang="en-AU" altLang="en-US"/>
              <a:t>job title. Think hats!</a:t>
            </a:r>
          </a:p>
        </p:txBody>
      </p:sp>
      <p:pic>
        <p:nvPicPr>
          <p:cNvPr id="31748" name="Picture 4" descr="RolesNotPeople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221163"/>
            <a:ext cx="37338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Box 5"/>
          <p:cNvSpPr txBox="1">
            <a:spLocks noChangeArrowheads="1"/>
          </p:cNvSpPr>
          <p:nvPr/>
        </p:nvSpPr>
        <p:spPr bwMode="auto">
          <a:xfrm>
            <a:off x="7019925" y="5157788"/>
            <a:ext cx="1800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The final UCD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23850" y="836613"/>
            <a:ext cx="3609975" cy="706437"/>
          </a:xfrm>
        </p:spPr>
        <p:txBody>
          <a:bodyPr/>
          <a:lstStyle/>
          <a:p>
            <a:r>
              <a:rPr lang="en-AU" altLang="en-US"/>
              <a:t>More practice</a:t>
            </a:r>
          </a:p>
        </p:txBody>
      </p:sp>
      <p:sp>
        <p:nvSpPr>
          <p:cNvPr id="32771" name="TextBox 5"/>
          <p:cNvSpPr txBox="1">
            <a:spLocks noChangeArrowheads="1"/>
          </p:cNvSpPr>
          <p:nvPr/>
        </p:nvSpPr>
        <p:spPr bwMode="auto">
          <a:xfrm>
            <a:off x="323850" y="2060575"/>
            <a:ext cx="8496300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AU" altLang="en-US" sz="2800"/>
              <a:t>Which actor initiates the entering of an order?</a:t>
            </a:r>
          </a:p>
          <a:p>
            <a:pPr eaLnBrk="1" hangingPunct="1">
              <a:buFontTx/>
              <a:buAutoNum type="arabicPeriod"/>
            </a:pPr>
            <a:r>
              <a:rPr lang="en-AU" altLang="en-US" sz="2800"/>
              <a:t>Which actor responds to an order being entered?</a:t>
            </a:r>
          </a:p>
          <a:p>
            <a:pPr eaLnBrk="1" hangingPunct="1">
              <a:buFontTx/>
              <a:buAutoNum type="arabicPeriod"/>
            </a:pPr>
            <a:r>
              <a:rPr lang="en-AU" altLang="en-US" sz="2800"/>
              <a:t>Is the Accounts System actor a human?</a:t>
            </a:r>
          </a:p>
          <a:p>
            <a:pPr eaLnBrk="1" hangingPunct="1">
              <a:buFontTx/>
              <a:buAutoNum type="arabicPeriod"/>
            </a:pPr>
            <a:r>
              <a:rPr lang="en-AU" altLang="en-US" sz="2800"/>
              <a:t>Who starts off the getting of an address?</a:t>
            </a:r>
          </a:p>
          <a:p>
            <a:pPr eaLnBrk="1" hangingPunct="1">
              <a:buFontTx/>
              <a:buAutoNum type="arabicPeriod"/>
            </a:pPr>
            <a:r>
              <a:rPr lang="en-AU" altLang="en-US" sz="2800"/>
              <a:t>Can the Accounts System cancel an order?</a:t>
            </a:r>
          </a:p>
          <a:p>
            <a:pPr eaLnBrk="1" hangingPunct="1">
              <a:buFontTx/>
              <a:buAutoNum type="arabicPeriod"/>
            </a:pPr>
            <a:r>
              <a:rPr lang="en-AU" altLang="en-US" sz="2800"/>
              <a:t>During order entry, does the accounts system send information to the order entry clerk?</a:t>
            </a:r>
          </a:p>
          <a:p>
            <a:pPr eaLnBrk="1" hangingPunct="1">
              <a:buFontTx/>
              <a:buAutoNum type="arabicPeriod"/>
            </a:pPr>
            <a:r>
              <a:rPr lang="en-AU" altLang="en-US" sz="2800"/>
              <a:t>Who is the passive actor during order entry?</a:t>
            </a:r>
          </a:p>
          <a:p>
            <a:pPr eaLnBrk="1" hangingPunct="1">
              <a:buFontTx/>
              <a:buAutoNum type="arabicPeriod"/>
            </a:pPr>
            <a:r>
              <a:rPr lang="en-AU" altLang="en-US" sz="2800"/>
              <a:t>Who is the primary actor during order entry?</a:t>
            </a:r>
          </a:p>
          <a:p>
            <a:pPr eaLnBrk="1" hangingPunct="1">
              <a:buFontTx/>
              <a:buAutoNum type="arabicPeriod"/>
            </a:pPr>
            <a:endParaRPr lang="en-AU" altLang="en-US" sz="2800"/>
          </a:p>
        </p:txBody>
      </p:sp>
      <p:pic>
        <p:nvPicPr>
          <p:cNvPr id="32772" name="Content Placeholder 7" descr="ucd-simp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7175" y="260350"/>
            <a:ext cx="4886325" cy="1647825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323850" y="836613"/>
            <a:ext cx="3609975" cy="706437"/>
          </a:xfrm>
        </p:spPr>
        <p:txBody>
          <a:bodyPr/>
          <a:lstStyle/>
          <a:p>
            <a:r>
              <a:rPr lang="en-AU" altLang="en-US"/>
              <a:t>More practice</a:t>
            </a:r>
          </a:p>
        </p:txBody>
      </p:sp>
      <p:sp>
        <p:nvSpPr>
          <p:cNvPr id="33795" name="TextBox 5"/>
          <p:cNvSpPr txBox="1">
            <a:spLocks noChangeArrowheads="1"/>
          </p:cNvSpPr>
          <p:nvPr/>
        </p:nvSpPr>
        <p:spPr bwMode="auto">
          <a:xfrm>
            <a:off x="323850" y="2060575"/>
            <a:ext cx="84963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2800"/>
              <a:t>Which actor initiates the entering of an order?</a:t>
            </a:r>
          </a:p>
          <a:p>
            <a:pPr eaLnBrk="1" hangingPunct="1"/>
            <a:endParaRPr lang="en-AU" altLang="en-US" sz="2800"/>
          </a:p>
          <a:p>
            <a:pPr eaLnBrk="1" hangingPunct="1"/>
            <a:r>
              <a:rPr lang="en-AU" altLang="en-US" sz="2800" b="1"/>
              <a:t>The clerk.</a:t>
            </a:r>
          </a:p>
          <a:p>
            <a:pPr eaLnBrk="1" hangingPunct="1">
              <a:buFontTx/>
              <a:buAutoNum type="arabicPeriod"/>
            </a:pPr>
            <a:endParaRPr lang="en-AU" altLang="en-US" sz="2800"/>
          </a:p>
        </p:txBody>
      </p:sp>
      <p:pic>
        <p:nvPicPr>
          <p:cNvPr id="33796" name="Content Placeholder 7" descr="ucd-simp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7175" y="260350"/>
            <a:ext cx="4886325" cy="1647825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23850" y="836613"/>
            <a:ext cx="3609975" cy="706437"/>
          </a:xfrm>
        </p:spPr>
        <p:txBody>
          <a:bodyPr/>
          <a:lstStyle/>
          <a:p>
            <a:r>
              <a:rPr lang="en-AU" altLang="en-US"/>
              <a:t>More practice</a:t>
            </a:r>
          </a:p>
        </p:txBody>
      </p:sp>
      <p:pic>
        <p:nvPicPr>
          <p:cNvPr id="34819" name="Content Placeholder 3" descr="ucd-simp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5738" y="333375"/>
            <a:ext cx="4886325" cy="1647825"/>
          </a:xfrm>
        </p:spPr>
      </p:pic>
      <p:sp>
        <p:nvSpPr>
          <p:cNvPr id="34820" name="TextBox 5"/>
          <p:cNvSpPr txBox="1">
            <a:spLocks noChangeArrowheads="1"/>
          </p:cNvSpPr>
          <p:nvPr/>
        </p:nvSpPr>
        <p:spPr bwMode="auto">
          <a:xfrm>
            <a:off x="323850" y="2060575"/>
            <a:ext cx="84963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2800"/>
              <a:t>Which actor responds to an order being entered?</a:t>
            </a:r>
          </a:p>
          <a:p>
            <a:pPr eaLnBrk="1" hangingPunct="1">
              <a:buFontTx/>
              <a:buAutoNum type="arabicPeriod"/>
            </a:pPr>
            <a:endParaRPr lang="en-AU" altLang="en-US" sz="2800"/>
          </a:p>
          <a:p>
            <a:pPr eaLnBrk="1" hangingPunct="1"/>
            <a:r>
              <a:rPr lang="en-AU" altLang="en-US" sz="2800" b="1"/>
              <a:t>The accounts system.</a:t>
            </a:r>
          </a:p>
          <a:p>
            <a:pPr eaLnBrk="1" hangingPunct="1"/>
            <a:endParaRPr lang="en-AU" altLang="en-US" sz="2800"/>
          </a:p>
        </p:txBody>
      </p:sp>
      <p:pic>
        <p:nvPicPr>
          <p:cNvPr id="34821" name="Content Placeholder 7" descr="ucd-simp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60350"/>
            <a:ext cx="48863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323850" y="836613"/>
            <a:ext cx="3609975" cy="706437"/>
          </a:xfrm>
        </p:spPr>
        <p:txBody>
          <a:bodyPr/>
          <a:lstStyle/>
          <a:p>
            <a:r>
              <a:rPr lang="en-AU" altLang="en-US"/>
              <a:t>More practice</a:t>
            </a:r>
          </a:p>
        </p:txBody>
      </p:sp>
      <p:pic>
        <p:nvPicPr>
          <p:cNvPr id="35843" name="Content Placeholder 3" descr="ucd-simp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5738" y="333375"/>
            <a:ext cx="4886325" cy="1647825"/>
          </a:xfrm>
        </p:spPr>
      </p:pic>
      <p:sp>
        <p:nvSpPr>
          <p:cNvPr id="35844" name="TextBox 5"/>
          <p:cNvSpPr txBox="1">
            <a:spLocks noChangeArrowheads="1"/>
          </p:cNvSpPr>
          <p:nvPr/>
        </p:nvSpPr>
        <p:spPr bwMode="auto">
          <a:xfrm>
            <a:off x="323850" y="2060575"/>
            <a:ext cx="84963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2800"/>
              <a:t>Is the Accounts System actor a human?</a:t>
            </a:r>
          </a:p>
          <a:p>
            <a:pPr eaLnBrk="1" hangingPunct="1"/>
            <a:endParaRPr lang="en-AU" altLang="en-US" sz="2800"/>
          </a:p>
          <a:p>
            <a:pPr eaLnBrk="1" hangingPunct="1"/>
            <a:r>
              <a:rPr lang="en-AU" altLang="en-US" sz="2800" b="1"/>
              <a:t>No, it’s an information system.</a:t>
            </a:r>
          </a:p>
          <a:p>
            <a:pPr eaLnBrk="1" hangingPunct="1">
              <a:buFontTx/>
              <a:buAutoNum type="arabicPeriod"/>
            </a:pPr>
            <a:endParaRPr lang="en-AU" altLang="en-US" sz="2800"/>
          </a:p>
          <a:p>
            <a:pPr eaLnBrk="1" hangingPunct="1">
              <a:buFontTx/>
              <a:buAutoNum type="arabicPeriod"/>
            </a:pPr>
            <a:endParaRPr lang="en-AU" altLang="en-US" sz="2800"/>
          </a:p>
        </p:txBody>
      </p:sp>
      <p:pic>
        <p:nvPicPr>
          <p:cNvPr id="35845" name="Content Placeholder 7" descr="ucd-simp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60350"/>
            <a:ext cx="48863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23850" y="836613"/>
            <a:ext cx="3609975" cy="706437"/>
          </a:xfrm>
        </p:spPr>
        <p:txBody>
          <a:bodyPr/>
          <a:lstStyle/>
          <a:p>
            <a:r>
              <a:rPr lang="en-AU" altLang="en-US"/>
              <a:t>More practice</a:t>
            </a:r>
          </a:p>
        </p:txBody>
      </p:sp>
      <p:pic>
        <p:nvPicPr>
          <p:cNvPr id="36867" name="Content Placeholder 3" descr="ucd-simp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5738" y="333375"/>
            <a:ext cx="4886325" cy="1647825"/>
          </a:xfrm>
        </p:spPr>
      </p:pic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323850" y="2060575"/>
            <a:ext cx="84963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2800"/>
              <a:t>Who starts off the getting of an address?</a:t>
            </a:r>
          </a:p>
          <a:p>
            <a:pPr eaLnBrk="1" hangingPunct="1"/>
            <a:endParaRPr lang="en-AU" altLang="en-US" sz="2800"/>
          </a:p>
          <a:p>
            <a:pPr eaLnBrk="1" hangingPunct="1"/>
            <a:r>
              <a:rPr lang="en-AU" altLang="en-US" sz="2800" b="1"/>
              <a:t>The accounts system.</a:t>
            </a:r>
          </a:p>
          <a:p>
            <a:pPr eaLnBrk="1" hangingPunct="1">
              <a:buFontTx/>
              <a:buAutoNum type="arabicPeriod"/>
            </a:pPr>
            <a:endParaRPr lang="en-AU" altLang="en-US" sz="2800"/>
          </a:p>
        </p:txBody>
      </p:sp>
      <p:pic>
        <p:nvPicPr>
          <p:cNvPr id="36869" name="Content Placeholder 7" descr="ucd-simp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60350"/>
            <a:ext cx="48863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323850" y="836613"/>
            <a:ext cx="3609975" cy="706437"/>
          </a:xfrm>
        </p:spPr>
        <p:txBody>
          <a:bodyPr/>
          <a:lstStyle/>
          <a:p>
            <a:r>
              <a:rPr lang="en-AU" altLang="en-US"/>
              <a:t>More practice</a:t>
            </a:r>
          </a:p>
        </p:txBody>
      </p:sp>
      <p:pic>
        <p:nvPicPr>
          <p:cNvPr id="37891" name="Content Placeholder 3" descr="ucd-simp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5738" y="333375"/>
            <a:ext cx="4886325" cy="1647825"/>
          </a:xfrm>
        </p:spPr>
      </p:pic>
      <p:sp>
        <p:nvSpPr>
          <p:cNvPr id="37892" name="TextBox 5"/>
          <p:cNvSpPr txBox="1">
            <a:spLocks noChangeArrowheads="1"/>
          </p:cNvSpPr>
          <p:nvPr/>
        </p:nvSpPr>
        <p:spPr bwMode="auto">
          <a:xfrm>
            <a:off x="323850" y="2060575"/>
            <a:ext cx="84963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2800"/>
              <a:t>Can the Accounts System cancel an order?</a:t>
            </a:r>
          </a:p>
          <a:p>
            <a:pPr eaLnBrk="1" hangingPunct="1"/>
            <a:endParaRPr lang="en-AU" altLang="en-US" sz="2800"/>
          </a:p>
          <a:p>
            <a:pPr eaLnBrk="1" hangingPunct="1"/>
            <a:r>
              <a:rPr lang="en-AU" altLang="en-US" sz="2800" b="1"/>
              <a:t>No.</a:t>
            </a:r>
          </a:p>
          <a:p>
            <a:pPr eaLnBrk="1" hangingPunct="1">
              <a:buFontTx/>
              <a:buAutoNum type="arabicPeriod"/>
            </a:pPr>
            <a:endParaRPr lang="en-AU" altLang="en-US" sz="2800"/>
          </a:p>
        </p:txBody>
      </p:sp>
      <p:pic>
        <p:nvPicPr>
          <p:cNvPr id="37893" name="Content Placeholder 7" descr="ucd-simp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60350"/>
            <a:ext cx="48863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323850" y="836613"/>
            <a:ext cx="3609975" cy="706437"/>
          </a:xfrm>
        </p:spPr>
        <p:txBody>
          <a:bodyPr/>
          <a:lstStyle/>
          <a:p>
            <a:r>
              <a:rPr lang="en-AU" altLang="en-US"/>
              <a:t>More practice</a:t>
            </a:r>
          </a:p>
        </p:txBody>
      </p:sp>
      <p:pic>
        <p:nvPicPr>
          <p:cNvPr id="38915" name="Content Placeholder 3" descr="ucd-simp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5738" y="333375"/>
            <a:ext cx="4886325" cy="1647825"/>
          </a:xfrm>
        </p:spPr>
      </p:pic>
      <p:sp>
        <p:nvSpPr>
          <p:cNvPr id="38916" name="TextBox 5"/>
          <p:cNvSpPr txBox="1">
            <a:spLocks noChangeArrowheads="1"/>
          </p:cNvSpPr>
          <p:nvPr/>
        </p:nvSpPr>
        <p:spPr bwMode="auto">
          <a:xfrm>
            <a:off x="323850" y="2060575"/>
            <a:ext cx="84963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2800"/>
              <a:t>During order entry, does the accounts system send information to the order entry clerk?</a:t>
            </a:r>
          </a:p>
          <a:p>
            <a:pPr eaLnBrk="1" hangingPunct="1"/>
            <a:endParaRPr lang="en-AU" altLang="en-US" sz="2800"/>
          </a:p>
          <a:p>
            <a:pPr eaLnBrk="1" hangingPunct="1"/>
            <a:r>
              <a:rPr lang="en-AU" altLang="en-US" sz="2800" b="1"/>
              <a:t>Yes. The arrow does </a:t>
            </a:r>
            <a:r>
              <a:rPr lang="en-AU" altLang="en-US" sz="2800" b="1" i="1"/>
              <a:t>not</a:t>
            </a:r>
            <a:r>
              <a:rPr lang="en-AU" altLang="en-US" sz="2800" b="1"/>
              <a:t> indicate the direction of data flow. </a:t>
            </a:r>
          </a:p>
          <a:p>
            <a:pPr eaLnBrk="1" hangingPunct="1"/>
            <a:r>
              <a:rPr lang="en-AU" altLang="en-US" sz="2800" b="1"/>
              <a:t>Data flow is always 2-way (unlike a DFD)</a:t>
            </a:r>
          </a:p>
        </p:txBody>
      </p:sp>
      <p:pic>
        <p:nvPicPr>
          <p:cNvPr id="38917" name="Content Placeholder 7" descr="ucd-simp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60350"/>
            <a:ext cx="48863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23850" y="836613"/>
            <a:ext cx="3609975" cy="706437"/>
          </a:xfrm>
        </p:spPr>
        <p:txBody>
          <a:bodyPr/>
          <a:lstStyle/>
          <a:p>
            <a:r>
              <a:rPr lang="en-AU" altLang="en-US"/>
              <a:t>More practice</a:t>
            </a:r>
          </a:p>
        </p:txBody>
      </p:sp>
      <p:pic>
        <p:nvPicPr>
          <p:cNvPr id="39939" name="Content Placeholder 3" descr="ucd-simp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5738" y="333375"/>
            <a:ext cx="4886325" cy="1647825"/>
          </a:xfrm>
        </p:spPr>
      </p:pic>
      <p:sp>
        <p:nvSpPr>
          <p:cNvPr id="39940" name="TextBox 5"/>
          <p:cNvSpPr txBox="1">
            <a:spLocks noChangeArrowheads="1"/>
          </p:cNvSpPr>
          <p:nvPr/>
        </p:nvSpPr>
        <p:spPr bwMode="auto">
          <a:xfrm>
            <a:off x="323850" y="2060575"/>
            <a:ext cx="84963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2800"/>
              <a:t>Who is the passive actor during order entry?</a:t>
            </a:r>
          </a:p>
          <a:p>
            <a:pPr eaLnBrk="1" hangingPunct="1"/>
            <a:endParaRPr lang="en-AU" altLang="en-US" sz="2800"/>
          </a:p>
          <a:p>
            <a:pPr eaLnBrk="1" hangingPunct="1"/>
            <a:r>
              <a:rPr lang="en-AU" altLang="en-US" sz="2800" b="1"/>
              <a:t>The accounts system.</a:t>
            </a:r>
          </a:p>
          <a:p>
            <a:pPr eaLnBrk="1" hangingPunct="1"/>
            <a:endParaRPr lang="en-AU" altLang="en-US" sz="2800"/>
          </a:p>
        </p:txBody>
      </p:sp>
      <p:pic>
        <p:nvPicPr>
          <p:cNvPr id="39941" name="Content Placeholder 7" descr="ucd-simp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60350"/>
            <a:ext cx="48863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323850" y="836613"/>
            <a:ext cx="3609975" cy="706437"/>
          </a:xfrm>
        </p:spPr>
        <p:txBody>
          <a:bodyPr/>
          <a:lstStyle/>
          <a:p>
            <a:r>
              <a:rPr lang="en-AU" altLang="en-US"/>
              <a:t>More practice</a:t>
            </a:r>
          </a:p>
        </p:txBody>
      </p:sp>
      <p:pic>
        <p:nvPicPr>
          <p:cNvPr id="40963" name="Content Placeholder 3" descr="ucd-simp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5738" y="333375"/>
            <a:ext cx="4886325" cy="1647825"/>
          </a:xfrm>
        </p:spPr>
      </p:pic>
      <p:sp>
        <p:nvSpPr>
          <p:cNvPr id="40964" name="TextBox 5"/>
          <p:cNvSpPr txBox="1">
            <a:spLocks noChangeArrowheads="1"/>
          </p:cNvSpPr>
          <p:nvPr/>
        </p:nvSpPr>
        <p:spPr bwMode="auto">
          <a:xfrm>
            <a:off x="323850" y="2060575"/>
            <a:ext cx="84963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2800"/>
              <a:t>Who is the primary actor during order entry?</a:t>
            </a:r>
          </a:p>
          <a:p>
            <a:pPr eaLnBrk="1" hangingPunct="1"/>
            <a:endParaRPr lang="en-AU" altLang="en-US" sz="2800"/>
          </a:p>
          <a:p>
            <a:pPr eaLnBrk="1" hangingPunct="1"/>
            <a:r>
              <a:rPr lang="en-AU" altLang="en-US" sz="2800" b="1"/>
              <a:t>The clerk.</a:t>
            </a:r>
          </a:p>
          <a:p>
            <a:pPr eaLnBrk="1" hangingPunct="1">
              <a:buFontTx/>
              <a:buAutoNum type="arabicPeriod"/>
            </a:pPr>
            <a:endParaRPr lang="en-AU" altLang="en-US" sz="2800"/>
          </a:p>
        </p:txBody>
      </p:sp>
      <p:pic>
        <p:nvPicPr>
          <p:cNvPr id="40965" name="Content Placeholder 7" descr="ucd-simp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60350"/>
            <a:ext cx="48863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b="1"/>
              <a:t>Use Case Diagrams!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UCD</a:t>
            </a:r>
          </a:p>
          <a:p>
            <a:r>
              <a:rPr lang="en-AU" altLang="en-US"/>
              <a:t>The diagram we need to know for VCE SD.</a:t>
            </a:r>
          </a:p>
          <a:p>
            <a:r>
              <a:rPr lang="en-AU" altLang="en-US"/>
              <a:t>Is a picture of </a:t>
            </a:r>
            <a:r>
              <a:rPr lang="en-AU" altLang="en-US" i="1"/>
              <a:t>functional requirements</a:t>
            </a:r>
            <a:r>
              <a:rPr lang="en-AU" altLang="en-US"/>
              <a:t> in an information system.</a:t>
            </a:r>
          </a:p>
          <a:p>
            <a:r>
              <a:rPr lang="en-AU" altLang="en-US"/>
              <a:t>Lists the tasks that a system can </a:t>
            </a:r>
            <a:r>
              <a:rPr lang="en-AU" altLang="en-US" i="1"/>
              <a:t>do</a:t>
            </a:r>
            <a:r>
              <a:rPr lang="en-AU" altLang="en-US"/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633412"/>
          </a:xfrm>
        </p:spPr>
        <p:txBody>
          <a:bodyPr/>
          <a:lstStyle/>
          <a:p>
            <a:r>
              <a:rPr lang="en-AU" altLang="en-US"/>
              <a:t>Another example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250825" y="908050"/>
            <a:ext cx="2665413" cy="5616575"/>
          </a:xfrm>
        </p:spPr>
        <p:txBody>
          <a:bodyPr/>
          <a:lstStyle/>
          <a:p>
            <a:r>
              <a:rPr lang="en-AU" altLang="en-US"/>
              <a:t>What can you deduce from this UCD?</a:t>
            </a:r>
          </a:p>
        </p:txBody>
      </p:sp>
      <p:pic>
        <p:nvPicPr>
          <p:cNvPr id="41988" name="Picture 3" descr="usecase6-mus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125538"/>
            <a:ext cx="6116637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633412"/>
          </a:xfrm>
        </p:spPr>
        <p:txBody>
          <a:bodyPr/>
          <a:lstStyle/>
          <a:p>
            <a:r>
              <a:rPr lang="en-AU" altLang="en-US"/>
              <a:t>Another example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50825" y="908050"/>
            <a:ext cx="2665413" cy="5616575"/>
          </a:xfrm>
        </p:spPr>
        <p:txBody>
          <a:bodyPr/>
          <a:lstStyle/>
          <a:p>
            <a:r>
              <a:rPr lang="en-AU" altLang="en-US"/>
              <a:t>This system lets the </a:t>
            </a:r>
            <a:r>
              <a:rPr lang="en-AU" altLang="en-US" b="1"/>
              <a:t>band manager </a:t>
            </a:r>
            <a:r>
              <a:rPr lang="en-AU" altLang="en-US" i="1"/>
              <a:t>view sales for his band</a:t>
            </a:r>
            <a:r>
              <a:rPr lang="en-AU" altLang="en-US"/>
              <a:t>, and </a:t>
            </a:r>
            <a:r>
              <a:rPr lang="en-AU" altLang="en-US" i="1"/>
              <a:t>view the Billboard report</a:t>
            </a:r>
            <a:r>
              <a:rPr lang="en-AU" altLang="en-US"/>
              <a:t>. </a:t>
            </a:r>
          </a:p>
        </p:txBody>
      </p:sp>
      <p:pic>
        <p:nvPicPr>
          <p:cNvPr id="43012" name="Picture 3" descr="usecase6-mus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125538"/>
            <a:ext cx="575627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633412"/>
          </a:xfrm>
        </p:spPr>
        <p:txBody>
          <a:bodyPr/>
          <a:lstStyle/>
          <a:p>
            <a:r>
              <a:rPr lang="en-AU" altLang="en-US"/>
              <a:t>Another example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250825" y="908050"/>
            <a:ext cx="2665413" cy="5616575"/>
          </a:xfrm>
        </p:spPr>
        <p:txBody>
          <a:bodyPr/>
          <a:lstStyle/>
          <a:p>
            <a:endParaRPr lang="en-AU" altLang="en-US" sz="1800"/>
          </a:p>
          <a:p>
            <a:r>
              <a:rPr lang="en-AU" altLang="en-US"/>
              <a:t>Using this system, the </a:t>
            </a:r>
            <a:r>
              <a:rPr lang="en-AU" altLang="en-US" b="1"/>
              <a:t>record manager </a:t>
            </a:r>
            <a:r>
              <a:rPr lang="en-AU" altLang="en-US"/>
              <a:t>can </a:t>
            </a:r>
            <a:r>
              <a:rPr lang="en-AU" altLang="en-US" i="1"/>
              <a:t>view report on CD sales</a:t>
            </a:r>
            <a:r>
              <a:rPr lang="en-AU" altLang="en-US"/>
              <a:t> and </a:t>
            </a:r>
            <a:r>
              <a:rPr lang="en-AU" altLang="en-US" i="1"/>
              <a:t>view the Billboard report</a:t>
            </a:r>
            <a:r>
              <a:rPr lang="en-AU" altLang="en-US"/>
              <a:t>. </a:t>
            </a:r>
          </a:p>
          <a:p>
            <a:endParaRPr lang="en-AU" altLang="en-US" sz="1800"/>
          </a:p>
        </p:txBody>
      </p:sp>
      <p:pic>
        <p:nvPicPr>
          <p:cNvPr id="44036" name="Picture 3" descr="usecase6-mus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125538"/>
            <a:ext cx="575627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633412"/>
          </a:xfrm>
        </p:spPr>
        <p:txBody>
          <a:bodyPr/>
          <a:lstStyle/>
          <a:p>
            <a:r>
              <a:rPr lang="en-AU" altLang="en-US"/>
              <a:t>Another example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250825" y="908050"/>
            <a:ext cx="2665413" cy="5616575"/>
          </a:xfrm>
        </p:spPr>
        <p:txBody>
          <a:bodyPr/>
          <a:lstStyle/>
          <a:p>
            <a:r>
              <a:rPr lang="en-AU" altLang="en-US"/>
              <a:t>The system can </a:t>
            </a:r>
            <a:r>
              <a:rPr lang="en-AU" altLang="en-US" i="1"/>
              <a:t>retrieve Billboard reports</a:t>
            </a:r>
            <a:r>
              <a:rPr lang="en-AU" altLang="en-US"/>
              <a:t> from an </a:t>
            </a:r>
            <a:r>
              <a:rPr lang="en-AU" altLang="en-US" b="1"/>
              <a:t>external system</a:t>
            </a:r>
            <a:r>
              <a:rPr lang="en-AU" altLang="en-US"/>
              <a:t> (the Billboard Reporting Service)</a:t>
            </a:r>
          </a:p>
        </p:txBody>
      </p:sp>
      <p:pic>
        <p:nvPicPr>
          <p:cNvPr id="45060" name="Picture 3" descr="usecase6-mus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125538"/>
            <a:ext cx="575627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633412"/>
          </a:xfrm>
        </p:spPr>
        <p:txBody>
          <a:bodyPr/>
          <a:lstStyle/>
          <a:p>
            <a:r>
              <a:rPr lang="en-AU" altLang="en-US"/>
              <a:t>Another example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250825" y="908050"/>
            <a:ext cx="4968875" cy="5616575"/>
          </a:xfrm>
        </p:spPr>
        <p:txBody>
          <a:bodyPr/>
          <a:lstStyle/>
          <a:p>
            <a:r>
              <a:rPr lang="en-AU" altLang="en-US" sz="2400"/>
              <a:t>The </a:t>
            </a:r>
            <a:r>
              <a:rPr lang="en-AU" altLang="en-US" sz="2400" b="1"/>
              <a:t>absence</a:t>
            </a:r>
            <a:r>
              <a:rPr lang="en-AU" altLang="en-US" sz="2400"/>
              <a:t> of use cases in this diagram shows what the system </a:t>
            </a:r>
            <a:r>
              <a:rPr lang="en-AU" altLang="en-US" sz="2400" b="1"/>
              <a:t>doesn't</a:t>
            </a:r>
            <a:r>
              <a:rPr lang="en-AU" altLang="en-US" sz="2400"/>
              <a:t> do. </a:t>
            </a:r>
          </a:p>
          <a:p>
            <a:r>
              <a:rPr lang="en-AU" altLang="en-US" sz="2400"/>
              <a:t>There is no way for a band manager to (for example) listen to a CD because we see no use case called </a:t>
            </a:r>
            <a:r>
              <a:rPr lang="en-AU" altLang="en-US" sz="2400" i="1"/>
              <a:t>Listen to CD</a:t>
            </a:r>
            <a:r>
              <a:rPr lang="en-AU" altLang="en-US" sz="2400"/>
              <a:t>.</a:t>
            </a:r>
          </a:p>
          <a:p>
            <a:r>
              <a:rPr lang="en-AU" altLang="en-US" sz="2400"/>
              <a:t>This absence is not a trivial matter. </a:t>
            </a:r>
          </a:p>
          <a:p>
            <a:r>
              <a:rPr lang="en-AU" altLang="en-US" sz="2400"/>
              <a:t>It might show developers that </a:t>
            </a:r>
            <a:r>
              <a:rPr lang="en-AU" altLang="en-US" sz="2400" b="1"/>
              <a:t>extra functionality</a:t>
            </a:r>
            <a:r>
              <a:rPr lang="en-AU" altLang="en-US" sz="2400"/>
              <a:t> is required of the system.</a:t>
            </a:r>
          </a:p>
        </p:txBody>
      </p:sp>
      <p:pic>
        <p:nvPicPr>
          <p:cNvPr id="46084" name="Picture 3" descr="usecase6-mus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13" y="1484313"/>
            <a:ext cx="3798887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&lt;&lt;INCLUDE&gt;&gt;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Like a subprogram</a:t>
            </a:r>
          </a:p>
          <a:p>
            <a:r>
              <a:rPr lang="en-AU" altLang="en-US"/>
              <a:t>Denotes the inclusion of behaviour described by </a:t>
            </a:r>
            <a:r>
              <a:rPr lang="en-AU" altLang="en-US" b="1"/>
              <a:t>another use case</a:t>
            </a:r>
            <a:r>
              <a:rPr lang="en-AU" altLang="en-US"/>
              <a:t>. </a:t>
            </a:r>
          </a:p>
          <a:p>
            <a:r>
              <a:rPr lang="en-AU" altLang="en-US"/>
              <a:t>Saves repetition and wasted space.</a:t>
            </a:r>
          </a:p>
          <a:p>
            <a:r>
              <a:rPr lang="en-AU" altLang="en-US"/>
              <a:t>Shown as a dotted line with “&lt;&lt;include&gt;&gt;” label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en-AU" altLang="en-US" sz="7200"/>
              <a:t>&lt;&lt;INCLUDES&gt;&gt; 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AU" altLang="en-US"/>
              <a:t>and</a:t>
            </a:r>
            <a:r>
              <a:rPr lang="en-AU" altLang="en-US" sz="6000"/>
              <a:t> 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AU" altLang="en-US" sz="7200"/>
              <a:t>&lt;&lt;EXTENDS&gt;&gt;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&lt;&lt;INCLUDE&gt;&gt;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5525" cy="5068888"/>
          </a:xfrm>
        </p:spPr>
        <p:txBody>
          <a:bodyPr/>
          <a:lstStyle/>
          <a:p>
            <a:r>
              <a:rPr lang="en-AU" altLang="en-US"/>
              <a:t>Both the </a:t>
            </a:r>
            <a:r>
              <a:rPr lang="en-AU" altLang="en-US" i="1"/>
              <a:t>Manage Customer Details</a:t>
            </a:r>
            <a:r>
              <a:rPr lang="en-AU" altLang="en-US"/>
              <a:t> and </a:t>
            </a:r>
            <a:r>
              <a:rPr lang="en-AU" altLang="en-US" i="1"/>
              <a:t>Enter Order</a:t>
            </a:r>
            <a:r>
              <a:rPr lang="en-AU" altLang="en-US"/>
              <a:t> use cases include the </a:t>
            </a:r>
            <a:r>
              <a:rPr lang="en-AU" altLang="en-US" i="1"/>
              <a:t>Find Customer Record</a:t>
            </a:r>
            <a:r>
              <a:rPr lang="en-AU" altLang="en-US"/>
              <a:t> use case.</a:t>
            </a:r>
          </a:p>
          <a:p>
            <a:r>
              <a:rPr lang="en-AU" altLang="en-US"/>
              <a:t>They both have the procedures from </a:t>
            </a:r>
            <a:r>
              <a:rPr lang="en-AU" altLang="en-US" i="1"/>
              <a:t>Find Customer Record</a:t>
            </a:r>
            <a:r>
              <a:rPr lang="en-AU" altLang="en-US"/>
              <a:t> in common.</a:t>
            </a:r>
          </a:p>
          <a:p>
            <a:endParaRPr lang="en-AU" altLang="en-US"/>
          </a:p>
        </p:txBody>
      </p:sp>
      <p:pic>
        <p:nvPicPr>
          <p:cNvPr id="49156" name="Picture 3" descr="inclu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924175"/>
            <a:ext cx="28765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INCLUDE and EXTEND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Both add extra behaviour to use cases</a:t>
            </a:r>
          </a:p>
          <a:p>
            <a:r>
              <a:rPr lang="en-AU" altLang="en-US"/>
              <a:t>Like a subprogram that can be called from various places in a program</a:t>
            </a:r>
          </a:p>
          <a:p>
            <a:r>
              <a:rPr lang="en-AU" altLang="en-US"/>
              <a:t>Always use a dotted line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The &lt;&lt;include&gt;&gt; arrow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Arrow points </a:t>
            </a:r>
            <a:r>
              <a:rPr lang="en-AU" altLang="en-US" b="1"/>
              <a:t>from</a:t>
            </a:r>
            <a:r>
              <a:rPr lang="en-AU" altLang="en-US"/>
              <a:t> the base use case </a:t>
            </a:r>
            <a:r>
              <a:rPr lang="en-AU" altLang="en-US" b="1"/>
              <a:t>to</a:t>
            </a:r>
            <a:r>
              <a:rPr lang="en-AU" altLang="en-US"/>
              <a:t> the included use case.</a:t>
            </a:r>
          </a:p>
          <a:p>
            <a:r>
              <a:rPr lang="en-AU" altLang="en-US"/>
              <a:t>Think of “this base use case &gt; INCLUDES &gt; this use case”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800"/>
              <a:t>Use Case Diagram:</a:t>
            </a:r>
            <a:endParaRPr lang="en-AU" altLang="en-US" sz="180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Used during </a:t>
            </a:r>
            <a:r>
              <a:rPr lang="en-AU" altLang="en-US" b="1"/>
              <a:t>analysis phase</a:t>
            </a:r>
            <a:r>
              <a:rPr lang="en-AU" altLang="en-US"/>
              <a:t> of PSM</a:t>
            </a:r>
          </a:p>
          <a:p>
            <a:r>
              <a:rPr lang="en-AU" altLang="en-US"/>
              <a:t>Maps out the </a:t>
            </a:r>
            <a:r>
              <a:rPr lang="en-AU" altLang="en-US" b="1"/>
              <a:t>functional requirements</a:t>
            </a:r>
            <a:r>
              <a:rPr lang="en-AU" altLang="en-US"/>
              <a:t> of a system</a:t>
            </a:r>
          </a:p>
          <a:p>
            <a:r>
              <a:rPr lang="en-AU" altLang="en-US"/>
              <a:t>The emphasis is on </a:t>
            </a:r>
            <a:r>
              <a:rPr lang="en-AU" altLang="en-US" i="1"/>
              <a:t>what</a:t>
            </a:r>
            <a:r>
              <a:rPr lang="en-AU" altLang="en-US"/>
              <a:t> a system does rather than </a:t>
            </a:r>
            <a:r>
              <a:rPr lang="en-AU" altLang="en-US" i="1"/>
              <a:t>how</a:t>
            </a:r>
            <a:r>
              <a:rPr lang="en-AU" altLang="en-US"/>
              <a:t>.</a:t>
            </a:r>
          </a:p>
          <a:p>
            <a:r>
              <a:rPr lang="en-AU" altLang="en-US"/>
              <a:t>(</a:t>
            </a:r>
            <a:r>
              <a:rPr lang="en-AU" altLang="en-US" i="1"/>
              <a:t>How</a:t>
            </a:r>
            <a:r>
              <a:rPr lang="en-AU" altLang="en-US"/>
              <a:t> is worked out during design phase of PSM)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Example</a:t>
            </a:r>
          </a:p>
        </p:txBody>
      </p:sp>
      <p:pic>
        <p:nvPicPr>
          <p:cNvPr id="52227" name="Content Placeholder 3" descr="includ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628775"/>
            <a:ext cx="8255000" cy="4786313"/>
          </a:xfr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468313" y="260350"/>
            <a:ext cx="8229600" cy="647700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en-AU" altLang="en-US" sz="4400" b="1"/>
              <a:t>&lt;&lt;extend&gt;&gt;</a:t>
            </a:r>
          </a:p>
        </p:txBody>
      </p:sp>
      <p:sp>
        <p:nvSpPr>
          <p:cNvPr id="53251" name="Rectangle 5"/>
          <p:cNvSpPr>
            <a:spLocks noChangeArrowheads="1"/>
          </p:cNvSpPr>
          <p:nvPr/>
        </p:nvSpPr>
        <p:spPr bwMode="auto">
          <a:xfrm>
            <a:off x="468313" y="1304925"/>
            <a:ext cx="84963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800"/>
              <a:t> Like a </a:t>
            </a:r>
            <a:r>
              <a:rPr lang="en-AU" altLang="en-US" sz="2800" b="1"/>
              <a:t>conditional</a:t>
            </a:r>
            <a:r>
              <a:rPr lang="en-AU" altLang="en-US" sz="2800"/>
              <a:t> &lt;&lt;include&gt;&gt;.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800"/>
              <a:t> Only takes place under certain conditions.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800"/>
              <a:t> An &lt;&lt;extend&gt;&gt; is a use case that </a:t>
            </a:r>
            <a:r>
              <a:rPr lang="en-AU" altLang="en-US" sz="2800" b="1"/>
              <a:t>extends</a:t>
            </a:r>
            <a:r>
              <a:rPr lang="en-AU" altLang="en-US" sz="2800"/>
              <a:t> another use case (the ‘base’ use case) when circumstances require it.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468313" y="260350"/>
            <a:ext cx="8229600" cy="647700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en-AU" altLang="en-US" sz="4400"/>
              <a:t>&lt;&lt;extend&gt;&gt;</a:t>
            </a:r>
          </a:p>
        </p:txBody>
      </p:sp>
      <p:sp>
        <p:nvSpPr>
          <p:cNvPr id="54275" name="Rectangle 5"/>
          <p:cNvSpPr>
            <a:spLocks noChangeArrowheads="1"/>
          </p:cNvSpPr>
          <p:nvPr/>
        </p:nvSpPr>
        <p:spPr bwMode="auto">
          <a:xfrm>
            <a:off x="468313" y="1304925"/>
            <a:ext cx="84963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800"/>
              <a:t>Shown as a dotted line with “&lt;&lt;extend&gt;&gt;” label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800"/>
              <a:t>The condition under which the &lt;&lt;extend&gt;&gt; occurs is shown in { } beside the line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800"/>
              <a:t>E.g. {if paid by credit card}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539750" y="0"/>
            <a:ext cx="8229600" cy="692150"/>
          </a:xfrm>
        </p:spPr>
        <p:txBody>
          <a:bodyPr/>
          <a:lstStyle/>
          <a:p>
            <a:r>
              <a:rPr lang="en-AU" altLang="en-US"/>
              <a:t>&lt;&lt;extend&gt;&gt;</a:t>
            </a:r>
          </a:p>
        </p:txBody>
      </p:sp>
      <p:pic>
        <p:nvPicPr>
          <p:cNvPr id="55299" name="Picture 3" descr="exten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92150"/>
            <a:ext cx="47148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TextBox 4"/>
          <p:cNvSpPr txBox="1">
            <a:spLocks noChangeArrowheads="1"/>
          </p:cNvSpPr>
          <p:nvPr/>
        </p:nvSpPr>
        <p:spPr bwMode="auto">
          <a:xfrm>
            <a:off x="5508625" y="765175"/>
            <a:ext cx="324008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3200"/>
              <a:t>Note how some activities only take place if wine has been ordered.</a:t>
            </a:r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5580063" y="3933825"/>
            <a:ext cx="29527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>
                <a:solidFill>
                  <a:srgbClr val="FF0000"/>
                </a:solidFill>
              </a:rPr>
              <a:t>Note: Solid lines or arrows between use cases are </a:t>
            </a:r>
            <a:r>
              <a:rPr lang="en-AU" altLang="en-US" b="1">
                <a:solidFill>
                  <a:srgbClr val="FF0000"/>
                </a:solidFill>
              </a:rPr>
              <a:t>not allowed</a:t>
            </a:r>
            <a:r>
              <a:rPr lang="en-AU" altLang="en-US">
                <a:solidFill>
                  <a:srgbClr val="FF0000"/>
                </a:solidFill>
              </a:rPr>
              <a:t>. The only way to link use cases is with </a:t>
            </a:r>
            <a:r>
              <a:rPr lang="en-AU" altLang="en-US" i="1">
                <a:solidFill>
                  <a:srgbClr val="FF0000"/>
                </a:solidFill>
              </a:rPr>
              <a:t>includes</a:t>
            </a:r>
            <a:r>
              <a:rPr lang="en-AU" altLang="en-US">
                <a:solidFill>
                  <a:srgbClr val="FF0000"/>
                </a:solidFill>
              </a:rPr>
              <a:t> or </a:t>
            </a:r>
            <a:r>
              <a:rPr lang="en-AU" altLang="en-US" i="1">
                <a:solidFill>
                  <a:srgbClr val="FF0000"/>
                </a:solidFill>
              </a:rPr>
              <a:t>extends</a:t>
            </a:r>
            <a:r>
              <a:rPr lang="en-AU" altLang="en-US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490538"/>
          </a:xfrm>
        </p:spPr>
        <p:txBody>
          <a:bodyPr/>
          <a:lstStyle/>
          <a:p>
            <a:r>
              <a:rPr lang="en-AU" altLang="en-US"/>
              <a:t>Creating a UCD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395288" y="1135063"/>
            <a:ext cx="8229600" cy="4957762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AU" altLang="en-US" sz="2800"/>
              <a:t>1. Get or write the text explanation of a system:</a:t>
            </a:r>
          </a:p>
          <a:p>
            <a:endParaRPr lang="en-AU" altLang="en-US" sz="2800"/>
          </a:p>
          <a:p>
            <a:r>
              <a:rPr lang="en-AU" altLang="en-US" sz="2800"/>
              <a:t>Clerk enters customer ID into system.</a:t>
            </a:r>
          </a:p>
          <a:p>
            <a:r>
              <a:rPr lang="en-AU" altLang="en-US" sz="2800"/>
              <a:t>If ID exists, account management module is triggered.</a:t>
            </a:r>
          </a:p>
          <a:p>
            <a:r>
              <a:rPr lang="en-AU" altLang="en-US" sz="2800"/>
              <a:t>Otherwise, New Account module is triggered.</a:t>
            </a:r>
          </a:p>
          <a:p>
            <a:r>
              <a:rPr lang="en-AU" altLang="en-US" sz="2800"/>
              <a:t>Then, clerk enters a product IDs of customer's purchase.</a:t>
            </a:r>
          </a:p>
          <a:p>
            <a:r>
              <a:rPr lang="en-AU" altLang="en-US" sz="2800"/>
              <a:t>If an item is not in stock, customer is advised of delay in delivery and the back-order process is triggered.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490538"/>
          </a:xfrm>
        </p:spPr>
        <p:txBody>
          <a:bodyPr/>
          <a:lstStyle/>
          <a:p>
            <a:r>
              <a:rPr lang="en-AU" altLang="en-US"/>
              <a:t>Creating a UCD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0" y="765175"/>
            <a:ext cx="8229600" cy="39592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AU" altLang="en-US" sz="2000"/>
              <a:t>2. Convert the text to a UCD:</a:t>
            </a:r>
          </a:p>
          <a:p>
            <a:endParaRPr lang="en-AU" altLang="en-US" sz="2000"/>
          </a:p>
          <a:p>
            <a:r>
              <a:rPr lang="en-AU" altLang="en-US" sz="2000"/>
              <a:t>Clerk enters customer ID into system.</a:t>
            </a:r>
          </a:p>
          <a:p>
            <a:r>
              <a:rPr lang="en-AU" altLang="en-US" sz="2000"/>
              <a:t>If ID exists, account management module is triggered.</a:t>
            </a:r>
          </a:p>
          <a:p>
            <a:r>
              <a:rPr lang="en-AU" altLang="en-US" sz="2000"/>
              <a:t>Otherwise, New Account module is triggered.</a:t>
            </a:r>
          </a:p>
          <a:p>
            <a:r>
              <a:rPr lang="en-AU" altLang="en-US" sz="2000"/>
              <a:t>Then, clerk enters a product IDs of customer's purchase.</a:t>
            </a:r>
          </a:p>
          <a:p>
            <a:r>
              <a:rPr lang="en-AU" altLang="en-US" sz="2000"/>
              <a:t>If an item is not in stock, customer is advised of delay in delivery and the back-order process is triggered.</a:t>
            </a:r>
          </a:p>
        </p:txBody>
      </p:sp>
      <p:sp>
        <p:nvSpPr>
          <p:cNvPr id="57348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grpSp>
        <p:nvGrpSpPr>
          <p:cNvPr id="57349" name="Group 5"/>
          <p:cNvGrpSpPr>
            <a:grpSpLocks noChangeAspect="1"/>
          </p:cNvGrpSpPr>
          <p:nvPr/>
        </p:nvGrpSpPr>
        <p:grpSpPr bwMode="auto">
          <a:xfrm>
            <a:off x="4859338" y="3341688"/>
            <a:ext cx="4284662" cy="3516312"/>
            <a:chOff x="2563" y="3924"/>
            <a:chExt cx="7200" cy="5909"/>
          </a:xfrm>
        </p:grpSpPr>
        <p:sp>
          <p:nvSpPr>
            <p:cNvPr id="57350" name="AutoShape 27"/>
            <p:cNvSpPr>
              <a:spLocks noChangeAspect="1" noChangeArrowheads="1" noTextEdit="1"/>
            </p:cNvSpPr>
            <p:nvPr/>
          </p:nvSpPr>
          <p:spPr bwMode="auto">
            <a:xfrm>
              <a:off x="2563" y="3924"/>
              <a:ext cx="7200" cy="5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7351" name="Oval 26"/>
            <p:cNvSpPr>
              <a:spLocks noChangeArrowheads="1"/>
            </p:cNvSpPr>
            <p:nvPr/>
          </p:nvSpPr>
          <p:spPr bwMode="auto">
            <a:xfrm>
              <a:off x="2866" y="4319"/>
              <a:ext cx="496" cy="4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cxnSp>
          <p:nvCxnSpPr>
            <p:cNvPr id="57352" name="AutoShape 25"/>
            <p:cNvCxnSpPr>
              <a:cxnSpLocks noChangeShapeType="1"/>
            </p:cNvCxnSpPr>
            <p:nvPr/>
          </p:nvCxnSpPr>
          <p:spPr bwMode="auto">
            <a:xfrm>
              <a:off x="3114" y="4760"/>
              <a:ext cx="0" cy="6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353" name="AutoShape 24"/>
            <p:cNvCxnSpPr>
              <a:cxnSpLocks noChangeShapeType="1"/>
            </p:cNvCxnSpPr>
            <p:nvPr/>
          </p:nvCxnSpPr>
          <p:spPr bwMode="auto">
            <a:xfrm flipH="1">
              <a:off x="2866" y="5376"/>
              <a:ext cx="248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354" name="AutoShape 23"/>
            <p:cNvCxnSpPr>
              <a:cxnSpLocks noChangeShapeType="1"/>
            </p:cNvCxnSpPr>
            <p:nvPr/>
          </p:nvCxnSpPr>
          <p:spPr bwMode="auto">
            <a:xfrm>
              <a:off x="3114" y="5376"/>
              <a:ext cx="175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355" name="AutoShape 22"/>
            <p:cNvCxnSpPr>
              <a:cxnSpLocks noChangeShapeType="1"/>
            </p:cNvCxnSpPr>
            <p:nvPr/>
          </p:nvCxnSpPr>
          <p:spPr bwMode="auto">
            <a:xfrm flipH="1">
              <a:off x="2866" y="4935"/>
              <a:ext cx="496" cy="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356" name="Oval 21"/>
            <p:cNvSpPr>
              <a:spLocks noChangeArrowheads="1"/>
            </p:cNvSpPr>
            <p:nvPr/>
          </p:nvSpPr>
          <p:spPr bwMode="auto">
            <a:xfrm>
              <a:off x="4327" y="4556"/>
              <a:ext cx="1332" cy="1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latin typeface="Calibri" panose="020F0502020204030204" pitchFamily="34" charset="0"/>
                </a:rPr>
                <a:t>Enter id</a:t>
              </a:r>
              <a:endParaRPr lang="en-US" altLang="en-US"/>
            </a:p>
          </p:txBody>
        </p:sp>
        <p:sp>
          <p:nvSpPr>
            <p:cNvPr id="57357" name="Oval 20"/>
            <p:cNvSpPr>
              <a:spLocks noChangeArrowheads="1"/>
            </p:cNvSpPr>
            <p:nvPr/>
          </p:nvSpPr>
          <p:spPr bwMode="auto">
            <a:xfrm>
              <a:off x="7441" y="4039"/>
              <a:ext cx="1536" cy="1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latin typeface="Calibri" panose="020F0502020204030204" pitchFamily="34" charset="0"/>
                </a:rPr>
                <a:t>Manage account</a:t>
              </a:r>
              <a:endParaRPr lang="en-US" altLang="en-US"/>
            </a:p>
          </p:txBody>
        </p:sp>
        <p:sp>
          <p:nvSpPr>
            <p:cNvPr id="57358" name="Oval 19"/>
            <p:cNvSpPr>
              <a:spLocks noChangeArrowheads="1"/>
            </p:cNvSpPr>
            <p:nvPr/>
          </p:nvSpPr>
          <p:spPr bwMode="auto">
            <a:xfrm>
              <a:off x="7512" y="5930"/>
              <a:ext cx="1586" cy="1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latin typeface="Calibri" panose="020F0502020204030204" pitchFamily="34" charset="0"/>
                </a:rPr>
                <a:t>Create account</a:t>
              </a:r>
              <a:endParaRPr lang="en-US" altLang="en-US"/>
            </a:p>
          </p:txBody>
        </p:sp>
        <p:sp>
          <p:nvSpPr>
            <p:cNvPr id="57359" name="Oval 18"/>
            <p:cNvSpPr>
              <a:spLocks noChangeArrowheads="1"/>
            </p:cNvSpPr>
            <p:nvPr/>
          </p:nvSpPr>
          <p:spPr bwMode="auto">
            <a:xfrm>
              <a:off x="4422" y="7683"/>
              <a:ext cx="1332" cy="1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latin typeface="Calibri" panose="020F0502020204030204" pitchFamily="34" charset="0"/>
                </a:rPr>
                <a:t>Enter purchases</a:t>
              </a:r>
              <a:endParaRPr lang="en-US" altLang="en-US"/>
            </a:p>
          </p:txBody>
        </p:sp>
        <p:sp>
          <p:nvSpPr>
            <p:cNvPr id="57360" name="Oval 17"/>
            <p:cNvSpPr>
              <a:spLocks noChangeArrowheads="1"/>
            </p:cNvSpPr>
            <p:nvPr/>
          </p:nvSpPr>
          <p:spPr bwMode="auto">
            <a:xfrm>
              <a:off x="7512" y="8344"/>
              <a:ext cx="1332" cy="1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latin typeface="Calibri" panose="020F0502020204030204" pitchFamily="34" charset="0"/>
                </a:rPr>
                <a:t>Create back order</a:t>
              </a:r>
              <a:endParaRPr lang="en-US" altLang="en-US"/>
            </a:p>
          </p:txBody>
        </p:sp>
        <p:cxnSp>
          <p:nvCxnSpPr>
            <p:cNvPr id="57361" name="AutoShape 16"/>
            <p:cNvCxnSpPr>
              <a:cxnSpLocks noChangeShapeType="1"/>
            </p:cNvCxnSpPr>
            <p:nvPr/>
          </p:nvCxnSpPr>
          <p:spPr bwMode="auto">
            <a:xfrm>
              <a:off x="3362" y="4540"/>
              <a:ext cx="965" cy="6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362" name="AutoShape 15"/>
            <p:cNvCxnSpPr>
              <a:cxnSpLocks noChangeShapeType="1"/>
            </p:cNvCxnSpPr>
            <p:nvPr/>
          </p:nvCxnSpPr>
          <p:spPr bwMode="auto">
            <a:xfrm>
              <a:off x="3362" y="4540"/>
              <a:ext cx="1255" cy="3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363" name="AutoShape 14"/>
            <p:cNvCxnSpPr>
              <a:cxnSpLocks noChangeShapeType="1"/>
            </p:cNvCxnSpPr>
            <p:nvPr/>
          </p:nvCxnSpPr>
          <p:spPr bwMode="auto">
            <a:xfrm flipH="1">
              <a:off x="5463" y="4660"/>
              <a:ext cx="1978" cy="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364" name="AutoShape 13"/>
            <p:cNvCxnSpPr>
              <a:cxnSpLocks noChangeShapeType="1"/>
            </p:cNvCxnSpPr>
            <p:nvPr/>
          </p:nvCxnSpPr>
          <p:spPr bwMode="auto">
            <a:xfrm flipH="1" flipV="1">
              <a:off x="5659" y="5176"/>
              <a:ext cx="1853" cy="1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365" name="AutoShape 12"/>
            <p:cNvCxnSpPr>
              <a:cxnSpLocks noChangeShapeType="1"/>
            </p:cNvCxnSpPr>
            <p:nvPr/>
          </p:nvCxnSpPr>
          <p:spPr bwMode="auto">
            <a:xfrm flipH="1" flipV="1">
              <a:off x="5754" y="8304"/>
              <a:ext cx="1758" cy="6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366" name="Text Box 11"/>
            <p:cNvSpPr txBox="1">
              <a:spLocks noChangeArrowheads="1"/>
            </p:cNvSpPr>
            <p:nvPr/>
          </p:nvSpPr>
          <p:spPr bwMode="auto">
            <a:xfrm>
              <a:off x="6103" y="8244"/>
              <a:ext cx="1211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latin typeface="Calibri" panose="020F0502020204030204" pitchFamily="34" charset="0"/>
                </a:rPr>
                <a:t>&lt;&lt;extend&gt;&gt;</a:t>
              </a:r>
              <a:endParaRPr lang="en-US" altLang="en-US"/>
            </a:p>
          </p:txBody>
        </p:sp>
        <p:sp>
          <p:nvSpPr>
            <p:cNvPr id="57367" name="Text Box 10"/>
            <p:cNvSpPr txBox="1">
              <a:spLocks noChangeArrowheads="1"/>
            </p:cNvSpPr>
            <p:nvPr/>
          </p:nvSpPr>
          <p:spPr bwMode="auto">
            <a:xfrm>
              <a:off x="5931" y="4328"/>
              <a:ext cx="1352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latin typeface="Calibri" panose="020F0502020204030204" pitchFamily="34" charset="0"/>
                </a:rPr>
                <a:t>&lt;&lt;extend&gt;&gt;</a:t>
              </a:r>
              <a:endParaRPr lang="en-US" altLang="en-US"/>
            </a:p>
          </p:txBody>
        </p:sp>
        <p:sp>
          <p:nvSpPr>
            <p:cNvPr id="57368" name="Text Box 9"/>
            <p:cNvSpPr txBox="1">
              <a:spLocks noChangeArrowheads="1"/>
            </p:cNvSpPr>
            <p:nvPr/>
          </p:nvSpPr>
          <p:spPr bwMode="auto">
            <a:xfrm>
              <a:off x="5589" y="4676"/>
              <a:ext cx="2210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latin typeface="Calibri" panose="020F0502020204030204" pitchFamily="34" charset="0"/>
                </a:rPr>
                <a:t>{if account exists}</a:t>
              </a:r>
              <a:endParaRPr lang="en-US" altLang="en-US"/>
            </a:p>
          </p:txBody>
        </p:sp>
        <p:sp>
          <p:nvSpPr>
            <p:cNvPr id="57369" name="Text Box 8"/>
            <p:cNvSpPr txBox="1">
              <a:spLocks noChangeArrowheads="1"/>
            </p:cNvSpPr>
            <p:nvPr/>
          </p:nvSpPr>
          <p:spPr bwMode="auto">
            <a:xfrm>
              <a:off x="5754" y="5930"/>
              <a:ext cx="1483" cy="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latin typeface="Calibri" panose="020F0502020204030204" pitchFamily="34" charset="0"/>
                </a:rPr>
                <a:t>{if account does not exist}</a:t>
              </a:r>
              <a:endParaRPr lang="en-US" altLang="en-US"/>
            </a:p>
          </p:txBody>
        </p:sp>
        <p:sp>
          <p:nvSpPr>
            <p:cNvPr id="57370" name="Text Box 7"/>
            <p:cNvSpPr txBox="1">
              <a:spLocks noChangeArrowheads="1"/>
            </p:cNvSpPr>
            <p:nvPr/>
          </p:nvSpPr>
          <p:spPr bwMode="auto">
            <a:xfrm>
              <a:off x="5659" y="8641"/>
              <a:ext cx="1483" cy="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latin typeface="Calibri" panose="020F0502020204030204" pitchFamily="34" charset="0"/>
                </a:rPr>
                <a:t>{if item is not in stock}</a:t>
              </a:r>
              <a:endParaRPr lang="en-US" altLang="en-US"/>
            </a:p>
          </p:txBody>
        </p:sp>
        <p:sp>
          <p:nvSpPr>
            <p:cNvPr id="57371" name="Text Box 6"/>
            <p:cNvSpPr txBox="1">
              <a:spLocks noChangeArrowheads="1"/>
            </p:cNvSpPr>
            <p:nvPr/>
          </p:nvSpPr>
          <p:spPr bwMode="auto">
            <a:xfrm>
              <a:off x="2740" y="5661"/>
              <a:ext cx="1211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latin typeface="Calibri" panose="020F0502020204030204" pitchFamily="34" charset="0"/>
                </a:rPr>
                <a:t>clerk</a:t>
              </a:r>
              <a:endParaRPr lang="en-US" altLang="en-US"/>
            </a:p>
          </p:txBody>
        </p:sp>
        <p:sp>
          <p:nvSpPr>
            <p:cNvPr id="57372" name="Text Box 10"/>
            <p:cNvSpPr txBox="1">
              <a:spLocks noChangeArrowheads="1"/>
            </p:cNvSpPr>
            <p:nvPr/>
          </p:nvSpPr>
          <p:spPr bwMode="auto">
            <a:xfrm>
              <a:off x="6315" y="5644"/>
              <a:ext cx="1211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latin typeface="Calibri" panose="020F0502020204030204" pitchFamily="34" charset="0"/>
                </a:rPr>
                <a:t>&lt;&lt;extend&gt;&gt;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490538"/>
          </a:xfrm>
        </p:spPr>
        <p:txBody>
          <a:bodyPr/>
          <a:lstStyle/>
          <a:p>
            <a:r>
              <a:rPr lang="en-AU" altLang="en-US"/>
              <a:t>Creating a UCD</a:t>
            </a:r>
          </a:p>
        </p:txBody>
      </p:sp>
      <p:sp>
        <p:nvSpPr>
          <p:cNvPr id="58371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grpSp>
        <p:nvGrpSpPr>
          <p:cNvPr id="58372" name="Group 5"/>
          <p:cNvGrpSpPr>
            <a:grpSpLocks noChangeAspect="1"/>
          </p:cNvGrpSpPr>
          <p:nvPr/>
        </p:nvGrpSpPr>
        <p:grpSpPr bwMode="auto">
          <a:xfrm>
            <a:off x="2484438" y="2924175"/>
            <a:ext cx="4284662" cy="3516313"/>
            <a:chOff x="2563" y="3924"/>
            <a:chExt cx="7200" cy="5909"/>
          </a:xfrm>
        </p:grpSpPr>
        <p:sp>
          <p:nvSpPr>
            <p:cNvPr id="58374" name="AutoShape 27"/>
            <p:cNvSpPr>
              <a:spLocks noChangeAspect="1" noChangeArrowheads="1" noTextEdit="1"/>
            </p:cNvSpPr>
            <p:nvPr/>
          </p:nvSpPr>
          <p:spPr bwMode="auto">
            <a:xfrm>
              <a:off x="2563" y="3924"/>
              <a:ext cx="7200" cy="5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8375" name="Oval 26"/>
            <p:cNvSpPr>
              <a:spLocks noChangeArrowheads="1"/>
            </p:cNvSpPr>
            <p:nvPr/>
          </p:nvSpPr>
          <p:spPr bwMode="auto">
            <a:xfrm>
              <a:off x="2866" y="4319"/>
              <a:ext cx="496" cy="4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cxnSp>
          <p:nvCxnSpPr>
            <p:cNvPr id="58376" name="AutoShape 25"/>
            <p:cNvCxnSpPr>
              <a:cxnSpLocks noChangeShapeType="1"/>
            </p:cNvCxnSpPr>
            <p:nvPr/>
          </p:nvCxnSpPr>
          <p:spPr bwMode="auto">
            <a:xfrm>
              <a:off x="3114" y="4760"/>
              <a:ext cx="0" cy="6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377" name="AutoShape 24"/>
            <p:cNvCxnSpPr>
              <a:cxnSpLocks noChangeShapeType="1"/>
            </p:cNvCxnSpPr>
            <p:nvPr/>
          </p:nvCxnSpPr>
          <p:spPr bwMode="auto">
            <a:xfrm flipH="1">
              <a:off x="2866" y="5376"/>
              <a:ext cx="248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378" name="AutoShape 23"/>
            <p:cNvCxnSpPr>
              <a:cxnSpLocks noChangeShapeType="1"/>
            </p:cNvCxnSpPr>
            <p:nvPr/>
          </p:nvCxnSpPr>
          <p:spPr bwMode="auto">
            <a:xfrm>
              <a:off x="3114" y="5376"/>
              <a:ext cx="175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379" name="AutoShape 22"/>
            <p:cNvCxnSpPr>
              <a:cxnSpLocks noChangeShapeType="1"/>
            </p:cNvCxnSpPr>
            <p:nvPr/>
          </p:nvCxnSpPr>
          <p:spPr bwMode="auto">
            <a:xfrm flipH="1">
              <a:off x="2866" y="4935"/>
              <a:ext cx="496" cy="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380" name="Oval 21"/>
            <p:cNvSpPr>
              <a:spLocks noChangeArrowheads="1"/>
            </p:cNvSpPr>
            <p:nvPr/>
          </p:nvSpPr>
          <p:spPr bwMode="auto">
            <a:xfrm>
              <a:off x="4327" y="4556"/>
              <a:ext cx="1332" cy="1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latin typeface="Calibri" panose="020F0502020204030204" pitchFamily="34" charset="0"/>
                </a:rPr>
                <a:t>Enter id</a:t>
              </a:r>
              <a:endParaRPr lang="en-US" altLang="en-US"/>
            </a:p>
          </p:txBody>
        </p:sp>
        <p:sp>
          <p:nvSpPr>
            <p:cNvPr id="58381" name="Oval 20"/>
            <p:cNvSpPr>
              <a:spLocks noChangeArrowheads="1"/>
            </p:cNvSpPr>
            <p:nvPr/>
          </p:nvSpPr>
          <p:spPr bwMode="auto">
            <a:xfrm>
              <a:off x="7441" y="4039"/>
              <a:ext cx="1536" cy="1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latin typeface="Calibri" panose="020F0502020204030204" pitchFamily="34" charset="0"/>
                </a:rPr>
                <a:t>Manage account</a:t>
              </a:r>
              <a:endParaRPr lang="en-US" altLang="en-US"/>
            </a:p>
          </p:txBody>
        </p:sp>
        <p:sp>
          <p:nvSpPr>
            <p:cNvPr id="58382" name="Oval 19"/>
            <p:cNvSpPr>
              <a:spLocks noChangeArrowheads="1"/>
            </p:cNvSpPr>
            <p:nvPr/>
          </p:nvSpPr>
          <p:spPr bwMode="auto">
            <a:xfrm>
              <a:off x="7512" y="5930"/>
              <a:ext cx="1586" cy="1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latin typeface="Calibri" panose="020F0502020204030204" pitchFamily="34" charset="0"/>
                </a:rPr>
                <a:t>Create account</a:t>
              </a:r>
              <a:endParaRPr lang="en-US" altLang="en-US"/>
            </a:p>
          </p:txBody>
        </p:sp>
        <p:sp>
          <p:nvSpPr>
            <p:cNvPr id="58383" name="Oval 18"/>
            <p:cNvSpPr>
              <a:spLocks noChangeArrowheads="1"/>
            </p:cNvSpPr>
            <p:nvPr/>
          </p:nvSpPr>
          <p:spPr bwMode="auto">
            <a:xfrm>
              <a:off x="4422" y="7683"/>
              <a:ext cx="1332" cy="1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latin typeface="Calibri" panose="020F0502020204030204" pitchFamily="34" charset="0"/>
                </a:rPr>
                <a:t>Enter purchases</a:t>
              </a:r>
              <a:endParaRPr lang="en-US" altLang="en-US"/>
            </a:p>
          </p:txBody>
        </p:sp>
        <p:sp>
          <p:nvSpPr>
            <p:cNvPr id="58384" name="Oval 17"/>
            <p:cNvSpPr>
              <a:spLocks noChangeArrowheads="1"/>
            </p:cNvSpPr>
            <p:nvPr/>
          </p:nvSpPr>
          <p:spPr bwMode="auto">
            <a:xfrm>
              <a:off x="7512" y="8344"/>
              <a:ext cx="1332" cy="1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latin typeface="Calibri" panose="020F0502020204030204" pitchFamily="34" charset="0"/>
                </a:rPr>
                <a:t>Create back order</a:t>
              </a:r>
              <a:endParaRPr lang="en-US" altLang="en-US"/>
            </a:p>
          </p:txBody>
        </p:sp>
        <p:cxnSp>
          <p:nvCxnSpPr>
            <p:cNvPr id="58385" name="AutoShape 16"/>
            <p:cNvCxnSpPr>
              <a:cxnSpLocks noChangeShapeType="1"/>
            </p:cNvCxnSpPr>
            <p:nvPr/>
          </p:nvCxnSpPr>
          <p:spPr bwMode="auto">
            <a:xfrm>
              <a:off x="3362" y="4540"/>
              <a:ext cx="965" cy="6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386" name="AutoShape 15"/>
            <p:cNvCxnSpPr>
              <a:cxnSpLocks noChangeShapeType="1"/>
            </p:cNvCxnSpPr>
            <p:nvPr/>
          </p:nvCxnSpPr>
          <p:spPr bwMode="auto">
            <a:xfrm>
              <a:off x="3362" y="4540"/>
              <a:ext cx="1255" cy="3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387" name="AutoShape 14"/>
            <p:cNvCxnSpPr>
              <a:cxnSpLocks noChangeShapeType="1"/>
            </p:cNvCxnSpPr>
            <p:nvPr/>
          </p:nvCxnSpPr>
          <p:spPr bwMode="auto">
            <a:xfrm flipH="1">
              <a:off x="5463" y="4660"/>
              <a:ext cx="1978" cy="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388" name="AutoShape 13"/>
            <p:cNvCxnSpPr>
              <a:cxnSpLocks noChangeShapeType="1"/>
            </p:cNvCxnSpPr>
            <p:nvPr/>
          </p:nvCxnSpPr>
          <p:spPr bwMode="auto">
            <a:xfrm flipH="1" flipV="1">
              <a:off x="5659" y="5176"/>
              <a:ext cx="1853" cy="1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389" name="AutoShape 12"/>
            <p:cNvCxnSpPr>
              <a:cxnSpLocks noChangeShapeType="1"/>
            </p:cNvCxnSpPr>
            <p:nvPr/>
          </p:nvCxnSpPr>
          <p:spPr bwMode="auto">
            <a:xfrm flipH="1" flipV="1">
              <a:off x="5754" y="8304"/>
              <a:ext cx="1758" cy="6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390" name="Text Box 11"/>
            <p:cNvSpPr txBox="1">
              <a:spLocks noChangeArrowheads="1"/>
            </p:cNvSpPr>
            <p:nvPr/>
          </p:nvSpPr>
          <p:spPr bwMode="auto">
            <a:xfrm>
              <a:off x="6103" y="8244"/>
              <a:ext cx="1211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latin typeface="Calibri" panose="020F0502020204030204" pitchFamily="34" charset="0"/>
                </a:rPr>
                <a:t>&lt;&lt;extend&gt;&gt;</a:t>
              </a:r>
              <a:endParaRPr lang="en-US" altLang="en-US"/>
            </a:p>
          </p:txBody>
        </p:sp>
        <p:sp>
          <p:nvSpPr>
            <p:cNvPr id="58391" name="Text Box 10"/>
            <p:cNvSpPr txBox="1">
              <a:spLocks noChangeArrowheads="1"/>
            </p:cNvSpPr>
            <p:nvPr/>
          </p:nvSpPr>
          <p:spPr bwMode="auto">
            <a:xfrm>
              <a:off x="5931" y="4328"/>
              <a:ext cx="1352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latin typeface="Calibri" panose="020F0502020204030204" pitchFamily="34" charset="0"/>
                </a:rPr>
                <a:t>&lt;&lt;extend&gt;&gt;</a:t>
              </a:r>
              <a:endParaRPr lang="en-US" altLang="en-US"/>
            </a:p>
          </p:txBody>
        </p:sp>
        <p:sp>
          <p:nvSpPr>
            <p:cNvPr id="58392" name="Text Box 9"/>
            <p:cNvSpPr txBox="1">
              <a:spLocks noChangeArrowheads="1"/>
            </p:cNvSpPr>
            <p:nvPr/>
          </p:nvSpPr>
          <p:spPr bwMode="auto">
            <a:xfrm>
              <a:off x="5589" y="4676"/>
              <a:ext cx="2210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latin typeface="Calibri" panose="020F0502020204030204" pitchFamily="34" charset="0"/>
                </a:rPr>
                <a:t>{if account exists}</a:t>
              </a:r>
              <a:endParaRPr lang="en-US" altLang="en-US"/>
            </a:p>
          </p:txBody>
        </p:sp>
        <p:sp>
          <p:nvSpPr>
            <p:cNvPr id="58393" name="Text Box 8"/>
            <p:cNvSpPr txBox="1">
              <a:spLocks noChangeArrowheads="1"/>
            </p:cNvSpPr>
            <p:nvPr/>
          </p:nvSpPr>
          <p:spPr bwMode="auto">
            <a:xfrm>
              <a:off x="5754" y="5930"/>
              <a:ext cx="1483" cy="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latin typeface="Calibri" panose="020F0502020204030204" pitchFamily="34" charset="0"/>
                </a:rPr>
                <a:t>{if account does not exist}</a:t>
              </a:r>
              <a:endParaRPr lang="en-US" altLang="en-US"/>
            </a:p>
          </p:txBody>
        </p:sp>
        <p:sp>
          <p:nvSpPr>
            <p:cNvPr id="58394" name="Text Box 7"/>
            <p:cNvSpPr txBox="1">
              <a:spLocks noChangeArrowheads="1"/>
            </p:cNvSpPr>
            <p:nvPr/>
          </p:nvSpPr>
          <p:spPr bwMode="auto">
            <a:xfrm>
              <a:off x="5659" y="8641"/>
              <a:ext cx="1483" cy="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latin typeface="Calibri" panose="020F0502020204030204" pitchFamily="34" charset="0"/>
                </a:rPr>
                <a:t>{if item is not in stock}</a:t>
              </a:r>
              <a:endParaRPr lang="en-US" altLang="en-US"/>
            </a:p>
          </p:txBody>
        </p:sp>
        <p:sp>
          <p:nvSpPr>
            <p:cNvPr id="58395" name="Text Box 6"/>
            <p:cNvSpPr txBox="1">
              <a:spLocks noChangeArrowheads="1"/>
            </p:cNvSpPr>
            <p:nvPr/>
          </p:nvSpPr>
          <p:spPr bwMode="auto">
            <a:xfrm>
              <a:off x="2740" y="5661"/>
              <a:ext cx="1211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latin typeface="Calibri" panose="020F0502020204030204" pitchFamily="34" charset="0"/>
                </a:rPr>
                <a:t>clerk</a:t>
              </a:r>
              <a:endParaRPr lang="en-US" altLang="en-US"/>
            </a:p>
          </p:txBody>
        </p:sp>
        <p:sp>
          <p:nvSpPr>
            <p:cNvPr id="58396" name="Text Box 10"/>
            <p:cNvSpPr txBox="1">
              <a:spLocks noChangeArrowheads="1"/>
            </p:cNvSpPr>
            <p:nvPr/>
          </p:nvSpPr>
          <p:spPr bwMode="auto">
            <a:xfrm>
              <a:off x="6315" y="5644"/>
              <a:ext cx="1211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latin typeface="Calibri" panose="020F0502020204030204" pitchFamily="34" charset="0"/>
                </a:rPr>
                <a:t>&lt;&lt;extend&gt;&gt;</a:t>
              </a:r>
              <a:endParaRPr lang="en-US" altLang="en-US"/>
            </a:p>
          </p:txBody>
        </p:sp>
      </p:grpSp>
      <p:sp>
        <p:nvSpPr>
          <p:cNvPr id="58373" name="Content Placeholder 29"/>
          <p:cNvSpPr>
            <a:spLocks noGrp="1"/>
          </p:cNvSpPr>
          <p:nvPr>
            <p:ph idx="1"/>
          </p:nvPr>
        </p:nvSpPr>
        <p:spPr>
          <a:xfrm>
            <a:off x="468313" y="765175"/>
            <a:ext cx="8229600" cy="5360988"/>
          </a:xfrm>
        </p:spPr>
        <p:txBody>
          <a:bodyPr/>
          <a:lstStyle/>
          <a:p>
            <a:r>
              <a:rPr lang="en-AU" altLang="en-US"/>
              <a:t>Note: this UCD was created in MS Word</a:t>
            </a:r>
          </a:p>
          <a:p>
            <a:r>
              <a:rPr lang="en-AU" altLang="en-US"/>
              <a:t>Other software – MS Visio, gliffy.com</a:t>
            </a:r>
          </a:p>
          <a:p>
            <a:r>
              <a:rPr lang="en-AU" altLang="en-US"/>
              <a:t>Easier than doing it with a pen!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836613"/>
          </a:xfrm>
        </p:spPr>
        <p:txBody>
          <a:bodyPr/>
          <a:lstStyle/>
          <a:p>
            <a:r>
              <a:rPr lang="en-AU" altLang="en-US"/>
              <a:t>System Boundaries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3024188"/>
          </a:xfrm>
        </p:spPr>
        <p:txBody>
          <a:bodyPr/>
          <a:lstStyle/>
          <a:p>
            <a:r>
              <a:rPr lang="en-AU" altLang="en-US" sz="2800"/>
              <a:t>You can draw a rectangle – the system boundary - around use cases to indicate the scope of the system. They are usually not needed, but use them anyway.</a:t>
            </a:r>
          </a:p>
          <a:p>
            <a:r>
              <a:rPr lang="en-AU" altLang="en-US" sz="2800"/>
              <a:t>Useful to mark off functional components that will be rolled out in different releases of a system...</a:t>
            </a:r>
          </a:p>
        </p:txBody>
      </p:sp>
      <p:pic>
        <p:nvPicPr>
          <p:cNvPr id="59396" name="Picture 3" descr="boundarie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005263"/>
            <a:ext cx="45720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Content Placeholder 3" descr="usecase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25" y="425450"/>
            <a:ext cx="6985000" cy="6243638"/>
          </a:xfrm>
        </p:spPr>
      </p:pic>
      <p:sp>
        <p:nvSpPr>
          <p:cNvPr id="6041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319588" cy="849313"/>
          </a:xfrm>
        </p:spPr>
        <p:txBody>
          <a:bodyPr/>
          <a:lstStyle/>
          <a:p>
            <a:r>
              <a:rPr lang="en-AU" altLang="en-US"/>
              <a:t>Try this</a:t>
            </a:r>
          </a:p>
        </p:txBody>
      </p:sp>
      <p:sp>
        <p:nvSpPr>
          <p:cNvPr id="60420" name="TextBox 4"/>
          <p:cNvSpPr txBox="1">
            <a:spLocks noChangeArrowheads="1"/>
          </p:cNvSpPr>
          <p:nvPr/>
        </p:nvSpPr>
        <p:spPr bwMode="auto">
          <a:xfrm>
            <a:off x="7056438" y="1773238"/>
            <a:ext cx="2087562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2800">
                <a:solidFill>
                  <a:srgbClr val="FF0000"/>
                </a:solidFill>
              </a:rPr>
              <a:t>Are transcripts </a:t>
            </a:r>
            <a:r>
              <a:rPr lang="en-AU" altLang="en-US" sz="2800" i="1">
                <a:solidFill>
                  <a:srgbClr val="FF0000"/>
                </a:solidFill>
              </a:rPr>
              <a:t>always</a:t>
            </a:r>
            <a:r>
              <a:rPr lang="en-AU" altLang="en-US" sz="2800">
                <a:solidFill>
                  <a:srgbClr val="FF0000"/>
                </a:solidFill>
              </a:rPr>
              <a:t> distributed in this system?</a:t>
            </a:r>
          </a:p>
          <a:p>
            <a:pPr eaLnBrk="1" hangingPunct="1"/>
            <a:endParaRPr lang="en-AU" altLang="en-US" sz="2800">
              <a:solidFill>
                <a:srgbClr val="FF0000"/>
              </a:solidFill>
            </a:endParaRPr>
          </a:p>
          <a:p>
            <a:pPr eaLnBrk="1" hangingPunct="1"/>
            <a:r>
              <a:rPr lang="en-AU" altLang="en-US" sz="2800">
                <a:solidFill>
                  <a:srgbClr val="FF0000"/>
                </a:solidFill>
              </a:rPr>
              <a:t>Explain your reasoning.</a:t>
            </a: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2771775" y="2708275"/>
            <a:ext cx="3455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1100">
                <a:solidFill>
                  <a:srgbClr val="FF0000"/>
                </a:solidFill>
              </a:rPr>
              <a:t>(Note: the extend lines below should be dashed.)</a:t>
            </a:r>
            <a:r>
              <a:rPr lang="en-AU" altLang="en-US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Content Placeholder 3" descr="usecase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25" y="425450"/>
            <a:ext cx="6985000" cy="6243638"/>
          </a:xfrm>
        </p:spPr>
      </p:pic>
      <p:sp>
        <p:nvSpPr>
          <p:cNvPr id="61443" name="TextBox 4"/>
          <p:cNvSpPr txBox="1">
            <a:spLocks noChangeArrowheads="1"/>
          </p:cNvSpPr>
          <p:nvPr/>
        </p:nvSpPr>
        <p:spPr bwMode="auto">
          <a:xfrm>
            <a:off x="7056438" y="1773238"/>
            <a:ext cx="2087562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2800">
                <a:solidFill>
                  <a:srgbClr val="FF0000"/>
                </a:solidFill>
              </a:rPr>
              <a:t>No. “Distribute Transcripts” is an extend, so it is only carried out under some (unknown) conditions.</a:t>
            </a:r>
          </a:p>
        </p:txBody>
      </p:sp>
      <p:sp>
        <p:nvSpPr>
          <p:cNvPr id="6" name="Oval 5"/>
          <p:cNvSpPr/>
          <p:nvPr/>
        </p:nvSpPr>
        <p:spPr>
          <a:xfrm>
            <a:off x="4067175" y="2924175"/>
            <a:ext cx="865188" cy="720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System?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UCD describes </a:t>
            </a:r>
            <a:r>
              <a:rPr lang="en-AU" altLang="en-US" b="1"/>
              <a:t>what a (software) system does</a:t>
            </a:r>
            <a:r>
              <a:rPr lang="en-AU" altLang="en-US"/>
              <a:t> from the standpoint of an </a:t>
            </a:r>
            <a:r>
              <a:rPr lang="en-AU" altLang="en-US" b="1"/>
              <a:t>external</a:t>
            </a:r>
            <a:r>
              <a:rPr lang="en-AU" altLang="en-US"/>
              <a:t> observer who </a:t>
            </a:r>
            <a:r>
              <a:rPr lang="en-AU" altLang="en-US" b="1"/>
              <a:t>uses the system</a:t>
            </a:r>
            <a:r>
              <a:rPr lang="en-AU" altLang="en-US"/>
              <a:t> or is </a:t>
            </a:r>
            <a:r>
              <a:rPr lang="en-AU" altLang="en-US" b="1"/>
              <a:t>affected by</a:t>
            </a:r>
            <a:r>
              <a:rPr lang="en-AU" altLang="en-US"/>
              <a:t> the system</a:t>
            </a:r>
          </a:p>
          <a:p>
            <a:endParaRPr lang="en-AU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en-AU" altLang="en-US"/>
              <a:t>Another example to decipher</a:t>
            </a:r>
          </a:p>
        </p:txBody>
      </p:sp>
      <p:pic>
        <p:nvPicPr>
          <p:cNvPr id="62467" name="Content Placeholder 3" descr="usecase3-at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196975"/>
            <a:ext cx="8369300" cy="4392613"/>
          </a:xfrm>
        </p:spPr>
      </p:pic>
      <p:sp>
        <p:nvSpPr>
          <p:cNvPr id="62468" name="TextBox 3"/>
          <p:cNvSpPr txBox="1">
            <a:spLocks noChangeArrowheads="1"/>
          </p:cNvSpPr>
          <p:nvPr/>
        </p:nvSpPr>
        <p:spPr bwMode="auto">
          <a:xfrm>
            <a:off x="6443663" y="5516563"/>
            <a:ext cx="23764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>
                <a:solidFill>
                  <a:srgbClr val="FF0000"/>
                </a:solidFill>
              </a:rPr>
              <a:t>Note: do </a:t>
            </a:r>
            <a:r>
              <a:rPr lang="en-AU" altLang="en-US" b="1">
                <a:solidFill>
                  <a:srgbClr val="FF0000"/>
                </a:solidFill>
              </a:rPr>
              <a:t>not</a:t>
            </a:r>
            <a:r>
              <a:rPr lang="en-AU" altLang="en-US">
                <a:solidFill>
                  <a:srgbClr val="FF0000"/>
                </a:solidFill>
              </a:rPr>
              <a:t> have arrowheads pointing at actors! Is bad!</a:t>
            </a:r>
          </a:p>
        </p:txBody>
      </p:sp>
      <p:sp>
        <p:nvSpPr>
          <p:cNvPr id="5" name="Oval 4"/>
          <p:cNvSpPr/>
          <p:nvPr/>
        </p:nvSpPr>
        <p:spPr>
          <a:xfrm>
            <a:off x="7524750" y="4149725"/>
            <a:ext cx="576263" cy="8636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7" name="Straight Arrow Connector 6"/>
          <p:cNvCxnSpPr>
            <a:stCxn id="62468" idx="0"/>
            <a:endCxn id="62468" idx="0"/>
          </p:cNvCxnSpPr>
          <p:nvPr/>
        </p:nvCxnSpPr>
        <p:spPr>
          <a:xfrm>
            <a:off x="7632700" y="551656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Content Placeholder 3" descr="usecase3-at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349500"/>
            <a:ext cx="3744913" cy="1963738"/>
          </a:xfrm>
        </p:spPr>
      </p:pic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3851275" y="1125538"/>
            <a:ext cx="5292725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800"/>
              <a:t> </a:t>
            </a:r>
            <a:r>
              <a:rPr lang="en-AU" altLang="en-US" sz="2800" b="1"/>
              <a:t>Use cases</a:t>
            </a:r>
            <a:r>
              <a:rPr lang="en-AU" altLang="en-US" sz="2800"/>
              <a:t>: “customer uses machine”, “maintain machine” and “audit”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800" b="1"/>
              <a:t>Actors</a:t>
            </a:r>
            <a:r>
              <a:rPr lang="en-AU" altLang="en-US" sz="2800"/>
              <a:t>: “customer”, maintenance engineer“,”“local branch official” and “central computer”.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800"/>
              <a:t>Actors are stick people (even where they are machines).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09975" cy="633412"/>
          </a:xfrm>
        </p:spPr>
        <p:txBody>
          <a:bodyPr/>
          <a:lstStyle/>
          <a:p>
            <a:r>
              <a:rPr lang="en-AU" altLang="en-US"/>
              <a:t>Reminders</a:t>
            </a:r>
          </a:p>
        </p:txBody>
      </p:sp>
      <p:pic>
        <p:nvPicPr>
          <p:cNvPr id="64515" name="Content Placeholder 3" descr="usecase3-at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349500"/>
            <a:ext cx="3744913" cy="1963738"/>
          </a:xfrm>
        </p:spPr>
      </p:pic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3851275" y="1557338"/>
            <a:ext cx="529272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800" b="1"/>
              <a:t>Associations</a:t>
            </a:r>
            <a:r>
              <a:rPr lang="en-AU" altLang="en-US" sz="2800"/>
              <a:t> connect use cases to 1 or more actors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800" b="1"/>
              <a:t>System boundary</a:t>
            </a:r>
            <a:r>
              <a:rPr lang="en-AU" altLang="en-US" sz="2800"/>
              <a:t> is a box around the use cases to separate the </a:t>
            </a:r>
            <a:r>
              <a:rPr lang="en-AU" altLang="en-US" sz="2800" b="1"/>
              <a:t>system</a:t>
            </a:r>
            <a:r>
              <a:rPr lang="en-AU" altLang="en-US" sz="2800"/>
              <a:t> (defined by the use cases) and the </a:t>
            </a:r>
            <a:r>
              <a:rPr lang="en-AU" altLang="en-US" sz="2800" b="1"/>
              <a:t>actors</a:t>
            </a:r>
            <a:r>
              <a:rPr lang="en-AU" altLang="en-US" sz="2800"/>
              <a:t> who are external to the system (e.g. Users of the system).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4906963" cy="635000"/>
          </a:xfrm>
        </p:spPr>
        <p:txBody>
          <a:bodyPr/>
          <a:lstStyle/>
          <a:p>
            <a:r>
              <a:rPr lang="en-AU" altLang="en-US"/>
              <a:t>Reminder</a:t>
            </a:r>
          </a:p>
        </p:txBody>
      </p:sp>
      <p:pic>
        <p:nvPicPr>
          <p:cNvPr id="65539" name="Content Placeholder 3" descr="usecase3-at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349500"/>
            <a:ext cx="3744913" cy="1963738"/>
          </a:xfrm>
        </p:spPr>
      </p:pic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3851275" y="1196975"/>
            <a:ext cx="52927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800"/>
              <a:t>Note how </a:t>
            </a:r>
            <a:r>
              <a:rPr lang="en-AU" altLang="en-US" sz="2800" b="1"/>
              <a:t>headed arrows </a:t>
            </a:r>
            <a:r>
              <a:rPr lang="en-AU" altLang="en-US" sz="2800"/>
              <a:t>show: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AU" altLang="en-US" sz="2800"/>
              <a:t> the Local bank office </a:t>
            </a:r>
            <a:r>
              <a:rPr lang="en-AU" altLang="en-US" sz="2800" b="1"/>
              <a:t>initiates</a:t>
            </a:r>
            <a:r>
              <a:rPr lang="en-AU" altLang="en-US" sz="2800"/>
              <a:t> the ATM maintenance use case;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AU" altLang="en-US" sz="2800"/>
              <a:t> the customer </a:t>
            </a:r>
            <a:r>
              <a:rPr lang="en-AU" altLang="en-US" sz="2800" b="1"/>
              <a:t>initiates</a:t>
            </a:r>
            <a:r>
              <a:rPr lang="en-AU" altLang="en-US" sz="2800"/>
              <a:t> the use of the ATM;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AU" altLang="en-US" sz="2800"/>
              <a:t> the use of the ATM </a:t>
            </a:r>
            <a:r>
              <a:rPr lang="en-AU" altLang="en-US" sz="2800" b="1"/>
              <a:t>initiates</a:t>
            </a:r>
            <a:r>
              <a:rPr lang="en-AU" altLang="en-US" sz="2800"/>
              <a:t> interaction with the central computer.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What does this tell you?</a:t>
            </a:r>
          </a:p>
        </p:txBody>
      </p:sp>
      <p:pic>
        <p:nvPicPr>
          <p:cNvPr id="665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412875"/>
            <a:ext cx="6434138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913"/>
            <a:ext cx="3529013" cy="28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TextBox 5"/>
          <p:cNvSpPr txBox="1">
            <a:spLocks noChangeArrowheads="1"/>
          </p:cNvSpPr>
          <p:nvPr/>
        </p:nvSpPr>
        <p:spPr bwMode="auto">
          <a:xfrm>
            <a:off x="4067175" y="260350"/>
            <a:ext cx="4465638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en-AU" altLang="en-US" sz="2000"/>
              <a:t>The customer can check his status and this involves the salesperson.</a:t>
            </a:r>
          </a:p>
          <a:p>
            <a:pPr eaLnBrk="1" hangingPunct="1">
              <a:buFontTx/>
              <a:buChar char="-"/>
            </a:pPr>
            <a:r>
              <a:rPr lang="en-AU" altLang="en-US" sz="2000"/>
              <a:t>The customer can place an order, and this also involves the salesperson.</a:t>
            </a:r>
          </a:p>
          <a:p>
            <a:pPr eaLnBrk="1" hangingPunct="1">
              <a:buFontTx/>
              <a:buChar char="-"/>
            </a:pPr>
            <a:r>
              <a:rPr lang="en-AU" altLang="en-US" sz="2000"/>
              <a:t>The shipping clerk fills orders using the system.</a:t>
            </a:r>
          </a:p>
          <a:p>
            <a:pPr eaLnBrk="1" hangingPunct="1">
              <a:buFontTx/>
              <a:buChar char="-"/>
            </a:pPr>
            <a:r>
              <a:rPr lang="en-AU" altLang="en-US" sz="2000"/>
              <a:t>The customer can request credit, and the supervisor is involved in establishing the credit.</a:t>
            </a:r>
          </a:p>
        </p:txBody>
      </p:sp>
      <p:sp>
        <p:nvSpPr>
          <p:cNvPr id="67588" name="TextBox 6"/>
          <p:cNvSpPr txBox="1">
            <a:spLocks noChangeArrowheads="1"/>
          </p:cNvSpPr>
          <p:nvPr/>
        </p:nvSpPr>
        <p:spPr bwMode="auto">
          <a:xfrm>
            <a:off x="468313" y="4221163"/>
            <a:ext cx="777557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-"/>
            </a:pPr>
            <a:endParaRPr lang="en-AU" altLang="en-US" sz="2000"/>
          </a:p>
          <a:p>
            <a:pPr eaLnBrk="1" hangingPunct="1">
              <a:buFontTx/>
              <a:buChar char="-"/>
            </a:pPr>
            <a:r>
              <a:rPr lang="en-AU" altLang="en-US" sz="2000" b="1"/>
              <a:t>Remember</a:t>
            </a:r>
            <a:r>
              <a:rPr lang="en-AU" altLang="en-US" sz="2000"/>
              <a:t> – all the association lines involve </a:t>
            </a:r>
            <a:r>
              <a:rPr lang="en-AU" altLang="en-US" sz="2000" b="1"/>
              <a:t>two way data flow</a:t>
            </a:r>
            <a:r>
              <a:rPr lang="en-AU" altLang="en-US" sz="2000"/>
              <a:t>.</a:t>
            </a:r>
          </a:p>
          <a:p>
            <a:pPr eaLnBrk="1" hangingPunct="1">
              <a:buFontTx/>
              <a:buChar char="-"/>
            </a:pPr>
            <a:r>
              <a:rPr lang="en-AU" altLang="en-US" sz="2000"/>
              <a:t>A </a:t>
            </a:r>
            <a:r>
              <a:rPr lang="en-AU" altLang="en-US" sz="2000" b="1"/>
              <a:t>data flow diagram </a:t>
            </a:r>
            <a:r>
              <a:rPr lang="en-AU" altLang="en-US" sz="2000"/>
              <a:t>would detail the types and directions of data flow.  The UCD does </a:t>
            </a:r>
            <a:r>
              <a:rPr lang="en-AU" altLang="en-US" sz="2000" b="1"/>
              <a:t>not </a:t>
            </a:r>
            <a:r>
              <a:rPr lang="en-AU" altLang="en-US" sz="2000"/>
              <a:t>care about that; it only worries about users and system processes.</a:t>
            </a:r>
          </a:p>
          <a:p>
            <a:pPr eaLnBrk="1" hangingPunct="1">
              <a:buFontTx/>
              <a:buChar char="-"/>
            </a:pPr>
            <a:r>
              <a:rPr lang="en-AU" altLang="en-US" sz="2000"/>
              <a:t>Sometimes, you need to </a:t>
            </a:r>
            <a:r>
              <a:rPr lang="en-AU" altLang="en-US" sz="2000" b="1"/>
              <a:t>label associations</a:t>
            </a:r>
            <a:r>
              <a:rPr lang="en-AU" altLang="en-US" sz="2000"/>
              <a:t> to show exactly what is happening in that association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What does this tell you?</a:t>
            </a:r>
          </a:p>
        </p:txBody>
      </p:sp>
      <p:pic>
        <p:nvPicPr>
          <p:cNvPr id="686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96975"/>
            <a:ext cx="836295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804863"/>
            <a:ext cx="49022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TextBox 4"/>
          <p:cNvSpPr txBox="1">
            <a:spLocks noChangeArrowheads="1"/>
          </p:cNvSpPr>
          <p:nvPr/>
        </p:nvSpPr>
        <p:spPr bwMode="auto">
          <a:xfrm>
            <a:off x="250825" y="3429000"/>
            <a:ext cx="856932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en-AU" altLang="en-US" sz="2800" i="1"/>
              <a:t>Catalog requests </a:t>
            </a:r>
            <a:r>
              <a:rPr lang="en-AU" altLang="en-US" sz="2800"/>
              <a:t>only sometimes accompany the placing of an order.</a:t>
            </a:r>
          </a:p>
          <a:p>
            <a:pPr eaLnBrk="1" hangingPunct="1">
              <a:buFontTx/>
              <a:buChar char="-"/>
            </a:pPr>
            <a:r>
              <a:rPr lang="en-AU" altLang="en-US" sz="2800"/>
              <a:t> </a:t>
            </a:r>
            <a:r>
              <a:rPr lang="en-AU" altLang="en-US" sz="2800" i="1"/>
              <a:t>Supplying customer data</a:t>
            </a:r>
            <a:r>
              <a:rPr lang="en-AU" altLang="en-US" sz="2800"/>
              <a:t>, </a:t>
            </a:r>
            <a:r>
              <a:rPr lang="en-AU" altLang="en-US" sz="2800" i="1"/>
              <a:t>ordering products </a:t>
            </a:r>
            <a:r>
              <a:rPr lang="en-AU" altLang="en-US" sz="2800"/>
              <a:t>and </a:t>
            </a:r>
            <a:r>
              <a:rPr lang="en-AU" altLang="en-US" sz="2800" i="1"/>
              <a:t>arranging payment</a:t>
            </a:r>
            <a:r>
              <a:rPr lang="en-AU" altLang="en-US" sz="2800"/>
              <a:t> </a:t>
            </a:r>
            <a:r>
              <a:rPr lang="en-AU" altLang="en-US" sz="2800" b="1"/>
              <a:t>always </a:t>
            </a:r>
            <a:r>
              <a:rPr lang="en-AU" altLang="en-US" sz="2800"/>
              <a:t>form part of the order placement process.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AU" altLang="en-US"/>
              <a:t>Practice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61657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AU" altLang="en-US" i="1"/>
              <a:t>Create a UCD to describe the following requirements of a new system.</a:t>
            </a:r>
          </a:p>
          <a:p>
            <a:r>
              <a:rPr lang="en-AU" altLang="en-US" sz="2800"/>
              <a:t>Customers can contact salesmen to make a purchase.</a:t>
            </a:r>
          </a:p>
          <a:p>
            <a:r>
              <a:rPr lang="en-AU" altLang="en-US" sz="2800"/>
              <a:t>Salesmen enter the sale into the sales database.</a:t>
            </a:r>
          </a:p>
          <a:p>
            <a:r>
              <a:rPr lang="en-AU" altLang="en-US" sz="2800"/>
              <a:t>Customers can track their sale’s progress via the database.</a:t>
            </a:r>
          </a:p>
          <a:p>
            <a:r>
              <a:rPr lang="en-AU" altLang="en-US" sz="2800"/>
              <a:t>The accounts department sends an invoice to the customer.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AU" altLang="en-US"/>
              <a:t>1. Identify the actors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616575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AU" sz="2800" b="1" dirty="0">
                <a:solidFill>
                  <a:srgbClr val="FF0000"/>
                </a:solidFill>
              </a:rPr>
              <a:t>Customers</a:t>
            </a:r>
            <a:r>
              <a:rPr lang="en-AU" sz="2800" dirty="0"/>
              <a:t> can contact </a:t>
            </a:r>
            <a:r>
              <a:rPr lang="en-AU" sz="2800" b="1" dirty="0">
                <a:solidFill>
                  <a:srgbClr val="FF0000"/>
                </a:solidFill>
              </a:rPr>
              <a:t>salesmen</a:t>
            </a:r>
            <a:r>
              <a:rPr lang="en-AU" sz="2800" dirty="0"/>
              <a:t> to make a purchase.</a:t>
            </a:r>
          </a:p>
          <a:p>
            <a:pPr>
              <a:buFont typeface="Arial" charset="0"/>
              <a:buChar char="•"/>
              <a:defRPr/>
            </a:pPr>
            <a:r>
              <a:rPr lang="en-AU" sz="2800" dirty="0"/>
              <a:t>Salesmen enter the sale into the sales database.</a:t>
            </a:r>
          </a:p>
          <a:p>
            <a:pPr>
              <a:buFont typeface="Arial" charset="0"/>
              <a:buChar char="•"/>
              <a:defRPr/>
            </a:pPr>
            <a:r>
              <a:rPr lang="en-AU" sz="2800" dirty="0"/>
              <a:t>Customers can track their sale’s progress via the database.</a:t>
            </a:r>
          </a:p>
          <a:p>
            <a:pPr>
              <a:buFont typeface="Arial" charset="0"/>
              <a:buChar char="•"/>
              <a:defRPr/>
            </a:pPr>
            <a:r>
              <a:rPr lang="en-AU" sz="2800" dirty="0"/>
              <a:t>The </a:t>
            </a:r>
            <a:r>
              <a:rPr lang="en-AU" sz="2800" b="1" dirty="0">
                <a:solidFill>
                  <a:srgbClr val="FF0000"/>
                </a:solidFill>
              </a:rPr>
              <a:t>accounts department </a:t>
            </a:r>
            <a:r>
              <a:rPr lang="en-AU" sz="2800" dirty="0"/>
              <a:t>sends an invoice to the customer.</a:t>
            </a:r>
          </a:p>
          <a:p>
            <a:pPr>
              <a:buFont typeface="Arial" charset="0"/>
              <a:buChar char="•"/>
              <a:defRPr/>
            </a:pPr>
            <a:r>
              <a:rPr lang="en-AU" sz="2800" dirty="0"/>
              <a:t>All of these participants interact with the system from the outside.</a:t>
            </a:r>
          </a:p>
          <a:p>
            <a:pPr>
              <a:buFont typeface="Arial" charset="0"/>
              <a:buChar char="•"/>
              <a:defRPr/>
            </a:pPr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No, the </a:t>
            </a:r>
            <a:r>
              <a:rPr lang="en-AU" sz="2800" b="1" dirty="0">
                <a:solidFill>
                  <a:schemeClr val="tx2">
                    <a:lumMod val="75000"/>
                  </a:schemeClr>
                </a:solidFill>
              </a:rPr>
              <a:t>database</a:t>
            </a:r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 is </a:t>
            </a:r>
            <a:r>
              <a:rPr lang="en-AU" sz="2800" b="1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 an actor because it is </a:t>
            </a:r>
            <a:r>
              <a:rPr lang="en-AU" sz="2800" b="1" dirty="0">
                <a:solidFill>
                  <a:schemeClr val="tx2">
                    <a:lumMod val="75000"/>
                  </a:schemeClr>
                </a:solidFill>
              </a:rPr>
              <a:t>part of the system.  </a:t>
            </a:r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It is </a:t>
            </a:r>
            <a:r>
              <a:rPr lang="en-AU" sz="2800" b="1" dirty="0">
                <a:solidFill>
                  <a:schemeClr val="tx2">
                    <a:lumMod val="75000"/>
                  </a:schemeClr>
                </a:solidFill>
              </a:rPr>
              <a:t>not shown</a:t>
            </a:r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 in the UCD (but it </a:t>
            </a:r>
            <a:r>
              <a:rPr lang="en-AU" sz="2800" i="1" dirty="0">
                <a:solidFill>
                  <a:schemeClr val="tx2">
                    <a:lumMod val="75000"/>
                  </a:schemeClr>
                </a:solidFill>
              </a:rPr>
              <a:t>would appear as a data store in a DFD!)</a:t>
            </a:r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AU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UCD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95288" y="1196975"/>
            <a:ext cx="8229600" cy="4525963"/>
          </a:xfrm>
        </p:spPr>
        <p:txBody>
          <a:bodyPr/>
          <a:lstStyle/>
          <a:p>
            <a:r>
              <a:rPr lang="en-AU" altLang="en-US"/>
              <a:t>Serves to </a:t>
            </a:r>
            <a:r>
              <a:rPr lang="en-AU" altLang="en-US" b="1"/>
              <a:t>scope</a:t>
            </a:r>
            <a:r>
              <a:rPr lang="en-AU" altLang="en-US"/>
              <a:t> the system’s high-level functionality</a:t>
            </a:r>
          </a:p>
          <a:p>
            <a:pPr lvl="1"/>
            <a:r>
              <a:rPr lang="en-AU" altLang="en-US" sz="2400"/>
              <a:t>Defines what functions will or will not be performed by the system</a:t>
            </a:r>
          </a:p>
          <a:p>
            <a:pPr lvl="1"/>
            <a:r>
              <a:rPr lang="en-AU" altLang="en-US" sz="2400"/>
              <a:t>Shows developers if they have missed anything important.</a:t>
            </a:r>
          </a:p>
          <a:p>
            <a:r>
              <a:rPr lang="en-AU" altLang="en-US"/>
              <a:t>help development teams visualise the functional requirements of a system</a:t>
            </a:r>
          </a:p>
          <a:p>
            <a:endParaRPr lang="en-AU" altLang="en-US" sz="4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17"/>
          <p:cNvGrpSpPr>
            <a:grpSpLocks/>
          </p:cNvGrpSpPr>
          <p:nvPr/>
        </p:nvGrpSpPr>
        <p:grpSpPr bwMode="auto">
          <a:xfrm>
            <a:off x="323850" y="692150"/>
            <a:ext cx="719138" cy="1512888"/>
            <a:chOff x="323528" y="692696"/>
            <a:chExt cx="720080" cy="1512168"/>
          </a:xfrm>
        </p:grpSpPr>
        <p:sp>
          <p:nvSpPr>
            <p:cNvPr id="4" name="Oval 3"/>
            <p:cNvSpPr/>
            <p:nvPr/>
          </p:nvSpPr>
          <p:spPr>
            <a:xfrm>
              <a:off x="539711" y="692696"/>
              <a:ext cx="503897" cy="4315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8" name="Straight Connector 7"/>
            <p:cNvCxnSpPr>
              <a:stCxn id="4" idx="4"/>
            </p:cNvCxnSpPr>
            <p:nvPr/>
          </p:nvCxnSpPr>
          <p:spPr>
            <a:xfrm rot="5400000">
              <a:off x="448890" y="1431294"/>
              <a:ext cx="648979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395060" y="1340088"/>
              <a:ext cx="6485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323528" y="1773269"/>
              <a:ext cx="432366" cy="3601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648188" y="1880975"/>
              <a:ext cx="431595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707" name="Group 18"/>
          <p:cNvGrpSpPr>
            <a:grpSpLocks/>
          </p:cNvGrpSpPr>
          <p:nvPr/>
        </p:nvGrpSpPr>
        <p:grpSpPr bwMode="auto">
          <a:xfrm>
            <a:off x="6804025" y="836613"/>
            <a:ext cx="720725" cy="1512887"/>
            <a:chOff x="323528" y="692696"/>
            <a:chExt cx="720080" cy="1512168"/>
          </a:xfrm>
        </p:grpSpPr>
        <p:sp>
          <p:nvSpPr>
            <p:cNvPr id="20" name="Oval 19"/>
            <p:cNvSpPr/>
            <p:nvPr/>
          </p:nvSpPr>
          <p:spPr>
            <a:xfrm>
              <a:off x="539235" y="692696"/>
              <a:ext cx="504373" cy="4315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21" name="Straight Connector 20"/>
            <p:cNvCxnSpPr>
              <a:stCxn id="20" idx="4"/>
            </p:cNvCxnSpPr>
            <p:nvPr/>
          </p:nvCxnSpPr>
          <p:spPr>
            <a:xfrm rot="5400000">
              <a:off x="448693" y="1430540"/>
              <a:ext cx="648978" cy="36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394902" y="1340088"/>
              <a:ext cx="648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 flipV="1">
              <a:off x="323528" y="1773269"/>
              <a:ext cx="431414" cy="3601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H="1">
              <a:off x="647791" y="1880420"/>
              <a:ext cx="431595" cy="217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708" name="Group 24"/>
          <p:cNvGrpSpPr>
            <a:grpSpLocks/>
          </p:cNvGrpSpPr>
          <p:nvPr/>
        </p:nvGrpSpPr>
        <p:grpSpPr bwMode="auto">
          <a:xfrm>
            <a:off x="6804025" y="3573463"/>
            <a:ext cx="720725" cy="1511300"/>
            <a:chOff x="323528" y="692696"/>
            <a:chExt cx="720080" cy="1512168"/>
          </a:xfrm>
        </p:grpSpPr>
        <p:sp>
          <p:nvSpPr>
            <p:cNvPr id="26" name="Oval 25"/>
            <p:cNvSpPr/>
            <p:nvPr/>
          </p:nvSpPr>
          <p:spPr>
            <a:xfrm>
              <a:off x="539235" y="692696"/>
              <a:ext cx="504373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27" name="Straight Connector 26"/>
            <p:cNvCxnSpPr>
              <a:stCxn id="26" idx="4"/>
            </p:cNvCxnSpPr>
            <p:nvPr/>
          </p:nvCxnSpPr>
          <p:spPr>
            <a:xfrm rot="5400000">
              <a:off x="449146" y="1430539"/>
              <a:ext cx="648072" cy="36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394902" y="1340768"/>
              <a:ext cx="648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 flipV="1">
              <a:off x="323528" y="1772816"/>
              <a:ext cx="431414" cy="360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647564" y="1880193"/>
              <a:ext cx="432048" cy="217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709" name="TextBox 30"/>
          <p:cNvSpPr txBox="1">
            <a:spLocks noChangeArrowheads="1"/>
          </p:cNvSpPr>
          <p:nvPr/>
        </p:nvSpPr>
        <p:spPr bwMode="auto">
          <a:xfrm>
            <a:off x="0" y="2349500"/>
            <a:ext cx="1331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customer</a:t>
            </a:r>
          </a:p>
        </p:txBody>
      </p:sp>
      <p:sp>
        <p:nvSpPr>
          <p:cNvPr id="72710" name="TextBox 31"/>
          <p:cNvSpPr txBox="1">
            <a:spLocks noChangeArrowheads="1"/>
          </p:cNvSpPr>
          <p:nvPr/>
        </p:nvSpPr>
        <p:spPr bwMode="auto">
          <a:xfrm>
            <a:off x="6516688" y="2420938"/>
            <a:ext cx="1331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salesman</a:t>
            </a:r>
          </a:p>
        </p:txBody>
      </p:sp>
      <p:sp>
        <p:nvSpPr>
          <p:cNvPr id="72711" name="TextBox 32"/>
          <p:cNvSpPr txBox="1">
            <a:spLocks noChangeArrowheads="1"/>
          </p:cNvSpPr>
          <p:nvPr/>
        </p:nvSpPr>
        <p:spPr bwMode="auto">
          <a:xfrm>
            <a:off x="6372225" y="5084763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Accounts dept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92275" y="188913"/>
            <a:ext cx="4392613" cy="6408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AU" altLang="en-US"/>
              <a:t>2. Identify the use cases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4105275"/>
          </a:xfrm>
        </p:spPr>
        <p:txBody>
          <a:bodyPr/>
          <a:lstStyle/>
          <a:p>
            <a:r>
              <a:rPr lang="en-AU" altLang="en-US" sz="2800" b="1">
                <a:solidFill>
                  <a:srgbClr val="FF0000"/>
                </a:solidFill>
              </a:rPr>
              <a:t>1. Customers</a:t>
            </a:r>
            <a:r>
              <a:rPr lang="en-AU" altLang="en-US" sz="2800"/>
              <a:t> can contact </a:t>
            </a:r>
            <a:r>
              <a:rPr lang="en-AU" altLang="en-US" sz="2800" b="1">
                <a:solidFill>
                  <a:srgbClr val="FF0000"/>
                </a:solidFill>
              </a:rPr>
              <a:t>salesmen</a:t>
            </a:r>
            <a:r>
              <a:rPr lang="en-AU" altLang="en-US" sz="2800"/>
              <a:t> to make a purchase.</a:t>
            </a:r>
          </a:p>
          <a:p>
            <a:r>
              <a:rPr lang="en-AU" altLang="en-US" sz="2800"/>
              <a:t>2. Salesmen enter the sale into the sales database.</a:t>
            </a:r>
          </a:p>
          <a:p>
            <a:r>
              <a:rPr lang="en-AU" altLang="en-US" sz="2800"/>
              <a:t>3. Customers can track their sale’s progress via the database.</a:t>
            </a:r>
          </a:p>
          <a:p>
            <a:r>
              <a:rPr lang="en-AU" altLang="en-US" sz="2800"/>
              <a:t>4. The </a:t>
            </a:r>
            <a:r>
              <a:rPr lang="en-AU" altLang="en-US" sz="2800" b="1">
                <a:solidFill>
                  <a:srgbClr val="FF0000"/>
                </a:solidFill>
              </a:rPr>
              <a:t>accounts department </a:t>
            </a:r>
            <a:r>
              <a:rPr lang="en-AU" altLang="en-US" sz="2800"/>
              <a:t>sends an invoice to the customer.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17"/>
          <p:cNvGrpSpPr>
            <a:grpSpLocks/>
          </p:cNvGrpSpPr>
          <p:nvPr/>
        </p:nvGrpSpPr>
        <p:grpSpPr bwMode="auto">
          <a:xfrm>
            <a:off x="323850" y="1989138"/>
            <a:ext cx="719138" cy="1511300"/>
            <a:chOff x="323528" y="692696"/>
            <a:chExt cx="720080" cy="1512168"/>
          </a:xfrm>
        </p:grpSpPr>
        <p:sp>
          <p:nvSpPr>
            <p:cNvPr id="4" name="Oval 3"/>
            <p:cNvSpPr/>
            <p:nvPr/>
          </p:nvSpPr>
          <p:spPr>
            <a:xfrm>
              <a:off x="539711" y="692696"/>
              <a:ext cx="503897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8" name="Straight Connector 7"/>
            <p:cNvCxnSpPr>
              <a:stCxn id="4" idx="4"/>
            </p:cNvCxnSpPr>
            <p:nvPr/>
          </p:nvCxnSpPr>
          <p:spPr>
            <a:xfrm rot="5400000">
              <a:off x="449343" y="1431294"/>
              <a:ext cx="648072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395060" y="1340768"/>
              <a:ext cx="6485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323528" y="1772816"/>
              <a:ext cx="432366" cy="360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647961" y="1880749"/>
              <a:ext cx="432048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755" name="Group 18"/>
          <p:cNvGrpSpPr>
            <a:grpSpLocks/>
          </p:cNvGrpSpPr>
          <p:nvPr/>
        </p:nvGrpSpPr>
        <p:grpSpPr bwMode="auto">
          <a:xfrm>
            <a:off x="6804025" y="836613"/>
            <a:ext cx="720725" cy="1512887"/>
            <a:chOff x="323528" y="692696"/>
            <a:chExt cx="720080" cy="1512168"/>
          </a:xfrm>
        </p:grpSpPr>
        <p:sp>
          <p:nvSpPr>
            <p:cNvPr id="20" name="Oval 19"/>
            <p:cNvSpPr/>
            <p:nvPr/>
          </p:nvSpPr>
          <p:spPr>
            <a:xfrm>
              <a:off x="539235" y="692696"/>
              <a:ext cx="504373" cy="4315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21" name="Straight Connector 20"/>
            <p:cNvCxnSpPr>
              <a:stCxn id="20" idx="4"/>
            </p:cNvCxnSpPr>
            <p:nvPr/>
          </p:nvCxnSpPr>
          <p:spPr>
            <a:xfrm rot="5400000">
              <a:off x="448693" y="1430540"/>
              <a:ext cx="648978" cy="36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394902" y="1340088"/>
              <a:ext cx="648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 flipV="1">
              <a:off x="323528" y="1773269"/>
              <a:ext cx="431414" cy="3601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H="1">
              <a:off x="647791" y="1880420"/>
              <a:ext cx="431595" cy="217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756" name="Group 24"/>
          <p:cNvGrpSpPr>
            <a:grpSpLocks/>
          </p:cNvGrpSpPr>
          <p:nvPr/>
        </p:nvGrpSpPr>
        <p:grpSpPr bwMode="auto">
          <a:xfrm>
            <a:off x="6804025" y="3573463"/>
            <a:ext cx="720725" cy="1511300"/>
            <a:chOff x="323528" y="692696"/>
            <a:chExt cx="720080" cy="1512168"/>
          </a:xfrm>
        </p:grpSpPr>
        <p:sp>
          <p:nvSpPr>
            <p:cNvPr id="26" name="Oval 25"/>
            <p:cNvSpPr/>
            <p:nvPr/>
          </p:nvSpPr>
          <p:spPr>
            <a:xfrm>
              <a:off x="539235" y="692696"/>
              <a:ext cx="504373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27" name="Straight Connector 26"/>
            <p:cNvCxnSpPr>
              <a:stCxn id="26" idx="4"/>
            </p:cNvCxnSpPr>
            <p:nvPr/>
          </p:nvCxnSpPr>
          <p:spPr>
            <a:xfrm rot="5400000">
              <a:off x="449146" y="1430539"/>
              <a:ext cx="648072" cy="36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394902" y="1340768"/>
              <a:ext cx="648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 flipV="1">
              <a:off x="323528" y="1772816"/>
              <a:ext cx="431414" cy="360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647564" y="1880193"/>
              <a:ext cx="432048" cy="217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757" name="TextBox 30"/>
          <p:cNvSpPr txBox="1">
            <a:spLocks noChangeArrowheads="1"/>
          </p:cNvSpPr>
          <p:nvPr/>
        </p:nvSpPr>
        <p:spPr bwMode="auto">
          <a:xfrm>
            <a:off x="0" y="3644900"/>
            <a:ext cx="1331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customer</a:t>
            </a:r>
          </a:p>
        </p:txBody>
      </p:sp>
      <p:sp>
        <p:nvSpPr>
          <p:cNvPr id="74758" name="TextBox 31"/>
          <p:cNvSpPr txBox="1">
            <a:spLocks noChangeArrowheads="1"/>
          </p:cNvSpPr>
          <p:nvPr/>
        </p:nvSpPr>
        <p:spPr bwMode="auto">
          <a:xfrm>
            <a:off x="6516688" y="2420938"/>
            <a:ext cx="1331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salesman</a:t>
            </a:r>
          </a:p>
        </p:txBody>
      </p:sp>
      <p:sp>
        <p:nvSpPr>
          <p:cNvPr id="74759" name="TextBox 32"/>
          <p:cNvSpPr txBox="1">
            <a:spLocks noChangeArrowheads="1"/>
          </p:cNvSpPr>
          <p:nvPr/>
        </p:nvSpPr>
        <p:spPr bwMode="auto">
          <a:xfrm>
            <a:off x="6372225" y="5084763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Accounts dept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92275" y="188913"/>
            <a:ext cx="4392613" cy="6408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5" name="Oval 24"/>
          <p:cNvSpPr/>
          <p:nvPr/>
        </p:nvSpPr>
        <p:spPr>
          <a:xfrm>
            <a:off x="2987675" y="260350"/>
            <a:ext cx="1728788" cy="1439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Make purchase</a:t>
            </a:r>
          </a:p>
        </p:txBody>
      </p:sp>
      <p:sp>
        <p:nvSpPr>
          <p:cNvPr id="35" name="Oval 34"/>
          <p:cNvSpPr/>
          <p:nvPr/>
        </p:nvSpPr>
        <p:spPr>
          <a:xfrm>
            <a:off x="3708400" y="1989138"/>
            <a:ext cx="1727200" cy="1439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Enter sale</a:t>
            </a:r>
          </a:p>
        </p:txBody>
      </p:sp>
      <p:sp>
        <p:nvSpPr>
          <p:cNvPr id="36" name="Oval 35"/>
          <p:cNvSpPr/>
          <p:nvPr/>
        </p:nvSpPr>
        <p:spPr>
          <a:xfrm>
            <a:off x="2124075" y="2924175"/>
            <a:ext cx="1727200" cy="1441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Track sales</a:t>
            </a:r>
          </a:p>
        </p:txBody>
      </p:sp>
      <p:sp>
        <p:nvSpPr>
          <p:cNvPr id="37" name="Oval 36"/>
          <p:cNvSpPr/>
          <p:nvPr/>
        </p:nvSpPr>
        <p:spPr>
          <a:xfrm>
            <a:off x="2916238" y="4797425"/>
            <a:ext cx="1727200" cy="1439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Send invoice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8" name="Group 17"/>
          <p:cNvGrpSpPr>
            <a:grpSpLocks/>
          </p:cNvGrpSpPr>
          <p:nvPr/>
        </p:nvGrpSpPr>
        <p:grpSpPr bwMode="auto">
          <a:xfrm>
            <a:off x="323850" y="1989138"/>
            <a:ext cx="719138" cy="1511300"/>
            <a:chOff x="323528" y="692696"/>
            <a:chExt cx="720080" cy="1512168"/>
          </a:xfrm>
        </p:grpSpPr>
        <p:sp>
          <p:nvSpPr>
            <p:cNvPr id="4" name="Oval 3"/>
            <p:cNvSpPr/>
            <p:nvPr/>
          </p:nvSpPr>
          <p:spPr>
            <a:xfrm>
              <a:off x="539711" y="692696"/>
              <a:ext cx="503897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8" name="Straight Connector 7"/>
            <p:cNvCxnSpPr>
              <a:stCxn id="4" idx="4"/>
            </p:cNvCxnSpPr>
            <p:nvPr/>
          </p:nvCxnSpPr>
          <p:spPr>
            <a:xfrm rot="5400000">
              <a:off x="449343" y="1431294"/>
              <a:ext cx="648072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395060" y="1340768"/>
              <a:ext cx="6485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323528" y="1772816"/>
              <a:ext cx="432366" cy="360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647961" y="1880749"/>
              <a:ext cx="432048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779" name="Group 18"/>
          <p:cNvGrpSpPr>
            <a:grpSpLocks/>
          </p:cNvGrpSpPr>
          <p:nvPr/>
        </p:nvGrpSpPr>
        <p:grpSpPr bwMode="auto">
          <a:xfrm>
            <a:off x="6804025" y="836613"/>
            <a:ext cx="720725" cy="1512887"/>
            <a:chOff x="323528" y="692696"/>
            <a:chExt cx="720080" cy="1512168"/>
          </a:xfrm>
        </p:grpSpPr>
        <p:sp>
          <p:nvSpPr>
            <p:cNvPr id="20" name="Oval 19"/>
            <p:cNvSpPr/>
            <p:nvPr/>
          </p:nvSpPr>
          <p:spPr>
            <a:xfrm>
              <a:off x="539235" y="692696"/>
              <a:ext cx="504373" cy="4315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21" name="Straight Connector 20"/>
            <p:cNvCxnSpPr>
              <a:stCxn id="20" idx="4"/>
            </p:cNvCxnSpPr>
            <p:nvPr/>
          </p:nvCxnSpPr>
          <p:spPr>
            <a:xfrm rot="5400000">
              <a:off x="448693" y="1430540"/>
              <a:ext cx="648978" cy="36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394902" y="1340088"/>
              <a:ext cx="648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 flipV="1">
              <a:off x="323528" y="1773269"/>
              <a:ext cx="431414" cy="3601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H="1">
              <a:off x="647791" y="1880420"/>
              <a:ext cx="431595" cy="217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780" name="Group 24"/>
          <p:cNvGrpSpPr>
            <a:grpSpLocks/>
          </p:cNvGrpSpPr>
          <p:nvPr/>
        </p:nvGrpSpPr>
        <p:grpSpPr bwMode="auto">
          <a:xfrm>
            <a:off x="6804025" y="3573463"/>
            <a:ext cx="720725" cy="1511300"/>
            <a:chOff x="323528" y="692696"/>
            <a:chExt cx="720080" cy="1512168"/>
          </a:xfrm>
        </p:grpSpPr>
        <p:sp>
          <p:nvSpPr>
            <p:cNvPr id="26" name="Oval 25"/>
            <p:cNvSpPr/>
            <p:nvPr/>
          </p:nvSpPr>
          <p:spPr>
            <a:xfrm>
              <a:off x="539235" y="692696"/>
              <a:ext cx="504373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27" name="Straight Connector 26"/>
            <p:cNvCxnSpPr>
              <a:stCxn id="26" idx="4"/>
            </p:cNvCxnSpPr>
            <p:nvPr/>
          </p:nvCxnSpPr>
          <p:spPr>
            <a:xfrm rot="5400000">
              <a:off x="449146" y="1430539"/>
              <a:ext cx="648072" cy="36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394902" y="1340768"/>
              <a:ext cx="648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 flipV="1">
              <a:off x="323528" y="1772816"/>
              <a:ext cx="431414" cy="360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647564" y="1880193"/>
              <a:ext cx="432048" cy="217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781" name="TextBox 30"/>
          <p:cNvSpPr txBox="1">
            <a:spLocks noChangeArrowheads="1"/>
          </p:cNvSpPr>
          <p:nvPr/>
        </p:nvSpPr>
        <p:spPr bwMode="auto">
          <a:xfrm>
            <a:off x="0" y="3644900"/>
            <a:ext cx="1331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customer</a:t>
            </a:r>
          </a:p>
        </p:txBody>
      </p:sp>
      <p:sp>
        <p:nvSpPr>
          <p:cNvPr id="75782" name="TextBox 31"/>
          <p:cNvSpPr txBox="1">
            <a:spLocks noChangeArrowheads="1"/>
          </p:cNvSpPr>
          <p:nvPr/>
        </p:nvSpPr>
        <p:spPr bwMode="auto">
          <a:xfrm>
            <a:off x="6516688" y="2420938"/>
            <a:ext cx="1331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salesman</a:t>
            </a:r>
          </a:p>
        </p:txBody>
      </p:sp>
      <p:sp>
        <p:nvSpPr>
          <p:cNvPr id="75783" name="TextBox 32"/>
          <p:cNvSpPr txBox="1">
            <a:spLocks noChangeArrowheads="1"/>
          </p:cNvSpPr>
          <p:nvPr/>
        </p:nvSpPr>
        <p:spPr bwMode="auto">
          <a:xfrm>
            <a:off x="6372225" y="5084763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Accounts dept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92275" y="188913"/>
            <a:ext cx="4392613" cy="6408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5" name="Oval 24"/>
          <p:cNvSpPr/>
          <p:nvPr/>
        </p:nvSpPr>
        <p:spPr>
          <a:xfrm>
            <a:off x="2987675" y="260350"/>
            <a:ext cx="1728788" cy="1439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Make purchase</a:t>
            </a:r>
          </a:p>
        </p:txBody>
      </p:sp>
      <p:sp>
        <p:nvSpPr>
          <p:cNvPr id="35" name="Oval 34"/>
          <p:cNvSpPr/>
          <p:nvPr/>
        </p:nvSpPr>
        <p:spPr>
          <a:xfrm>
            <a:off x="3708400" y="1989138"/>
            <a:ext cx="1727200" cy="1439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Enter sale</a:t>
            </a:r>
          </a:p>
        </p:txBody>
      </p:sp>
      <p:sp>
        <p:nvSpPr>
          <p:cNvPr id="36" name="Oval 35"/>
          <p:cNvSpPr/>
          <p:nvPr/>
        </p:nvSpPr>
        <p:spPr>
          <a:xfrm>
            <a:off x="2124075" y="2924175"/>
            <a:ext cx="1727200" cy="1441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Track sales</a:t>
            </a:r>
          </a:p>
        </p:txBody>
      </p:sp>
      <p:sp>
        <p:nvSpPr>
          <p:cNvPr id="37" name="Oval 36"/>
          <p:cNvSpPr/>
          <p:nvPr/>
        </p:nvSpPr>
        <p:spPr>
          <a:xfrm>
            <a:off x="2916238" y="4797425"/>
            <a:ext cx="1727200" cy="1439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Send invoice</a:t>
            </a:r>
          </a:p>
        </p:txBody>
      </p:sp>
      <p:sp>
        <p:nvSpPr>
          <p:cNvPr id="75789" name="TextBox 37"/>
          <p:cNvSpPr txBox="1">
            <a:spLocks noChangeArrowheads="1"/>
          </p:cNvSpPr>
          <p:nvPr/>
        </p:nvSpPr>
        <p:spPr bwMode="auto">
          <a:xfrm>
            <a:off x="0" y="3995738"/>
            <a:ext cx="161925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b="1">
                <a:solidFill>
                  <a:srgbClr val="FF0000"/>
                </a:solidFill>
              </a:rPr>
              <a:t>Note the customer actor slid down to avoid lines crossing or bending! Software makes this easier!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Add the association lines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Add arrows if an actor initiates the use case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17"/>
          <p:cNvGrpSpPr>
            <a:grpSpLocks/>
          </p:cNvGrpSpPr>
          <p:nvPr/>
        </p:nvGrpSpPr>
        <p:grpSpPr bwMode="auto">
          <a:xfrm>
            <a:off x="323850" y="1989138"/>
            <a:ext cx="719138" cy="1511300"/>
            <a:chOff x="323528" y="692696"/>
            <a:chExt cx="720080" cy="1512168"/>
          </a:xfrm>
        </p:grpSpPr>
        <p:sp>
          <p:nvSpPr>
            <p:cNvPr id="4" name="Oval 3"/>
            <p:cNvSpPr/>
            <p:nvPr/>
          </p:nvSpPr>
          <p:spPr>
            <a:xfrm>
              <a:off x="539711" y="692696"/>
              <a:ext cx="503897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8" name="Straight Connector 7"/>
            <p:cNvCxnSpPr>
              <a:stCxn id="4" idx="4"/>
            </p:cNvCxnSpPr>
            <p:nvPr/>
          </p:nvCxnSpPr>
          <p:spPr>
            <a:xfrm rot="5400000">
              <a:off x="449343" y="1431294"/>
              <a:ext cx="648072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395060" y="1340768"/>
              <a:ext cx="6485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323528" y="1772816"/>
              <a:ext cx="432366" cy="360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647961" y="1880749"/>
              <a:ext cx="432048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827" name="Group 18"/>
          <p:cNvGrpSpPr>
            <a:grpSpLocks/>
          </p:cNvGrpSpPr>
          <p:nvPr/>
        </p:nvGrpSpPr>
        <p:grpSpPr bwMode="auto">
          <a:xfrm>
            <a:off x="6804025" y="836613"/>
            <a:ext cx="720725" cy="1512887"/>
            <a:chOff x="323528" y="692696"/>
            <a:chExt cx="720080" cy="1512168"/>
          </a:xfrm>
        </p:grpSpPr>
        <p:sp>
          <p:nvSpPr>
            <p:cNvPr id="20" name="Oval 19"/>
            <p:cNvSpPr/>
            <p:nvPr/>
          </p:nvSpPr>
          <p:spPr>
            <a:xfrm>
              <a:off x="539235" y="692696"/>
              <a:ext cx="504373" cy="4315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21" name="Straight Connector 20"/>
            <p:cNvCxnSpPr>
              <a:stCxn id="20" idx="4"/>
            </p:cNvCxnSpPr>
            <p:nvPr/>
          </p:nvCxnSpPr>
          <p:spPr>
            <a:xfrm rot="5400000">
              <a:off x="448693" y="1430540"/>
              <a:ext cx="648978" cy="36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394902" y="1340088"/>
              <a:ext cx="648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 flipV="1">
              <a:off x="323528" y="1773269"/>
              <a:ext cx="431414" cy="3601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H="1">
              <a:off x="647791" y="1880420"/>
              <a:ext cx="431595" cy="217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828" name="Group 24"/>
          <p:cNvGrpSpPr>
            <a:grpSpLocks/>
          </p:cNvGrpSpPr>
          <p:nvPr/>
        </p:nvGrpSpPr>
        <p:grpSpPr bwMode="auto">
          <a:xfrm>
            <a:off x="6804025" y="3573463"/>
            <a:ext cx="720725" cy="1511300"/>
            <a:chOff x="323528" y="692696"/>
            <a:chExt cx="720080" cy="1512168"/>
          </a:xfrm>
        </p:grpSpPr>
        <p:sp>
          <p:nvSpPr>
            <p:cNvPr id="26" name="Oval 25"/>
            <p:cNvSpPr/>
            <p:nvPr/>
          </p:nvSpPr>
          <p:spPr>
            <a:xfrm>
              <a:off x="539235" y="692696"/>
              <a:ext cx="504373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27" name="Straight Connector 26"/>
            <p:cNvCxnSpPr>
              <a:stCxn id="26" idx="4"/>
            </p:cNvCxnSpPr>
            <p:nvPr/>
          </p:nvCxnSpPr>
          <p:spPr>
            <a:xfrm rot="5400000">
              <a:off x="449146" y="1430539"/>
              <a:ext cx="648072" cy="36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394902" y="1340768"/>
              <a:ext cx="648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 flipV="1">
              <a:off x="323528" y="1772816"/>
              <a:ext cx="431414" cy="360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647564" y="1880193"/>
              <a:ext cx="432048" cy="217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829" name="TextBox 30"/>
          <p:cNvSpPr txBox="1">
            <a:spLocks noChangeArrowheads="1"/>
          </p:cNvSpPr>
          <p:nvPr/>
        </p:nvSpPr>
        <p:spPr bwMode="auto">
          <a:xfrm>
            <a:off x="0" y="3644900"/>
            <a:ext cx="1331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customer</a:t>
            </a:r>
          </a:p>
        </p:txBody>
      </p:sp>
      <p:sp>
        <p:nvSpPr>
          <p:cNvPr id="77830" name="TextBox 31"/>
          <p:cNvSpPr txBox="1">
            <a:spLocks noChangeArrowheads="1"/>
          </p:cNvSpPr>
          <p:nvPr/>
        </p:nvSpPr>
        <p:spPr bwMode="auto">
          <a:xfrm>
            <a:off x="6516688" y="2420938"/>
            <a:ext cx="1331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salesman</a:t>
            </a:r>
          </a:p>
        </p:txBody>
      </p:sp>
      <p:sp>
        <p:nvSpPr>
          <p:cNvPr id="77831" name="TextBox 32"/>
          <p:cNvSpPr txBox="1">
            <a:spLocks noChangeArrowheads="1"/>
          </p:cNvSpPr>
          <p:nvPr/>
        </p:nvSpPr>
        <p:spPr bwMode="auto">
          <a:xfrm>
            <a:off x="6372225" y="5084763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Accounts dept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92275" y="188913"/>
            <a:ext cx="4392613" cy="6408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5" name="Oval 24"/>
          <p:cNvSpPr/>
          <p:nvPr/>
        </p:nvSpPr>
        <p:spPr>
          <a:xfrm>
            <a:off x="2987675" y="260350"/>
            <a:ext cx="1728788" cy="1439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Make purchase</a:t>
            </a:r>
          </a:p>
        </p:txBody>
      </p:sp>
      <p:sp>
        <p:nvSpPr>
          <p:cNvPr id="35" name="Oval 34"/>
          <p:cNvSpPr/>
          <p:nvPr/>
        </p:nvSpPr>
        <p:spPr>
          <a:xfrm>
            <a:off x="3708400" y="1989138"/>
            <a:ext cx="1727200" cy="1439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Enter sale</a:t>
            </a:r>
          </a:p>
        </p:txBody>
      </p:sp>
      <p:sp>
        <p:nvSpPr>
          <p:cNvPr id="36" name="Oval 35"/>
          <p:cNvSpPr/>
          <p:nvPr/>
        </p:nvSpPr>
        <p:spPr>
          <a:xfrm>
            <a:off x="2124075" y="2924175"/>
            <a:ext cx="1727200" cy="1441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Track sales</a:t>
            </a:r>
          </a:p>
        </p:txBody>
      </p:sp>
      <p:sp>
        <p:nvSpPr>
          <p:cNvPr id="37" name="Oval 36"/>
          <p:cNvSpPr/>
          <p:nvPr/>
        </p:nvSpPr>
        <p:spPr>
          <a:xfrm>
            <a:off x="2916238" y="4797425"/>
            <a:ext cx="1727200" cy="1439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Send invoice</a:t>
            </a:r>
          </a:p>
        </p:txBody>
      </p:sp>
      <p:cxnSp>
        <p:nvCxnSpPr>
          <p:cNvPr id="40" name="Straight Arrow Connector 39"/>
          <p:cNvCxnSpPr>
            <a:endCxn id="25" idx="2"/>
          </p:cNvCxnSpPr>
          <p:nvPr/>
        </p:nvCxnSpPr>
        <p:spPr>
          <a:xfrm flipV="1">
            <a:off x="1042988" y="981075"/>
            <a:ext cx="1944687" cy="16557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38" name="TextBox 37"/>
          <p:cNvSpPr txBox="1">
            <a:spLocks noChangeArrowheads="1"/>
          </p:cNvSpPr>
          <p:nvPr/>
        </p:nvSpPr>
        <p:spPr bwMode="auto">
          <a:xfrm>
            <a:off x="539750" y="765175"/>
            <a:ext cx="1944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>
                <a:solidFill>
                  <a:srgbClr val="FF0000"/>
                </a:solidFill>
              </a:rPr>
              <a:t>Customer initiates this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17"/>
          <p:cNvGrpSpPr>
            <a:grpSpLocks/>
          </p:cNvGrpSpPr>
          <p:nvPr/>
        </p:nvGrpSpPr>
        <p:grpSpPr bwMode="auto">
          <a:xfrm>
            <a:off x="323850" y="1989138"/>
            <a:ext cx="719138" cy="1511300"/>
            <a:chOff x="323528" y="692696"/>
            <a:chExt cx="720080" cy="1512168"/>
          </a:xfrm>
        </p:grpSpPr>
        <p:sp>
          <p:nvSpPr>
            <p:cNvPr id="4" name="Oval 3"/>
            <p:cNvSpPr/>
            <p:nvPr/>
          </p:nvSpPr>
          <p:spPr>
            <a:xfrm>
              <a:off x="539711" y="692696"/>
              <a:ext cx="503897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8" name="Straight Connector 7"/>
            <p:cNvCxnSpPr>
              <a:stCxn id="4" idx="4"/>
            </p:cNvCxnSpPr>
            <p:nvPr/>
          </p:nvCxnSpPr>
          <p:spPr>
            <a:xfrm rot="5400000">
              <a:off x="449343" y="1431294"/>
              <a:ext cx="648072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395060" y="1340768"/>
              <a:ext cx="6485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323528" y="1772816"/>
              <a:ext cx="432366" cy="360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647961" y="1880749"/>
              <a:ext cx="432048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851" name="Group 18"/>
          <p:cNvGrpSpPr>
            <a:grpSpLocks/>
          </p:cNvGrpSpPr>
          <p:nvPr/>
        </p:nvGrpSpPr>
        <p:grpSpPr bwMode="auto">
          <a:xfrm>
            <a:off x="6804025" y="836613"/>
            <a:ext cx="720725" cy="1512887"/>
            <a:chOff x="323528" y="692696"/>
            <a:chExt cx="720080" cy="1512168"/>
          </a:xfrm>
        </p:grpSpPr>
        <p:sp>
          <p:nvSpPr>
            <p:cNvPr id="20" name="Oval 19"/>
            <p:cNvSpPr/>
            <p:nvPr/>
          </p:nvSpPr>
          <p:spPr>
            <a:xfrm>
              <a:off x="539235" y="692696"/>
              <a:ext cx="504373" cy="4315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21" name="Straight Connector 20"/>
            <p:cNvCxnSpPr>
              <a:stCxn id="20" idx="4"/>
            </p:cNvCxnSpPr>
            <p:nvPr/>
          </p:nvCxnSpPr>
          <p:spPr>
            <a:xfrm rot="5400000">
              <a:off x="448693" y="1430540"/>
              <a:ext cx="648978" cy="36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394902" y="1340088"/>
              <a:ext cx="648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 flipV="1">
              <a:off x="323528" y="1773269"/>
              <a:ext cx="431414" cy="3601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H="1">
              <a:off x="647791" y="1880420"/>
              <a:ext cx="431595" cy="217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852" name="Group 24"/>
          <p:cNvGrpSpPr>
            <a:grpSpLocks/>
          </p:cNvGrpSpPr>
          <p:nvPr/>
        </p:nvGrpSpPr>
        <p:grpSpPr bwMode="auto">
          <a:xfrm>
            <a:off x="6804025" y="3573463"/>
            <a:ext cx="720725" cy="1511300"/>
            <a:chOff x="323528" y="692696"/>
            <a:chExt cx="720080" cy="1512168"/>
          </a:xfrm>
        </p:grpSpPr>
        <p:sp>
          <p:nvSpPr>
            <p:cNvPr id="26" name="Oval 25"/>
            <p:cNvSpPr/>
            <p:nvPr/>
          </p:nvSpPr>
          <p:spPr>
            <a:xfrm>
              <a:off x="539235" y="692696"/>
              <a:ext cx="504373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27" name="Straight Connector 26"/>
            <p:cNvCxnSpPr>
              <a:stCxn id="26" idx="4"/>
            </p:cNvCxnSpPr>
            <p:nvPr/>
          </p:nvCxnSpPr>
          <p:spPr>
            <a:xfrm rot="5400000">
              <a:off x="449146" y="1430539"/>
              <a:ext cx="648072" cy="36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394902" y="1340768"/>
              <a:ext cx="648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 flipV="1">
              <a:off x="323528" y="1772816"/>
              <a:ext cx="431414" cy="360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647564" y="1880193"/>
              <a:ext cx="432048" cy="217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853" name="TextBox 30"/>
          <p:cNvSpPr txBox="1">
            <a:spLocks noChangeArrowheads="1"/>
          </p:cNvSpPr>
          <p:nvPr/>
        </p:nvSpPr>
        <p:spPr bwMode="auto">
          <a:xfrm>
            <a:off x="0" y="3644900"/>
            <a:ext cx="1331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customer</a:t>
            </a:r>
          </a:p>
        </p:txBody>
      </p:sp>
      <p:sp>
        <p:nvSpPr>
          <p:cNvPr id="78854" name="TextBox 31"/>
          <p:cNvSpPr txBox="1">
            <a:spLocks noChangeArrowheads="1"/>
          </p:cNvSpPr>
          <p:nvPr/>
        </p:nvSpPr>
        <p:spPr bwMode="auto">
          <a:xfrm>
            <a:off x="6516688" y="2420938"/>
            <a:ext cx="1331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salesman</a:t>
            </a:r>
          </a:p>
        </p:txBody>
      </p:sp>
      <p:sp>
        <p:nvSpPr>
          <p:cNvPr id="78855" name="TextBox 32"/>
          <p:cNvSpPr txBox="1">
            <a:spLocks noChangeArrowheads="1"/>
          </p:cNvSpPr>
          <p:nvPr/>
        </p:nvSpPr>
        <p:spPr bwMode="auto">
          <a:xfrm>
            <a:off x="6372225" y="5084763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Accounts dept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92275" y="188913"/>
            <a:ext cx="4392613" cy="6408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5" name="Oval 24"/>
          <p:cNvSpPr/>
          <p:nvPr/>
        </p:nvSpPr>
        <p:spPr>
          <a:xfrm>
            <a:off x="2987675" y="260350"/>
            <a:ext cx="1728788" cy="1439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Make purchase</a:t>
            </a:r>
          </a:p>
        </p:txBody>
      </p:sp>
      <p:sp>
        <p:nvSpPr>
          <p:cNvPr id="35" name="Oval 34"/>
          <p:cNvSpPr/>
          <p:nvPr/>
        </p:nvSpPr>
        <p:spPr>
          <a:xfrm>
            <a:off x="3708400" y="1989138"/>
            <a:ext cx="1727200" cy="1439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Enter sale</a:t>
            </a:r>
          </a:p>
        </p:txBody>
      </p:sp>
      <p:sp>
        <p:nvSpPr>
          <p:cNvPr id="36" name="Oval 35"/>
          <p:cNvSpPr/>
          <p:nvPr/>
        </p:nvSpPr>
        <p:spPr>
          <a:xfrm>
            <a:off x="2124075" y="2924175"/>
            <a:ext cx="1727200" cy="1441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Track sales</a:t>
            </a:r>
          </a:p>
        </p:txBody>
      </p:sp>
      <p:sp>
        <p:nvSpPr>
          <p:cNvPr id="37" name="Oval 36"/>
          <p:cNvSpPr/>
          <p:nvPr/>
        </p:nvSpPr>
        <p:spPr>
          <a:xfrm>
            <a:off x="2916238" y="4797425"/>
            <a:ext cx="1727200" cy="1439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Send invoice</a:t>
            </a:r>
          </a:p>
        </p:txBody>
      </p:sp>
      <p:cxnSp>
        <p:nvCxnSpPr>
          <p:cNvPr id="40" name="Straight Arrow Connector 39"/>
          <p:cNvCxnSpPr>
            <a:endCxn id="25" idx="2"/>
          </p:cNvCxnSpPr>
          <p:nvPr/>
        </p:nvCxnSpPr>
        <p:spPr>
          <a:xfrm flipV="1">
            <a:off x="1042988" y="981075"/>
            <a:ext cx="1944687" cy="16557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5" idx="6"/>
            <a:endCxn id="20" idx="2"/>
          </p:cNvCxnSpPr>
          <p:nvPr/>
        </p:nvCxnSpPr>
        <p:spPr>
          <a:xfrm>
            <a:off x="4716463" y="981075"/>
            <a:ext cx="2303462" cy="714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63" name="TextBox 41"/>
          <p:cNvSpPr txBox="1">
            <a:spLocks noChangeArrowheads="1"/>
          </p:cNvSpPr>
          <p:nvPr/>
        </p:nvSpPr>
        <p:spPr bwMode="auto">
          <a:xfrm>
            <a:off x="4572000" y="1196975"/>
            <a:ext cx="23034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>
                <a:solidFill>
                  <a:srgbClr val="FF0000"/>
                </a:solidFill>
              </a:rPr>
              <a:t>This action affects the salesman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17"/>
          <p:cNvGrpSpPr>
            <a:grpSpLocks/>
          </p:cNvGrpSpPr>
          <p:nvPr/>
        </p:nvGrpSpPr>
        <p:grpSpPr bwMode="auto">
          <a:xfrm>
            <a:off x="323850" y="1989138"/>
            <a:ext cx="719138" cy="1511300"/>
            <a:chOff x="323528" y="692696"/>
            <a:chExt cx="720080" cy="1512168"/>
          </a:xfrm>
        </p:grpSpPr>
        <p:sp>
          <p:nvSpPr>
            <p:cNvPr id="4" name="Oval 3"/>
            <p:cNvSpPr/>
            <p:nvPr/>
          </p:nvSpPr>
          <p:spPr>
            <a:xfrm>
              <a:off x="539711" y="692696"/>
              <a:ext cx="503897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8" name="Straight Connector 7"/>
            <p:cNvCxnSpPr>
              <a:stCxn id="4" idx="4"/>
            </p:cNvCxnSpPr>
            <p:nvPr/>
          </p:nvCxnSpPr>
          <p:spPr>
            <a:xfrm rot="5400000">
              <a:off x="449343" y="1431294"/>
              <a:ext cx="648072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395060" y="1340768"/>
              <a:ext cx="6485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323528" y="1772816"/>
              <a:ext cx="432366" cy="360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647961" y="1880749"/>
              <a:ext cx="432048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875" name="Group 18"/>
          <p:cNvGrpSpPr>
            <a:grpSpLocks/>
          </p:cNvGrpSpPr>
          <p:nvPr/>
        </p:nvGrpSpPr>
        <p:grpSpPr bwMode="auto">
          <a:xfrm>
            <a:off x="6804025" y="836613"/>
            <a:ext cx="720725" cy="1512887"/>
            <a:chOff x="323528" y="692696"/>
            <a:chExt cx="720080" cy="1512168"/>
          </a:xfrm>
        </p:grpSpPr>
        <p:sp>
          <p:nvSpPr>
            <p:cNvPr id="20" name="Oval 19"/>
            <p:cNvSpPr/>
            <p:nvPr/>
          </p:nvSpPr>
          <p:spPr>
            <a:xfrm>
              <a:off x="539235" y="692696"/>
              <a:ext cx="504373" cy="4315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21" name="Straight Connector 20"/>
            <p:cNvCxnSpPr>
              <a:stCxn id="20" idx="4"/>
            </p:cNvCxnSpPr>
            <p:nvPr/>
          </p:nvCxnSpPr>
          <p:spPr>
            <a:xfrm rot="5400000">
              <a:off x="448693" y="1430540"/>
              <a:ext cx="648978" cy="36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394902" y="1340088"/>
              <a:ext cx="648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 flipV="1">
              <a:off x="323528" y="1773269"/>
              <a:ext cx="431414" cy="3601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H="1">
              <a:off x="647791" y="1880420"/>
              <a:ext cx="431595" cy="217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876" name="Group 24"/>
          <p:cNvGrpSpPr>
            <a:grpSpLocks/>
          </p:cNvGrpSpPr>
          <p:nvPr/>
        </p:nvGrpSpPr>
        <p:grpSpPr bwMode="auto">
          <a:xfrm>
            <a:off x="6804025" y="3573463"/>
            <a:ext cx="720725" cy="1511300"/>
            <a:chOff x="323528" y="692696"/>
            <a:chExt cx="720080" cy="1512168"/>
          </a:xfrm>
        </p:grpSpPr>
        <p:sp>
          <p:nvSpPr>
            <p:cNvPr id="26" name="Oval 25"/>
            <p:cNvSpPr/>
            <p:nvPr/>
          </p:nvSpPr>
          <p:spPr>
            <a:xfrm>
              <a:off x="539235" y="692696"/>
              <a:ext cx="504373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27" name="Straight Connector 26"/>
            <p:cNvCxnSpPr>
              <a:stCxn id="26" idx="4"/>
            </p:cNvCxnSpPr>
            <p:nvPr/>
          </p:nvCxnSpPr>
          <p:spPr>
            <a:xfrm rot="5400000">
              <a:off x="449146" y="1430539"/>
              <a:ext cx="648072" cy="36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394902" y="1340768"/>
              <a:ext cx="648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 flipV="1">
              <a:off x="323528" y="1772816"/>
              <a:ext cx="431414" cy="360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647564" y="1880193"/>
              <a:ext cx="432048" cy="217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877" name="TextBox 30"/>
          <p:cNvSpPr txBox="1">
            <a:spLocks noChangeArrowheads="1"/>
          </p:cNvSpPr>
          <p:nvPr/>
        </p:nvSpPr>
        <p:spPr bwMode="auto">
          <a:xfrm>
            <a:off x="0" y="3644900"/>
            <a:ext cx="1331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customer</a:t>
            </a:r>
          </a:p>
        </p:txBody>
      </p:sp>
      <p:sp>
        <p:nvSpPr>
          <p:cNvPr id="79878" name="TextBox 31"/>
          <p:cNvSpPr txBox="1">
            <a:spLocks noChangeArrowheads="1"/>
          </p:cNvSpPr>
          <p:nvPr/>
        </p:nvSpPr>
        <p:spPr bwMode="auto">
          <a:xfrm>
            <a:off x="6516688" y="2420938"/>
            <a:ext cx="1331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salesman</a:t>
            </a:r>
          </a:p>
        </p:txBody>
      </p:sp>
      <p:sp>
        <p:nvSpPr>
          <p:cNvPr id="79879" name="TextBox 32"/>
          <p:cNvSpPr txBox="1">
            <a:spLocks noChangeArrowheads="1"/>
          </p:cNvSpPr>
          <p:nvPr/>
        </p:nvSpPr>
        <p:spPr bwMode="auto">
          <a:xfrm>
            <a:off x="6372225" y="5084763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Accounts dept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92275" y="188913"/>
            <a:ext cx="4392613" cy="6408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5" name="Oval 24"/>
          <p:cNvSpPr/>
          <p:nvPr/>
        </p:nvSpPr>
        <p:spPr>
          <a:xfrm>
            <a:off x="2987675" y="260350"/>
            <a:ext cx="1728788" cy="1439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Make purchase</a:t>
            </a:r>
          </a:p>
        </p:txBody>
      </p:sp>
      <p:sp>
        <p:nvSpPr>
          <p:cNvPr id="35" name="Oval 34"/>
          <p:cNvSpPr/>
          <p:nvPr/>
        </p:nvSpPr>
        <p:spPr>
          <a:xfrm>
            <a:off x="3708400" y="1989138"/>
            <a:ext cx="1727200" cy="1439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Enter sale</a:t>
            </a:r>
          </a:p>
        </p:txBody>
      </p:sp>
      <p:sp>
        <p:nvSpPr>
          <p:cNvPr id="36" name="Oval 35"/>
          <p:cNvSpPr/>
          <p:nvPr/>
        </p:nvSpPr>
        <p:spPr>
          <a:xfrm>
            <a:off x="2124075" y="2924175"/>
            <a:ext cx="1727200" cy="1441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Track sales</a:t>
            </a:r>
          </a:p>
        </p:txBody>
      </p:sp>
      <p:sp>
        <p:nvSpPr>
          <p:cNvPr id="37" name="Oval 36"/>
          <p:cNvSpPr/>
          <p:nvPr/>
        </p:nvSpPr>
        <p:spPr>
          <a:xfrm>
            <a:off x="2916238" y="4797425"/>
            <a:ext cx="1727200" cy="1439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Send invoice</a:t>
            </a:r>
          </a:p>
        </p:txBody>
      </p:sp>
      <p:cxnSp>
        <p:nvCxnSpPr>
          <p:cNvPr id="40" name="Straight Arrow Connector 39"/>
          <p:cNvCxnSpPr>
            <a:endCxn id="25" idx="2"/>
          </p:cNvCxnSpPr>
          <p:nvPr/>
        </p:nvCxnSpPr>
        <p:spPr>
          <a:xfrm flipV="1">
            <a:off x="1042988" y="981075"/>
            <a:ext cx="1944687" cy="16557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5" idx="6"/>
            <a:endCxn id="20" idx="2"/>
          </p:cNvCxnSpPr>
          <p:nvPr/>
        </p:nvCxnSpPr>
        <p:spPr>
          <a:xfrm>
            <a:off x="4716463" y="981075"/>
            <a:ext cx="2303462" cy="714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87" name="TextBox 41"/>
          <p:cNvSpPr txBox="1">
            <a:spLocks noChangeArrowheads="1"/>
          </p:cNvSpPr>
          <p:nvPr/>
        </p:nvSpPr>
        <p:spPr bwMode="auto">
          <a:xfrm>
            <a:off x="5407025" y="2781300"/>
            <a:ext cx="23034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>
                <a:solidFill>
                  <a:srgbClr val="FF0000"/>
                </a:solidFill>
              </a:rPr>
              <a:t>Salesman initiates this</a:t>
            </a:r>
          </a:p>
        </p:txBody>
      </p:sp>
      <p:cxnSp>
        <p:nvCxnSpPr>
          <p:cNvPr id="38" name="Straight Arrow Connector 37"/>
          <p:cNvCxnSpPr>
            <a:stCxn id="20" idx="3"/>
            <a:endCxn id="35" idx="6"/>
          </p:cNvCxnSpPr>
          <p:nvPr/>
        </p:nvCxnSpPr>
        <p:spPr>
          <a:xfrm rot="5400000">
            <a:off x="5513388" y="1127125"/>
            <a:ext cx="1503362" cy="16589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17"/>
          <p:cNvGrpSpPr>
            <a:grpSpLocks/>
          </p:cNvGrpSpPr>
          <p:nvPr/>
        </p:nvGrpSpPr>
        <p:grpSpPr bwMode="auto">
          <a:xfrm>
            <a:off x="323850" y="1989138"/>
            <a:ext cx="719138" cy="1511300"/>
            <a:chOff x="323528" y="692696"/>
            <a:chExt cx="720080" cy="1512168"/>
          </a:xfrm>
        </p:grpSpPr>
        <p:sp>
          <p:nvSpPr>
            <p:cNvPr id="4" name="Oval 3"/>
            <p:cNvSpPr/>
            <p:nvPr/>
          </p:nvSpPr>
          <p:spPr>
            <a:xfrm>
              <a:off x="539711" y="692696"/>
              <a:ext cx="503897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8" name="Straight Connector 7"/>
            <p:cNvCxnSpPr>
              <a:stCxn id="4" idx="4"/>
            </p:cNvCxnSpPr>
            <p:nvPr/>
          </p:nvCxnSpPr>
          <p:spPr>
            <a:xfrm rot="5400000">
              <a:off x="449343" y="1431294"/>
              <a:ext cx="648072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395060" y="1340768"/>
              <a:ext cx="6485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323528" y="1772816"/>
              <a:ext cx="432366" cy="360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647961" y="1880749"/>
              <a:ext cx="432048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899" name="Group 18"/>
          <p:cNvGrpSpPr>
            <a:grpSpLocks/>
          </p:cNvGrpSpPr>
          <p:nvPr/>
        </p:nvGrpSpPr>
        <p:grpSpPr bwMode="auto">
          <a:xfrm>
            <a:off x="6804025" y="836613"/>
            <a:ext cx="720725" cy="1512887"/>
            <a:chOff x="323528" y="692696"/>
            <a:chExt cx="720080" cy="1512168"/>
          </a:xfrm>
        </p:grpSpPr>
        <p:sp>
          <p:nvSpPr>
            <p:cNvPr id="20" name="Oval 19"/>
            <p:cNvSpPr/>
            <p:nvPr/>
          </p:nvSpPr>
          <p:spPr>
            <a:xfrm>
              <a:off x="539235" y="692696"/>
              <a:ext cx="504373" cy="4315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21" name="Straight Connector 20"/>
            <p:cNvCxnSpPr>
              <a:stCxn id="20" idx="4"/>
            </p:cNvCxnSpPr>
            <p:nvPr/>
          </p:nvCxnSpPr>
          <p:spPr>
            <a:xfrm rot="5400000">
              <a:off x="448693" y="1430540"/>
              <a:ext cx="648978" cy="36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394902" y="1340088"/>
              <a:ext cx="648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 flipV="1">
              <a:off x="323528" y="1773269"/>
              <a:ext cx="431414" cy="3601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H="1">
              <a:off x="647791" y="1880420"/>
              <a:ext cx="431595" cy="217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900" name="Group 24"/>
          <p:cNvGrpSpPr>
            <a:grpSpLocks/>
          </p:cNvGrpSpPr>
          <p:nvPr/>
        </p:nvGrpSpPr>
        <p:grpSpPr bwMode="auto">
          <a:xfrm>
            <a:off x="6804025" y="3573463"/>
            <a:ext cx="720725" cy="1511300"/>
            <a:chOff x="323528" y="692696"/>
            <a:chExt cx="720080" cy="1512168"/>
          </a:xfrm>
        </p:grpSpPr>
        <p:sp>
          <p:nvSpPr>
            <p:cNvPr id="26" name="Oval 25"/>
            <p:cNvSpPr/>
            <p:nvPr/>
          </p:nvSpPr>
          <p:spPr>
            <a:xfrm>
              <a:off x="539235" y="692696"/>
              <a:ext cx="504373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27" name="Straight Connector 26"/>
            <p:cNvCxnSpPr>
              <a:stCxn id="26" idx="4"/>
            </p:cNvCxnSpPr>
            <p:nvPr/>
          </p:nvCxnSpPr>
          <p:spPr>
            <a:xfrm rot="5400000">
              <a:off x="449146" y="1430539"/>
              <a:ext cx="648072" cy="36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394902" y="1340768"/>
              <a:ext cx="648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 flipV="1">
              <a:off x="323528" y="1772816"/>
              <a:ext cx="431414" cy="360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647564" y="1880193"/>
              <a:ext cx="432048" cy="217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901" name="TextBox 30"/>
          <p:cNvSpPr txBox="1">
            <a:spLocks noChangeArrowheads="1"/>
          </p:cNvSpPr>
          <p:nvPr/>
        </p:nvSpPr>
        <p:spPr bwMode="auto">
          <a:xfrm>
            <a:off x="0" y="3644900"/>
            <a:ext cx="1331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customer</a:t>
            </a:r>
          </a:p>
        </p:txBody>
      </p:sp>
      <p:sp>
        <p:nvSpPr>
          <p:cNvPr id="80902" name="TextBox 31"/>
          <p:cNvSpPr txBox="1">
            <a:spLocks noChangeArrowheads="1"/>
          </p:cNvSpPr>
          <p:nvPr/>
        </p:nvSpPr>
        <p:spPr bwMode="auto">
          <a:xfrm>
            <a:off x="6516688" y="2420938"/>
            <a:ext cx="1331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salesman</a:t>
            </a:r>
          </a:p>
        </p:txBody>
      </p:sp>
      <p:sp>
        <p:nvSpPr>
          <p:cNvPr id="80903" name="TextBox 32"/>
          <p:cNvSpPr txBox="1">
            <a:spLocks noChangeArrowheads="1"/>
          </p:cNvSpPr>
          <p:nvPr/>
        </p:nvSpPr>
        <p:spPr bwMode="auto">
          <a:xfrm>
            <a:off x="6372225" y="5084763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Accounts dept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92275" y="188913"/>
            <a:ext cx="4392613" cy="6408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5" name="Oval 24"/>
          <p:cNvSpPr/>
          <p:nvPr/>
        </p:nvSpPr>
        <p:spPr>
          <a:xfrm>
            <a:off x="2987675" y="260350"/>
            <a:ext cx="1728788" cy="1439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Make purchase</a:t>
            </a:r>
          </a:p>
        </p:txBody>
      </p:sp>
      <p:sp>
        <p:nvSpPr>
          <p:cNvPr id="35" name="Oval 34"/>
          <p:cNvSpPr/>
          <p:nvPr/>
        </p:nvSpPr>
        <p:spPr>
          <a:xfrm>
            <a:off x="3708400" y="1989138"/>
            <a:ext cx="1727200" cy="1439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Enter sale</a:t>
            </a:r>
          </a:p>
        </p:txBody>
      </p:sp>
      <p:sp>
        <p:nvSpPr>
          <p:cNvPr id="36" name="Oval 35"/>
          <p:cNvSpPr/>
          <p:nvPr/>
        </p:nvSpPr>
        <p:spPr>
          <a:xfrm>
            <a:off x="2124075" y="2924175"/>
            <a:ext cx="1727200" cy="1441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Track sales</a:t>
            </a:r>
          </a:p>
        </p:txBody>
      </p:sp>
      <p:sp>
        <p:nvSpPr>
          <p:cNvPr id="37" name="Oval 36"/>
          <p:cNvSpPr/>
          <p:nvPr/>
        </p:nvSpPr>
        <p:spPr>
          <a:xfrm>
            <a:off x="2916238" y="4797425"/>
            <a:ext cx="1727200" cy="1439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Send invoice</a:t>
            </a:r>
          </a:p>
        </p:txBody>
      </p:sp>
      <p:cxnSp>
        <p:nvCxnSpPr>
          <p:cNvPr id="40" name="Straight Arrow Connector 39"/>
          <p:cNvCxnSpPr>
            <a:endCxn id="25" idx="2"/>
          </p:cNvCxnSpPr>
          <p:nvPr/>
        </p:nvCxnSpPr>
        <p:spPr>
          <a:xfrm flipV="1">
            <a:off x="1042988" y="981075"/>
            <a:ext cx="1944687" cy="16557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5" idx="6"/>
            <a:endCxn id="20" idx="2"/>
          </p:cNvCxnSpPr>
          <p:nvPr/>
        </p:nvCxnSpPr>
        <p:spPr>
          <a:xfrm>
            <a:off x="4716463" y="981075"/>
            <a:ext cx="2303462" cy="714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11" name="TextBox 41"/>
          <p:cNvSpPr txBox="1">
            <a:spLocks noChangeArrowheads="1"/>
          </p:cNvSpPr>
          <p:nvPr/>
        </p:nvSpPr>
        <p:spPr bwMode="auto">
          <a:xfrm>
            <a:off x="1619250" y="2276475"/>
            <a:ext cx="2305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>
                <a:solidFill>
                  <a:srgbClr val="FF0000"/>
                </a:solidFill>
              </a:rPr>
              <a:t>customer initiates this</a:t>
            </a:r>
          </a:p>
        </p:txBody>
      </p:sp>
      <p:cxnSp>
        <p:nvCxnSpPr>
          <p:cNvPr id="38" name="Straight Arrow Connector 37"/>
          <p:cNvCxnSpPr>
            <a:stCxn id="20" idx="3"/>
            <a:endCxn id="35" idx="6"/>
          </p:cNvCxnSpPr>
          <p:nvPr/>
        </p:nvCxnSpPr>
        <p:spPr>
          <a:xfrm rot="5400000">
            <a:off x="5513388" y="1127125"/>
            <a:ext cx="1503362" cy="16589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6" idx="1"/>
          </p:cNvCxnSpPr>
          <p:nvPr/>
        </p:nvCxnSpPr>
        <p:spPr>
          <a:xfrm>
            <a:off x="1116013" y="2636838"/>
            <a:ext cx="1260475" cy="4984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17"/>
          <p:cNvGrpSpPr>
            <a:grpSpLocks/>
          </p:cNvGrpSpPr>
          <p:nvPr/>
        </p:nvGrpSpPr>
        <p:grpSpPr bwMode="auto">
          <a:xfrm>
            <a:off x="323850" y="1989138"/>
            <a:ext cx="719138" cy="1511300"/>
            <a:chOff x="323528" y="692696"/>
            <a:chExt cx="720080" cy="1512168"/>
          </a:xfrm>
        </p:grpSpPr>
        <p:sp>
          <p:nvSpPr>
            <p:cNvPr id="4" name="Oval 3"/>
            <p:cNvSpPr/>
            <p:nvPr/>
          </p:nvSpPr>
          <p:spPr>
            <a:xfrm>
              <a:off x="539711" y="692696"/>
              <a:ext cx="503897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8" name="Straight Connector 7"/>
            <p:cNvCxnSpPr>
              <a:stCxn id="4" idx="4"/>
            </p:cNvCxnSpPr>
            <p:nvPr/>
          </p:nvCxnSpPr>
          <p:spPr>
            <a:xfrm rot="5400000">
              <a:off x="449343" y="1431294"/>
              <a:ext cx="648072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395060" y="1340768"/>
              <a:ext cx="6485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323528" y="1772816"/>
              <a:ext cx="432366" cy="360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647961" y="1880749"/>
              <a:ext cx="432048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923" name="Group 18"/>
          <p:cNvGrpSpPr>
            <a:grpSpLocks/>
          </p:cNvGrpSpPr>
          <p:nvPr/>
        </p:nvGrpSpPr>
        <p:grpSpPr bwMode="auto">
          <a:xfrm>
            <a:off x="6804025" y="836613"/>
            <a:ext cx="720725" cy="1512887"/>
            <a:chOff x="323528" y="692696"/>
            <a:chExt cx="720080" cy="1512168"/>
          </a:xfrm>
        </p:grpSpPr>
        <p:sp>
          <p:nvSpPr>
            <p:cNvPr id="20" name="Oval 19"/>
            <p:cNvSpPr/>
            <p:nvPr/>
          </p:nvSpPr>
          <p:spPr>
            <a:xfrm>
              <a:off x="539235" y="692696"/>
              <a:ext cx="504373" cy="4315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21" name="Straight Connector 20"/>
            <p:cNvCxnSpPr>
              <a:stCxn id="20" idx="4"/>
            </p:cNvCxnSpPr>
            <p:nvPr/>
          </p:nvCxnSpPr>
          <p:spPr>
            <a:xfrm rot="5400000">
              <a:off x="448693" y="1430540"/>
              <a:ext cx="648978" cy="36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394902" y="1340088"/>
              <a:ext cx="648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 flipV="1">
              <a:off x="323528" y="1773269"/>
              <a:ext cx="431414" cy="3601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H="1">
              <a:off x="647791" y="1880420"/>
              <a:ext cx="431595" cy="217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924" name="Group 24"/>
          <p:cNvGrpSpPr>
            <a:grpSpLocks/>
          </p:cNvGrpSpPr>
          <p:nvPr/>
        </p:nvGrpSpPr>
        <p:grpSpPr bwMode="auto">
          <a:xfrm>
            <a:off x="6804025" y="3573463"/>
            <a:ext cx="720725" cy="1511300"/>
            <a:chOff x="323528" y="692696"/>
            <a:chExt cx="720080" cy="1512168"/>
          </a:xfrm>
        </p:grpSpPr>
        <p:sp>
          <p:nvSpPr>
            <p:cNvPr id="26" name="Oval 25"/>
            <p:cNvSpPr/>
            <p:nvPr/>
          </p:nvSpPr>
          <p:spPr>
            <a:xfrm>
              <a:off x="539235" y="692696"/>
              <a:ext cx="504373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27" name="Straight Connector 26"/>
            <p:cNvCxnSpPr>
              <a:stCxn id="26" idx="4"/>
            </p:cNvCxnSpPr>
            <p:nvPr/>
          </p:nvCxnSpPr>
          <p:spPr>
            <a:xfrm rot="5400000">
              <a:off x="449146" y="1430539"/>
              <a:ext cx="648072" cy="36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394902" y="1340768"/>
              <a:ext cx="648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 flipV="1">
              <a:off x="323528" y="1772816"/>
              <a:ext cx="431414" cy="360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647564" y="1880193"/>
              <a:ext cx="432048" cy="217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925" name="TextBox 30"/>
          <p:cNvSpPr txBox="1">
            <a:spLocks noChangeArrowheads="1"/>
          </p:cNvSpPr>
          <p:nvPr/>
        </p:nvSpPr>
        <p:spPr bwMode="auto">
          <a:xfrm>
            <a:off x="0" y="3644900"/>
            <a:ext cx="1331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customer</a:t>
            </a:r>
          </a:p>
        </p:txBody>
      </p:sp>
      <p:sp>
        <p:nvSpPr>
          <p:cNvPr id="81926" name="TextBox 31"/>
          <p:cNvSpPr txBox="1">
            <a:spLocks noChangeArrowheads="1"/>
          </p:cNvSpPr>
          <p:nvPr/>
        </p:nvSpPr>
        <p:spPr bwMode="auto">
          <a:xfrm>
            <a:off x="6516688" y="2420938"/>
            <a:ext cx="1331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salesman</a:t>
            </a:r>
          </a:p>
        </p:txBody>
      </p:sp>
      <p:sp>
        <p:nvSpPr>
          <p:cNvPr id="81927" name="TextBox 32"/>
          <p:cNvSpPr txBox="1">
            <a:spLocks noChangeArrowheads="1"/>
          </p:cNvSpPr>
          <p:nvPr/>
        </p:nvSpPr>
        <p:spPr bwMode="auto">
          <a:xfrm>
            <a:off x="6372225" y="5084763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Accounts dept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92275" y="188913"/>
            <a:ext cx="4392613" cy="6408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5" name="Oval 24"/>
          <p:cNvSpPr/>
          <p:nvPr/>
        </p:nvSpPr>
        <p:spPr>
          <a:xfrm>
            <a:off x="2987675" y="260350"/>
            <a:ext cx="1728788" cy="1439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Make purchase</a:t>
            </a:r>
          </a:p>
        </p:txBody>
      </p:sp>
      <p:sp>
        <p:nvSpPr>
          <p:cNvPr id="35" name="Oval 34"/>
          <p:cNvSpPr/>
          <p:nvPr/>
        </p:nvSpPr>
        <p:spPr>
          <a:xfrm>
            <a:off x="3708400" y="1989138"/>
            <a:ext cx="1727200" cy="1439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Enter sale</a:t>
            </a:r>
          </a:p>
        </p:txBody>
      </p:sp>
      <p:sp>
        <p:nvSpPr>
          <p:cNvPr id="36" name="Oval 35"/>
          <p:cNvSpPr/>
          <p:nvPr/>
        </p:nvSpPr>
        <p:spPr>
          <a:xfrm>
            <a:off x="2124075" y="2924175"/>
            <a:ext cx="1727200" cy="1441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Track sales</a:t>
            </a:r>
          </a:p>
        </p:txBody>
      </p:sp>
      <p:sp>
        <p:nvSpPr>
          <p:cNvPr id="37" name="Oval 36"/>
          <p:cNvSpPr/>
          <p:nvPr/>
        </p:nvSpPr>
        <p:spPr>
          <a:xfrm>
            <a:off x="2916238" y="4797425"/>
            <a:ext cx="1727200" cy="1439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Send invoice</a:t>
            </a:r>
          </a:p>
        </p:txBody>
      </p:sp>
      <p:cxnSp>
        <p:nvCxnSpPr>
          <p:cNvPr id="40" name="Straight Arrow Connector 39"/>
          <p:cNvCxnSpPr>
            <a:endCxn id="25" idx="2"/>
          </p:cNvCxnSpPr>
          <p:nvPr/>
        </p:nvCxnSpPr>
        <p:spPr>
          <a:xfrm flipV="1">
            <a:off x="1042988" y="981075"/>
            <a:ext cx="1944687" cy="16557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5" idx="6"/>
            <a:endCxn id="20" idx="2"/>
          </p:cNvCxnSpPr>
          <p:nvPr/>
        </p:nvCxnSpPr>
        <p:spPr>
          <a:xfrm>
            <a:off x="4716463" y="981075"/>
            <a:ext cx="2303462" cy="714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35" name="TextBox 41"/>
          <p:cNvSpPr txBox="1">
            <a:spLocks noChangeArrowheads="1"/>
          </p:cNvSpPr>
          <p:nvPr/>
        </p:nvSpPr>
        <p:spPr bwMode="auto">
          <a:xfrm>
            <a:off x="4211638" y="4005263"/>
            <a:ext cx="23050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>
                <a:solidFill>
                  <a:srgbClr val="FF0000"/>
                </a:solidFill>
              </a:rPr>
              <a:t>Accounts dept initiates this</a:t>
            </a:r>
          </a:p>
        </p:txBody>
      </p:sp>
      <p:cxnSp>
        <p:nvCxnSpPr>
          <p:cNvPr id="38" name="Straight Arrow Connector 37"/>
          <p:cNvCxnSpPr>
            <a:stCxn id="20" idx="3"/>
            <a:endCxn id="35" idx="6"/>
          </p:cNvCxnSpPr>
          <p:nvPr/>
        </p:nvCxnSpPr>
        <p:spPr>
          <a:xfrm rot="5400000">
            <a:off x="5513388" y="1127125"/>
            <a:ext cx="1503362" cy="16589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6" idx="1"/>
          </p:cNvCxnSpPr>
          <p:nvPr/>
        </p:nvCxnSpPr>
        <p:spPr>
          <a:xfrm>
            <a:off x="1116013" y="2636838"/>
            <a:ext cx="1260475" cy="4984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7"/>
          </p:cNvCxnSpPr>
          <p:nvPr/>
        </p:nvCxnSpPr>
        <p:spPr>
          <a:xfrm rot="10800000" flipV="1">
            <a:off x="4391025" y="4221163"/>
            <a:ext cx="2484438" cy="787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UCD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Used to highlight new requirements as the system is analysed and the design takes shape.</a:t>
            </a:r>
          </a:p>
          <a:p>
            <a:pPr lvl="1"/>
            <a:r>
              <a:rPr lang="en-AU" altLang="en-US"/>
              <a:t>E.g. “if we now want the system to do </a:t>
            </a:r>
            <a:r>
              <a:rPr lang="en-AU" altLang="en-US" b="1"/>
              <a:t>X</a:t>
            </a:r>
            <a:r>
              <a:rPr lang="en-AU" altLang="en-US"/>
              <a:t>, we’ll also need it to do A, B and C.”</a:t>
            </a:r>
          </a:p>
          <a:p>
            <a:r>
              <a:rPr lang="en-AU" altLang="en-US"/>
              <a:t>UCD is a good tool for communicating with </a:t>
            </a:r>
            <a:r>
              <a:rPr lang="en-AU" altLang="en-US" b="1"/>
              <a:t>clients</a:t>
            </a:r>
            <a:r>
              <a:rPr lang="en-AU" altLang="en-US"/>
              <a:t> because UCDs are so simple and easy to read.</a:t>
            </a:r>
            <a:endParaRPr lang="en-AU" altLang="en-US" sz="4400"/>
          </a:p>
          <a:p>
            <a:endParaRPr lang="en-AU" altLang="en-US"/>
          </a:p>
          <a:p>
            <a:endParaRPr lang="en-AU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Group 17"/>
          <p:cNvGrpSpPr>
            <a:grpSpLocks/>
          </p:cNvGrpSpPr>
          <p:nvPr/>
        </p:nvGrpSpPr>
        <p:grpSpPr bwMode="auto">
          <a:xfrm>
            <a:off x="323850" y="1989138"/>
            <a:ext cx="719138" cy="1511300"/>
            <a:chOff x="323528" y="692696"/>
            <a:chExt cx="720080" cy="1512168"/>
          </a:xfrm>
        </p:grpSpPr>
        <p:sp>
          <p:nvSpPr>
            <p:cNvPr id="4" name="Oval 3"/>
            <p:cNvSpPr/>
            <p:nvPr/>
          </p:nvSpPr>
          <p:spPr>
            <a:xfrm>
              <a:off x="539711" y="692696"/>
              <a:ext cx="503897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8" name="Straight Connector 7"/>
            <p:cNvCxnSpPr>
              <a:stCxn id="4" idx="4"/>
            </p:cNvCxnSpPr>
            <p:nvPr/>
          </p:nvCxnSpPr>
          <p:spPr>
            <a:xfrm rot="5400000">
              <a:off x="449343" y="1431294"/>
              <a:ext cx="648072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395060" y="1340768"/>
              <a:ext cx="6485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323528" y="1772816"/>
              <a:ext cx="432366" cy="360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647961" y="1880749"/>
              <a:ext cx="432048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947" name="Group 18"/>
          <p:cNvGrpSpPr>
            <a:grpSpLocks/>
          </p:cNvGrpSpPr>
          <p:nvPr/>
        </p:nvGrpSpPr>
        <p:grpSpPr bwMode="auto">
          <a:xfrm>
            <a:off x="6804025" y="836613"/>
            <a:ext cx="720725" cy="1512887"/>
            <a:chOff x="323528" y="692696"/>
            <a:chExt cx="720080" cy="1512168"/>
          </a:xfrm>
        </p:grpSpPr>
        <p:sp>
          <p:nvSpPr>
            <p:cNvPr id="20" name="Oval 19"/>
            <p:cNvSpPr/>
            <p:nvPr/>
          </p:nvSpPr>
          <p:spPr>
            <a:xfrm>
              <a:off x="539235" y="692696"/>
              <a:ext cx="504373" cy="4315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21" name="Straight Connector 20"/>
            <p:cNvCxnSpPr>
              <a:stCxn id="20" idx="4"/>
            </p:cNvCxnSpPr>
            <p:nvPr/>
          </p:nvCxnSpPr>
          <p:spPr>
            <a:xfrm rot="5400000">
              <a:off x="448693" y="1430540"/>
              <a:ext cx="648978" cy="36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394902" y="1340088"/>
              <a:ext cx="648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 flipV="1">
              <a:off x="323528" y="1773269"/>
              <a:ext cx="431414" cy="3601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H="1">
              <a:off x="647791" y="1880420"/>
              <a:ext cx="431595" cy="217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948" name="Group 24"/>
          <p:cNvGrpSpPr>
            <a:grpSpLocks/>
          </p:cNvGrpSpPr>
          <p:nvPr/>
        </p:nvGrpSpPr>
        <p:grpSpPr bwMode="auto">
          <a:xfrm>
            <a:off x="6804025" y="3573463"/>
            <a:ext cx="720725" cy="1511300"/>
            <a:chOff x="323528" y="692696"/>
            <a:chExt cx="720080" cy="1512168"/>
          </a:xfrm>
        </p:grpSpPr>
        <p:sp>
          <p:nvSpPr>
            <p:cNvPr id="26" name="Oval 25"/>
            <p:cNvSpPr/>
            <p:nvPr/>
          </p:nvSpPr>
          <p:spPr>
            <a:xfrm>
              <a:off x="539235" y="692696"/>
              <a:ext cx="504373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27" name="Straight Connector 26"/>
            <p:cNvCxnSpPr>
              <a:stCxn id="26" idx="4"/>
            </p:cNvCxnSpPr>
            <p:nvPr/>
          </p:nvCxnSpPr>
          <p:spPr>
            <a:xfrm rot="5400000">
              <a:off x="449146" y="1430539"/>
              <a:ext cx="648072" cy="36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394902" y="1340768"/>
              <a:ext cx="648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 flipV="1">
              <a:off x="323528" y="1772816"/>
              <a:ext cx="431414" cy="360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647564" y="1880193"/>
              <a:ext cx="432048" cy="217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949" name="TextBox 30"/>
          <p:cNvSpPr txBox="1">
            <a:spLocks noChangeArrowheads="1"/>
          </p:cNvSpPr>
          <p:nvPr/>
        </p:nvSpPr>
        <p:spPr bwMode="auto">
          <a:xfrm>
            <a:off x="0" y="3644900"/>
            <a:ext cx="1331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customer</a:t>
            </a:r>
          </a:p>
        </p:txBody>
      </p:sp>
      <p:sp>
        <p:nvSpPr>
          <p:cNvPr id="82950" name="TextBox 31"/>
          <p:cNvSpPr txBox="1">
            <a:spLocks noChangeArrowheads="1"/>
          </p:cNvSpPr>
          <p:nvPr/>
        </p:nvSpPr>
        <p:spPr bwMode="auto">
          <a:xfrm>
            <a:off x="6516688" y="2420938"/>
            <a:ext cx="1331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salesman</a:t>
            </a:r>
          </a:p>
        </p:txBody>
      </p:sp>
      <p:sp>
        <p:nvSpPr>
          <p:cNvPr id="82951" name="TextBox 32"/>
          <p:cNvSpPr txBox="1">
            <a:spLocks noChangeArrowheads="1"/>
          </p:cNvSpPr>
          <p:nvPr/>
        </p:nvSpPr>
        <p:spPr bwMode="auto">
          <a:xfrm>
            <a:off x="6372225" y="5084763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Accounts dept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92275" y="188913"/>
            <a:ext cx="4392613" cy="6408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5" name="Oval 24"/>
          <p:cNvSpPr/>
          <p:nvPr/>
        </p:nvSpPr>
        <p:spPr>
          <a:xfrm>
            <a:off x="2987675" y="260350"/>
            <a:ext cx="1728788" cy="1439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Make purchase</a:t>
            </a:r>
          </a:p>
        </p:txBody>
      </p:sp>
      <p:sp>
        <p:nvSpPr>
          <p:cNvPr id="35" name="Oval 34"/>
          <p:cNvSpPr/>
          <p:nvPr/>
        </p:nvSpPr>
        <p:spPr>
          <a:xfrm>
            <a:off x="3708400" y="1989138"/>
            <a:ext cx="1727200" cy="1439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Enter sale</a:t>
            </a:r>
          </a:p>
        </p:txBody>
      </p:sp>
      <p:sp>
        <p:nvSpPr>
          <p:cNvPr id="36" name="Oval 35"/>
          <p:cNvSpPr/>
          <p:nvPr/>
        </p:nvSpPr>
        <p:spPr>
          <a:xfrm>
            <a:off x="2124075" y="2924175"/>
            <a:ext cx="1727200" cy="1441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Track sales</a:t>
            </a:r>
          </a:p>
        </p:txBody>
      </p:sp>
      <p:sp>
        <p:nvSpPr>
          <p:cNvPr id="37" name="Oval 36"/>
          <p:cNvSpPr/>
          <p:nvPr/>
        </p:nvSpPr>
        <p:spPr>
          <a:xfrm>
            <a:off x="2916238" y="4797425"/>
            <a:ext cx="1727200" cy="1439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Send invoice</a:t>
            </a:r>
          </a:p>
        </p:txBody>
      </p:sp>
      <p:cxnSp>
        <p:nvCxnSpPr>
          <p:cNvPr id="40" name="Straight Arrow Connector 39"/>
          <p:cNvCxnSpPr>
            <a:endCxn id="25" idx="2"/>
          </p:cNvCxnSpPr>
          <p:nvPr/>
        </p:nvCxnSpPr>
        <p:spPr>
          <a:xfrm flipV="1">
            <a:off x="1042988" y="981075"/>
            <a:ext cx="1944687" cy="16557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5" idx="6"/>
            <a:endCxn id="20" idx="2"/>
          </p:cNvCxnSpPr>
          <p:nvPr/>
        </p:nvCxnSpPr>
        <p:spPr>
          <a:xfrm>
            <a:off x="4716463" y="981075"/>
            <a:ext cx="2303462" cy="714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59" name="TextBox 41"/>
          <p:cNvSpPr txBox="1">
            <a:spLocks noChangeArrowheads="1"/>
          </p:cNvSpPr>
          <p:nvPr/>
        </p:nvSpPr>
        <p:spPr bwMode="auto">
          <a:xfrm>
            <a:off x="250825" y="4652963"/>
            <a:ext cx="2305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>
                <a:solidFill>
                  <a:srgbClr val="FF0000"/>
                </a:solidFill>
              </a:rPr>
              <a:t>This invoice sending involves the customer receiving it</a:t>
            </a:r>
          </a:p>
        </p:txBody>
      </p:sp>
      <p:cxnSp>
        <p:nvCxnSpPr>
          <p:cNvPr id="38" name="Straight Arrow Connector 37"/>
          <p:cNvCxnSpPr>
            <a:stCxn id="20" idx="3"/>
            <a:endCxn id="35" idx="6"/>
          </p:cNvCxnSpPr>
          <p:nvPr/>
        </p:nvCxnSpPr>
        <p:spPr>
          <a:xfrm rot="5400000">
            <a:off x="5513388" y="1127125"/>
            <a:ext cx="1503362" cy="16589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6" idx="1"/>
          </p:cNvCxnSpPr>
          <p:nvPr/>
        </p:nvCxnSpPr>
        <p:spPr>
          <a:xfrm>
            <a:off x="1116013" y="2636838"/>
            <a:ext cx="1260475" cy="4984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7"/>
          </p:cNvCxnSpPr>
          <p:nvPr/>
        </p:nvCxnSpPr>
        <p:spPr>
          <a:xfrm rot="10800000" flipV="1">
            <a:off x="4391025" y="4221163"/>
            <a:ext cx="2484438" cy="787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2"/>
          </p:cNvCxnSpPr>
          <p:nvPr/>
        </p:nvCxnSpPr>
        <p:spPr>
          <a:xfrm rot="16200000" flipH="1">
            <a:off x="539750" y="3140076"/>
            <a:ext cx="2879725" cy="1873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AU" altLang="en-US"/>
              <a:t>Practice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61657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AU" altLang="en-US" i="1"/>
              <a:t>Create a UCD to describe the following requirements of a new system in Windoze P/L.</a:t>
            </a:r>
          </a:p>
          <a:p>
            <a:r>
              <a:rPr lang="en-AU" altLang="en-US" sz="2800"/>
              <a:t>Customers contact the company secretary to request a quotation</a:t>
            </a:r>
          </a:p>
          <a:p>
            <a:r>
              <a:rPr lang="en-AU" altLang="en-US" sz="2800"/>
              <a:t>The secretary books the quotation </a:t>
            </a:r>
            <a:r>
              <a:rPr lang="en-AU" altLang="en-US" sz="2800" b="1"/>
              <a:t>and</a:t>
            </a:r>
            <a:r>
              <a:rPr lang="en-AU" altLang="en-US" sz="2800"/>
              <a:t> advises the customer of the date and time</a:t>
            </a:r>
          </a:p>
          <a:p>
            <a:r>
              <a:rPr lang="en-AU" altLang="en-US" sz="2800"/>
              <a:t>The window installer uses the system to calculate the quotation at the customer’s house.</a:t>
            </a:r>
          </a:p>
          <a:p>
            <a:r>
              <a:rPr lang="en-AU" altLang="en-US" sz="2800"/>
              <a:t>The bursar processes the customer’s payment. If the customer paid by credit card, the card needs to be processed first.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692150"/>
          </a:xfrm>
        </p:spPr>
        <p:txBody>
          <a:bodyPr/>
          <a:lstStyle/>
          <a:p>
            <a:r>
              <a:rPr lang="en-AU" altLang="en-US"/>
              <a:t>Solution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1008062"/>
          </a:xfrm>
        </p:spPr>
        <p:txBody>
          <a:bodyPr/>
          <a:lstStyle/>
          <a:p>
            <a:r>
              <a:rPr lang="en-AU" altLang="en-US"/>
              <a:t>Customers contact the company secretary to request a quotation</a:t>
            </a:r>
          </a:p>
        </p:txBody>
      </p:sp>
      <p:grpSp>
        <p:nvGrpSpPr>
          <p:cNvPr id="84996" name="Group 17"/>
          <p:cNvGrpSpPr>
            <a:grpSpLocks/>
          </p:cNvGrpSpPr>
          <p:nvPr/>
        </p:nvGrpSpPr>
        <p:grpSpPr bwMode="auto">
          <a:xfrm>
            <a:off x="323850" y="2349500"/>
            <a:ext cx="719138" cy="1511300"/>
            <a:chOff x="323528" y="692696"/>
            <a:chExt cx="720080" cy="1512168"/>
          </a:xfrm>
        </p:grpSpPr>
        <p:sp>
          <p:nvSpPr>
            <p:cNvPr id="5" name="Oval 4"/>
            <p:cNvSpPr/>
            <p:nvPr/>
          </p:nvSpPr>
          <p:spPr>
            <a:xfrm>
              <a:off x="539711" y="692696"/>
              <a:ext cx="503897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6" name="Straight Connector 5"/>
            <p:cNvCxnSpPr>
              <a:stCxn id="5" idx="4"/>
            </p:cNvCxnSpPr>
            <p:nvPr/>
          </p:nvCxnSpPr>
          <p:spPr>
            <a:xfrm rot="5400000">
              <a:off x="449343" y="1431294"/>
              <a:ext cx="648072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>
              <a:off x="395060" y="1340768"/>
              <a:ext cx="6485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 flipV="1">
              <a:off x="323528" y="1772816"/>
              <a:ext cx="432366" cy="3605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647961" y="1880749"/>
              <a:ext cx="432048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997" name="TextBox 30"/>
          <p:cNvSpPr txBox="1">
            <a:spLocks noChangeArrowheads="1"/>
          </p:cNvSpPr>
          <p:nvPr/>
        </p:nvSpPr>
        <p:spPr bwMode="auto">
          <a:xfrm>
            <a:off x="144463" y="3851275"/>
            <a:ext cx="1331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customer</a:t>
            </a:r>
          </a:p>
        </p:txBody>
      </p:sp>
      <p:grpSp>
        <p:nvGrpSpPr>
          <p:cNvPr id="84998" name="Group 17"/>
          <p:cNvGrpSpPr>
            <a:grpSpLocks/>
          </p:cNvGrpSpPr>
          <p:nvPr/>
        </p:nvGrpSpPr>
        <p:grpSpPr bwMode="auto">
          <a:xfrm>
            <a:off x="7021513" y="2420938"/>
            <a:ext cx="719137" cy="1511300"/>
            <a:chOff x="323528" y="692696"/>
            <a:chExt cx="720080" cy="1512168"/>
          </a:xfrm>
        </p:grpSpPr>
        <p:sp>
          <p:nvSpPr>
            <p:cNvPr id="12" name="Oval 11"/>
            <p:cNvSpPr/>
            <p:nvPr/>
          </p:nvSpPr>
          <p:spPr>
            <a:xfrm>
              <a:off x="539711" y="692696"/>
              <a:ext cx="503897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13" name="Straight Connector 12"/>
            <p:cNvCxnSpPr>
              <a:stCxn id="12" idx="4"/>
            </p:cNvCxnSpPr>
            <p:nvPr/>
          </p:nvCxnSpPr>
          <p:spPr>
            <a:xfrm rot="5400000">
              <a:off x="449344" y="1431294"/>
              <a:ext cx="648072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395059" y="1340768"/>
              <a:ext cx="6485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 flipV="1">
              <a:off x="323528" y="1772816"/>
              <a:ext cx="432366" cy="360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647962" y="1880748"/>
              <a:ext cx="432048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999" name="TextBox 30"/>
          <p:cNvSpPr txBox="1">
            <a:spLocks noChangeArrowheads="1"/>
          </p:cNvSpPr>
          <p:nvPr/>
        </p:nvSpPr>
        <p:spPr bwMode="auto">
          <a:xfrm>
            <a:off x="6911975" y="3922713"/>
            <a:ext cx="1331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secretary</a:t>
            </a:r>
          </a:p>
        </p:txBody>
      </p:sp>
      <p:sp>
        <p:nvSpPr>
          <p:cNvPr id="18" name="Oval 17"/>
          <p:cNvSpPr/>
          <p:nvPr/>
        </p:nvSpPr>
        <p:spPr>
          <a:xfrm>
            <a:off x="3203575" y="2276475"/>
            <a:ext cx="1728788" cy="1439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Request quote</a:t>
            </a:r>
          </a:p>
        </p:txBody>
      </p:sp>
      <p:cxnSp>
        <p:nvCxnSpPr>
          <p:cNvPr id="19" name="Straight Arrow Connector 18"/>
          <p:cNvCxnSpPr>
            <a:endCxn id="18" idx="2"/>
          </p:cNvCxnSpPr>
          <p:nvPr/>
        </p:nvCxnSpPr>
        <p:spPr>
          <a:xfrm flipV="1">
            <a:off x="1042988" y="2997200"/>
            <a:ext cx="216058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002" name="TextBox 41"/>
          <p:cNvSpPr txBox="1">
            <a:spLocks noChangeArrowheads="1"/>
          </p:cNvSpPr>
          <p:nvPr/>
        </p:nvSpPr>
        <p:spPr bwMode="auto">
          <a:xfrm>
            <a:off x="1258888" y="3213100"/>
            <a:ext cx="2305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i="1">
                <a:solidFill>
                  <a:srgbClr val="FF0000"/>
                </a:solidFill>
              </a:rPr>
              <a:t>Use an arrowhead because the customer initiates this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692150"/>
          </a:xfrm>
        </p:spPr>
        <p:txBody>
          <a:bodyPr/>
          <a:lstStyle/>
          <a:p>
            <a:r>
              <a:rPr lang="en-AU" altLang="en-US"/>
              <a:t>Solution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1008062"/>
          </a:xfrm>
        </p:spPr>
        <p:txBody>
          <a:bodyPr/>
          <a:lstStyle/>
          <a:p>
            <a:r>
              <a:rPr lang="en-AU" altLang="en-US"/>
              <a:t>Customers contact the company secretary to request a quotation</a:t>
            </a:r>
          </a:p>
        </p:txBody>
      </p:sp>
      <p:grpSp>
        <p:nvGrpSpPr>
          <p:cNvPr id="86020" name="Group 17"/>
          <p:cNvGrpSpPr>
            <a:grpSpLocks/>
          </p:cNvGrpSpPr>
          <p:nvPr/>
        </p:nvGrpSpPr>
        <p:grpSpPr bwMode="auto">
          <a:xfrm>
            <a:off x="323850" y="2349500"/>
            <a:ext cx="719138" cy="1511300"/>
            <a:chOff x="323528" y="692696"/>
            <a:chExt cx="720080" cy="1512168"/>
          </a:xfrm>
        </p:grpSpPr>
        <p:sp>
          <p:nvSpPr>
            <p:cNvPr id="5" name="Oval 4"/>
            <p:cNvSpPr/>
            <p:nvPr/>
          </p:nvSpPr>
          <p:spPr>
            <a:xfrm>
              <a:off x="539711" y="692696"/>
              <a:ext cx="503897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6" name="Straight Connector 5"/>
            <p:cNvCxnSpPr>
              <a:stCxn id="5" idx="4"/>
            </p:cNvCxnSpPr>
            <p:nvPr/>
          </p:nvCxnSpPr>
          <p:spPr>
            <a:xfrm rot="5400000">
              <a:off x="449343" y="1431294"/>
              <a:ext cx="648072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>
              <a:off x="395060" y="1340768"/>
              <a:ext cx="6485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 flipV="1">
              <a:off x="323528" y="1772816"/>
              <a:ext cx="432366" cy="3605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647961" y="1880749"/>
              <a:ext cx="432048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021" name="TextBox 30"/>
          <p:cNvSpPr txBox="1">
            <a:spLocks noChangeArrowheads="1"/>
          </p:cNvSpPr>
          <p:nvPr/>
        </p:nvSpPr>
        <p:spPr bwMode="auto">
          <a:xfrm>
            <a:off x="144463" y="3851275"/>
            <a:ext cx="1331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customer</a:t>
            </a:r>
          </a:p>
        </p:txBody>
      </p:sp>
      <p:grpSp>
        <p:nvGrpSpPr>
          <p:cNvPr id="86022" name="Group 17"/>
          <p:cNvGrpSpPr>
            <a:grpSpLocks/>
          </p:cNvGrpSpPr>
          <p:nvPr/>
        </p:nvGrpSpPr>
        <p:grpSpPr bwMode="auto">
          <a:xfrm>
            <a:off x="7021513" y="2420938"/>
            <a:ext cx="719137" cy="1511300"/>
            <a:chOff x="323528" y="692696"/>
            <a:chExt cx="720080" cy="1512168"/>
          </a:xfrm>
        </p:grpSpPr>
        <p:sp>
          <p:nvSpPr>
            <p:cNvPr id="12" name="Oval 11"/>
            <p:cNvSpPr/>
            <p:nvPr/>
          </p:nvSpPr>
          <p:spPr>
            <a:xfrm>
              <a:off x="539711" y="692696"/>
              <a:ext cx="503897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13" name="Straight Connector 12"/>
            <p:cNvCxnSpPr>
              <a:stCxn id="12" idx="4"/>
            </p:cNvCxnSpPr>
            <p:nvPr/>
          </p:nvCxnSpPr>
          <p:spPr>
            <a:xfrm rot="5400000">
              <a:off x="449344" y="1431294"/>
              <a:ext cx="648072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395059" y="1340768"/>
              <a:ext cx="6485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 flipV="1">
              <a:off x="323528" y="1772816"/>
              <a:ext cx="432366" cy="360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647962" y="1880748"/>
              <a:ext cx="432048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023" name="TextBox 30"/>
          <p:cNvSpPr txBox="1">
            <a:spLocks noChangeArrowheads="1"/>
          </p:cNvSpPr>
          <p:nvPr/>
        </p:nvSpPr>
        <p:spPr bwMode="auto">
          <a:xfrm>
            <a:off x="6911975" y="3922713"/>
            <a:ext cx="1331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secretary</a:t>
            </a:r>
          </a:p>
        </p:txBody>
      </p:sp>
      <p:sp>
        <p:nvSpPr>
          <p:cNvPr id="18" name="Oval 17"/>
          <p:cNvSpPr/>
          <p:nvPr/>
        </p:nvSpPr>
        <p:spPr>
          <a:xfrm>
            <a:off x="3203575" y="2276475"/>
            <a:ext cx="1728788" cy="1439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Request quote</a:t>
            </a:r>
          </a:p>
        </p:txBody>
      </p:sp>
      <p:cxnSp>
        <p:nvCxnSpPr>
          <p:cNvPr id="19" name="Straight Arrow Connector 18"/>
          <p:cNvCxnSpPr>
            <a:endCxn id="18" idx="2"/>
          </p:cNvCxnSpPr>
          <p:nvPr/>
        </p:nvCxnSpPr>
        <p:spPr>
          <a:xfrm flipV="1">
            <a:off x="1042988" y="2997200"/>
            <a:ext cx="216058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6"/>
            <a:endCxn id="12" idx="3"/>
          </p:cNvCxnSpPr>
          <p:nvPr/>
        </p:nvCxnSpPr>
        <p:spPr>
          <a:xfrm flipV="1">
            <a:off x="4932363" y="2789238"/>
            <a:ext cx="2378075" cy="20796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27" name="TextBox 41"/>
          <p:cNvSpPr txBox="1">
            <a:spLocks noChangeArrowheads="1"/>
          </p:cNvSpPr>
          <p:nvPr/>
        </p:nvSpPr>
        <p:spPr bwMode="auto">
          <a:xfrm>
            <a:off x="4859338" y="3068638"/>
            <a:ext cx="23050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i="1">
                <a:solidFill>
                  <a:srgbClr val="FF0000"/>
                </a:solidFill>
              </a:rPr>
              <a:t>Add this association</a:t>
            </a:r>
            <a:br>
              <a:rPr lang="en-AU" altLang="en-US" i="1">
                <a:solidFill>
                  <a:srgbClr val="FF0000"/>
                </a:solidFill>
              </a:rPr>
            </a:br>
            <a:r>
              <a:rPr lang="en-AU" altLang="en-US" i="1">
                <a:solidFill>
                  <a:srgbClr val="FF0000"/>
                </a:solidFill>
              </a:rPr>
              <a:t>because the secretary becomes involved in the use case.  No arrowhead!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692150"/>
          </a:xfrm>
        </p:spPr>
        <p:txBody>
          <a:bodyPr/>
          <a:lstStyle/>
          <a:p>
            <a:r>
              <a:rPr lang="en-AU" altLang="en-US"/>
              <a:t>Solution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1008062"/>
          </a:xfrm>
        </p:spPr>
        <p:txBody>
          <a:bodyPr/>
          <a:lstStyle/>
          <a:p>
            <a:r>
              <a:rPr lang="en-AU" altLang="en-US"/>
              <a:t>The secretary books the quotation </a:t>
            </a:r>
            <a:r>
              <a:rPr lang="en-AU" altLang="en-US" b="1"/>
              <a:t>and</a:t>
            </a:r>
            <a:r>
              <a:rPr lang="en-AU" altLang="en-US"/>
              <a:t> advises the customer of the date and time</a:t>
            </a:r>
          </a:p>
        </p:txBody>
      </p:sp>
      <p:grpSp>
        <p:nvGrpSpPr>
          <p:cNvPr id="87044" name="Group 17"/>
          <p:cNvGrpSpPr>
            <a:grpSpLocks/>
          </p:cNvGrpSpPr>
          <p:nvPr/>
        </p:nvGrpSpPr>
        <p:grpSpPr bwMode="auto">
          <a:xfrm>
            <a:off x="323850" y="2349500"/>
            <a:ext cx="719138" cy="1511300"/>
            <a:chOff x="323528" y="692696"/>
            <a:chExt cx="720080" cy="1512168"/>
          </a:xfrm>
        </p:grpSpPr>
        <p:sp>
          <p:nvSpPr>
            <p:cNvPr id="5" name="Oval 4"/>
            <p:cNvSpPr/>
            <p:nvPr/>
          </p:nvSpPr>
          <p:spPr>
            <a:xfrm>
              <a:off x="539711" y="692696"/>
              <a:ext cx="503897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6" name="Straight Connector 5"/>
            <p:cNvCxnSpPr>
              <a:stCxn id="5" idx="4"/>
            </p:cNvCxnSpPr>
            <p:nvPr/>
          </p:nvCxnSpPr>
          <p:spPr>
            <a:xfrm rot="5400000">
              <a:off x="449343" y="1431294"/>
              <a:ext cx="648072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>
              <a:off x="395060" y="1340768"/>
              <a:ext cx="6485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 flipV="1">
              <a:off x="323528" y="1772816"/>
              <a:ext cx="432366" cy="3605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647961" y="1880749"/>
              <a:ext cx="432048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045" name="TextBox 30"/>
          <p:cNvSpPr txBox="1">
            <a:spLocks noChangeArrowheads="1"/>
          </p:cNvSpPr>
          <p:nvPr/>
        </p:nvSpPr>
        <p:spPr bwMode="auto">
          <a:xfrm>
            <a:off x="144463" y="3851275"/>
            <a:ext cx="1331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customer</a:t>
            </a:r>
          </a:p>
        </p:txBody>
      </p:sp>
      <p:grpSp>
        <p:nvGrpSpPr>
          <p:cNvPr id="87046" name="Group 17"/>
          <p:cNvGrpSpPr>
            <a:grpSpLocks/>
          </p:cNvGrpSpPr>
          <p:nvPr/>
        </p:nvGrpSpPr>
        <p:grpSpPr bwMode="auto">
          <a:xfrm>
            <a:off x="7021513" y="2420938"/>
            <a:ext cx="719137" cy="1511300"/>
            <a:chOff x="323528" y="692696"/>
            <a:chExt cx="720080" cy="1512168"/>
          </a:xfrm>
        </p:grpSpPr>
        <p:sp>
          <p:nvSpPr>
            <p:cNvPr id="12" name="Oval 11"/>
            <p:cNvSpPr/>
            <p:nvPr/>
          </p:nvSpPr>
          <p:spPr>
            <a:xfrm>
              <a:off x="539711" y="692696"/>
              <a:ext cx="503897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13" name="Straight Connector 12"/>
            <p:cNvCxnSpPr>
              <a:stCxn id="12" idx="4"/>
            </p:cNvCxnSpPr>
            <p:nvPr/>
          </p:nvCxnSpPr>
          <p:spPr>
            <a:xfrm rot="5400000">
              <a:off x="449344" y="1431294"/>
              <a:ext cx="648072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395059" y="1340768"/>
              <a:ext cx="6485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 flipV="1">
              <a:off x="323528" y="1772816"/>
              <a:ext cx="432366" cy="360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647962" y="1880748"/>
              <a:ext cx="432048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047" name="TextBox 30"/>
          <p:cNvSpPr txBox="1">
            <a:spLocks noChangeArrowheads="1"/>
          </p:cNvSpPr>
          <p:nvPr/>
        </p:nvSpPr>
        <p:spPr bwMode="auto">
          <a:xfrm>
            <a:off x="6911975" y="3922713"/>
            <a:ext cx="1331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secretary</a:t>
            </a:r>
          </a:p>
        </p:txBody>
      </p:sp>
      <p:sp>
        <p:nvSpPr>
          <p:cNvPr id="18" name="Oval 17"/>
          <p:cNvSpPr/>
          <p:nvPr/>
        </p:nvSpPr>
        <p:spPr>
          <a:xfrm>
            <a:off x="3203575" y="2276475"/>
            <a:ext cx="1368425" cy="10191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Request quote</a:t>
            </a:r>
          </a:p>
        </p:txBody>
      </p:sp>
      <p:cxnSp>
        <p:nvCxnSpPr>
          <p:cNvPr id="19" name="Straight Arrow Connector 18"/>
          <p:cNvCxnSpPr>
            <a:endCxn id="18" idx="2"/>
          </p:cNvCxnSpPr>
          <p:nvPr/>
        </p:nvCxnSpPr>
        <p:spPr>
          <a:xfrm flipV="1">
            <a:off x="1042988" y="2786063"/>
            <a:ext cx="2160587" cy="2111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6"/>
            <a:endCxn id="12" idx="3"/>
          </p:cNvCxnSpPr>
          <p:nvPr/>
        </p:nvCxnSpPr>
        <p:spPr>
          <a:xfrm>
            <a:off x="4572000" y="2786063"/>
            <a:ext cx="2738438" cy="317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24300" y="3716338"/>
            <a:ext cx="1223963" cy="1081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Book quote</a:t>
            </a:r>
          </a:p>
        </p:txBody>
      </p:sp>
      <p:cxnSp>
        <p:nvCxnSpPr>
          <p:cNvPr id="35" name="Straight Arrow Connector 34"/>
          <p:cNvCxnSpPr>
            <a:stCxn id="12" idx="3"/>
            <a:endCxn id="22" idx="6"/>
          </p:cNvCxnSpPr>
          <p:nvPr/>
        </p:nvCxnSpPr>
        <p:spPr>
          <a:xfrm rot="5400000">
            <a:off x="5495132" y="2442369"/>
            <a:ext cx="1468437" cy="21621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53" name="TextBox 41"/>
          <p:cNvSpPr txBox="1">
            <a:spLocks noChangeArrowheads="1"/>
          </p:cNvSpPr>
          <p:nvPr/>
        </p:nvSpPr>
        <p:spPr bwMode="auto">
          <a:xfrm>
            <a:off x="5580063" y="4005263"/>
            <a:ext cx="14398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i="1">
                <a:solidFill>
                  <a:srgbClr val="FF0000"/>
                </a:solidFill>
              </a:rPr>
              <a:t>Secretary initiates this, so add arrowhead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692150"/>
          </a:xfrm>
        </p:spPr>
        <p:txBody>
          <a:bodyPr/>
          <a:lstStyle/>
          <a:p>
            <a:r>
              <a:rPr lang="en-AU" altLang="en-US"/>
              <a:t>Solution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1008062"/>
          </a:xfrm>
        </p:spPr>
        <p:txBody>
          <a:bodyPr/>
          <a:lstStyle/>
          <a:p>
            <a:r>
              <a:rPr lang="en-AU" altLang="en-US"/>
              <a:t>The secretary books the quotation </a:t>
            </a:r>
            <a:r>
              <a:rPr lang="en-AU" altLang="en-US" b="1"/>
              <a:t>and</a:t>
            </a:r>
            <a:r>
              <a:rPr lang="en-AU" altLang="en-US"/>
              <a:t> advises the customer of the date and time</a:t>
            </a:r>
          </a:p>
        </p:txBody>
      </p:sp>
      <p:grpSp>
        <p:nvGrpSpPr>
          <p:cNvPr id="88068" name="Group 17"/>
          <p:cNvGrpSpPr>
            <a:grpSpLocks/>
          </p:cNvGrpSpPr>
          <p:nvPr/>
        </p:nvGrpSpPr>
        <p:grpSpPr bwMode="auto">
          <a:xfrm>
            <a:off x="323850" y="2349500"/>
            <a:ext cx="719138" cy="1511300"/>
            <a:chOff x="323528" y="692696"/>
            <a:chExt cx="720080" cy="1512168"/>
          </a:xfrm>
        </p:grpSpPr>
        <p:sp>
          <p:nvSpPr>
            <p:cNvPr id="5" name="Oval 4"/>
            <p:cNvSpPr/>
            <p:nvPr/>
          </p:nvSpPr>
          <p:spPr>
            <a:xfrm>
              <a:off x="539711" y="692696"/>
              <a:ext cx="503897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6" name="Straight Connector 5"/>
            <p:cNvCxnSpPr>
              <a:stCxn id="5" idx="4"/>
            </p:cNvCxnSpPr>
            <p:nvPr/>
          </p:nvCxnSpPr>
          <p:spPr>
            <a:xfrm rot="5400000">
              <a:off x="449343" y="1431294"/>
              <a:ext cx="648072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>
              <a:off x="395060" y="1340768"/>
              <a:ext cx="6485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 flipV="1">
              <a:off x="323528" y="1772816"/>
              <a:ext cx="432366" cy="3605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647961" y="1880749"/>
              <a:ext cx="432048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069" name="TextBox 30"/>
          <p:cNvSpPr txBox="1">
            <a:spLocks noChangeArrowheads="1"/>
          </p:cNvSpPr>
          <p:nvPr/>
        </p:nvSpPr>
        <p:spPr bwMode="auto">
          <a:xfrm>
            <a:off x="144463" y="3851275"/>
            <a:ext cx="1331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customer</a:t>
            </a:r>
          </a:p>
        </p:txBody>
      </p:sp>
      <p:grpSp>
        <p:nvGrpSpPr>
          <p:cNvPr id="88070" name="Group 17"/>
          <p:cNvGrpSpPr>
            <a:grpSpLocks/>
          </p:cNvGrpSpPr>
          <p:nvPr/>
        </p:nvGrpSpPr>
        <p:grpSpPr bwMode="auto">
          <a:xfrm>
            <a:off x="7021513" y="2420938"/>
            <a:ext cx="719137" cy="1511300"/>
            <a:chOff x="323528" y="692696"/>
            <a:chExt cx="720080" cy="1512168"/>
          </a:xfrm>
        </p:grpSpPr>
        <p:sp>
          <p:nvSpPr>
            <p:cNvPr id="12" name="Oval 11"/>
            <p:cNvSpPr/>
            <p:nvPr/>
          </p:nvSpPr>
          <p:spPr>
            <a:xfrm>
              <a:off x="539711" y="692696"/>
              <a:ext cx="503897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13" name="Straight Connector 12"/>
            <p:cNvCxnSpPr>
              <a:stCxn id="12" idx="4"/>
            </p:cNvCxnSpPr>
            <p:nvPr/>
          </p:nvCxnSpPr>
          <p:spPr>
            <a:xfrm rot="5400000">
              <a:off x="449344" y="1431294"/>
              <a:ext cx="648072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395059" y="1340768"/>
              <a:ext cx="6485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 flipV="1">
              <a:off x="323528" y="1772816"/>
              <a:ext cx="432366" cy="360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647962" y="1880748"/>
              <a:ext cx="432048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071" name="TextBox 30"/>
          <p:cNvSpPr txBox="1">
            <a:spLocks noChangeArrowheads="1"/>
          </p:cNvSpPr>
          <p:nvPr/>
        </p:nvSpPr>
        <p:spPr bwMode="auto">
          <a:xfrm>
            <a:off x="6911975" y="3922713"/>
            <a:ext cx="1331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secretary</a:t>
            </a:r>
          </a:p>
        </p:txBody>
      </p:sp>
      <p:sp>
        <p:nvSpPr>
          <p:cNvPr id="18" name="Oval 17"/>
          <p:cNvSpPr/>
          <p:nvPr/>
        </p:nvSpPr>
        <p:spPr>
          <a:xfrm>
            <a:off x="3203575" y="2276475"/>
            <a:ext cx="1368425" cy="10191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Request quote</a:t>
            </a:r>
          </a:p>
        </p:txBody>
      </p:sp>
      <p:cxnSp>
        <p:nvCxnSpPr>
          <p:cNvPr id="19" name="Straight Arrow Connector 18"/>
          <p:cNvCxnSpPr>
            <a:endCxn id="18" idx="2"/>
          </p:cNvCxnSpPr>
          <p:nvPr/>
        </p:nvCxnSpPr>
        <p:spPr>
          <a:xfrm flipV="1">
            <a:off x="1042988" y="2786063"/>
            <a:ext cx="2160587" cy="2111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6"/>
            <a:endCxn id="12" idx="3"/>
          </p:cNvCxnSpPr>
          <p:nvPr/>
        </p:nvCxnSpPr>
        <p:spPr>
          <a:xfrm>
            <a:off x="4572000" y="2786063"/>
            <a:ext cx="2738438" cy="317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24300" y="3716338"/>
            <a:ext cx="1223963" cy="1081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Book quote</a:t>
            </a:r>
          </a:p>
        </p:txBody>
      </p:sp>
      <p:sp>
        <p:nvSpPr>
          <p:cNvPr id="23" name="Oval 22"/>
          <p:cNvSpPr/>
          <p:nvPr/>
        </p:nvSpPr>
        <p:spPr>
          <a:xfrm>
            <a:off x="4284663" y="4941888"/>
            <a:ext cx="1511300" cy="958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Advise customer</a:t>
            </a:r>
          </a:p>
        </p:txBody>
      </p:sp>
      <p:cxnSp>
        <p:nvCxnSpPr>
          <p:cNvPr id="35" name="Straight Arrow Connector 34"/>
          <p:cNvCxnSpPr>
            <a:stCxn id="12" idx="3"/>
            <a:endCxn id="22" idx="6"/>
          </p:cNvCxnSpPr>
          <p:nvPr/>
        </p:nvCxnSpPr>
        <p:spPr>
          <a:xfrm rot="5400000">
            <a:off x="5495132" y="2442369"/>
            <a:ext cx="1468437" cy="21621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78" name="TextBox 41"/>
          <p:cNvSpPr txBox="1">
            <a:spLocks noChangeArrowheads="1"/>
          </p:cNvSpPr>
          <p:nvPr/>
        </p:nvSpPr>
        <p:spPr bwMode="auto">
          <a:xfrm>
            <a:off x="5867400" y="5084763"/>
            <a:ext cx="288131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i="1">
                <a:solidFill>
                  <a:srgbClr val="FF0000"/>
                </a:solidFill>
              </a:rPr>
              <a:t>Secretary also initiates this. Note that there are two actions, so 2 use cases. Perhaps create the second as an &lt;&lt;include&gt;&gt;</a:t>
            </a:r>
          </a:p>
        </p:txBody>
      </p:sp>
      <p:cxnSp>
        <p:nvCxnSpPr>
          <p:cNvPr id="26" name="Straight Arrow Connector 25"/>
          <p:cNvCxnSpPr>
            <a:stCxn id="12" idx="3"/>
            <a:endCxn id="23" idx="7"/>
          </p:cNvCxnSpPr>
          <p:nvPr/>
        </p:nvCxnSpPr>
        <p:spPr>
          <a:xfrm rot="5400000">
            <a:off x="5296694" y="3067844"/>
            <a:ext cx="2292350" cy="17351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692150"/>
          </a:xfrm>
        </p:spPr>
        <p:txBody>
          <a:bodyPr/>
          <a:lstStyle/>
          <a:p>
            <a:r>
              <a:rPr lang="en-AU" altLang="en-US"/>
              <a:t>Solution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1008062"/>
          </a:xfrm>
        </p:spPr>
        <p:txBody>
          <a:bodyPr/>
          <a:lstStyle/>
          <a:p>
            <a:r>
              <a:rPr lang="en-AU" altLang="en-US"/>
              <a:t>The secretary books the quotation </a:t>
            </a:r>
            <a:r>
              <a:rPr lang="en-AU" altLang="en-US" b="1"/>
              <a:t>and</a:t>
            </a:r>
            <a:r>
              <a:rPr lang="en-AU" altLang="en-US"/>
              <a:t> advises the customer of the date and time</a:t>
            </a:r>
          </a:p>
        </p:txBody>
      </p:sp>
      <p:grpSp>
        <p:nvGrpSpPr>
          <p:cNvPr id="89092" name="Group 17"/>
          <p:cNvGrpSpPr>
            <a:grpSpLocks/>
          </p:cNvGrpSpPr>
          <p:nvPr/>
        </p:nvGrpSpPr>
        <p:grpSpPr bwMode="auto">
          <a:xfrm>
            <a:off x="323850" y="2349500"/>
            <a:ext cx="719138" cy="1511300"/>
            <a:chOff x="323528" y="692696"/>
            <a:chExt cx="720080" cy="1512168"/>
          </a:xfrm>
        </p:grpSpPr>
        <p:sp>
          <p:nvSpPr>
            <p:cNvPr id="5" name="Oval 4"/>
            <p:cNvSpPr/>
            <p:nvPr/>
          </p:nvSpPr>
          <p:spPr>
            <a:xfrm>
              <a:off x="539711" y="692696"/>
              <a:ext cx="503897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6" name="Straight Connector 5"/>
            <p:cNvCxnSpPr>
              <a:stCxn id="5" idx="4"/>
            </p:cNvCxnSpPr>
            <p:nvPr/>
          </p:nvCxnSpPr>
          <p:spPr>
            <a:xfrm rot="5400000">
              <a:off x="449343" y="1431294"/>
              <a:ext cx="648072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>
              <a:off x="395060" y="1340768"/>
              <a:ext cx="6485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 flipV="1">
              <a:off x="323528" y="1772816"/>
              <a:ext cx="432366" cy="3605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647961" y="1880749"/>
              <a:ext cx="432048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093" name="TextBox 30"/>
          <p:cNvSpPr txBox="1">
            <a:spLocks noChangeArrowheads="1"/>
          </p:cNvSpPr>
          <p:nvPr/>
        </p:nvSpPr>
        <p:spPr bwMode="auto">
          <a:xfrm>
            <a:off x="144463" y="3851275"/>
            <a:ext cx="1331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customer</a:t>
            </a:r>
          </a:p>
        </p:txBody>
      </p:sp>
      <p:grpSp>
        <p:nvGrpSpPr>
          <p:cNvPr id="89094" name="Group 17"/>
          <p:cNvGrpSpPr>
            <a:grpSpLocks/>
          </p:cNvGrpSpPr>
          <p:nvPr/>
        </p:nvGrpSpPr>
        <p:grpSpPr bwMode="auto">
          <a:xfrm>
            <a:off x="7021513" y="2420938"/>
            <a:ext cx="719137" cy="1511300"/>
            <a:chOff x="323528" y="692696"/>
            <a:chExt cx="720080" cy="1512168"/>
          </a:xfrm>
        </p:grpSpPr>
        <p:sp>
          <p:nvSpPr>
            <p:cNvPr id="12" name="Oval 11"/>
            <p:cNvSpPr/>
            <p:nvPr/>
          </p:nvSpPr>
          <p:spPr>
            <a:xfrm>
              <a:off x="539711" y="692696"/>
              <a:ext cx="503897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13" name="Straight Connector 12"/>
            <p:cNvCxnSpPr>
              <a:stCxn id="12" idx="4"/>
            </p:cNvCxnSpPr>
            <p:nvPr/>
          </p:nvCxnSpPr>
          <p:spPr>
            <a:xfrm rot="5400000">
              <a:off x="449344" y="1431294"/>
              <a:ext cx="648072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395059" y="1340768"/>
              <a:ext cx="6485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 flipV="1">
              <a:off x="323528" y="1772816"/>
              <a:ext cx="432366" cy="360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647962" y="1880748"/>
              <a:ext cx="432048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095" name="TextBox 30"/>
          <p:cNvSpPr txBox="1">
            <a:spLocks noChangeArrowheads="1"/>
          </p:cNvSpPr>
          <p:nvPr/>
        </p:nvSpPr>
        <p:spPr bwMode="auto">
          <a:xfrm>
            <a:off x="6911975" y="3922713"/>
            <a:ext cx="1331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secretary</a:t>
            </a:r>
          </a:p>
        </p:txBody>
      </p:sp>
      <p:sp>
        <p:nvSpPr>
          <p:cNvPr id="18" name="Oval 17"/>
          <p:cNvSpPr/>
          <p:nvPr/>
        </p:nvSpPr>
        <p:spPr>
          <a:xfrm>
            <a:off x="3203575" y="2276475"/>
            <a:ext cx="1368425" cy="10191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Request quote</a:t>
            </a:r>
          </a:p>
        </p:txBody>
      </p:sp>
      <p:cxnSp>
        <p:nvCxnSpPr>
          <p:cNvPr id="19" name="Straight Arrow Connector 18"/>
          <p:cNvCxnSpPr>
            <a:stCxn id="5" idx="6"/>
            <a:endCxn id="18" idx="2"/>
          </p:cNvCxnSpPr>
          <p:nvPr/>
        </p:nvCxnSpPr>
        <p:spPr>
          <a:xfrm>
            <a:off x="1042988" y="2565400"/>
            <a:ext cx="2160587" cy="2206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6"/>
            <a:endCxn id="12" idx="3"/>
          </p:cNvCxnSpPr>
          <p:nvPr/>
        </p:nvCxnSpPr>
        <p:spPr>
          <a:xfrm>
            <a:off x="4572000" y="2786063"/>
            <a:ext cx="2738438" cy="317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24300" y="3716338"/>
            <a:ext cx="1223963" cy="1081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Book quote</a:t>
            </a:r>
          </a:p>
        </p:txBody>
      </p:sp>
      <p:sp>
        <p:nvSpPr>
          <p:cNvPr id="23" name="Oval 22"/>
          <p:cNvSpPr/>
          <p:nvPr/>
        </p:nvSpPr>
        <p:spPr>
          <a:xfrm>
            <a:off x="4284663" y="4941888"/>
            <a:ext cx="1511300" cy="958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Advise customer</a:t>
            </a:r>
          </a:p>
        </p:txBody>
      </p:sp>
      <p:cxnSp>
        <p:nvCxnSpPr>
          <p:cNvPr id="35" name="Straight Arrow Connector 34"/>
          <p:cNvCxnSpPr>
            <a:stCxn id="12" idx="3"/>
            <a:endCxn id="22" idx="6"/>
          </p:cNvCxnSpPr>
          <p:nvPr/>
        </p:nvCxnSpPr>
        <p:spPr>
          <a:xfrm rot="5400000">
            <a:off x="5495132" y="2442369"/>
            <a:ext cx="1468437" cy="21621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02" name="TextBox 41"/>
          <p:cNvSpPr txBox="1">
            <a:spLocks noChangeArrowheads="1"/>
          </p:cNvSpPr>
          <p:nvPr/>
        </p:nvSpPr>
        <p:spPr bwMode="auto">
          <a:xfrm rot="2103254">
            <a:off x="1262063" y="4462463"/>
            <a:ext cx="288131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i="1">
                <a:solidFill>
                  <a:srgbClr val="FF0000"/>
                </a:solidFill>
              </a:rPr>
              <a:t>Add association to customer who is being advised by the use case.</a:t>
            </a:r>
          </a:p>
        </p:txBody>
      </p:sp>
      <p:cxnSp>
        <p:nvCxnSpPr>
          <p:cNvPr id="26" name="Straight Arrow Connector 25"/>
          <p:cNvCxnSpPr>
            <a:stCxn id="12" idx="3"/>
            <a:endCxn id="23" idx="7"/>
          </p:cNvCxnSpPr>
          <p:nvPr/>
        </p:nvCxnSpPr>
        <p:spPr>
          <a:xfrm rot="5400000">
            <a:off x="5296694" y="3067844"/>
            <a:ext cx="2292350" cy="17351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5"/>
            <a:endCxn id="23" idx="2"/>
          </p:cNvCxnSpPr>
          <p:nvPr/>
        </p:nvCxnSpPr>
        <p:spPr>
          <a:xfrm rot="16200000" flipH="1">
            <a:off x="1274762" y="2411413"/>
            <a:ext cx="2703513" cy="33162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692150"/>
          </a:xfrm>
        </p:spPr>
        <p:txBody>
          <a:bodyPr/>
          <a:lstStyle/>
          <a:p>
            <a:r>
              <a:rPr lang="en-AU" altLang="en-US"/>
              <a:t>Solution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>
          <a:xfrm>
            <a:off x="179388" y="836613"/>
            <a:ext cx="8785225" cy="1008062"/>
          </a:xfrm>
        </p:spPr>
        <p:txBody>
          <a:bodyPr/>
          <a:lstStyle/>
          <a:p>
            <a:r>
              <a:rPr lang="en-AU" altLang="en-US"/>
              <a:t>The window installer uses the system to calculate the quotation at the customer’s house.</a:t>
            </a:r>
          </a:p>
        </p:txBody>
      </p:sp>
      <p:grpSp>
        <p:nvGrpSpPr>
          <p:cNvPr id="90116" name="Group 17"/>
          <p:cNvGrpSpPr>
            <a:grpSpLocks/>
          </p:cNvGrpSpPr>
          <p:nvPr/>
        </p:nvGrpSpPr>
        <p:grpSpPr bwMode="auto">
          <a:xfrm>
            <a:off x="323850" y="2349500"/>
            <a:ext cx="719138" cy="1511300"/>
            <a:chOff x="323528" y="692696"/>
            <a:chExt cx="720080" cy="1512168"/>
          </a:xfrm>
        </p:grpSpPr>
        <p:sp>
          <p:nvSpPr>
            <p:cNvPr id="5" name="Oval 4"/>
            <p:cNvSpPr/>
            <p:nvPr/>
          </p:nvSpPr>
          <p:spPr>
            <a:xfrm>
              <a:off x="539711" y="692696"/>
              <a:ext cx="503897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6" name="Straight Connector 5"/>
            <p:cNvCxnSpPr>
              <a:stCxn id="5" idx="4"/>
            </p:cNvCxnSpPr>
            <p:nvPr/>
          </p:nvCxnSpPr>
          <p:spPr>
            <a:xfrm rot="5400000">
              <a:off x="449343" y="1431294"/>
              <a:ext cx="648072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>
              <a:off x="395060" y="1340768"/>
              <a:ext cx="6485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 flipV="1">
              <a:off x="323528" y="1772816"/>
              <a:ext cx="432366" cy="3605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647961" y="1880749"/>
              <a:ext cx="432048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117" name="TextBox 30"/>
          <p:cNvSpPr txBox="1">
            <a:spLocks noChangeArrowheads="1"/>
          </p:cNvSpPr>
          <p:nvPr/>
        </p:nvSpPr>
        <p:spPr bwMode="auto">
          <a:xfrm>
            <a:off x="144463" y="3851275"/>
            <a:ext cx="1331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customer</a:t>
            </a:r>
          </a:p>
        </p:txBody>
      </p:sp>
      <p:grpSp>
        <p:nvGrpSpPr>
          <p:cNvPr id="90118" name="Group 17"/>
          <p:cNvGrpSpPr>
            <a:grpSpLocks/>
          </p:cNvGrpSpPr>
          <p:nvPr/>
        </p:nvGrpSpPr>
        <p:grpSpPr bwMode="auto">
          <a:xfrm>
            <a:off x="7021513" y="2420938"/>
            <a:ext cx="719137" cy="1511300"/>
            <a:chOff x="323528" y="692696"/>
            <a:chExt cx="720080" cy="1512168"/>
          </a:xfrm>
        </p:grpSpPr>
        <p:sp>
          <p:nvSpPr>
            <p:cNvPr id="12" name="Oval 11"/>
            <p:cNvSpPr/>
            <p:nvPr/>
          </p:nvSpPr>
          <p:spPr>
            <a:xfrm>
              <a:off x="539711" y="692696"/>
              <a:ext cx="503897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13" name="Straight Connector 12"/>
            <p:cNvCxnSpPr>
              <a:stCxn id="12" idx="4"/>
            </p:cNvCxnSpPr>
            <p:nvPr/>
          </p:nvCxnSpPr>
          <p:spPr>
            <a:xfrm rot="5400000">
              <a:off x="449344" y="1431294"/>
              <a:ext cx="648072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395059" y="1340768"/>
              <a:ext cx="6485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 flipV="1">
              <a:off x="323528" y="1772816"/>
              <a:ext cx="432366" cy="360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647962" y="1880748"/>
              <a:ext cx="432048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119" name="TextBox 30"/>
          <p:cNvSpPr txBox="1">
            <a:spLocks noChangeArrowheads="1"/>
          </p:cNvSpPr>
          <p:nvPr/>
        </p:nvSpPr>
        <p:spPr bwMode="auto">
          <a:xfrm>
            <a:off x="6911975" y="3922713"/>
            <a:ext cx="1331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secretary</a:t>
            </a:r>
          </a:p>
        </p:txBody>
      </p:sp>
      <p:sp>
        <p:nvSpPr>
          <p:cNvPr id="18" name="Oval 17"/>
          <p:cNvSpPr/>
          <p:nvPr/>
        </p:nvSpPr>
        <p:spPr>
          <a:xfrm>
            <a:off x="3203575" y="2276475"/>
            <a:ext cx="1368425" cy="10191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Request quote</a:t>
            </a:r>
          </a:p>
        </p:txBody>
      </p:sp>
      <p:cxnSp>
        <p:nvCxnSpPr>
          <p:cNvPr id="19" name="Straight Arrow Connector 18"/>
          <p:cNvCxnSpPr>
            <a:stCxn id="5" idx="6"/>
            <a:endCxn id="18" idx="2"/>
          </p:cNvCxnSpPr>
          <p:nvPr/>
        </p:nvCxnSpPr>
        <p:spPr>
          <a:xfrm>
            <a:off x="1042988" y="2565400"/>
            <a:ext cx="2160587" cy="2206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6"/>
            <a:endCxn id="12" idx="3"/>
          </p:cNvCxnSpPr>
          <p:nvPr/>
        </p:nvCxnSpPr>
        <p:spPr>
          <a:xfrm>
            <a:off x="4572000" y="2786063"/>
            <a:ext cx="2738438" cy="317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211638" y="3068638"/>
            <a:ext cx="1223962" cy="1081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Book quote</a:t>
            </a:r>
          </a:p>
        </p:txBody>
      </p:sp>
      <p:sp>
        <p:nvSpPr>
          <p:cNvPr id="23" name="Oval 22"/>
          <p:cNvSpPr/>
          <p:nvPr/>
        </p:nvSpPr>
        <p:spPr>
          <a:xfrm>
            <a:off x="3563938" y="4221163"/>
            <a:ext cx="1512887" cy="958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Advise customer</a:t>
            </a:r>
          </a:p>
        </p:txBody>
      </p:sp>
      <p:cxnSp>
        <p:nvCxnSpPr>
          <p:cNvPr id="35" name="Straight Arrow Connector 34"/>
          <p:cNvCxnSpPr>
            <a:stCxn id="12" idx="3"/>
            <a:endCxn id="22" idx="6"/>
          </p:cNvCxnSpPr>
          <p:nvPr/>
        </p:nvCxnSpPr>
        <p:spPr>
          <a:xfrm rot="5400000">
            <a:off x="5963444" y="2261394"/>
            <a:ext cx="819150" cy="18748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23" idx="7"/>
          </p:cNvCxnSpPr>
          <p:nvPr/>
        </p:nvCxnSpPr>
        <p:spPr>
          <a:xfrm rot="5400000">
            <a:off x="5296694" y="2347119"/>
            <a:ext cx="1571625" cy="24558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5"/>
            <a:endCxn id="23" idx="2"/>
          </p:cNvCxnSpPr>
          <p:nvPr/>
        </p:nvCxnSpPr>
        <p:spPr>
          <a:xfrm rot="16200000" flipH="1">
            <a:off x="1274763" y="2411412"/>
            <a:ext cx="1982788" cy="259556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128" name="Group 17"/>
          <p:cNvGrpSpPr>
            <a:grpSpLocks/>
          </p:cNvGrpSpPr>
          <p:nvPr/>
        </p:nvGrpSpPr>
        <p:grpSpPr bwMode="auto">
          <a:xfrm>
            <a:off x="7092950" y="4437063"/>
            <a:ext cx="719138" cy="1511300"/>
            <a:chOff x="323528" y="692696"/>
            <a:chExt cx="720080" cy="1512168"/>
          </a:xfrm>
        </p:grpSpPr>
        <p:sp>
          <p:nvSpPr>
            <p:cNvPr id="29" name="Oval 28"/>
            <p:cNvSpPr/>
            <p:nvPr/>
          </p:nvSpPr>
          <p:spPr>
            <a:xfrm>
              <a:off x="539711" y="692696"/>
              <a:ext cx="503897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30" name="Straight Connector 29"/>
            <p:cNvCxnSpPr>
              <a:stCxn id="29" idx="4"/>
            </p:cNvCxnSpPr>
            <p:nvPr/>
          </p:nvCxnSpPr>
          <p:spPr>
            <a:xfrm rot="5400000">
              <a:off x="449343" y="1431294"/>
              <a:ext cx="648072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395060" y="1340768"/>
              <a:ext cx="6485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 flipV="1">
              <a:off x="323528" y="1772816"/>
              <a:ext cx="432366" cy="360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647961" y="1880749"/>
              <a:ext cx="432048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129" name="TextBox 30"/>
          <p:cNvSpPr txBox="1">
            <a:spLocks noChangeArrowheads="1"/>
          </p:cNvSpPr>
          <p:nvPr/>
        </p:nvSpPr>
        <p:spPr bwMode="auto">
          <a:xfrm>
            <a:off x="7056438" y="5876925"/>
            <a:ext cx="1331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installer</a:t>
            </a:r>
          </a:p>
        </p:txBody>
      </p:sp>
      <p:cxnSp>
        <p:nvCxnSpPr>
          <p:cNvPr id="41" name="Straight Arrow Connector 40"/>
          <p:cNvCxnSpPr>
            <a:stCxn id="29" idx="2"/>
            <a:endCxn id="52" idx="6"/>
          </p:cNvCxnSpPr>
          <p:nvPr/>
        </p:nvCxnSpPr>
        <p:spPr>
          <a:xfrm rot="10800000" flipV="1">
            <a:off x="5219700" y="4652963"/>
            <a:ext cx="2089150" cy="11287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708400" y="5300663"/>
            <a:ext cx="1511300" cy="9604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Calculate quote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692150"/>
          </a:xfrm>
        </p:spPr>
        <p:txBody>
          <a:bodyPr/>
          <a:lstStyle/>
          <a:p>
            <a:r>
              <a:rPr lang="en-AU" altLang="en-US"/>
              <a:t>Solution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>
          <a:xfrm>
            <a:off x="179388" y="836613"/>
            <a:ext cx="8785225" cy="1008062"/>
          </a:xfrm>
        </p:spPr>
        <p:txBody>
          <a:bodyPr/>
          <a:lstStyle/>
          <a:p>
            <a:r>
              <a:rPr lang="en-AU" altLang="en-US"/>
              <a:t>The window installer uses the system to calculate the quotation at the customer’s house.</a:t>
            </a:r>
          </a:p>
        </p:txBody>
      </p:sp>
      <p:grpSp>
        <p:nvGrpSpPr>
          <p:cNvPr id="91140" name="Group 17"/>
          <p:cNvGrpSpPr>
            <a:grpSpLocks/>
          </p:cNvGrpSpPr>
          <p:nvPr/>
        </p:nvGrpSpPr>
        <p:grpSpPr bwMode="auto">
          <a:xfrm>
            <a:off x="323850" y="2349500"/>
            <a:ext cx="719138" cy="1511300"/>
            <a:chOff x="323528" y="692696"/>
            <a:chExt cx="720080" cy="1512168"/>
          </a:xfrm>
        </p:grpSpPr>
        <p:sp>
          <p:nvSpPr>
            <p:cNvPr id="5" name="Oval 4"/>
            <p:cNvSpPr/>
            <p:nvPr/>
          </p:nvSpPr>
          <p:spPr>
            <a:xfrm>
              <a:off x="539711" y="692696"/>
              <a:ext cx="503897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6" name="Straight Connector 5"/>
            <p:cNvCxnSpPr>
              <a:stCxn id="5" idx="4"/>
            </p:cNvCxnSpPr>
            <p:nvPr/>
          </p:nvCxnSpPr>
          <p:spPr>
            <a:xfrm rot="5400000">
              <a:off x="449343" y="1431294"/>
              <a:ext cx="648072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>
              <a:off x="395060" y="1340768"/>
              <a:ext cx="6485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 flipV="1">
              <a:off x="323528" y="1772816"/>
              <a:ext cx="432366" cy="3605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647961" y="1880749"/>
              <a:ext cx="432048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141" name="TextBox 30"/>
          <p:cNvSpPr txBox="1">
            <a:spLocks noChangeArrowheads="1"/>
          </p:cNvSpPr>
          <p:nvPr/>
        </p:nvSpPr>
        <p:spPr bwMode="auto">
          <a:xfrm>
            <a:off x="144463" y="3851275"/>
            <a:ext cx="1331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customer</a:t>
            </a:r>
          </a:p>
        </p:txBody>
      </p:sp>
      <p:grpSp>
        <p:nvGrpSpPr>
          <p:cNvPr id="91142" name="Group 17"/>
          <p:cNvGrpSpPr>
            <a:grpSpLocks/>
          </p:cNvGrpSpPr>
          <p:nvPr/>
        </p:nvGrpSpPr>
        <p:grpSpPr bwMode="auto">
          <a:xfrm>
            <a:off x="7021513" y="2420938"/>
            <a:ext cx="719137" cy="1511300"/>
            <a:chOff x="323528" y="692696"/>
            <a:chExt cx="720080" cy="1512168"/>
          </a:xfrm>
        </p:grpSpPr>
        <p:sp>
          <p:nvSpPr>
            <p:cNvPr id="12" name="Oval 11"/>
            <p:cNvSpPr/>
            <p:nvPr/>
          </p:nvSpPr>
          <p:spPr>
            <a:xfrm>
              <a:off x="539711" y="692696"/>
              <a:ext cx="503897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13" name="Straight Connector 12"/>
            <p:cNvCxnSpPr>
              <a:stCxn id="12" idx="4"/>
            </p:cNvCxnSpPr>
            <p:nvPr/>
          </p:nvCxnSpPr>
          <p:spPr>
            <a:xfrm rot="5400000">
              <a:off x="449344" y="1431294"/>
              <a:ext cx="648072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395059" y="1340768"/>
              <a:ext cx="6485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 flipV="1">
              <a:off x="323528" y="1772816"/>
              <a:ext cx="432366" cy="360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647962" y="1880748"/>
              <a:ext cx="432048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143" name="TextBox 30"/>
          <p:cNvSpPr txBox="1">
            <a:spLocks noChangeArrowheads="1"/>
          </p:cNvSpPr>
          <p:nvPr/>
        </p:nvSpPr>
        <p:spPr bwMode="auto">
          <a:xfrm>
            <a:off x="6911975" y="3922713"/>
            <a:ext cx="1331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secretary</a:t>
            </a:r>
          </a:p>
        </p:txBody>
      </p:sp>
      <p:sp>
        <p:nvSpPr>
          <p:cNvPr id="18" name="Oval 17"/>
          <p:cNvSpPr/>
          <p:nvPr/>
        </p:nvSpPr>
        <p:spPr>
          <a:xfrm>
            <a:off x="3203575" y="2276475"/>
            <a:ext cx="1368425" cy="10191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Request quote</a:t>
            </a:r>
          </a:p>
        </p:txBody>
      </p:sp>
      <p:cxnSp>
        <p:nvCxnSpPr>
          <p:cNvPr id="19" name="Straight Arrow Connector 18"/>
          <p:cNvCxnSpPr>
            <a:stCxn id="5" idx="6"/>
            <a:endCxn id="18" idx="2"/>
          </p:cNvCxnSpPr>
          <p:nvPr/>
        </p:nvCxnSpPr>
        <p:spPr>
          <a:xfrm>
            <a:off x="1042988" y="2565400"/>
            <a:ext cx="2160587" cy="2206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6"/>
            <a:endCxn id="12" idx="3"/>
          </p:cNvCxnSpPr>
          <p:nvPr/>
        </p:nvCxnSpPr>
        <p:spPr>
          <a:xfrm>
            <a:off x="4572000" y="2786063"/>
            <a:ext cx="2738438" cy="317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211638" y="3068638"/>
            <a:ext cx="1223962" cy="1081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Book quote</a:t>
            </a:r>
          </a:p>
        </p:txBody>
      </p:sp>
      <p:sp>
        <p:nvSpPr>
          <p:cNvPr id="23" name="Oval 22"/>
          <p:cNvSpPr/>
          <p:nvPr/>
        </p:nvSpPr>
        <p:spPr>
          <a:xfrm>
            <a:off x="3563938" y="4221163"/>
            <a:ext cx="1512887" cy="958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Advise customer</a:t>
            </a:r>
          </a:p>
        </p:txBody>
      </p:sp>
      <p:cxnSp>
        <p:nvCxnSpPr>
          <p:cNvPr id="35" name="Straight Arrow Connector 34"/>
          <p:cNvCxnSpPr>
            <a:stCxn id="12" idx="3"/>
            <a:endCxn id="22" idx="6"/>
          </p:cNvCxnSpPr>
          <p:nvPr/>
        </p:nvCxnSpPr>
        <p:spPr>
          <a:xfrm rot="5400000">
            <a:off x="5963444" y="2261394"/>
            <a:ext cx="819150" cy="18748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50" name="TextBox 41"/>
          <p:cNvSpPr txBox="1">
            <a:spLocks noChangeArrowheads="1"/>
          </p:cNvSpPr>
          <p:nvPr/>
        </p:nvSpPr>
        <p:spPr bwMode="auto">
          <a:xfrm>
            <a:off x="611188" y="4724400"/>
            <a:ext cx="28813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i="1">
                <a:solidFill>
                  <a:srgbClr val="FF0000"/>
                </a:solidFill>
              </a:rPr>
              <a:t>Add association to customer who receives the quote</a:t>
            </a:r>
          </a:p>
        </p:txBody>
      </p:sp>
      <p:cxnSp>
        <p:nvCxnSpPr>
          <p:cNvPr id="26" name="Straight Arrow Connector 25"/>
          <p:cNvCxnSpPr>
            <a:stCxn id="12" idx="3"/>
            <a:endCxn id="23" idx="7"/>
          </p:cNvCxnSpPr>
          <p:nvPr/>
        </p:nvCxnSpPr>
        <p:spPr>
          <a:xfrm rot="5400000">
            <a:off x="5296694" y="2347119"/>
            <a:ext cx="1571625" cy="24558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5"/>
            <a:endCxn id="23" idx="2"/>
          </p:cNvCxnSpPr>
          <p:nvPr/>
        </p:nvCxnSpPr>
        <p:spPr>
          <a:xfrm rot="16200000" flipH="1">
            <a:off x="1274763" y="2411412"/>
            <a:ext cx="1982788" cy="259556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153" name="Group 17"/>
          <p:cNvGrpSpPr>
            <a:grpSpLocks/>
          </p:cNvGrpSpPr>
          <p:nvPr/>
        </p:nvGrpSpPr>
        <p:grpSpPr bwMode="auto">
          <a:xfrm>
            <a:off x="7092950" y="4437063"/>
            <a:ext cx="719138" cy="1511300"/>
            <a:chOff x="323528" y="692696"/>
            <a:chExt cx="720080" cy="1512168"/>
          </a:xfrm>
        </p:grpSpPr>
        <p:sp>
          <p:nvSpPr>
            <p:cNvPr id="29" name="Oval 28"/>
            <p:cNvSpPr/>
            <p:nvPr/>
          </p:nvSpPr>
          <p:spPr>
            <a:xfrm>
              <a:off x="539711" y="692696"/>
              <a:ext cx="503897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30" name="Straight Connector 29"/>
            <p:cNvCxnSpPr>
              <a:stCxn id="29" idx="4"/>
            </p:cNvCxnSpPr>
            <p:nvPr/>
          </p:nvCxnSpPr>
          <p:spPr>
            <a:xfrm rot="5400000">
              <a:off x="449343" y="1431294"/>
              <a:ext cx="648072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395060" y="1340768"/>
              <a:ext cx="6485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 flipV="1">
              <a:off x="323528" y="1772816"/>
              <a:ext cx="432366" cy="360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647961" y="1880749"/>
              <a:ext cx="432048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154" name="TextBox 30"/>
          <p:cNvSpPr txBox="1">
            <a:spLocks noChangeArrowheads="1"/>
          </p:cNvSpPr>
          <p:nvPr/>
        </p:nvSpPr>
        <p:spPr bwMode="auto">
          <a:xfrm>
            <a:off x="7056438" y="5876925"/>
            <a:ext cx="1331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installer</a:t>
            </a:r>
          </a:p>
        </p:txBody>
      </p:sp>
      <p:cxnSp>
        <p:nvCxnSpPr>
          <p:cNvPr id="41" name="Straight Arrow Connector 40"/>
          <p:cNvCxnSpPr>
            <a:stCxn id="29" idx="2"/>
            <a:endCxn id="52" idx="6"/>
          </p:cNvCxnSpPr>
          <p:nvPr/>
        </p:nvCxnSpPr>
        <p:spPr>
          <a:xfrm rot="10800000" flipV="1">
            <a:off x="5219700" y="4652963"/>
            <a:ext cx="2089150" cy="11287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708400" y="5300663"/>
            <a:ext cx="1511300" cy="9604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Calculate quote</a:t>
            </a:r>
          </a:p>
        </p:txBody>
      </p:sp>
      <p:cxnSp>
        <p:nvCxnSpPr>
          <p:cNvPr id="54" name="Straight Connector 53"/>
          <p:cNvCxnSpPr>
            <a:stCxn id="5" idx="4"/>
            <a:endCxn id="52" idx="2"/>
          </p:cNvCxnSpPr>
          <p:nvPr/>
        </p:nvCxnSpPr>
        <p:spPr>
          <a:xfrm rot="16200000" flipH="1">
            <a:off x="749300" y="2822575"/>
            <a:ext cx="3000375" cy="291782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692150"/>
          </a:xfrm>
        </p:spPr>
        <p:txBody>
          <a:bodyPr/>
          <a:lstStyle/>
          <a:p>
            <a:r>
              <a:rPr lang="en-AU" altLang="en-US"/>
              <a:t>Solution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179388" y="836613"/>
            <a:ext cx="8785225" cy="576262"/>
          </a:xfrm>
        </p:spPr>
        <p:txBody>
          <a:bodyPr/>
          <a:lstStyle/>
          <a:p>
            <a:r>
              <a:rPr lang="en-AU" altLang="en-US"/>
              <a:t>The bursar processes the customer’s payment</a:t>
            </a:r>
          </a:p>
        </p:txBody>
      </p:sp>
      <p:grpSp>
        <p:nvGrpSpPr>
          <p:cNvPr id="92164" name="Group 17"/>
          <p:cNvGrpSpPr>
            <a:grpSpLocks/>
          </p:cNvGrpSpPr>
          <p:nvPr/>
        </p:nvGrpSpPr>
        <p:grpSpPr bwMode="auto">
          <a:xfrm>
            <a:off x="323850" y="2349500"/>
            <a:ext cx="719138" cy="1511300"/>
            <a:chOff x="323528" y="692696"/>
            <a:chExt cx="720080" cy="1512168"/>
          </a:xfrm>
        </p:grpSpPr>
        <p:sp>
          <p:nvSpPr>
            <p:cNvPr id="5" name="Oval 4"/>
            <p:cNvSpPr/>
            <p:nvPr/>
          </p:nvSpPr>
          <p:spPr>
            <a:xfrm>
              <a:off x="539711" y="692696"/>
              <a:ext cx="503897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6" name="Straight Connector 5"/>
            <p:cNvCxnSpPr>
              <a:stCxn id="5" idx="4"/>
            </p:cNvCxnSpPr>
            <p:nvPr/>
          </p:nvCxnSpPr>
          <p:spPr>
            <a:xfrm rot="5400000">
              <a:off x="449343" y="1431294"/>
              <a:ext cx="648072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>
              <a:off x="395060" y="1340768"/>
              <a:ext cx="6485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 flipV="1">
              <a:off x="323528" y="1772816"/>
              <a:ext cx="432366" cy="3605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647961" y="1880749"/>
              <a:ext cx="432048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165" name="TextBox 30"/>
          <p:cNvSpPr txBox="1">
            <a:spLocks noChangeArrowheads="1"/>
          </p:cNvSpPr>
          <p:nvPr/>
        </p:nvSpPr>
        <p:spPr bwMode="auto">
          <a:xfrm>
            <a:off x="144463" y="3851275"/>
            <a:ext cx="1331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customer</a:t>
            </a:r>
          </a:p>
        </p:txBody>
      </p:sp>
      <p:grpSp>
        <p:nvGrpSpPr>
          <p:cNvPr id="92166" name="Group 17"/>
          <p:cNvGrpSpPr>
            <a:grpSpLocks/>
          </p:cNvGrpSpPr>
          <p:nvPr/>
        </p:nvGrpSpPr>
        <p:grpSpPr bwMode="auto">
          <a:xfrm>
            <a:off x="7021513" y="2420938"/>
            <a:ext cx="719137" cy="1511300"/>
            <a:chOff x="323528" y="692696"/>
            <a:chExt cx="720080" cy="1512168"/>
          </a:xfrm>
        </p:grpSpPr>
        <p:sp>
          <p:nvSpPr>
            <p:cNvPr id="12" name="Oval 11"/>
            <p:cNvSpPr/>
            <p:nvPr/>
          </p:nvSpPr>
          <p:spPr>
            <a:xfrm>
              <a:off x="539711" y="692696"/>
              <a:ext cx="503897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13" name="Straight Connector 12"/>
            <p:cNvCxnSpPr>
              <a:stCxn id="12" idx="4"/>
            </p:cNvCxnSpPr>
            <p:nvPr/>
          </p:nvCxnSpPr>
          <p:spPr>
            <a:xfrm rot="5400000">
              <a:off x="449344" y="1431294"/>
              <a:ext cx="648072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395059" y="1340768"/>
              <a:ext cx="6485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 flipV="1">
              <a:off x="323528" y="1772816"/>
              <a:ext cx="432366" cy="360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647962" y="1880748"/>
              <a:ext cx="432048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167" name="TextBox 30"/>
          <p:cNvSpPr txBox="1">
            <a:spLocks noChangeArrowheads="1"/>
          </p:cNvSpPr>
          <p:nvPr/>
        </p:nvSpPr>
        <p:spPr bwMode="auto">
          <a:xfrm>
            <a:off x="6911975" y="3922713"/>
            <a:ext cx="1331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secretary</a:t>
            </a:r>
          </a:p>
        </p:txBody>
      </p:sp>
      <p:sp>
        <p:nvSpPr>
          <p:cNvPr id="18" name="Oval 17"/>
          <p:cNvSpPr/>
          <p:nvPr/>
        </p:nvSpPr>
        <p:spPr>
          <a:xfrm>
            <a:off x="3276600" y="1484313"/>
            <a:ext cx="22320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Request quote</a:t>
            </a:r>
          </a:p>
        </p:txBody>
      </p:sp>
      <p:cxnSp>
        <p:nvCxnSpPr>
          <p:cNvPr id="19" name="Straight Arrow Connector 18"/>
          <p:cNvCxnSpPr>
            <a:stCxn id="5" idx="6"/>
            <a:endCxn id="18" idx="2"/>
          </p:cNvCxnSpPr>
          <p:nvPr/>
        </p:nvCxnSpPr>
        <p:spPr>
          <a:xfrm flipV="1">
            <a:off x="1042988" y="1736725"/>
            <a:ext cx="2233612" cy="8286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6"/>
            <a:endCxn id="12" idx="3"/>
          </p:cNvCxnSpPr>
          <p:nvPr/>
        </p:nvCxnSpPr>
        <p:spPr>
          <a:xfrm>
            <a:off x="5508625" y="1736725"/>
            <a:ext cx="1801813" cy="105251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48038" y="2060575"/>
            <a:ext cx="1871662" cy="576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Book quote</a:t>
            </a:r>
          </a:p>
        </p:txBody>
      </p:sp>
      <p:sp>
        <p:nvSpPr>
          <p:cNvPr id="23" name="Oval 22"/>
          <p:cNvSpPr/>
          <p:nvPr/>
        </p:nvSpPr>
        <p:spPr>
          <a:xfrm>
            <a:off x="2771775" y="2708275"/>
            <a:ext cx="30956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Advise customer</a:t>
            </a:r>
          </a:p>
        </p:txBody>
      </p:sp>
      <p:cxnSp>
        <p:nvCxnSpPr>
          <p:cNvPr id="35" name="Straight Arrow Connector 34"/>
          <p:cNvCxnSpPr>
            <a:stCxn id="12" idx="3"/>
            <a:endCxn id="22" idx="6"/>
          </p:cNvCxnSpPr>
          <p:nvPr/>
        </p:nvCxnSpPr>
        <p:spPr>
          <a:xfrm rot="5400000" flipH="1">
            <a:off x="6045200" y="1524000"/>
            <a:ext cx="439738" cy="20907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74" name="TextBox 41"/>
          <p:cNvSpPr txBox="1">
            <a:spLocks noChangeArrowheads="1"/>
          </p:cNvSpPr>
          <p:nvPr/>
        </p:nvSpPr>
        <p:spPr bwMode="auto">
          <a:xfrm>
            <a:off x="2555875" y="5157788"/>
            <a:ext cx="38877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i="1">
                <a:solidFill>
                  <a:srgbClr val="FF0000"/>
                </a:solidFill>
              </a:rPr>
              <a:t>Note the rearrangement to fit everything in – this is why using UCD software is much easier than pen and paper!</a:t>
            </a:r>
          </a:p>
        </p:txBody>
      </p:sp>
      <p:cxnSp>
        <p:nvCxnSpPr>
          <p:cNvPr id="26" name="Straight Arrow Connector 25"/>
          <p:cNvCxnSpPr>
            <a:stCxn id="12" idx="3"/>
            <a:endCxn id="23" idx="6"/>
          </p:cNvCxnSpPr>
          <p:nvPr/>
        </p:nvCxnSpPr>
        <p:spPr>
          <a:xfrm rot="5400000">
            <a:off x="6503194" y="2153444"/>
            <a:ext cx="171450" cy="14430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5"/>
            <a:endCxn id="23" idx="2"/>
          </p:cNvCxnSpPr>
          <p:nvPr/>
        </p:nvCxnSpPr>
        <p:spPr>
          <a:xfrm rot="16200000" flipH="1">
            <a:off x="1748631" y="1937544"/>
            <a:ext cx="242888" cy="18034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177" name="Group 17"/>
          <p:cNvGrpSpPr>
            <a:grpSpLocks/>
          </p:cNvGrpSpPr>
          <p:nvPr/>
        </p:nvGrpSpPr>
        <p:grpSpPr bwMode="auto">
          <a:xfrm>
            <a:off x="250825" y="4581525"/>
            <a:ext cx="719138" cy="1511300"/>
            <a:chOff x="323528" y="692696"/>
            <a:chExt cx="720080" cy="1512168"/>
          </a:xfrm>
        </p:grpSpPr>
        <p:sp>
          <p:nvSpPr>
            <p:cNvPr id="29" name="Oval 28"/>
            <p:cNvSpPr/>
            <p:nvPr/>
          </p:nvSpPr>
          <p:spPr>
            <a:xfrm>
              <a:off x="539711" y="692696"/>
              <a:ext cx="503897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30" name="Straight Connector 29"/>
            <p:cNvCxnSpPr>
              <a:stCxn id="29" idx="4"/>
            </p:cNvCxnSpPr>
            <p:nvPr/>
          </p:nvCxnSpPr>
          <p:spPr>
            <a:xfrm rot="5400000">
              <a:off x="449343" y="1431294"/>
              <a:ext cx="648072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395060" y="1340768"/>
              <a:ext cx="6485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 flipV="1">
              <a:off x="323528" y="1772816"/>
              <a:ext cx="432366" cy="3605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647961" y="1880749"/>
              <a:ext cx="432048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178" name="TextBox 30"/>
          <p:cNvSpPr txBox="1">
            <a:spLocks noChangeArrowheads="1"/>
          </p:cNvSpPr>
          <p:nvPr/>
        </p:nvSpPr>
        <p:spPr bwMode="auto">
          <a:xfrm>
            <a:off x="7056438" y="5876925"/>
            <a:ext cx="1331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installer</a:t>
            </a:r>
          </a:p>
        </p:txBody>
      </p:sp>
      <p:cxnSp>
        <p:nvCxnSpPr>
          <p:cNvPr id="41" name="Straight Arrow Connector 40"/>
          <p:cNvCxnSpPr>
            <a:stCxn id="29" idx="5"/>
            <a:endCxn id="83" idx="2"/>
          </p:cNvCxnSpPr>
          <p:nvPr/>
        </p:nvCxnSpPr>
        <p:spPr>
          <a:xfrm rot="5400000" flipH="1" flipV="1">
            <a:off x="1560513" y="4025900"/>
            <a:ext cx="260350" cy="15875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987675" y="3357563"/>
            <a:ext cx="2736850" cy="5032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Calculate quote</a:t>
            </a:r>
          </a:p>
        </p:txBody>
      </p:sp>
      <p:cxnSp>
        <p:nvCxnSpPr>
          <p:cNvPr id="54" name="Straight Connector 53"/>
          <p:cNvCxnSpPr>
            <a:stCxn id="5" idx="4"/>
            <a:endCxn id="52" idx="2"/>
          </p:cNvCxnSpPr>
          <p:nvPr/>
        </p:nvCxnSpPr>
        <p:spPr>
          <a:xfrm rot="16200000" flipH="1">
            <a:off x="1475581" y="2096294"/>
            <a:ext cx="827088" cy="21971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182" name="Group 17"/>
          <p:cNvGrpSpPr>
            <a:grpSpLocks/>
          </p:cNvGrpSpPr>
          <p:nvPr/>
        </p:nvGrpSpPr>
        <p:grpSpPr bwMode="auto">
          <a:xfrm>
            <a:off x="7245350" y="4589463"/>
            <a:ext cx="719138" cy="1511300"/>
            <a:chOff x="323528" y="692696"/>
            <a:chExt cx="720080" cy="1512168"/>
          </a:xfrm>
        </p:grpSpPr>
        <p:sp>
          <p:nvSpPr>
            <p:cNvPr id="39" name="Oval 38"/>
            <p:cNvSpPr/>
            <p:nvPr/>
          </p:nvSpPr>
          <p:spPr>
            <a:xfrm>
              <a:off x="539711" y="692696"/>
              <a:ext cx="503897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42" name="Straight Connector 41"/>
            <p:cNvCxnSpPr>
              <a:stCxn id="39" idx="4"/>
            </p:cNvCxnSpPr>
            <p:nvPr/>
          </p:nvCxnSpPr>
          <p:spPr>
            <a:xfrm rot="5400000">
              <a:off x="449343" y="1431294"/>
              <a:ext cx="648072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0800000">
              <a:off x="395060" y="1340768"/>
              <a:ext cx="6485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0800000" flipV="1">
              <a:off x="323528" y="1772816"/>
              <a:ext cx="432366" cy="360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647961" y="1880749"/>
              <a:ext cx="432048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183" name="TextBox 30"/>
          <p:cNvSpPr txBox="1">
            <a:spLocks noChangeArrowheads="1"/>
          </p:cNvSpPr>
          <p:nvPr/>
        </p:nvSpPr>
        <p:spPr bwMode="auto">
          <a:xfrm>
            <a:off x="107950" y="6237288"/>
            <a:ext cx="1331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bursar</a:t>
            </a:r>
          </a:p>
        </p:txBody>
      </p:sp>
      <p:sp>
        <p:nvSpPr>
          <p:cNvPr id="83" name="Oval 82"/>
          <p:cNvSpPr/>
          <p:nvPr/>
        </p:nvSpPr>
        <p:spPr>
          <a:xfrm>
            <a:off x="2484438" y="4437063"/>
            <a:ext cx="2735262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Process payment</a:t>
            </a:r>
          </a:p>
        </p:txBody>
      </p:sp>
      <p:cxnSp>
        <p:nvCxnSpPr>
          <p:cNvPr id="85" name="Straight Arrow Connector 84"/>
          <p:cNvCxnSpPr>
            <a:stCxn id="39" idx="1"/>
            <a:endCxn id="52" idx="6"/>
          </p:cNvCxnSpPr>
          <p:nvPr/>
        </p:nvCxnSpPr>
        <p:spPr>
          <a:xfrm rot="16200000" flipV="1">
            <a:off x="6107112" y="3225801"/>
            <a:ext cx="1044575" cy="18097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UCD COMPONENTS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0" y="2060848"/>
            <a:ext cx="2736304" cy="2808659"/>
          </a:xfrm>
          <a:gradFill>
            <a:gsLst>
              <a:gs pos="0">
                <a:srgbClr val="FFFF00">
                  <a:alpha val="28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  <a:alpha val="83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AU" sz="2000" dirty="0"/>
              <a:t>Actors</a:t>
            </a:r>
          </a:p>
          <a:p>
            <a:pPr>
              <a:buFont typeface="Arial" charset="0"/>
              <a:buChar char="•"/>
              <a:defRPr/>
            </a:pPr>
            <a:r>
              <a:rPr lang="en-AU" sz="2000" dirty="0"/>
              <a:t>Use Cases</a:t>
            </a:r>
          </a:p>
          <a:p>
            <a:pPr>
              <a:buFont typeface="Arial" charset="0"/>
              <a:buChar char="•"/>
              <a:defRPr/>
            </a:pPr>
            <a:r>
              <a:rPr lang="en-AU" sz="2000" dirty="0"/>
              <a:t>Associations (communications)</a:t>
            </a:r>
          </a:p>
          <a:p>
            <a:pPr>
              <a:buFont typeface="Arial" charset="0"/>
              <a:buChar char="•"/>
              <a:defRPr/>
            </a:pPr>
            <a:r>
              <a:rPr lang="en-AU" sz="2000" dirty="0"/>
              <a:t>&lt;&lt;Includes&gt;&gt;, &lt;&lt;extends&gt;&gt;</a:t>
            </a:r>
          </a:p>
          <a:p>
            <a:pPr>
              <a:buFont typeface="Arial" charset="0"/>
              <a:buChar char="•"/>
              <a:defRPr/>
            </a:pPr>
            <a:r>
              <a:rPr lang="en-AU" sz="2000" dirty="0"/>
              <a:t>System boundaries</a:t>
            </a:r>
          </a:p>
        </p:txBody>
      </p:sp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38" y="1341438"/>
            <a:ext cx="6434137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692150"/>
          </a:xfrm>
        </p:spPr>
        <p:txBody>
          <a:bodyPr/>
          <a:lstStyle/>
          <a:p>
            <a:r>
              <a:rPr lang="en-AU" altLang="en-US"/>
              <a:t>Solution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>
          <a:xfrm>
            <a:off x="179388" y="620713"/>
            <a:ext cx="8785225" cy="576262"/>
          </a:xfrm>
        </p:spPr>
        <p:txBody>
          <a:bodyPr/>
          <a:lstStyle/>
          <a:p>
            <a:r>
              <a:rPr lang="en-AU" altLang="en-US" sz="2400"/>
              <a:t>If the customer paid by credit card, the card needs to be processed first.</a:t>
            </a:r>
          </a:p>
        </p:txBody>
      </p:sp>
      <p:grpSp>
        <p:nvGrpSpPr>
          <p:cNvPr id="93188" name="Group 17"/>
          <p:cNvGrpSpPr>
            <a:grpSpLocks/>
          </p:cNvGrpSpPr>
          <p:nvPr/>
        </p:nvGrpSpPr>
        <p:grpSpPr bwMode="auto">
          <a:xfrm>
            <a:off x="323850" y="2349500"/>
            <a:ext cx="719138" cy="1511300"/>
            <a:chOff x="323528" y="692696"/>
            <a:chExt cx="720080" cy="1512168"/>
          </a:xfrm>
        </p:grpSpPr>
        <p:sp>
          <p:nvSpPr>
            <p:cNvPr id="5" name="Oval 4"/>
            <p:cNvSpPr/>
            <p:nvPr/>
          </p:nvSpPr>
          <p:spPr>
            <a:xfrm>
              <a:off x="539711" y="692696"/>
              <a:ext cx="503897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6" name="Straight Connector 5"/>
            <p:cNvCxnSpPr>
              <a:stCxn id="5" idx="4"/>
            </p:cNvCxnSpPr>
            <p:nvPr/>
          </p:nvCxnSpPr>
          <p:spPr>
            <a:xfrm rot="5400000">
              <a:off x="449343" y="1431294"/>
              <a:ext cx="648072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>
              <a:off x="395060" y="1340768"/>
              <a:ext cx="6485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 flipV="1">
              <a:off x="323528" y="1772816"/>
              <a:ext cx="432366" cy="3605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647961" y="1880749"/>
              <a:ext cx="432048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189" name="TextBox 30"/>
          <p:cNvSpPr txBox="1">
            <a:spLocks noChangeArrowheads="1"/>
          </p:cNvSpPr>
          <p:nvPr/>
        </p:nvSpPr>
        <p:spPr bwMode="auto">
          <a:xfrm>
            <a:off x="144463" y="3851275"/>
            <a:ext cx="1331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customer</a:t>
            </a:r>
          </a:p>
        </p:txBody>
      </p:sp>
      <p:grpSp>
        <p:nvGrpSpPr>
          <p:cNvPr id="93190" name="Group 17"/>
          <p:cNvGrpSpPr>
            <a:grpSpLocks/>
          </p:cNvGrpSpPr>
          <p:nvPr/>
        </p:nvGrpSpPr>
        <p:grpSpPr bwMode="auto">
          <a:xfrm>
            <a:off x="7021513" y="2420938"/>
            <a:ext cx="719137" cy="1511300"/>
            <a:chOff x="323528" y="692696"/>
            <a:chExt cx="720080" cy="1512168"/>
          </a:xfrm>
        </p:grpSpPr>
        <p:sp>
          <p:nvSpPr>
            <p:cNvPr id="12" name="Oval 11"/>
            <p:cNvSpPr/>
            <p:nvPr/>
          </p:nvSpPr>
          <p:spPr>
            <a:xfrm>
              <a:off x="539711" y="692696"/>
              <a:ext cx="503897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13" name="Straight Connector 12"/>
            <p:cNvCxnSpPr>
              <a:stCxn id="12" idx="4"/>
            </p:cNvCxnSpPr>
            <p:nvPr/>
          </p:nvCxnSpPr>
          <p:spPr>
            <a:xfrm rot="5400000">
              <a:off x="449344" y="1431294"/>
              <a:ext cx="648072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395059" y="1340768"/>
              <a:ext cx="6485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 flipV="1">
              <a:off x="323528" y="1772816"/>
              <a:ext cx="432366" cy="360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647962" y="1880748"/>
              <a:ext cx="432048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191" name="TextBox 30"/>
          <p:cNvSpPr txBox="1">
            <a:spLocks noChangeArrowheads="1"/>
          </p:cNvSpPr>
          <p:nvPr/>
        </p:nvSpPr>
        <p:spPr bwMode="auto">
          <a:xfrm>
            <a:off x="4284663" y="5013325"/>
            <a:ext cx="1439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&lt;&lt;extend&gt;&gt;</a:t>
            </a:r>
          </a:p>
        </p:txBody>
      </p:sp>
      <p:sp>
        <p:nvSpPr>
          <p:cNvPr id="18" name="Oval 17"/>
          <p:cNvSpPr/>
          <p:nvPr/>
        </p:nvSpPr>
        <p:spPr>
          <a:xfrm>
            <a:off x="3276600" y="1484313"/>
            <a:ext cx="22320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Request quote</a:t>
            </a:r>
          </a:p>
        </p:txBody>
      </p:sp>
      <p:cxnSp>
        <p:nvCxnSpPr>
          <p:cNvPr id="19" name="Straight Arrow Connector 18"/>
          <p:cNvCxnSpPr>
            <a:stCxn id="5" idx="6"/>
            <a:endCxn id="18" idx="2"/>
          </p:cNvCxnSpPr>
          <p:nvPr/>
        </p:nvCxnSpPr>
        <p:spPr>
          <a:xfrm flipV="1">
            <a:off x="1042988" y="1736725"/>
            <a:ext cx="2233612" cy="8286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6"/>
            <a:endCxn id="12" idx="3"/>
          </p:cNvCxnSpPr>
          <p:nvPr/>
        </p:nvCxnSpPr>
        <p:spPr>
          <a:xfrm>
            <a:off x="5508625" y="1736725"/>
            <a:ext cx="1801813" cy="105251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48038" y="2060575"/>
            <a:ext cx="1871662" cy="576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Book quote</a:t>
            </a:r>
          </a:p>
        </p:txBody>
      </p:sp>
      <p:sp>
        <p:nvSpPr>
          <p:cNvPr id="23" name="Oval 22"/>
          <p:cNvSpPr/>
          <p:nvPr/>
        </p:nvSpPr>
        <p:spPr>
          <a:xfrm>
            <a:off x="2771775" y="2708275"/>
            <a:ext cx="30956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Advise customer</a:t>
            </a:r>
          </a:p>
        </p:txBody>
      </p:sp>
      <p:cxnSp>
        <p:nvCxnSpPr>
          <p:cNvPr id="35" name="Straight Arrow Connector 34"/>
          <p:cNvCxnSpPr>
            <a:stCxn id="12" idx="3"/>
            <a:endCxn id="22" idx="6"/>
          </p:cNvCxnSpPr>
          <p:nvPr/>
        </p:nvCxnSpPr>
        <p:spPr>
          <a:xfrm rot="5400000" flipH="1">
            <a:off x="6045200" y="1524000"/>
            <a:ext cx="439738" cy="20907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198" name="TextBox 41"/>
          <p:cNvSpPr txBox="1">
            <a:spLocks noChangeArrowheads="1"/>
          </p:cNvSpPr>
          <p:nvPr/>
        </p:nvSpPr>
        <p:spPr bwMode="auto">
          <a:xfrm>
            <a:off x="1116013" y="6092825"/>
            <a:ext cx="3095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i="1">
                <a:solidFill>
                  <a:srgbClr val="FF0000"/>
                </a:solidFill>
              </a:rPr>
              <a:t>Extend is needed for conditional extra behaviour</a:t>
            </a:r>
          </a:p>
        </p:txBody>
      </p:sp>
      <p:cxnSp>
        <p:nvCxnSpPr>
          <p:cNvPr id="26" name="Straight Arrow Connector 25"/>
          <p:cNvCxnSpPr>
            <a:stCxn id="12" idx="3"/>
            <a:endCxn id="23" idx="6"/>
          </p:cNvCxnSpPr>
          <p:nvPr/>
        </p:nvCxnSpPr>
        <p:spPr>
          <a:xfrm rot="5400000">
            <a:off x="6503194" y="2153444"/>
            <a:ext cx="171450" cy="14430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5"/>
            <a:endCxn id="23" idx="2"/>
          </p:cNvCxnSpPr>
          <p:nvPr/>
        </p:nvCxnSpPr>
        <p:spPr>
          <a:xfrm rot="16200000" flipH="1">
            <a:off x="1748631" y="1937544"/>
            <a:ext cx="242888" cy="18034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201" name="Group 17"/>
          <p:cNvGrpSpPr>
            <a:grpSpLocks/>
          </p:cNvGrpSpPr>
          <p:nvPr/>
        </p:nvGrpSpPr>
        <p:grpSpPr bwMode="auto">
          <a:xfrm>
            <a:off x="250825" y="4581525"/>
            <a:ext cx="719138" cy="1511300"/>
            <a:chOff x="323528" y="692696"/>
            <a:chExt cx="720080" cy="1512168"/>
          </a:xfrm>
        </p:grpSpPr>
        <p:sp>
          <p:nvSpPr>
            <p:cNvPr id="29" name="Oval 28"/>
            <p:cNvSpPr/>
            <p:nvPr/>
          </p:nvSpPr>
          <p:spPr>
            <a:xfrm>
              <a:off x="539711" y="692696"/>
              <a:ext cx="503897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30" name="Straight Connector 29"/>
            <p:cNvCxnSpPr>
              <a:stCxn id="29" idx="4"/>
            </p:cNvCxnSpPr>
            <p:nvPr/>
          </p:nvCxnSpPr>
          <p:spPr>
            <a:xfrm rot="5400000">
              <a:off x="449343" y="1431294"/>
              <a:ext cx="648072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395060" y="1340768"/>
              <a:ext cx="6485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 flipV="1">
              <a:off x="323528" y="1772816"/>
              <a:ext cx="432366" cy="3605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647961" y="1880749"/>
              <a:ext cx="432048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202" name="TextBox 30"/>
          <p:cNvSpPr txBox="1">
            <a:spLocks noChangeArrowheads="1"/>
          </p:cNvSpPr>
          <p:nvPr/>
        </p:nvSpPr>
        <p:spPr bwMode="auto">
          <a:xfrm>
            <a:off x="7056438" y="5876925"/>
            <a:ext cx="1331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installer</a:t>
            </a:r>
          </a:p>
        </p:txBody>
      </p:sp>
      <p:cxnSp>
        <p:nvCxnSpPr>
          <p:cNvPr id="41" name="Straight Arrow Connector 40"/>
          <p:cNvCxnSpPr>
            <a:stCxn id="29" idx="5"/>
            <a:endCxn id="83" idx="2"/>
          </p:cNvCxnSpPr>
          <p:nvPr/>
        </p:nvCxnSpPr>
        <p:spPr>
          <a:xfrm rot="5400000" flipH="1" flipV="1">
            <a:off x="1560513" y="4025900"/>
            <a:ext cx="260350" cy="15875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987675" y="3357563"/>
            <a:ext cx="2736850" cy="5032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Calculate quote</a:t>
            </a:r>
          </a:p>
        </p:txBody>
      </p:sp>
      <p:cxnSp>
        <p:nvCxnSpPr>
          <p:cNvPr id="54" name="Straight Connector 53"/>
          <p:cNvCxnSpPr>
            <a:stCxn id="5" idx="4"/>
            <a:endCxn id="52" idx="2"/>
          </p:cNvCxnSpPr>
          <p:nvPr/>
        </p:nvCxnSpPr>
        <p:spPr>
          <a:xfrm rot="16200000" flipH="1">
            <a:off x="1475581" y="2096294"/>
            <a:ext cx="827088" cy="21971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206" name="Group 17"/>
          <p:cNvGrpSpPr>
            <a:grpSpLocks/>
          </p:cNvGrpSpPr>
          <p:nvPr/>
        </p:nvGrpSpPr>
        <p:grpSpPr bwMode="auto">
          <a:xfrm>
            <a:off x="7245350" y="4589463"/>
            <a:ext cx="719138" cy="1511300"/>
            <a:chOff x="323528" y="692696"/>
            <a:chExt cx="720080" cy="1512168"/>
          </a:xfrm>
        </p:grpSpPr>
        <p:sp>
          <p:nvSpPr>
            <p:cNvPr id="39" name="Oval 38"/>
            <p:cNvSpPr/>
            <p:nvPr/>
          </p:nvSpPr>
          <p:spPr>
            <a:xfrm>
              <a:off x="539711" y="692696"/>
              <a:ext cx="503897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/>
            </a:p>
          </p:txBody>
        </p:sp>
        <p:cxnSp>
          <p:nvCxnSpPr>
            <p:cNvPr id="42" name="Straight Connector 41"/>
            <p:cNvCxnSpPr>
              <a:stCxn id="39" idx="4"/>
            </p:cNvCxnSpPr>
            <p:nvPr/>
          </p:nvCxnSpPr>
          <p:spPr>
            <a:xfrm rot="5400000">
              <a:off x="449343" y="1431294"/>
              <a:ext cx="648072" cy="34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0800000">
              <a:off x="395060" y="1340768"/>
              <a:ext cx="6485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0800000" flipV="1">
              <a:off x="323528" y="1772816"/>
              <a:ext cx="432366" cy="360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647961" y="1880749"/>
              <a:ext cx="432048" cy="216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207" name="TextBox 30"/>
          <p:cNvSpPr txBox="1">
            <a:spLocks noChangeArrowheads="1"/>
          </p:cNvSpPr>
          <p:nvPr/>
        </p:nvSpPr>
        <p:spPr bwMode="auto">
          <a:xfrm>
            <a:off x="107950" y="6237288"/>
            <a:ext cx="1331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bursar</a:t>
            </a:r>
          </a:p>
        </p:txBody>
      </p:sp>
      <p:sp>
        <p:nvSpPr>
          <p:cNvPr id="83" name="Oval 82"/>
          <p:cNvSpPr/>
          <p:nvPr/>
        </p:nvSpPr>
        <p:spPr>
          <a:xfrm>
            <a:off x="2484438" y="4437063"/>
            <a:ext cx="2735262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Process payment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rot="16200000" flipV="1">
            <a:off x="6107112" y="3262313"/>
            <a:ext cx="1044575" cy="18097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635375" y="5876925"/>
            <a:ext cx="2736850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Process card</a:t>
            </a: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>
          <a:xfrm rot="16200000" flipV="1">
            <a:off x="4032250" y="4905376"/>
            <a:ext cx="935037" cy="100806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12" name="TextBox 30"/>
          <p:cNvSpPr txBox="1">
            <a:spLocks noChangeArrowheads="1"/>
          </p:cNvSpPr>
          <p:nvPr/>
        </p:nvSpPr>
        <p:spPr bwMode="auto">
          <a:xfrm>
            <a:off x="2268538" y="5364163"/>
            <a:ext cx="2590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{if paid by credit card}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692150"/>
          </a:xfrm>
        </p:spPr>
        <p:txBody>
          <a:bodyPr/>
          <a:lstStyle/>
          <a:p>
            <a:r>
              <a:rPr lang="en-AU" altLang="en-US"/>
              <a:t>Finished!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>
          <a:xfrm>
            <a:off x="684213" y="620713"/>
            <a:ext cx="3743325" cy="3816350"/>
          </a:xfrm>
        </p:spPr>
        <p:txBody>
          <a:bodyPr/>
          <a:lstStyle/>
          <a:p>
            <a:r>
              <a:rPr lang="en-AU" altLang="en-US" sz="2400"/>
              <a:t>Final reminder – note the the &lt;&lt;extend&gt;&gt; arrow...</a:t>
            </a:r>
          </a:p>
          <a:p>
            <a:r>
              <a:rPr lang="en-AU" altLang="en-US" sz="2400"/>
              <a:t>1. It always has an arrowhead</a:t>
            </a:r>
          </a:p>
          <a:p>
            <a:r>
              <a:rPr lang="en-AU" altLang="en-US" sz="2400"/>
              <a:t>2. The arrow points FROM the extended use case TO the “base use case” (the one being extended). Think “THIS extends THAT”</a:t>
            </a:r>
          </a:p>
          <a:p>
            <a:endParaRPr lang="en-AU" altLang="en-US" sz="2400"/>
          </a:p>
          <a:p>
            <a:r>
              <a:rPr lang="en-AU" altLang="en-US" sz="2400"/>
              <a:t>Compare that with an &lt;&lt;include&gt;&gt; arrow which points TO the additional use case.</a:t>
            </a:r>
          </a:p>
        </p:txBody>
      </p:sp>
      <p:sp>
        <p:nvSpPr>
          <p:cNvPr id="94212" name="TextBox 30"/>
          <p:cNvSpPr txBox="1">
            <a:spLocks noChangeArrowheads="1"/>
          </p:cNvSpPr>
          <p:nvPr/>
        </p:nvSpPr>
        <p:spPr bwMode="auto">
          <a:xfrm>
            <a:off x="6659563" y="1474788"/>
            <a:ext cx="1441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&lt;&lt;extend&gt;&gt;</a:t>
            </a:r>
          </a:p>
        </p:txBody>
      </p:sp>
      <p:sp>
        <p:nvSpPr>
          <p:cNvPr id="83" name="Oval 82"/>
          <p:cNvSpPr/>
          <p:nvPr/>
        </p:nvSpPr>
        <p:spPr>
          <a:xfrm>
            <a:off x="4787900" y="836613"/>
            <a:ext cx="2736850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Process payment</a:t>
            </a:r>
          </a:p>
        </p:txBody>
      </p:sp>
      <p:sp>
        <p:nvSpPr>
          <p:cNvPr id="48" name="Oval 47"/>
          <p:cNvSpPr/>
          <p:nvPr/>
        </p:nvSpPr>
        <p:spPr>
          <a:xfrm>
            <a:off x="5940425" y="2276475"/>
            <a:ext cx="2735263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Process card</a:t>
            </a: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>
          <a:xfrm rot="16200000" flipV="1">
            <a:off x="6337300" y="1304926"/>
            <a:ext cx="935037" cy="100806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216" name="TextBox 30"/>
          <p:cNvSpPr txBox="1">
            <a:spLocks noChangeArrowheads="1"/>
          </p:cNvSpPr>
          <p:nvPr/>
        </p:nvSpPr>
        <p:spPr bwMode="auto">
          <a:xfrm>
            <a:off x="4500563" y="1763713"/>
            <a:ext cx="2592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{if paid by credit card}</a:t>
            </a:r>
          </a:p>
        </p:txBody>
      </p:sp>
      <p:sp>
        <p:nvSpPr>
          <p:cNvPr id="94217" name="TextBox 30"/>
          <p:cNvSpPr txBox="1">
            <a:spLocks noChangeArrowheads="1"/>
          </p:cNvSpPr>
          <p:nvPr/>
        </p:nvSpPr>
        <p:spPr bwMode="auto">
          <a:xfrm>
            <a:off x="6372225" y="4797425"/>
            <a:ext cx="165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&lt;&lt;include&gt;&gt;</a:t>
            </a:r>
          </a:p>
        </p:txBody>
      </p:sp>
      <p:sp>
        <p:nvSpPr>
          <p:cNvPr id="55" name="Oval 54"/>
          <p:cNvSpPr/>
          <p:nvPr/>
        </p:nvSpPr>
        <p:spPr>
          <a:xfrm>
            <a:off x="4716463" y="4005263"/>
            <a:ext cx="2735262" cy="5032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Base use case</a:t>
            </a:r>
          </a:p>
        </p:txBody>
      </p:sp>
      <p:sp>
        <p:nvSpPr>
          <p:cNvPr id="56" name="Oval 55"/>
          <p:cNvSpPr/>
          <p:nvPr/>
        </p:nvSpPr>
        <p:spPr>
          <a:xfrm>
            <a:off x="5867400" y="5445125"/>
            <a:ext cx="2736850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>
                <a:solidFill>
                  <a:schemeClr val="tx1"/>
                </a:solidFill>
              </a:rPr>
              <a:t>Included use case</a:t>
            </a:r>
          </a:p>
        </p:txBody>
      </p:sp>
      <p:cxnSp>
        <p:nvCxnSpPr>
          <p:cNvPr id="57" name="Straight Arrow Connector 56"/>
          <p:cNvCxnSpPr>
            <a:stCxn id="55" idx="4"/>
          </p:cNvCxnSpPr>
          <p:nvPr/>
        </p:nvCxnSpPr>
        <p:spPr>
          <a:xfrm rot="16200000" flipH="1">
            <a:off x="5903913" y="4689475"/>
            <a:ext cx="936625" cy="57467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468313" y="0"/>
            <a:ext cx="8229600" cy="1052513"/>
          </a:xfrm>
        </p:spPr>
        <p:txBody>
          <a:bodyPr/>
          <a:lstStyle/>
          <a:p>
            <a:r>
              <a:rPr lang="en-AU" altLang="en-US"/>
              <a:t>And in their free time, ninja Use-case diagram actors go </a:t>
            </a:r>
            <a:r>
              <a:rPr lang="en-AU" altLang="en-US" b="1"/>
              <a:t>wild</a:t>
            </a:r>
            <a:r>
              <a:rPr lang="en-AU" altLang="en-US"/>
              <a:t>...</a:t>
            </a:r>
          </a:p>
        </p:txBody>
      </p:sp>
      <p:pic>
        <p:nvPicPr>
          <p:cNvPr id="95235" name="Picture 3" descr="ninja-acto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052513"/>
            <a:ext cx="7577138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59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 dirty="0"/>
              <a:t>By Mark Kelly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AU" dirty="0"/>
              <a:t>mark@vceit.com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 dirty="0"/>
              <a:t>vceit.com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AU" dirty="0"/>
          </a:p>
        </p:txBody>
      </p:sp>
      <p:sp>
        <p:nvSpPr>
          <p:cNvPr id="96259" name="TextBox 3"/>
          <p:cNvSpPr txBox="1">
            <a:spLocks noChangeArrowheads="1"/>
          </p:cNvSpPr>
          <p:nvPr/>
        </p:nvSpPr>
        <p:spPr bwMode="auto">
          <a:xfrm>
            <a:off x="428625" y="3500438"/>
            <a:ext cx="835818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>
                <a:latin typeface="Calibri" panose="020F0502020204030204" pitchFamily="34" charset="0"/>
              </a:rPr>
              <a:t>These slideshows may be freely used, modified or distributed by teachers and students anywhere on the planet (but not elsewhere).</a:t>
            </a:r>
          </a:p>
          <a:p>
            <a:pPr eaLnBrk="1" hangingPunct="1"/>
            <a:endParaRPr lang="en-AU" altLang="en-US">
              <a:latin typeface="Calibri" panose="020F0502020204030204" pitchFamily="34" charset="0"/>
            </a:endParaRPr>
          </a:p>
          <a:p>
            <a:pPr eaLnBrk="1" hangingPunct="1"/>
            <a:r>
              <a:rPr lang="en-AU" altLang="en-US">
                <a:latin typeface="Calibri" panose="020F0502020204030204" pitchFamily="34" charset="0"/>
              </a:rPr>
              <a:t>They may NOT be sold.  </a:t>
            </a:r>
          </a:p>
          <a:p>
            <a:pPr eaLnBrk="1" hangingPunct="1"/>
            <a:r>
              <a:rPr lang="en-AU" altLang="en-US">
                <a:latin typeface="Calibri" panose="020F0502020204030204" pitchFamily="34" charset="0"/>
              </a:rPr>
              <a:t>They must NOT be redistributed if you modify them.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IT APPLICATIONS SLIDESHOWS</a:t>
            </a:r>
          </a:p>
        </p:txBody>
      </p:sp>
    </p:spTree>
    <p:custDataLst>
      <p:tags r:id="rId1"/>
    </p:custData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Because you’ve been so good…</a:t>
            </a:r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196752"/>
            <a:ext cx="5416252" cy="54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64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3223</Words>
  <Application>Microsoft Office PowerPoint</Application>
  <PresentationFormat>On-screen Show (4:3)</PresentationFormat>
  <Paragraphs>503</Paragraphs>
  <Slides>94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7" baseType="lpstr">
      <vt:lpstr>Arial</vt:lpstr>
      <vt:lpstr>Calibri</vt:lpstr>
      <vt:lpstr>Office Theme</vt:lpstr>
      <vt:lpstr>Software Development 2016-2019 Theory Slideshows</vt:lpstr>
      <vt:lpstr>UML</vt:lpstr>
      <vt:lpstr>UML</vt:lpstr>
      <vt:lpstr>Use Case Diagrams!</vt:lpstr>
      <vt:lpstr>Use Case Diagram:</vt:lpstr>
      <vt:lpstr>System?</vt:lpstr>
      <vt:lpstr>UCD</vt:lpstr>
      <vt:lpstr>UCD</vt:lpstr>
      <vt:lpstr>UCD COMPONENTS</vt:lpstr>
      <vt:lpstr>ACTORS</vt:lpstr>
      <vt:lpstr>ACTORS </vt:lpstr>
      <vt:lpstr>Use Case</vt:lpstr>
      <vt:lpstr>Watch out!</vt:lpstr>
      <vt:lpstr>AND</vt:lpstr>
      <vt:lpstr>AND</vt:lpstr>
      <vt:lpstr>Should be…</vt:lpstr>
      <vt:lpstr>Associations</vt:lpstr>
      <vt:lpstr>Arrowed associations</vt:lpstr>
      <vt:lpstr>Arrows in UCD</vt:lpstr>
      <vt:lpstr>Example</vt:lpstr>
      <vt:lpstr>Reading a UCD</vt:lpstr>
      <vt:lpstr>Version 2</vt:lpstr>
      <vt:lpstr>Note</vt:lpstr>
      <vt:lpstr>Quick Quiz</vt:lpstr>
      <vt:lpstr>Quick Quiz</vt:lpstr>
      <vt:lpstr>Actors are roles, not individuals or job titles</vt:lpstr>
      <vt:lpstr>Actors are roles, not individuals or job titles</vt:lpstr>
      <vt:lpstr>Actors are roles, not individuals or job titles</vt:lpstr>
      <vt:lpstr>PowerPoint Presentation</vt:lpstr>
      <vt:lpstr>Actors are roles, not individuals or job titles</vt:lpstr>
      <vt:lpstr>More practice</vt:lpstr>
      <vt:lpstr>More practice</vt:lpstr>
      <vt:lpstr>More practice</vt:lpstr>
      <vt:lpstr>More practice</vt:lpstr>
      <vt:lpstr>More practice</vt:lpstr>
      <vt:lpstr>More practice</vt:lpstr>
      <vt:lpstr>More practice</vt:lpstr>
      <vt:lpstr>More practice</vt:lpstr>
      <vt:lpstr>More practice</vt:lpstr>
      <vt:lpstr>Another example</vt:lpstr>
      <vt:lpstr>Another example</vt:lpstr>
      <vt:lpstr>Another example</vt:lpstr>
      <vt:lpstr>Another example</vt:lpstr>
      <vt:lpstr>Another example</vt:lpstr>
      <vt:lpstr>&lt;&lt;INCLUDE&gt;&gt;</vt:lpstr>
      <vt:lpstr>PowerPoint Presentation</vt:lpstr>
      <vt:lpstr>&lt;&lt;INCLUDE&gt;&gt;</vt:lpstr>
      <vt:lpstr>INCLUDE and EXTEND</vt:lpstr>
      <vt:lpstr>The &lt;&lt;include&gt;&gt; arrow</vt:lpstr>
      <vt:lpstr>Example</vt:lpstr>
      <vt:lpstr>PowerPoint Presentation</vt:lpstr>
      <vt:lpstr>PowerPoint Presentation</vt:lpstr>
      <vt:lpstr>&lt;&lt;extend&gt;&gt;</vt:lpstr>
      <vt:lpstr>Creating a UCD</vt:lpstr>
      <vt:lpstr>Creating a UCD</vt:lpstr>
      <vt:lpstr>Creating a UCD</vt:lpstr>
      <vt:lpstr>System Boundaries</vt:lpstr>
      <vt:lpstr>Try this</vt:lpstr>
      <vt:lpstr>PowerPoint Presentation</vt:lpstr>
      <vt:lpstr>Another example to decipher</vt:lpstr>
      <vt:lpstr>PowerPoint Presentation</vt:lpstr>
      <vt:lpstr>Reminders</vt:lpstr>
      <vt:lpstr>Reminder</vt:lpstr>
      <vt:lpstr>What does this tell you?</vt:lpstr>
      <vt:lpstr>PowerPoint Presentation</vt:lpstr>
      <vt:lpstr>What does this tell you?</vt:lpstr>
      <vt:lpstr>PowerPoint Presentation</vt:lpstr>
      <vt:lpstr>Practice</vt:lpstr>
      <vt:lpstr>1. Identify the actors</vt:lpstr>
      <vt:lpstr>PowerPoint Presentation</vt:lpstr>
      <vt:lpstr>2. Identify the use cases</vt:lpstr>
      <vt:lpstr>PowerPoint Presentation</vt:lpstr>
      <vt:lpstr>PowerPoint Presentation</vt:lpstr>
      <vt:lpstr>Add the association 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Finished!</vt:lpstr>
      <vt:lpstr>PowerPoint Presentation</vt:lpstr>
      <vt:lpstr>IT APPLICATIONS SLIDESHOWS</vt:lpstr>
      <vt:lpstr>Because you’ve been so good…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Applications Theory Slideshows</dc:title>
  <dc:creator>kel</dc:creator>
  <cp:lastModifiedBy>Mark Kelly</cp:lastModifiedBy>
  <cp:revision>72</cp:revision>
  <dcterms:created xsi:type="dcterms:W3CDTF">2009-02-06T03:31:51Z</dcterms:created>
  <dcterms:modified xsi:type="dcterms:W3CDTF">2016-12-13T01:42:57Z</dcterms:modified>
</cp:coreProperties>
</file>