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3" r:id="rId5"/>
    <p:sldId id="270" r:id="rId6"/>
    <p:sldId id="266" r:id="rId7"/>
    <p:sldId id="267" r:id="rId8"/>
    <p:sldId id="265" r:id="rId9"/>
    <p:sldId id="269" r:id="rId10"/>
    <p:sldId id="25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8E002-F447-4E5F-80A1-3F4C983DA291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32AC5-664E-4788-9D3C-070E7441D8E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1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EF8C2-E237-4690-B8EC-98C733F5A528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81101-0338-4E50-BFD3-0F8985D7B71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716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90412-13F6-415A-AD9E-5901FA4AE8D9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F1AB-859D-4F29-8289-8B25004B978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20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B59D1-DEF0-4143-BDC5-9899EB253BED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6C654-33BC-408D-8C3B-C456FB2438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5373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5AC05-BEE3-4D9F-89C4-9D45E6AB4F46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D890-41B6-4248-BDBE-8EDD77E23DE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13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95F8B-2D21-464D-A684-8D85807276FE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BB4F-E736-41F3-B820-E08316DAF3D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6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41C5-6F17-42E8-A103-19C36A0B13F5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AB495-A8A6-4155-816B-A558EC6ACAA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07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7E15-B4D2-4E3D-99A6-310DE2376DEB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3C02-25F4-4A01-B300-4486066F495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88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AAA11-B4D9-46C5-AF94-8538F69ACC38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26F3-66E4-40C5-9280-C3C6CD96AE5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130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5D61-9773-4557-999A-B4411F6EE688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A2C5-57B2-4D24-97BE-12962C119EE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054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762A8-E836-438D-9043-B3159A8357DE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DD423-BDAD-4860-A26B-72FF40E9CCA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49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BCADED-12FE-4921-88ED-AD1AE7E12986}" type="datetimeFigureOut">
              <a:rPr lang="en-US"/>
              <a:pPr>
                <a:defRPr/>
              </a:pPr>
              <a:t>9/2/2016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412E3F-BB47-4934-AC04-42E71C2FDF9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00113" y="115888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438" y="5589588"/>
            <a:ext cx="3779837" cy="10795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000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000" dirty="0"/>
              <a:t>mark@vceit.com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sz="2000" dirty="0"/>
              <a:t>Vceit.com</a:t>
            </a:r>
          </a:p>
        </p:txBody>
      </p:sp>
      <p:sp>
        <p:nvSpPr>
          <p:cNvPr id="2052" name="Title 1"/>
          <p:cNvSpPr txBox="1">
            <a:spLocks/>
          </p:cNvSpPr>
          <p:nvPr/>
        </p:nvSpPr>
        <p:spPr bwMode="auto">
          <a:xfrm>
            <a:off x="487363" y="1412875"/>
            <a:ext cx="7772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b="1">
                <a:latin typeface="Arial" panose="020B0604020202020204" pitchFamily="34" charset="0"/>
              </a:rPr>
              <a:t>User Acceptance Testing</a:t>
            </a:r>
          </a:p>
        </p:txBody>
      </p:sp>
      <p:pic>
        <p:nvPicPr>
          <p:cNvPr id="2053" name="Picture 7" descr="http://cdn2.hubspot.net/hub/208738/file-302636775-jpg/images/user_acceptance_testing-resized-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276475"/>
            <a:ext cx="47625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These slideshows may be freely used, modified or distributed by teachers and students anywhere on the planet (but not elsewhere).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may NOT be sold.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User Acceptance Testing (UAT)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Formal testing of whether the intended end-user of a system or product is happy with the way it carries out its functional and non-functional requirements.</a:t>
            </a:r>
          </a:p>
          <a:p>
            <a:r>
              <a:rPr lang="en-AU" altLang="en-US"/>
              <a:t>i.e. do average users think it’s functional?</a:t>
            </a:r>
          </a:p>
          <a:p>
            <a:endParaRPr lang="en-AU" altLang="en-US"/>
          </a:p>
        </p:txBody>
      </p:sp>
      <p:pic>
        <p:nvPicPr>
          <p:cNvPr id="3076" name="Picture 5" descr="http://2.bp.blogspot.com/-eAyY_k2VXG0/T2EHlJ1-IZI/AAAAAAAAAEg/bF3pyPQK87Y/s1600/DilbertU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81525"/>
            <a:ext cx="6096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AU" altLang="en-US"/>
              <a:t>UAT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AU" altLang="en-US"/>
              <a:t>Informal testing by developers is complete.</a:t>
            </a:r>
          </a:p>
          <a:p>
            <a:r>
              <a:rPr lang="en-AU" altLang="en-US"/>
              <a:t>The programmers have tested and fixed all the bugs.</a:t>
            </a:r>
          </a:p>
          <a:p>
            <a:r>
              <a:rPr lang="en-AU" altLang="en-US"/>
              <a:t>The client is happy that the solution satisfies all functional and non-functional requirements.</a:t>
            </a:r>
          </a:p>
          <a:p>
            <a:r>
              <a:rPr lang="en-AU" altLang="en-US"/>
              <a:t>But is the solution suitable for real users?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UAT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229600" cy="5130800"/>
          </a:xfrm>
        </p:spPr>
        <p:txBody>
          <a:bodyPr/>
          <a:lstStyle/>
          <a:p>
            <a:r>
              <a:rPr lang="en-AU" altLang="en-US" sz="3600"/>
              <a:t>Actual typical end-users are used for UAT rather than managers</a:t>
            </a:r>
          </a:p>
          <a:p>
            <a:r>
              <a:rPr lang="en-AU" altLang="en-US" sz="3600"/>
              <a:t>Skilled users can tell if a product has problems that a non-user (e.g. manager) would never notice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UAT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229600" cy="5130800"/>
          </a:xfrm>
        </p:spPr>
        <p:txBody>
          <a:bodyPr/>
          <a:lstStyle/>
          <a:p>
            <a:r>
              <a:rPr lang="en-AU" altLang="en-US" sz="3600"/>
              <a:t>For example, a supermarket manager would not know the pain of using an awkward checkout register 8 hours a day</a:t>
            </a:r>
          </a:p>
          <a:p>
            <a:r>
              <a:rPr lang="en-AU" altLang="en-US" sz="3600"/>
              <a:t>Real checkout operator would know what usually goes wrong and can focus on testing those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is the purpose of UAT?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To demonstrate that the system is </a:t>
            </a:r>
            <a:r>
              <a:rPr lang="en-AU" altLang="en-US" b="1"/>
              <a:t>fit for real use by real people</a:t>
            </a:r>
            <a:r>
              <a:rPr lang="en-AU" altLang="en-US"/>
              <a:t> in the business.</a:t>
            </a:r>
          </a:p>
          <a:p>
            <a:r>
              <a:rPr lang="en-AU" altLang="en-US"/>
              <a:t>Is different to system testing which proves</a:t>
            </a:r>
            <a:r>
              <a:rPr lang="en-AU" altLang="en-US" b="1"/>
              <a:t> </a:t>
            </a:r>
            <a:r>
              <a:rPr lang="en-AU" altLang="en-US"/>
              <a:t>that the system behaves as promised in the original design.</a:t>
            </a:r>
          </a:p>
          <a:p>
            <a:r>
              <a:rPr lang="en-AU" altLang="en-US"/>
              <a:t>A product could satisfy the design but still be a never-ending pain for its users.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UAT sounds like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2400"/>
              <a:t>Developer:  The product  should respond briskly. I click here, and we get instant response. 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2400"/>
              <a:t>User: OK.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2400"/>
              <a:t>Developer: The product should be easy to read. See the font size and colours we used?  OK?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2400"/>
              <a:t>User: They’re fine.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2400"/>
              <a:t>Developer: Help needs to be contextual.  See, I open this and press F1 – relevant help appears.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2400"/>
              <a:t>User: Yep.  OK. But that help makes no sense. And why is the font size so small? And if I click </a:t>
            </a:r>
            <a:r>
              <a:rPr lang="en-AU" altLang="en-US" sz="2400" i="1"/>
              <a:t>here</a:t>
            </a:r>
            <a:r>
              <a:rPr lang="en-AU" altLang="en-US" sz="2400"/>
              <a:t> I’d expect it to expand, but it doesn’t. I have to go up to a menu and that’s a pain…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After UAT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33388" y="1341438"/>
            <a:ext cx="8229600" cy="1943100"/>
          </a:xfrm>
        </p:spPr>
        <p:txBody>
          <a:bodyPr/>
          <a:lstStyle/>
          <a:p>
            <a:r>
              <a:rPr lang="en-AU" altLang="en-US"/>
              <a:t>The product is known to be suitable for use by real-world average users.</a:t>
            </a:r>
          </a:p>
          <a:p>
            <a:r>
              <a:rPr lang="en-AU" altLang="en-US"/>
              <a:t>Even if they’re not the brightest people.</a:t>
            </a:r>
          </a:p>
        </p:txBody>
      </p:sp>
      <p:pic>
        <p:nvPicPr>
          <p:cNvPr id="9220" name="Picture 5" descr="http://s2.quickmeme.com/img/df/dfff86447aac2fe476e75922407c0cc514c5c4799ec14e6d21759a24f8c29b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3314700"/>
            <a:ext cx="43942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AU" altLang="en-US"/>
              <a:t>Because you’ve been good</a:t>
            </a: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196975"/>
            <a:ext cx="49022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VCE IT Theory Slideshows</vt:lpstr>
      <vt:lpstr>User Acceptance Testing (UAT)</vt:lpstr>
      <vt:lpstr>UAT</vt:lpstr>
      <vt:lpstr>UAT</vt:lpstr>
      <vt:lpstr>UAT</vt:lpstr>
      <vt:lpstr>What is the purpose of UAT?</vt:lpstr>
      <vt:lpstr>What UAT sounds like</vt:lpstr>
      <vt:lpstr>After UAT</vt:lpstr>
      <vt:lpstr>Because you’ve been good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20</cp:revision>
  <dcterms:created xsi:type="dcterms:W3CDTF">2009-02-06T03:31:51Z</dcterms:created>
  <dcterms:modified xsi:type="dcterms:W3CDTF">2016-09-02T02:00:28Z</dcterms:modified>
</cp:coreProperties>
</file>