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302" r:id="rId3"/>
    <p:sldId id="303" r:id="rId4"/>
    <p:sldId id="279" r:id="rId5"/>
    <p:sldId id="280" r:id="rId6"/>
    <p:sldId id="281" r:id="rId7"/>
    <p:sldId id="282" r:id="rId8"/>
    <p:sldId id="298" r:id="rId9"/>
    <p:sldId id="305" r:id="rId10"/>
    <p:sldId id="306" r:id="rId11"/>
    <p:sldId id="301" r:id="rId12"/>
    <p:sldId id="304" r:id="rId13"/>
    <p:sldId id="287" r:id="rId14"/>
    <p:sldId id="288" r:id="rId15"/>
    <p:sldId id="289" r:id="rId16"/>
    <p:sldId id="290" r:id="rId17"/>
    <p:sldId id="291" r:id="rId18"/>
    <p:sldId id="292" r:id="rId19"/>
    <p:sldId id="257" r:id="rId20"/>
    <p:sldId id="263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5" autoAdjust="0"/>
    <p:restoredTop sz="94660"/>
  </p:normalViewPr>
  <p:slideViewPr>
    <p:cSldViewPr>
      <p:cViewPr varScale="1">
        <p:scale>
          <a:sx n="110" d="100"/>
          <a:sy n="110" d="100"/>
        </p:scale>
        <p:origin x="93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DCD3D-3D6F-4A4C-A3F6-77579691C136}" type="datetimeFigureOut">
              <a:rPr lang="en-AU" smtClean="0"/>
              <a:pPr/>
              <a:t>11/12/2015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7703C-C15C-4D7B-9755-1FA01A00DD0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3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B2CC3-6B11-459E-994A-D1862D5B0F91}" type="datetime1">
              <a:rPr lang="en-US" smtClean="0"/>
              <a:pPr>
                <a:defRPr/>
              </a:pPr>
              <a:t>12/11/2015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E52FD-A3DE-49C6-8019-E3655DCBCAB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2521C-7BAD-4B76-9D70-968F269770C1}" type="datetime1">
              <a:rPr lang="en-US" smtClean="0"/>
              <a:pPr>
                <a:defRPr/>
              </a:pPr>
              <a:t>12/11/2015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02125-ABEC-4E7B-B6DF-EC5A5340267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82C5A-CCC4-4070-8AEB-2C31D9FC05D0}" type="datetime1">
              <a:rPr lang="en-US" smtClean="0"/>
              <a:pPr>
                <a:defRPr/>
              </a:pPr>
              <a:t>12/11/2015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B8303-1974-47B9-A1A2-A930A7AA5A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0218D-A3FD-4046-B345-7817C6D47B1B}" type="datetime1">
              <a:rPr lang="en-US" smtClean="0"/>
              <a:pPr>
                <a:defRPr/>
              </a:pPr>
              <a:t>12/11/2015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96F50-5667-4F4D-97D9-139482EFD67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13950-AF7E-4A73-9FD5-4ACF491CB280}" type="datetime1">
              <a:rPr lang="en-US" smtClean="0"/>
              <a:pPr>
                <a:defRPr/>
              </a:pPr>
              <a:t>12/11/2015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40F50-8C26-4110-8921-25EE3484DBB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5904D-328F-45EF-A31D-6D37CDEC1819}" type="datetime1">
              <a:rPr lang="en-US" smtClean="0"/>
              <a:pPr>
                <a:defRPr/>
              </a:pPr>
              <a:t>12/11/2015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EEB6-BBD1-4809-88CB-1C86E775E9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D7F97-BED9-4BA7-9369-A0565FBBCDCC}" type="datetime1">
              <a:rPr lang="en-US" smtClean="0"/>
              <a:pPr>
                <a:defRPr/>
              </a:pPr>
              <a:t>12/11/2015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C5CF8-B50F-40D0-BD81-2A1ACDCBB8B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F1142-D9E9-4D9C-BE3C-D3E49E69D48D}" type="datetime1">
              <a:rPr lang="en-US" smtClean="0"/>
              <a:pPr>
                <a:defRPr/>
              </a:pPr>
              <a:t>12/11/2015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009ED-8D83-4842-9B98-F757AC23EDE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A21CF-6841-458B-B865-AA5EB750ABD1}" type="datetime1">
              <a:rPr lang="en-US" smtClean="0"/>
              <a:pPr>
                <a:defRPr/>
              </a:pPr>
              <a:t>12/11/2015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EF6BA-1E43-4F8C-91BF-C16EC66C75D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E293E-ED8B-4C39-A7FE-C601DF0C5250}" type="datetime1">
              <a:rPr lang="en-US" smtClean="0"/>
              <a:pPr>
                <a:defRPr/>
              </a:pPr>
              <a:t>12/11/2015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766BA-D7FA-4E7F-ADC4-A93990AC5D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2C162-3DBA-4A3A-A2DD-325BA1CECFAA}" type="datetime1">
              <a:rPr lang="en-US" smtClean="0"/>
              <a:pPr>
                <a:defRPr/>
              </a:pPr>
              <a:t>12/11/2015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F9FD9-B402-44A7-81E1-0AECCC3BE3E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749E61-452C-4EF3-8D94-872A2CC1FA97}" type="datetime1">
              <a:rPr lang="en-US" smtClean="0"/>
              <a:pPr>
                <a:defRPr/>
              </a:pPr>
              <a:t>12/11/2015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09ABEB-1AD6-4672-B61D-0D9843D19A2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readingcraze.com/wp-content/uploads/2013/02/binary-code-63529_64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290823"/>
            <a:ext cx="4752528" cy="335647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2000"/>
              </a:srgbClr>
            </a:outerShdw>
          </a:effectLst>
        </p:spPr>
      </p:pic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772400" cy="1152128"/>
          </a:xfrm>
        </p:spPr>
        <p:txBody>
          <a:bodyPr/>
          <a:lstStyle/>
          <a:p>
            <a:pPr eaLnBrk="1" hangingPunct="1"/>
            <a:r>
              <a:rPr lang="en-AU" sz="3200" i="1" dirty="0" smtClean="0"/>
              <a:t>VCE IT Theory Slideshows by Mark Kelly</a:t>
            </a:r>
            <a:br>
              <a:rPr lang="en-AU" sz="3200" i="1" dirty="0" smtClean="0"/>
            </a:br>
            <a:r>
              <a:rPr lang="en-AU" sz="2000" i="1" dirty="0" smtClean="0"/>
              <a:t>2016-2019 </a:t>
            </a:r>
            <a:r>
              <a:rPr lang="en-AU" sz="2000" i="1" smtClean="0"/>
              <a:t>study design</a:t>
            </a:r>
            <a:endParaRPr lang="en-AU" sz="3200" dirty="0" smtClean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6309320"/>
            <a:ext cx="6400800" cy="36004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sz="1600" dirty="0" smtClean="0">
                <a:solidFill>
                  <a:schemeClr val="tx1"/>
                </a:solidFill>
              </a:rPr>
              <a:t>By Mark Kelly, vceit.com, </a:t>
            </a:r>
            <a:r>
              <a:rPr lang="en-US" sz="1600" dirty="0" smtClean="0">
                <a:solidFill>
                  <a:schemeClr val="tx1"/>
                </a:solidFill>
              </a:rPr>
              <a:t>mark@vceit.com</a:t>
            </a:r>
            <a:endParaRPr lang="en-AU" sz="16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1268760"/>
            <a:ext cx="8018090" cy="864096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000" b="1" i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Data </a:t>
            </a:r>
            <a:r>
              <a:rPr lang="en-US" sz="6000" b="1" i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Entry Controls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1300" smtClean="0">
                <a:latin typeface="+mn-lt"/>
                <a:cs typeface="+mn-cs"/>
              </a:rPr>
              <a:t>Version 1</a:t>
            </a:r>
            <a:endParaRPr lang="en-AU" sz="1300" dirty="0">
              <a:latin typeface="+mn-lt"/>
              <a:cs typeface="+mn-cs"/>
            </a:endParaRPr>
          </a:p>
        </p:txBody>
      </p:sp>
      <p:sp>
        <p:nvSpPr>
          <p:cNvPr id="7" name="Notched Right Arrow 6">
            <a:hlinkClick r:id="rId4" action="ppaction://hlinksldjump"/>
          </p:cNvPr>
          <p:cNvSpPr/>
          <p:nvPr/>
        </p:nvSpPr>
        <p:spPr>
          <a:xfrm>
            <a:off x="3707904" y="5805264"/>
            <a:ext cx="1512168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Begin</a:t>
            </a:r>
            <a:endParaRPr lang="en-A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101"/>
            <a:ext cx="8856984" cy="778098"/>
          </a:xfrm>
        </p:spPr>
        <p:txBody>
          <a:bodyPr/>
          <a:lstStyle/>
          <a:p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 Data </a:t>
            </a:r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input </a:t>
            </a:r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198"/>
            <a:ext cx="8229600" cy="468562"/>
          </a:xfrm>
        </p:spPr>
        <p:txBody>
          <a:bodyPr/>
          <a:lstStyle/>
          <a:p>
            <a:pPr marL="0" indent="0">
              <a:buNone/>
            </a:pPr>
            <a:r>
              <a:rPr lang="en-US" sz="2800" b="1" smtClean="0"/>
              <a:t>Calendar control</a:t>
            </a:r>
          </a:p>
          <a:p>
            <a:pPr marL="0" indent="0">
              <a:buNone/>
            </a:pPr>
            <a:r>
              <a:rPr lang="en-US" sz="2800" b="1" smtClean="0"/>
              <a:t>Windows 10				Netbank</a:t>
            </a:r>
            <a:endParaRPr lang="en-US" sz="2800" b="1" smtClean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381328"/>
            <a:ext cx="4464496" cy="34014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</a:t>
            </a:r>
            <a:r>
              <a:rPr lang="en-US" smtClean="0"/>
              <a:t>, vceit.com. </a:t>
            </a:r>
          </a:p>
          <a:p>
            <a:pPr>
              <a:defRPr/>
            </a:pPr>
            <a:r>
              <a:rPr lang="en-US" smtClean="0"/>
              <a:t>*This is a lie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2221372" cy="44180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146308"/>
            <a:ext cx="5401429" cy="17147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999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101"/>
            <a:ext cx="8856984" cy="778098"/>
          </a:xfrm>
        </p:spPr>
        <p:txBody>
          <a:bodyPr/>
          <a:lstStyle/>
          <a:p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 Data </a:t>
            </a:r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input </a:t>
            </a:r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800199"/>
            <a:ext cx="8229600" cy="2653723"/>
          </a:xfrm>
        </p:spPr>
        <p:txBody>
          <a:bodyPr/>
          <a:lstStyle/>
          <a:p>
            <a:pPr marL="0" indent="0">
              <a:buNone/>
            </a:pPr>
            <a:endParaRPr lang="en-US" sz="2800" b="1" smtClean="0"/>
          </a:p>
          <a:p>
            <a:r>
              <a:rPr lang="en-US" sz="2400" smtClean="0"/>
              <a:t>List box</a:t>
            </a:r>
          </a:p>
          <a:p>
            <a:pPr lvl="1"/>
            <a:r>
              <a:rPr lang="en-US" sz="2000" smtClean="0"/>
              <a:t>A list of options, with many items visible at once</a:t>
            </a:r>
            <a:endParaRPr lang="en-US" sz="2000" smtClean="0"/>
          </a:p>
          <a:p>
            <a:r>
              <a:rPr lang="en-US" sz="2400" smtClean="0"/>
              <a:t>Drop-down list box</a:t>
            </a:r>
          </a:p>
          <a:p>
            <a:pPr lvl="1"/>
            <a:r>
              <a:rPr lang="en-US" sz="2000" smtClean="0"/>
              <a:t>A space-saving version of the list box. All list items apart from the currently-selected on are hidden until the control is activated.</a:t>
            </a:r>
          </a:p>
          <a:p>
            <a:r>
              <a:rPr lang="en-US" sz="2400" smtClean="0"/>
              <a:t> </a:t>
            </a:r>
            <a:r>
              <a:rPr lang="en-US" sz="2800" smtClean="0"/>
              <a:t>Combo</a:t>
            </a:r>
            <a:r>
              <a:rPr lang="en-US" sz="2400" smtClean="0"/>
              <a:t> </a:t>
            </a:r>
            <a:r>
              <a:rPr lang="en-US" sz="2800" smtClean="0"/>
              <a:t>box</a:t>
            </a:r>
          </a:p>
          <a:p>
            <a:pPr lvl="1"/>
            <a:r>
              <a:rPr lang="en-US" sz="2000" smtClean="0"/>
              <a:t>A list box which also allow editing of the selected value.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381328"/>
            <a:ext cx="4464496" cy="34014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</a:t>
            </a:r>
            <a:r>
              <a:rPr lang="en-US" smtClean="0"/>
              <a:t>, vceit.com. </a:t>
            </a:r>
          </a:p>
        </p:txBody>
      </p:sp>
      <p:pic>
        <p:nvPicPr>
          <p:cNvPr id="1026" name="Picture 2" descr="http://www3.rocketsoftware.com/bluezone/help/v52/en/bzsh/graphics/dialog_box_exampl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205273"/>
            <a:ext cx="50292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11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101"/>
            <a:ext cx="8856984" cy="778098"/>
          </a:xfrm>
        </p:spPr>
        <p:txBody>
          <a:bodyPr/>
          <a:lstStyle/>
          <a:p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 Data </a:t>
            </a:r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input </a:t>
            </a:r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800199"/>
            <a:ext cx="8229600" cy="2653723"/>
          </a:xfrm>
        </p:spPr>
        <p:txBody>
          <a:bodyPr/>
          <a:lstStyle/>
          <a:p>
            <a:r>
              <a:rPr lang="en-US" sz="2400" smtClean="0"/>
              <a:t>List box</a:t>
            </a:r>
          </a:p>
          <a:p>
            <a:pPr lvl="1"/>
            <a:r>
              <a:rPr lang="en-US" sz="2000" smtClean="0"/>
              <a:t>A list of options, with many items visible at once</a:t>
            </a:r>
            <a:endParaRPr lang="en-US" sz="2000" smtClean="0"/>
          </a:p>
          <a:p>
            <a:r>
              <a:rPr lang="en-US" sz="2400" smtClean="0"/>
              <a:t>Drop-down list box</a:t>
            </a:r>
          </a:p>
          <a:p>
            <a:pPr lvl="1"/>
            <a:r>
              <a:rPr lang="en-US" sz="2000" smtClean="0"/>
              <a:t>A space-saving version of the list box. All list items apart from the currently-selected on are hidden until the control is activated.</a:t>
            </a:r>
          </a:p>
          <a:p>
            <a:r>
              <a:rPr lang="en-US" sz="2000" smtClean="0"/>
              <a:t> </a:t>
            </a:r>
            <a:r>
              <a:rPr lang="en-US" sz="2400" smtClean="0"/>
              <a:t>Combo</a:t>
            </a:r>
            <a:r>
              <a:rPr lang="en-US" sz="2000" smtClean="0"/>
              <a:t> </a:t>
            </a:r>
            <a:r>
              <a:rPr lang="en-US" sz="2400" smtClean="0"/>
              <a:t>box</a:t>
            </a:r>
          </a:p>
          <a:p>
            <a:pPr lvl="1"/>
            <a:r>
              <a:rPr lang="en-US" sz="2000" smtClean="0"/>
              <a:t>A list box which also allow editing of the selected value.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381328"/>
            <a:ext cx="4464496" cy="34014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</a:t>
            </a:r>
            <a:r>
              <a:rPr lang="en-US" smtClean="0"/>
              <a:t>, vceit.com. </a:t>
            </a:r>
          </a:p>
        </p:txBody>
      </p:sp>
      <p:pic>
        <p:nvPicPr>
          <p:cNvPr id="1026" name="Picture 2" descr="http://www3.rocketsoftware.com/bluezone/help/v52/en/bzsh/graphics/dialog_box_exampl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205273"/>
            <a:ext cx="50292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56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101"/>
            <a:ext cx="8856984" cy="778098"/>
          </a:xfrm>
        </p:spPr>
        <p:txBody>
          <a:bodyPr/>
          <a:lstStyle/>
          <a:p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 Data </a:t>
            </a:r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input </a:t>
            </a:r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199"/>
            <a:ext cx="8229600" cy="1764705"/>
          </a:xfrm>
        </p:spPr>
        <p:txBody>
          <a:bodyPr/>
          <a:lstStyle/>
          <a:p>
            <a:pPr marL="0" indent="0">
              <a:buNone/>
            </a:pPr>
            <a:r>
              <a:rPr lang="en-US" sz="2400" smtClean="0"/>
              <a:t>Tips</a:t>
            </a:r>
          </a:p>
          <a:p>
            <a:r>
              <a:rPr lang="en-US" sz="2400" smtClean="0"/>
              <a:t>Answers should allow the entry of any valid data</a:t>
            </a:r>
          </a:p>
          <a:p>
            <a:r>
              <a:rPr lang="en-US" sz="2400" i="1" smtClean="0"/>
              <a:t>Give TWO reasons why the following “Incorrect” example is incorrect.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pic>
        <p:nvPicPr>
          <p:cNvPr id="6146" name="Picture 2" descr="Unclear radio butt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66675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101"/>
            <a:ext cx="8856984" cy="778098"/>
          </a:xfrm>
        </p:spPr>
        <p:txBody>
          <a:bodyPr/>
          <a:lstStyle/>
          <a:p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 Data </a:t>
            </a:r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input </a:t>
            </a:r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199"/>
            <a:ext cx="8229600" cy="1764705"/>
          </a:xfrm>
        </p:spPr>
        <p:txBody>
          <a:bodyPr/>
          <a:lstStyle/>
          <a:p>
            <a:r>
              <a:rPr lang="en-US" sz="2800" smtClean="0"/>
              <a:t>It does not allow ages &lt;18 or &gt;55 to be entered.</a:t>
            </a:r>
          </a:p>
          <a:p>
            <a:r>
              <a:rPr lang="en-US" sz="2800" smtClean="0"/>
              <a:t>Ranges overlap – does a 25 year old choose option 1 or 2?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pic>
        <p:nvPicPr>
          <p:cNvPr id="6146" name="Picture 2" descr="Unclear radio butt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66675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5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101"/>
            <a:ext cx="8856984" cy="778098"/>
          </a:xfrm>
        </p:spPr>
        <p:txBody>
          <a:bodyPr/>
          <a:lstStyle/>
          <a:p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 Data </a:t>
            </a:r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input </a:t>
            </a:r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199"/>
            <a:ext cx="8229600" cy="1764705"/>
          </a:xfrm>
        </p:spPr>
        <p:txBody>
          <a:bodyPr/>
          <a:lstStyle/>
          <a:p>
            <a:r>
              <a:rPr lang="en-US" sz="2800" smtClean="0"/>
              <a:t>Also notice the “No answer” option for questions that are potentially sensitive. Without the option, some people may lie, and data loses its integrity.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pic>
        <p:nvPicPr>
          <p:cNvPr id="6146" name="Picture 2" descr="Unclear radio butt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66675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65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101"/>
            <a:ext cx="8856984" cy="778098"/>
          </a:xfrm>
        </p:spPr>
        <p:txBody>
          <a:bodyPr/>
          <a:lstStyle/>
          <a:p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 Data </a:t>
            </a:r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input </a:t>
            </a:r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199"/>
            <a:ext cx="8229600" cy="1764705"/>
          </a:xfrm>
        </p:spPr>
        <p:txBody>
          <a:bodyPr/>
          <a:lstStyle/>
          <a:p>
            <a:r>
              <a:rPr lang="en-US" sz="2800" smtClean="0"/>
              <a:t>Also notice that a range of ages may be more comfortable for people who don’t want to reveal their exact age. </a:t>
            </a:r>
            <a:r>
              <a:rPr lang="en-US" sz="2800" i="1" smtClean="0"/>
              <a:t>Right, ladies?</a:t>
            </a:r>
            <a:r>
              <a:rPr lang="en-US" sz="2800" smtClean="0"/>
              <a:t>  </a:t>
            </a:r>
            <a:r>
              <a:rPr lang="en-US" sz="2800" smtClean="0">
                <a:sym typeface="Wingdings" panose="05000000000000000000" pitchFamily="2" charset="2"/>
              </a:rPr>
              <a:t></a:t>
            </a:r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pic>
        <p:nvPicPr>
          <p:cNvPr id="6146" name="Picture 2" descr="Unclear radio butt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66675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1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101"/>
            <a:ext cx="8856984" cy="778098"/>
          </a:xfrm>
        </p:spPr>
        <p:txBody>
          <a:bodyPr/>
          <a:lstStyle/>
          <a:p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 Data </a:t>
            </a:r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input </a:t>
            </a:r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199"/>
            <a:ext cx="8229600" cy="2268092"/>
          </a:xfrm>
        </p:spPr>
        <p:txBody>
          <a:bodyPr/>
          <a:lstStyle/>
          <a:p>
            <a:r>
              <a:rPr lang="en-US" sz="2800" smtClean="0"/>
              <a:t>Also notice that a range of ages may be more comfortable for people who don’t want to reveal their exact age. </a:t>
            </a:r>
          </a:p>
          <a:p>
            <a:r>
              <a:rPr lang="en-US" sz="4400" i="1" smtClean="0"/>
              <a:t>Right, ladies?</a:t>
            </a:r>
            <a:r>
              <a:rPr lang="en-US" sz="2800" smtClean="0"/>
              <a:t>  </a:t>
            </a:r>
            <a:r>
              <a:rPr lang="en-US" sz="4000" smtClean="0">
                <a:sym typeface="Wingdings" panose="05000000000000000000" pitchFamily="2" charset="2"/>
              </a:rPr>
              <a:t></a:t>
            </a:r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pic>
        <p:nvPicPr>
          <p:cNvPr id="6146" name="Picture 2" descr="Unclear radio butt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68291"/>
            <a:ext cx="5587380" cy="324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1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101"/>
            <a:ext cx="8856984" cy="778098"/>
          </a:xfrm>
        </p:spPr>
        <p:txBody>
          <a:bodyPr/>
          <a:lstStyle/>
          <a:p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 Data </a:t>
            </a:r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input </a:t>
            </a:r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979710"/>
            <a:ext cx="4201220" cy="5257602"/>
          </a:xfrm>
        </p:spPr>
        <p:txBody>
          <a:bodyPr/>
          <a:lstStyle/>
          <a:p>
            <a:r>
              <a:rPr lang="en-US" sz="2800" smtClean="0"/>
              <a:t>Sorry, ladies…</a:t>
            </a:r>
          </a:p>
          <a:p>
            <a:r>
              <a:rPr lang="en-US" sz="2800" smtClean="0"/>
              <a:t>Errr, ‘women’?</a:t>
            </a:r>
          </a:p>
          <a:p>
            <a:r>
              <a:rPr lang="en-US" sz="2800" smtClean="0"/>
              <a:t>Be sure to visit my other great slideshow for the SAT: </a:t>
            </a:r>
          </a:p>
          <a:p>
            <a:pPr marL="0" indent="0">
              <a:buNone/>
            </a:pPr>
            <a:r>
              <a:rPr lang="en-US" sz="2800" i="1" smtClean="0"/>
              <a:t>‘How To be </a:t>
            </a:r>
            <a:r>
              <a:rPr lang="en-US" sz="2800" b="1" i="1"/>
              <a:t>Gender Inclusive</a:t>
            </a:r>
            <a:r>
              <a:rPr lang="en-US" sz="2800" i="1"/>
              <a:t> </a:t>
            </a:r>
            <a:r>
              <a:rPr lang="en-US" sz="2800" i="1" smtClean="0"/>
              <a:t>when Writing for a Global Audience’</a:t>
            </a:r>
            <a:r>
              <a:rPr lang="en-US" sz="2800" smtClean="0"/>
              <a:t>.</a:t>
            </a:r>
          </a:p>
          <a:p>
            <a:pPr marL="0" indent="0" algn="ctr">
              <a:buNone/>
            </a:pPr>
            <a:r>
              <a:rPr lang="en-US" sz="2800" smtClean="0">
                <a:sym typeface="Wingdings" panose="05000000000000000000" pitchFamily="2" charset="2"/>
              </a:rPr>
              <a:t></a:t>
            </a:r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843111"/>
            <a:ext cx="38671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7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5925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 smtClean="0"/>
              <a:t>Mark Kelly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 smtClean="0"/>
              <a:t>mark@vceit.com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 smtClean="0"/>
              <a:t>vceit.com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AU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AU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AU" dirty="0" smtClean="0"/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428625" y="3500438"/>
            <a:ext cx="835818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sz="1400" dirty="0">
                <a:latin typeface="Calibri" pitchFamily="34" charset="0"/>
              </a:rPr>
              <a:t>These slideshows may be freely used, modified or distributed by teachers and students </a:t>
            </a:r>
            <a:r>
              <a:rPr lang="en-AU" sz="1400" dirty="0" smtClean="0">
                <a:latin typeface="Calibri" pitchFamily="34" charset="0"/>
              </a:rPr>
              <a:t>anywhere</a:t>
            </a:r>
            <a:endParaRPr lang="en-AU" sz="1400" dirty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but</a:t>
            </a:r>
            <a:endParaRPr lang="en-AU" sz="1400" dirty="0">
              <a:latin typeface="Calibri" pitchFamily="34" charset="0"/>
            </a:endParaRPr>
          </a:p>
          <a:p>
            <a:pPr algn="ctr"/>
            <a:r>
              <a:rPr lang="en-AU" sz="1400" dirty="0" smtClean="0">
                <a:latin typeface="Calibri" pitchFamily="34" charset="0"/>
              </a:rPr>
              <a:t>they </a:t>
            </a:r>
            <a:r>
              <a:rPr lang="en-AU" sz="1400" dirty="0">
                <a:latin typeface="Calibri" pitchFamily="34" charset="0"/>
              </a:rPr>
              <a:t>may </a:t>
            </a:r>
            <a:r>
              <a:rPr lang="en-AU" sz="1400" b="1" dirty="0">
                <a:latin typeface="Calibri" pitchFamily="34" charset="0"/>
              </a:rPr>
              <a:t>NOT</a:t>
            </a:r>
            <a:r>
              <a:rPr lang="en-AU" sz="1400" dirty="0">
                <a:latin typeface="Calibri" pitchFamily="34" charset="0"/>
              </a:rPr>
              <a:t> be sold</a:t>
            </a:r>
            <a:r>
              <a:rPr lang="en-AU" sz="1400" dirty="0" smtClean="0">
                <a:latin typeface="Calibri" pitchFamily="34" charset="0"/>
              </a:rPr>
              <a:t>.</a:t>
            </a:r>
          </a:p>
          <a:p>
            <a:pPr algn="ctr"/>
            <a:r>
              <a:rPr lang="en-AU" sz="1400" dirty="0" smtClean="0">
                <a:latin typeface="Calibri" pitchFamily="34" charset="0"/>
              </a:rPr>
              <a:t>they </a:t>
            </a:r>
            <a:r>
              <a:rPr lang="en-AU" sz="1400" dirty="0">
                <a:latin typeface="Calibri" pitchFamily="34" charset="0"/>
              </a:rPr>
              <a:t>must </a:t>
            </a:r>
            <a:r>
              <a:rPr lang="en-AU" sz="1400" b="1" dirty="0">
                <a:latin typeface="Calibri" pitchFamily="34" charset="0"/>
              </a:rPr>
              <a:t>NOT</a:t>
            </a:r>
            <a:r>
              <a:rPr lang="en-AU" sz="1400" dirty="0">
                <a:latin typeface="Calibri" pitchFamily="34" charset="0"/>
              </a:rPr>
              <a:t> be redistributed if you modify them</a:t>
            </a:r>
            <a:r>
              <a:rPr lang="en-AU" sz="1400" dirty="0" smtClean="0">
                <a:latin typeface="Calibri" pitchFamily="34" charset="0"/>
              </a:rPr>
              <a:t>.</a:t>
            </a:r>
          </a:p>
          <a:p>
            <a:pPr algn="ctr"/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/>
              <a:t>This is not a VCAA publication and does not speak for VCAA.</a:t>
            </a:r>
            <a:endParaRPr lang="en-AU" sz="1400" dirty="0"/>
          </a:p>
          <a:p>
            <a:pPr algn="ctr"/>
            <a:r>
              <a:rPr lang="en-US" sz="1400" dirty="0" smtClean="0">
                <a:latin typeface="+mn-lt"/>
              </a:rPr>
              <a:t>Portions (e.g. exam questions, study design extracts, glossary terms) may be copyright </a:t>
            </a:r>
            <a:r>
              <a:rPr lang="en-AU" sz="1400" dirty="0">
                <a:latin typeface="+mn-lt"/>
              </a:rPr>
              <a:t>Victorian Curriculum and Assessment </a:t>
            </a:r>
            <a:r>
              <a:rPr lang="en-AU" sz="1400" dirty="0" smtClean="0">
                <a:latin typeface="+mn-lt"/>
              </a:rPr>
              <a:t>Authority and are used with permission for educational purposes. </a:t>
            </a:r>
            <a:r>
              <a:rPr lang="en-AU" sz="1400" i="1" dirty="0" smtClean="0">
                <a:latin typeface="+mn-lt"/>
              </a:rPr>
              <a:t>Thanks, guys!</a:t>
            </a:r>
          </a:p>
          <a:p>
            <a:pPr algn="ctr"/>
            <a:r>
              <a:rPr lang="en-US" dirty="0" smtClean="0">
                <a:latin typeface="Calibri" pitchFamily="34" charset="0"/>
              </a:rPr>
              <a:t> </a:t>
            </a:r>
            <a:endParaRPr lang="en-AU" dirty="0">
              <a:latin typeface="Calibri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VCE IT THEORY SLIDESHOWS</a:t>
            </a:r>
            <a:b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AU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2016-2019 study design</a:t>
            </a:r>
            <a:endParaRPr lang="en-AU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55776" y="6381328"/>
            <a:ext cx="4392488" cy="3600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 smtClean="0"/>
          </a:p>
          <a:p>
            <a:pPr>
              <a:defRPr/>
            </a:pPr>
            <a:endParaRPr lang="en-A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 Data </a:t>
            </a:r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input </a:t>
            </a:r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pPr marL="0" indent="0">
              <a:buNone/>
            </a:pPr>
            <a:r>
              <a:rPr lang="en-US" sz="2800" smtClean="0"/>
              <a:t>Online surveys and questionnaires can use GUI (Graphical User Interface) data entry controls to</a:t>
            </a:r>
          </a:p>
          <a:p>
            <a:r>
              <a:rPr lang="en-US" sz="2800" smtClean="0"/>
              <a:t>Limit respondents’ answers to pre-set options</a:t>
            </a:r>
          </a:p>
          <a:p>
            <a:pPr lvl="1"/>
            <a:r>
              <a:rPr lang="en-US" sz="2400" smtClean="0"/>
              <a:t>Improves the consistency of data</a:t>
            </a:r>
          </a:p>
          <a:p>
            <a:pPr lvl="1"/>
            <a:r>
              <a:rPr lang="en-US" sz="2400" smtClean="0"/>
              <a:t>Data are easier to process</a:t>
            </a:r>
            <a:r>
              <a:rPr lang="en-US" sz="2400"/>
              <a:t>	</a:t>
            </a:r>
            <a:endParaRPr lang="en-US" sz="2400" smtClean="0"/>
          </a:p>
          <a:p>
            <a:pPr lvl="1"/>
            <a:r>
              <a:rPr lang="en-US" sz="2400" smtClean="0"/>
              <a:t>E.g. unlimited answers to “Your sex?” could be answered with “</a:t>
            </a:r>
            <a:r>
              <a:rPr lang="en-US" sz="2400"/>
              <a:t>Male</a:t>
            </a:r>
            <a:r>
              <a:rPr lang="en-US" sz="2400" smtClean="0"/>
              <a:t>”, “</a:t>
            </a:r>
            <a:r>
              <a:rPr lang="en-US" sz="2400"/>
              <a:t>M”, “Man”, “</a:t>
            </a:r>
            <a:r>
              <a:rPr lang="en-US" sz="2400"/>
              <a:t>Boy</a:t>
            </a:r>
            <a:r>
              <a:rPr lang="en-US" sz="2400" smtClean="0"/>
              <a:t>”</a:t>
            </a:r>
          </a:p>
          <a:p>
            <a:r>
              <a:rPr lang="en-US" sz="2800" smtClean="0"/>
              <a:t>Save time for respondents</a:t>
            </a:r>
          </a:p>
          <a:p>
            <a:pPr lvl="1"/>
            <a:r>
              <a:rPr lang="en-US" sz="2400" smtClean="0"/>
              <a:t>They are more likely to cooperate</a:t>
            </a:r>
            <a:endParaRPr lang="en-US" sz="2400" smtClean="0"/>
          </a:p>
          <a:p>
            <a:pPr marL="0" indent="0">
              <a:buNone/>
            </a:pPr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endParaRPr lang="en-US" sz="240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985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THANKS!</a:t>
            </a:r>
            <a:endParaRPr lang="en-AU" sz="6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864096"/>
          </a:xfrm>
        </p:spPr>
        <p:txBody>
          <a:bodyPr/>
          <a:lstStyle/>
          <a:p>
            <a:pPr algn="ctr">
              <a:buNone/>
            </a:pPr>
            <a:r>
              <a:rPr lang="en-US" sz="2400" dirty="0" smtClean="0"/>
              <a:t>Because you’ve been so good, here’s a picture you can look at</a:t>
            </a:r>
          </a:p>
          <a:p>
            <a:pPr algn="ctr">
              <a:buNone/>
            </a:pPr>
            <a:r>
              <a:rPr lang="en-US" sz="1800" dirty="0" smtClean="0"/>
              <a:t>while your teacher works out what to do next</a:t>
            </a:r>
            <a:endParaRPr lang="en-A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Visit vceit.com for more goodies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04864"/>
            <a:ext cx="6369496" cy="356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 Data </a:t>
            </a:r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input </a:t>
            </a:r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2520280"/>
          </a:xfrm>
        </p:spPr>
        <p:txBody>
          <a:bodyPr/>
          <a:lstStyle/>
          <a:p>
            <a:pPr marL="0" indent="0">
              <a:buNone/>
            </a:pPr>
            <a:r>
              <a:rPr lang="en-US" sz="2800" smtClean="0"/>
              <a:t>GUI data entry controls also </a:t>
            </a:r>
          </a:p>
          <a:p>
            <a:r>
              <a:rPr lang="en-US" sz="2800" smtClean="0"/>
              <a:t>Prevent </a:t>
            </a:r>
            <a:r>
              <a:rPr lang="en-US" sz="2800"/>
              <a:t>invalid data being entered (e.g. impossible dates cannot be entered with a calendar control)</a:t>
            </a:r>
          </a:p>
          <a:p>
            <a:r>
              <a:rPr lang="en-US" sz="2800" smtClean="0"/>
              <a:t>Automatically encode </a:t>
            </a:r>
            <a:r>
              <a:rPr lang="en-US" sz="2800"/>
              <a:t>and store data, saving time and effort for </a:t>
            </a:r>
            <a:r>
              <a:rPr lang="en-US" sz="2800"/>
              <a:t>the </a:t>
            </a:r>
            <a:r>
              <a:rPr lang="en-US" sz="2800" smtClean="0"/>
              <a:t>researchers</a:t>
            </a:r>
            <a:endParaRPr lang="en-US" sz="240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293096"/>
            <a:ext cx="72008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Tip</a:t>
            </a:r>
          </a:p>
          <a:p>
            <a:r>
              <a:rPr lang="en-US" smtClean="0"/>
              <a:t>For easy, free, form-based online data acquisition and storage, try </a:t>
            </a:r>
            <a:r>
              <a:rPr lang="en-US" i="1" smtClean="0"/>
              <a:t>Google Drive</a:t>
            </a:r>
            <a:endParaRPr lang="en-AU" i="1"/>
          </a:p>
        </p:txBody>
      </p:sp>
    </p:spTree>
    <p:extLst>
      <p:ext uri="{BB962C8B-B14F-4D97-AF65-F5344CB8AC3E}">
        <p14:creationId xmlns:p14="http://schemas.microsoft.com/office/powerpoint/2010/main" val="627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 Data </a:t>
            </a:r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input </a:t>
            </a:r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2448272"/>
          </a:xfrm>
        </p:spPr>
        <p:txBody>
          <a:bodyPr/>
          <a:lstStyle/>
          <a:p>
            <a:r>
              <a:rPr lang="en-US" sz="2800" smtClean="0"/>
              <a:t>Radio </a:t>
            </a:r>
            <a:r>
              <a:rPr lang="en-US" sz="2800" smtClean="0"/>
              <a:t>buttons. </a:t>
            </a:r>
            <a:r>
              <a:rPr lang="en-US" sz="2800" i="1" smtClean="0"/>
              <a:t>One</a:t>
            </a:r>
            <a:r>
              <a:rPr lang="en-US" sz="2800" smtClean="0"/>
              <a:t>, and </a:t>
            </a:r>
            <a:r>
              <a:rPr lang="en-US" sz="2800" i="1" smtClean="0"/>
              <a:t>only one</a:t>
            </a:r>
            <a:r>
              <a:rPr lang="en-US" sz="2800" smtClean="0"/>
              <a:t> answer </a:t>
            </a:r>
            <a:r>
              <a:rPr lang="en-US" sz="2800" i="1" smtClean="0"/>
              <a:t>must</a:t>
            </a:r>
            <a:r>
              <a:rPr lang="en-US" sz="2800" smtClean="0"/>
              <a:t> be chosen from a limited list of options.</a:t>
            </a:r>
          </a:p>
          <a:p>
            <a:pPr lvl="1"/>
            <a:r>
              <a:rPr lang="en-US" sz="2400" smtClean="0"/>
              <a:t>Answer cannot be left blank</a:t>
            </a:r>
          </a:p>
          <a:p>
            <a:pPr lvl="1"/>
            <a:r>
              <a:rPr lang="en-US" sz="2400" smtClean="0"/>
              <a:t>No more than one item may be selected.</a:t>
            </a:r>
            <a:endParaRPr lang="en-US" sz="2800" smtClean="0"/>
          </a:p>
          <a:p>
            <a:endParaRPr lang="en-US" sz="240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pic>
        <p:nvPicPr>
          <p:cNvPr id="1026" name="Picture 2" descr="http://www.knowahead.in/wp-content/uploads/2012/05/car-radio-butt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402" y="4149080"/>
            <a:ext cx="2970758" cy="188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99592" y="4351114"/>
            <a:ext cx="4608512" cy="159816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r">
              <a:buNone/>
            </a:pPr>
            <a:r>
              <a:rPr lang="en-US" sz="2000"/>
              <a:t>Named after old-style car radios with a series of buttons </a:t>
            </a:r>
            <a:r>
              <a:rPr lang="en-US" sz="2000" smtClean="0"/>
              <a:t>that are pushed in to </a:t>
            </a:r>
            <a:r>
              <a:rPr lang="en-US" sz="2000"/>
              <a:t>select </a:t>
            </a:r>
            <a:r>
              <a:rPr lang="en-US" sz="2000" smtClean="0"/>
              <a:t>a pre-tuned station. </a:t>
            </a:r>
            <a:r>
              <a:rPr lang="en-US" sz="2000"/>
              <a:t>Pressing any button automatically de-selects whichever button is already pushed in.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400" smtClean="0"/>
          </a:p>
          <a:p>
            <a:endParaRPr lang="en-AU" sz="2400" dirty="0"/>
          </a:p>
        </p:txBody>
      </p:sp>
      <p:pic>
        <p:nvPicPr>
          <p:cNvPr id="8" name="Picture 4" descr="https://upload.wikimedia.org/wikipedia/commons/2/27/BulbgraphOnOff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72" y="4380562"/>
            <a:ext cx="4191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67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778098"/>
          </a:xfrm>
        </p:spPr>
        <p:txBody>
          <a:bodyPr/>
          <a:lstStyle/>
          <a:p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 Data </a:t>
            </a:r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input </a:t>
            </a:r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5"/>
            <a:ext cx="8229600" cy="2466649"/>
          </a:xfrm>
        </p:spPr>
        <p:txBody>
          <a:bodyPr/>
          <a:lstStyle/>
          <a:p>
            <a:r>
              <a:rPr lang="en-US" sz="2800" smtClean="0"/>
              <a:t>Check </a:t>
            </a:r>
            <a:r>
              <a:rPr lang="en-US" sz="2800" smtClean="0"/>
              <a:t>boxes (tickboxes). </a:t>
            </a:r>
            <a:r>
              <a:rPr lang="en-US" sz="2800" i="1" smtClean="0"/>
              <a:t>None or any number of items </a:t>
            </a:r>
            <a:r>
              <a:rPr lang="en-US" sz="2800" smtClean="0"/>
              <a:t>may be chosen from a limited list of options.</a:t>
            </a:r>
          </a:p>
          <a:p>
            <a:pPr lvl="1"/>
            <a:r>
              <a:rPr lang="en-US" sz="2400" smtClean="0"/>
              <a:t>Answer can be left blank</a:t>
            </a:r>
          </a:p>
          <a:p>
            <a:pPr lvl="1"/>
            <a:r>
              <a:rPr lang="en-US" sz="2400" smtClean="0"/>
              <a:t>Several options may be selected.</a:t>
            </a:r>
            <a:endParaRPr lang="en-US" sz="2800"/>
          </a:p>
          <a:p>
            <a:endParaRPr lang="en-US" sz="2800" smtClean="0"/>
          </a:p>
          <a:p>
            <a:endParaRPr lang="en-US" sz="240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7053" y="4482304"/>
            <a:ext cx="4065848" cy="10081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charset="0"/>
              <a:buNone/>
            </a:pPr>
            <a:r>
              <a:rPr lang="en-US" sz="2000" smtClean="0"/>
              <a:t>Named after the American term “check”. We say “tick”</a:t>
            </a:r>
            <a:endParaRPr lang="en-US" sz="1800" smtClean="0"/>
          </a:p>
          <a:p>
            <a:pPr marL="457200" lvl="1" indent="0">
              <a:buFont typeface="Arial" charset="0"/>
              <a:buNone/>
            </a:pPr>
            <a:endParaRPr lang="en-US" sz="2400" smtClean="0"/>
          </a:p>
          <a:p>
            <a:pPr marL="0" indent="0">
              <a:buFont typeface="Arial" charset="0"/>
              <a:buNone/>
            </a:pPr>
            <a:endParaRPr lang="en-US" sz="2800" smtClean="0"/>
          </a:p>
          <a:p>
            <a:endParaRPr lang="en-US" sz="2800" smtClean="0"/>
          </a:p>
          <a:p>
            <a:endParaRPr lang="en-US" sz="2400" smtClean="0"/>
          </a:p>
          <a:p>
            <a:endParaRPr lang="en-AU" sz="2400" dirty="0"/>
          </a:p>
        </p:txBody>
      </p:sp>
      <p:pic>
        <p:nvPicPr>
          <p:cNvPr id="2050" name="Picture 2" descr="https://docs.oracle.com/cd/E23507_01/Platform.20073/PageDevGuide/html/media/imag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2996952"/>
            <a:ext cx="221932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2/27/BulbgraphOnOff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653136"/>
            <a:ext cx="4191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101"/>
            <a:ext cx="8856984" cy="778098"/>
          </a:xfrm>
        </p:spPr>
        <p:txBody>
          <a:bodyPr/>
          <a:lstStyle/>
          <a:p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 Data </a:t>
            </a:r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input </a:t>
            </a:r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199"/>
            <a:ext cx="8229600" cy="1971032"/>
          </a:xfrm>
        </p:spPr>
        <p:txBody>
          <a:bodyPr/>
          <a:lstStyle/>
          <a:p>
            <a:r>
              <a:rPr lang="en-US" sz="2800" smtClean="0"/>
              <a:t>Likert </a:t>
            </a:r>
            <a:r>
              <a:rPr lang="en-US" sz="2800" smtClean="0"/>
              <a:t>scale. A response is chosen from a list of discrete options on a scale.</a:t>
            </a:r>
          </a:p>
          <a:p>
            <a:pPr lvl="1"/>
            <a:r>
              <a:rPr lang="en-US" sz="2000" smtClean="0"/>
              <a:t>To make encoding easier, cannot choose “mid-way” values.</a:t>
            </a:r>
            <a:endParaRPr lang="en-US" sz="200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453336"/>
            <a:ext cx="4464496" cy="2681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Kelly, vceit.com</a:t>
            </a:r>
            <a:endParaRPr lang="en-AU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71601" y="4482304"/>
            <a:ext cx="3024335" cy="10081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smtClean="0"/>
              <a:t>Named after </a:t>
            </a:r>
            <a:r>
              <a:rPr lang="en-AU" sz="2000" smtClean="0"/>
              <a:t>its inventor</a:t>
            </a:r>
            <a:r>
              <a:rPr lang="en-AU" sz="2000"/>
              <a:t>, </a:t>
            </a:r>
            <a:r>
              <a:rPr lang="en-AU" sz="2000" smtClean="0"/>
              <a:t>psychologist </a:t>
            </a:r>
          </a:p>
          <a:p>
            <a:pPr marL="0" indent="0" algn="r">
              <a:buNone/>
            </a:pPr>
            <a:r>
              <a:rPr lang="en-AU" sz="2000" smtClean="0"/>
              <a:t>Rensis </a:t>
            </a:r>
            <a:r>
              <a:rPr lang="en-AU" sz="2000"/>
              <a:t>Likert</a:t>
            </a:r>
            <a:endParaRPr lang="en-US" sz="1800" smtClean="0"/>
          </a:p>
          <a:p>
            <a:pPr marL="457200" lvl="1" indent="0">
              <a:buFont typeface="Arial" charset="0"/>
              <a:buNone/>
            </a:pPr>
            <a:endParaRPr lang="en-US" sz="2400" smtClean="0"/>
          </a:p>
          <a:p>
            <a:pPr marL="0" indent="0">
              <a:buFont typeface="Arial" charset="0"/>
              <a:buNone/>
            </a:pPr>
            <a:endParaRPr lang="en-US" sz="2800" smtClean="0"/>
          </a:p>
          <a:p>
            <a:endParaRPr lang="en-US" sz="2800" smtClean="0"/>
          </a:p>
          <a:p>
            <a:endParaRPr lang="en-US" sz="2400" smtClean="0"/>
          </a:p>
          <a:p>
            <a:endParaRPr lang="en-AU" sz="2400" dirty="0"/>
          </a:p>
        </p:txBody>
      </p:sp>
      <p:pic>
        <p:nvPicPr>
          <p:cNvPr id="2052" name="Picture 4" descr="https://upload.wikimedia.org/wikipedia/commons/2/27/BulbgraphOnOff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4653136"/>
            <a:ext cx="4191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712" y="2939178"/>
            <a:ext cx="4191000" cy="3267075"/>
          </a:xfrm>
          <a:prstGeom prst="rect">
            <a:avLst/>
          </a:prstGeom>
          <a:ln w="12700">
            <a:solidFill>
              <a:schemeClr val="accent1"/>
            </a:solidFill>
          </a:ln>
          <a:effectLst>
            <a:softEdge rad="0"/>
          </a:effectLst>
        </p:spPr>
      </p:pic>
      <p:pic>
        <p:nvPicPr>
          <p:cNvPr id="3076" name="Picture 4" descr="https://rmsbunkerblog.files.wordpress.com/2010/09/likert-scale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87" y="2908922"/>
            <a:ext cx="3840361" cy="143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78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101"/>
            <a:ext cx="8856984" cy="778098"/>
          </a:xfrm>
        </p:spPr>
        <p:txBody>
          <a:bodyPr/>
          <a:lstStyle/>
          <a:p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 Data </a:t>
            </a:r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input </a:t>
            </a:r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199"/>
            <a:ext cx="8229600" cy="1971032"/>
          </a:xfrm>
        </p:spPr>
        <p:txBody>
          <a:bodyPr/>
          <a:lstStyle/>
          <a:p>
            <a:r>
              <a:rPr lang="en-US" sz="2800" smtClean="0"/>
              <a:t>Sliding </a:t>
            </a:r>
            <a:r>
              <a:rPr lang="en-US" sz="2800" smtClean="0"/>
              <a:t>scale. A response is chosen from a continuous range between pre-set limits.</a:t>
            </a:r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381328"/>
            <a:ext cx="4464496" cy="34014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</a:t>
            </a:r>
            <a:r>
              <a:rPr lang="en-US" smtClean="0"/>
              <a:t>, vceit.com. </a:t>
            </a:r>
          </a:p>
          <a:p>
            <a:pPr>
              <a:defRPr/>
            </a:pPr>
            <a:r>
              <a:rPr lang="en-US" smtClean="0"/>
              <a:t>*This is a lie</a:t>
            </a:r>
            <a:endParaRPr lang="en-AU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71601" y="4482304"/>
            <a:ext cx="3024335" cy="8722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smtClean="0"/>
              <a:t>Named after </a:t>
            </a:r>
            <a:r>
              <a:rPr lang="en-AU" sz="2000" smtClean="0"/>
              <a:t>inventor</a:t>
            </a:r>
            <a:r>
              <a:rPr lang="en-AU" sz="2000"/>
              <a:t>, </a:t>
            </a:r>
            <a:endParaRPr lang="en-AU" sz="2000" smtClean="0"/>
          </a:p>
          <a:p>
            <a:pPr marL="0" indent="0" algn="r">
              <a:buNone/>
            </a:pPr>
            <a:r>
              <a:rPr lang="en-AU" sz="2000" smtClean="0"/>
              <a:t>Mario Sliding*</a:t>
            </a:r>
            <a:endParaRPr lang="en-US" sz="2400" smtClean="0"/>
          </a:p>
        </p:txBody>
      </p:sp>
      <p:pic>
        <p:nvPicPr>
          <p:cNvPr id="2052" name="Picture 4" descr="https://upload.wikimedia.org/wikipedia/commons/2/27/BulbgraphOnOff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81128"/>
            <a:ext cx="4191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blog.questionpro.com/wp-content/uploads/2012/06/help-497-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22" y="2420888"/>
            <a:ext cx="428625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7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101"/>
            <a:ext cx="8856984" cy="778098"/>
          </a:xfrm>
        </p:spPr>
        <p:txBody>
          <a:bodyPr/>
          <a:lstStyle/>
          <a:p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 Data </a:t>
            </a:r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input </a:t>
            </a:r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4752528"/>
          </a:xfrm>
        </p:spPr>
        <p:txBody>
          <a:bodyPr/>
          <a:lstStyle/>
          <a:p>
            <a:r>
              <a:rPr lang="en-US" sz="2800" b="1" smtClean="0"/>
              <a:t>Textbox</a:t>
            </a:r>
            <a:r>
              <a:rPr lang="en-US" sz="2800" smtClean="0"/>
              <a:t>. Allows a free-form, variable-length </a:t>
            </a:r>
            <a:r>
              <a:rPr lang="en-US" sz="2800" smtClean="0"/>
              <a:t>response with any text. </a:t>
            </a:r>
            <a:endParaRPr lang="en-US" sz="2800" smtClean="0"/>
          </a:p>
          <a:p>
            <a:r>
              <a:rPr lang="en-US" sz="2800" smtClean="0"/>
              <a:t>Very hard to validate much apart from </a:t>
            </a:r>
            <a:r>
              <a:rPr lang="en-US" sz="2800" i="1" smtClean="0"/>
              <a:t>existence</a:t>
            </a:r>
            <a:r>
              <a:rPr lang="en-US" sz="2800" smtClean="0"/>
              <a:t>.</a:t>
            </a:r>
          </a:p>
          <a:p>
            <a:r>
              <a:rPr lang="en-US" sz="2800" smtClean="0"/>
              <a:t>So use </a:t>
            </a:r>
            <a:r>
              <a:rPr lang="en-US" sz="2800" i="1" smtClean="0"/>
              <a:t>labels</a:t>
            </a:r>
            <a:r>
              <a:rPr lang="en-US" sz="2800" smtClean="0"/>
              <a:t> to provide guidance to respondents</a:t>
            </a:r>
          </a:p>
          <a:p>
            <a:r>
              <a:rPr lang="en-US" sz="2800" smtClean="0"/>
              <a:t>E.g.</a:t>
            </a:r>
            <a:endParaRPr lang="en-US" sz="2800"/>
          </a:p>
          <a:p>
            <a:pPr marL="0" indent="0">
              <a:buNone/>
            </a:pPr>
            <a:r>
              <a:rPr lang="en-US" sz="2800" smtClean="0"/>
              <a:t>Date of birth </a:t>
            </a:r>
            <a:r>
              <a:rPr lang="en-US" sz="2800" smtClean="0">
                <a:solidFill>
                  <a:srgbClr val="FF0000"/>
                </a:solidFill>
              </a:rPr>
              <a:t>(dd/mm/yyyy)</a:t>
            </a:r>
            <a:endParaRPr lang="en-US" sz="28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smtClean="0"/>
          </a:p>
          <a:p>
            <a:pPr marL="0" indent="0">
              <a:buNone/>
            </a:pPr>
            <a:r>
              <a:rPr lang="en-US" sz="2800" smtClean="0"/>
              <a:t>Email </a:t>
            </a:r>
            <a:r>
              <a:rPr lang="en-US" sz="2800" smtClean="0">
                <a:solidFill>
                  <a:srgbClr val="FF0000"/>
                </a:solidFill>
              </a:rPr>
              <a:t>(e.g. fred@smith.com)</a:t>
            </a:r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381328"/>
            <a:ext cx="4464496" cy="34014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</a:t>
            </a:r>
            <a:r>
              <a:rPr lang="en-US" smtClean="0"/>
              <a:t>, vceit.com. 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4048" y="3501008"/>
            <a:ext cx="194421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5004048" y="4509120"/>
            <a:ext cx="194421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2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101"/>
            <a:ext cx="8856984" cy="778098"/>
          </a:xfrm>
        </p:spPr>
        <p:txBody>
          <a:bodyPr/>
          <a:lstStyle/>
          <a:p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GUI Data </a:t>
            </a:r>
            <a:r>
              <a:rPr lang="en-US" sz="4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input </a:t>
            </a:r>
            <a:r>
              <a:rPr lang="en-US" sz="4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controls</a:t>
            </a:r>
            <a:endParaRPr lang="en-AU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198"/>
            <a:ext cx="8229600" cy="5365106"/>
          </a:xfrm>
        </p:spPr>
        <p:txBody>
          <a:bodyPr/>
          <a:lstStyle/>
          <a:p>
            <a:pPr marL="0" indent="0">
              <a:buNone/>
            </a:pPr>
            <a:r>
              <a:rPr lang="en-US" sz="2800" b="1" smtClean="0"/>
              <a:t>Calendar control</a:t>
            </a:r>
          </a:p>
          <a:p>
            <a:r>
              <a:rPr lang="en-US" sz="2800" smtClean="0"/>
              <a:t>Intelligent control that forces the entry of a valid date</a:t>
            </a:r>
          </a:p>
          <a:p>
            <a:pPr lvl="1"/>
            <a:r>
              <a:rPr lang="en-US" sz="2400" smtClean="0"/>
              <a:t>E.g. 29 Feb 2016 </a:t>
            </a:r>
            <a:r>
              <a:rPr lang="en-US" sz="2400" i="1" smtClean="0"/>
              <a:t>can</a:t>
            </a:r>
            <a:r>
              <a:rPr lang="en-US" sz="2400" smtClean="0"/>
              <a:t> be entered, but not 29 Feb 2017.</a:t>
            </a:r>
          </a:p>
          <a:p>
            <a:r>
              <a:rPr lang="en-US" sz="2800" smtClean="0"/>
              <a:t>Good for researchers – all date entries must be valid (if not correct)</a:t>
            </a:r>
          </a:p>
          <a:p>
            <a:r>
              <a:rPr lang="en-US" sz="2800" smtClean="0"/>
              <a:t>Good for respondents – quick, easy, no stress about required date format</a:t>
            </a:r>
          </a:p>
          <a:p>
            <a:r>
              <a:rPr lang="en-US" sz="2800" smtClean="0"/>
              <a:t>Good for international respondents who use different date formats (e.g. American 2/29/2016 or Asian 2016/2/29)</a:t>
            </a:r>
            <a:endParaRPr lang="en-US" sz="2800" smtClean="0"/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432048" cy="268139"/>
          </a:xfrm>
        </p:spPr>
        <p:txBody>
          <a:bodyPr/>
          <a:lstStyle/>
          <a:p>
            <a:pPr>
              <a:defRPr/>
            </a:pPr>
            <a:fld id="{72596F50-5667-4F4D-97D9-139482EFD67E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9752" y="6381328"/>
            <a:ext cx="4464496" cy="34014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VCE IT slideshows © 2015-2019 Mark Kelly</a:t>
            </a:r>
            <a:r>
              <a:rPr lang="en-US" smtClean="0"/>
              <a:t>, vceit.com. </a:t>
            </a:r>
          </a:p>
          <a:p>
            <a:pPr>
              <a:defRPr/>
            </a:pPr>
            <a:r>
              <a:rPr lang="en-US" smtClean="0"/>
              <a:t>*This is a lie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384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1057</Words>
  <Application>Microsoft Office PowerPoint</Application>
  <PresentationFormat>On-screen Show (4:3)</PresentationFormat>
  <Paragraphs>160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VCE IT Theory Slideshows by Mark Kelly 2016-2019 study design</vt:lpstr>
      <vt:lpstr>GUI Data input controls</vt:lpstr>
      <vt:lpstr>GUI Data input controls</vt:lpstr>
      <vt:lpstr>GUI Data input controls</vt:lpstr>
      <vt:lpstr>GUI Data input controls</vt:lpstr>
      <vt:lpstr>GUI Data input controls</vt:lpstr>
      <vt:lpstr>GUI Data input controls</vt:lpstr>
      <vt:lpstr>GUI Data input controls</vt:lpstr>
      <vt:lpstr>GUI Data input controls</vt:lpstr>
      <vt:lpstr>GUI Data input controls</vt:lpstr>
      <vt:lpstr>GUI Data input controls</vt:lpstr>
      <vt:lpstr>GUI Data input controls</vt:lpstr>
      <vt:lpstr>GUI Data input controls</vt:lpstr>
      <vt:lpstr>GUI Data input controls</vt:lpstr>
      <vt:lpstr>GUI Data input controls</vt:lpstr>
      <vt:lpstr>GUI Data input controls</vt:lpstr>
      <vt:lpstr>GUI Data input controls</vt:lpstr>
      <vt:lpstr>GUI Data input controls</vt:lpstr>
      <vt:lpstr>VCE IT THEORY SLIDESHOWS 2016-2019 study design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Applications Theory Slideshows</dc:title>
  <dc:creator>kel</dc:creator>
  <cp:lastModifiedBy>Mark Kelly</cp:lastModifiedBy>
  <cp:revision>50</cp:revision>
  <dcterms:created xsi:type="dcterms:W3CDTF">2009-02-06T03:31:51Z</dcterms:created>
  <dcterms:modified xsi:type="dcterms:W3CDTF">2015-12-11T02:31:28Z</dcterms:modified>
</cp:coreProperties>
</file>