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258" r:id="rId4"/>
    <p:sldId id="259" r:id="rId5"/>
    <p:sldId id="260" r:id="rId6"/>
    <p:sldId id="323" r:id="rId7"/>
    <p:sldId id="261" r:id="rId8"/>
    <p:sldId id="324" r:id="rId9"/>
    <p:sldId id="262" r:id="rId10"/>
    <p:sldId id="263" r:id="rId11"/>
    <p:sldId id="286" r:id="rId12"/>
    <p:sldId id="309" r:id="rId13"/>
    <p:sldId id="310" r:id="rId14"/>
    <p:sldId id="315" r:id="rId15"/>
    <p:sldId id="316" r:id="rId16"/>
    <p:sldId id="312" r:id="rId17"/>
    <p:sldId id="313" r:id="rId18"/>
    <p:sldId id="311" r:id="rId19"/>
    <p:sldId id="317" r:id="rId20"/>
    <p:sldId id="314" r:id="rId21"/>
    <p:sldId id="319" r:id="rId22"/>
    <p:sldId id="318" r:id="rId23"/>
    <p:sldId id="294" r:id="rId24"/>
    <p:sldId id="320" r:id="rId25"/>
    <p:sldId id="325"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64" r:id="rId48"/>
    <p:sldId id="326" r:id="rId49"/>
    <p:sldId id="257"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8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5E835BD7-2BD6-4E06-A81C-C65CCDB46F64}" type="datetimeFigureOut">
              <a:rPr lang="en-US"/>
              <a:pPr>
                <a:defRPr/>
              </a:pPr>
              <a:t>9/12/2016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A3E0A11E-C90B-44CB-9D33-D5774275A92B}" type="slidenum">
              <a:rPr lang="en-AU" altLang="en-US"/>
              <a:pPr/>
              <a:t>‹#›</a:t>
            </a:fld>
            <a:endParaRPr lang="en-AU" altLang="en-US"/>
          </a:p>
        </p:txBody>
      </p:sp>
    </p:spTree>
    <p:extLst>
      <p:ext uri="{BB962C8B-B14F-4D97-AF65-F5344CB8AC3E}">
        <p14:creationId xmlns:p14="http://schemas.microsoft.com/office/powerpoint/2010/main" val="288872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400660AC-77B7-49AC-99AF-DC9E32D83AEE}" type="datetimeFigureOut">
              <a:rPr lang="en-US"/>
              <a:pPr>
                <a:defRPr/>
              </a:pPr>
              <a:t>9/12/2016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60AE7B32-BB70-4343-869A-22A4BBB43B05}" type="slidenum">
              <a:rPr lang="en-AU" altLang="en-US"/>
              <a:pPr/>
              <a:t>‹#›</a:t>
            </a:fld>
            <a:endParaRPr lang="en-AU" altLang="en-US"/>
          </a:p>
        </p:txBody>
      </p:sp>
    </p:spTree>
    <p:extLst>
      <p:ext uri="{BB962C8B-B14F-4D97-AF65-F5344CB8AC3E}">
        <p14:creationId xmlns:p14="http://schemas.microsoft.com/office/powerpoint/2010/main" val="359804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25284D24-7F2A-4815-B6D2-531C1027A3F9}" type="datetimeFigureOut">
              <a:rPr lang="en-US"/>
              <a:pPr>
                <a:defRPr/>
              </a:pPr>
              <a:t>9/12/2016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AD1C4332-80CF-4D36-A6ED-71E34AD5D9B4}" type="slidenum">
              <a:rPr lang="en-AU" altLang="en-US"/>
              <a:pPr/>
              <a:t>‹#›</a:t>
            </a:fld>
            <a:endParaRPr lang="en-AU" altLang="en-US"/>
          </a:p>
        </p:txBody>
      </p:sp>
    </p:spTree>
    <p:extLst>
      <p:ext uri="{BB962C8B-B14F-4D97-AF65-F5344CB8AC3E}">
        <p14:creationId xmlns:p14="http://schemas.microsoft.com/office/powerpoint/2010/main" val="241789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9EA42490-EB30-4EF2-BE7A-89FAF337E02F}" type="datetimeFigureOut">
              <a:rPr lang="en-US"/>
              <a:pPr>
                <a:defRPr/>
              </a:pPr>
              <a:t>9/12/2016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A840069A-1856-4066-B4B7-4428F533253B}" type="slidenum">
              <a:rPr lang="en-AU" altLang="en-US"/>
              <a:pPr/>
              <a:t>‹#›</a:t>
            </a:fld>
            <a:endParaRPr lang="en-AU" altLang="en-US"/>
          </a:p>
        </p:txBody>
      </p:sp>
    </p:spTree>
    <p:extLst>
      <p:ext uri="{BB962C8B-B14F-4D97-AF65-F5344CB8AC3E}">
        <p14:creationId xmlns:p14="http://schemas.microsoft.com/office/powerpoint/2010/main" val="410346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4CE9F33-BED1-434E-AB3F-2FEBE4C6DD49}" type="datetimeFigureOut">
              <a:rPr lang="en-US"/>
              <a:pPr>
                <a:defRPr/>
              </a:pPr>
              <a:t>9/12/2016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2974AF7F-9034-48E7-8C04-BF3347A1E95B}" type="slidenum">
              <a:rPr lang="en-AU" altLang="en-US"/>
              <a:pPr/>
              <a:t>‹#›</a:t>
            </a:fld>
            <a:endParaRPr lang="en-AU" altLang="en-US"/>
          </a:p>
        </p:txBody>
      </p:sp>
    </p:spTree>
    <p:extLst>
      <p:ext uri="{BB962C8B-B14F-4D97-AF65-F5344CB8AC3E}">
        <p14:creationId xmlns:p14="http://schemas.microsoft.com/office/powerpoint/2010/main" val="272841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5ADD6A52-174A-4AF0-BF7A-B045D0801F36}" type="datetimeFigureOut">
              <a:rPr lang="en-US"/>
              <a:pPr>
                <a:defRPr/>
              </a:pPr>
              <a:t>9/12/2016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1BCDB547-1E2F-495E-A000-DE713468F251}" type="slidenum">
              <a:rPr lang="en-AU" altLang="en-US"/>
              <a:pPr/>
              <a:t>‹#›</a:t>
            </a:fld>
            <a:endParaRPr lang="en-AU" altLang="en-US"/>
          </a:p>
        </p:txBody>
      </p:sp>
    </p:spTree>
    <p:extLst>
      <p:ext uri="{BB962C8B-B14F-4D97-AF65-F5344CB8AC3E}">
        <p14:creationId xmlns:p14="http://schemas.microsoft.com/office/powerpoint/2010/main" val="898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E0BB5DDB-44F6-41C6-8CBA-45028CADDFAE}" type="datetimeFigureOut">
              <a:rPr lang="en-US"/>
              <a:pPr>
                <a:defRPr/>
              </a:pPr>
              <a:t>9/12/2016</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fld id="{EEC7A644-B380-4D74-90AC-78B00F16595B}" type="slidenum">
              <a:rPr lang="en-AU" altLang="en-US"/>
              <a:pPr/>
              <a:t>‹#›</a:t>
            </a:fld>
            <a:endParaRPr lang="en-AU" altLang="en-US"/>
          </a:p>
        </p:txBody>
      </p:sp>
    </p:spTree>
    <p:extLst>
      <p:ext uri="{BB962C8B-B14F-4D97-AF65-F5344CB8AC3E}">
        <p14:creationId xmlns:p14="http://schemas.microsoft.com/office/powerpoint/2010/main" val="329556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40C1289F-1E91-4E43-AF29-85642216EA41}" type="datetimeFigureOut">
              <a:rPr lang="en-US"/>
              <a:pPr>
                <a:defRPr/>
              </a:pPr>
              <a:t>9/12/2016</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fld id="{9332DCF6-00AE-4C0A-8940-B4E6A96E24E2}" type="slidenum">
              <a:rPr lang="en-AU" altLang="en-US"/>
              <a:pPr/>
              <a:t>‹#›</a:t>
            </a:fld>
            <a:endParaRPr lang="en-AU" altLang="en-US"/>
          </a:p>
        </p:txBody>
      </p:sp>
    </p:spTree>
    <p:extLst>
      <p:ext uri="{BB962C8B-B14F-4D97-AF65-F5344CB8AC3E}">
        <p14:creationId xmlns:p14="http://schemas.microsoft.com/office/powerpoint/2010/main" val="402305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73E829-BC50-42C5-8116-12BE4EDB274B}" type="datetimeFigureOut">
              <a:rPr lang="en-US"/>
              <a:pPr>
                <a:defRPr/>
              </a:pPr>
              <a:t>9/12/2016</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fld id="{1A4FCC32-AFF6-4E46-81D3-BD023AA321ED}" type="slidenum">
              <a:rPr lang="en-AU" altLang="en-US"/>
              <a:pPr/>
              <a:t>‹#›</a:t>
            </a:fld>
            <a:endParaRPr lang="en-AU" altLang="en-US"/>
          </a:p>
        </p:txBody>
      </p:sp>
    </p:spTree>
    <p:extLst>
      <p:ext uri="{BB962C8B-B14F-4D97-AF65-F5344CB8AC3E}">
        <p14:creationId xmlns:p14="http://schemas.microsoft.com/office/powerpoint/2010/main" val="137319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8D0285B-7D12-4356-9174-10DD29035C6C}" type="datetimeFigureOut">
              <a:rPr lang="en-US"/>
              <a:pPr>
                <a:defRPr/>
              </a:pPr>
              <a:t>9/12/2016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86EE3766-333E-45A0-8ABA-9F6DC3C6B087}" type="slidenum">
              <a:rPr lang="en-AU" altLang="en-US"/>
              <a:pPr/>
              <a:t>‹#›</a:t>
            </a:fld>
            <a:endParaRPr lang="en-AU" altLang="en-US"/>
          </a:p>
        </p:txBody>
      </p:sp>
    </p:spTree>
    <p:extLst>
      <p:ext uri="{BB962C8B-B14F-4D97-AF65-F5344CB8AC3E}">
        <p14:creationId xmlns:p14="http://schemas.microsoft.com/office/powerpoint/2010/main" val="247988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15F0368-5EF0-422A-9F4A-6611B1F9388D}" type="datetimeFigureOut">
              <a:rPr lang="en-US"/>
              <a:pPr>
                <a:defRPr/>
              </a:pPr>
              <a:t>9/12/2016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38E1D962-E4C9-4BF8-9386-F23F83D147CF}" type="slidenum">
              <a:rPr lang="en-AU" altLang="en-US"/>
              <a:pPr/>
              <a:t>‹#›</a:t>
            </a:fld>
            <a:endParaRPr lang="en-AU" altLang="en-US"/>
          </a:p>
        </p:txBody>
      </p:sp>
    </p:spTree>
    <p:extLst>
      <p:ext uri="{BB962C8B-B14F-4D97-AF65-F5344CB8AC3E}">
        <p14:creationId xmlns:p14="http://schemas.microsoft.com/office/powerpoint/2010/main" val="358089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7E7A622-C1B7-4029-99E2-33E266014424}" type="datetimeFigureOut">
              <a:rPr lang="en-US"/>
              <a:pPr>
                <a:defRPr/>
              </a:pPr>
              <a:t>9/12/2016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D019EE5-0A93-4790-A407-E839A9653F89}"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14375" y="500063"/>
            <a:ext cx="7772400" cy="714375"/>
          </a:xfrm>
        </p:spPr>
        <p:txBody>
          <a:bodyPr/>
          <a:lstStyle/>
          <a:p>
            <a:pPr eaLnBrk="1" hangingPunct="1"/>
            <a:r>
              <a:rPr lang="en-AU" altLang="en-US" sz="3200" i="1"/>
              <a:t>VCE IT Theory Slideshows</a:t>
            </a:r>
          </a:p>
        </p:txBody>
      </p:sp>
      <p:sp>
        <p:nvSpPr>
          <p:cNvPr id="3" name="Subtitle 2"/>
          <p:cNvSpPr>
            <a:spLocks noGrp="1"/>
          </p:cNvSpPr>
          <p:nvPr>
            <p:ph type="subTitle" idx="1"/>
          </p:nvPr>
        </p:nvSpPr>
        <p:spPr>
          <a:xfrm>
            <a:off x="1476375" y="5157788"/>
            <a:ext cx="6400800" cy="1700212"/>
          </a:xfrm>
        </p:spPr>
        <p:txBody>
          <a:bodyPr rtlCol="0">
            <a:normAutofit/>
          </a:bodyPr>
          <a:lstStyle/>
          <a:p>
            <a:pPr eaLnBrk="1" fontAlgn="auto" hangingPunct="1">
              <a:spcAft>
                <a:spcPts val="0"/>
              </a:spcAft>
              <a:defRPr/>
            </a:pPr>
            <a:r>
              <a:rPr lang="en-AU" sz="2400" dirty="0"/>
              <a:t>By Mark Kelly</a:t>
            </a:r>
          </a:p>
          <a:p>
            <a:pPr eaLnBrk="1" fontAlgn="auto" hangingPunct="1">
              <a:spcAft>
                <a:spcPts val="0"/>
              </a:spcAft>
              <a:buFont typeface="Arial" charset="0"/>
              <a:buNone/>
              <a:defRPr/>
            </a:pPr>
            <a:r>
              <a:rPr lang="en-AU" sz="2400" dirty="0"/>
              <a:t>mark@vceit.com</a:t>
            </a:r>
          </a:p>
          <a:p>
            <a:pPr eaLnBrk="1" fontAlgn="auto" hangingPunct="1">
              <a:spcAft>
                <a:spcPts val="0"/>
              </a:spcAft>
              <a:defRPr/>
            </a:pPr>
            <a:r>
              <a:rPr lang="en-AU" sz="2400" dirty="0"/>
              <a:t>Vceit.com</a:t>
            </a:r>
          </a:p>
        </p:txBody>
      </p:sp>
      <p:sp>
        <p:nvSpPr>
          <p:cNvPr id="4" name="Title 1"/>
          <p:cNvSpPr txBox="1">
            <a:spLocks/>
          </p:cNvSpPr>
          <p:nvPr/>
        </p:nvSpPr>
        <p:spPr>
          <a:xfrm>
            <a:off x="755650" y="1196975"/>
            <a:ext cx="7772400" cy="922338"/>
          </a:xfrm>
          <a:prstGeom prst="rect">
            <a:avLst/>
          </a:prstGeom>
        </p:spPr>
        <p:txBody>
          <a:bodyPr anchor="ctr">
            <a:normAutofit lnSpcReduction="10000"/>
          </a:bodyPr>
          <a:lstStyle/>
          <a:p>
            <a:pPr algn="ctr" fontAlgn="auto">
              <a:spcAft>
                <a:spcPts val="0"/>
              </a:spcAft>
              <a:defRPr/>
            </a:pPr>
            <a:r>
              <a:rPr lang="en-AU" sz="6000" i="1" dirty="0">
                <a:latin typeface="+mj-lt"/>
                <a:ea typeface="+mj-ea"/>
                <a:cs typeface="+mj-cs"/>
              </a:rPr>
              <a:t>Arrays</a:t>
            </a:r>
            <a:endParaRPr lang="en-AU" sz="3200" i="1" dirty="0">
              <a:latin typeface="+mj-lt"/>
              <a:ea typeface="+mj-ea"/>
              <a:cs typeface="+mj-cs"/>
            </a:endParaRPr>
          </a:p>
        </p:txBody>
      </p:sp>
      <p:pic>
        <p:nvPicPr>
          <p:cNvPr id="2053" name="Picture 6" descr="http://1.bp.blogspot.com/_kLg3mPfGL6E/S_nN7gNjwHI/AAAAAAAAALA/v3AcbLZ-kAc/s1600/one+dimension+arr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065338"/>
            <a:ext cx="73152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AU" altLang="en-US"/>
              <a:t>Add up costs with a loop</a:t>
            </a:r>
          </a:p>
        </p:txBody>
      </p:sp>
      <p:sp>
        <p:nvSpPr>
          <p:cNvPr id="11267" name="Content Placeholder 2"/>
          <p:cNvSpPr>
            <a:spLocks noGrp="1"/>
          </p:cNvSpPr>
          <p:nvPr>
            <p:ph idx="1"/>
          </p:nvPr>
        </p:nvSpPr>
        <p:spPr>
          <a:xfrm>
            <a:off x="179388" y="1600200"/>
            <a:ext cx="8964612" cy="4525963"/>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WHILE counter &lt;= 12</a:t>
            </a:r>
          </a:p>
          <a:p>
            <a:pPr>
              <a:buFont typeface="Arial" panose="020B0604020202020204" pitchFamily="34" charset="0"/>
              <a:buNone/>
            </a:pPr>
            <a:endParaRPr lang="en-AU" altLang="en-US"/>
          </a:p>
          <a:p>
            <a:pPr>
              <a:buFont typeface="Arial" panose="020B0604020202020204" pitchFamily="34" charset="0"/>
              <a:buNone/>
            </a:pPr>
            <a:r>
              <a:rPr lang="en-AU" altLang="en-US"/>
              <a:t>You could work with 12 or a million items with the </a:t>
            </a:r>
            <a:r>
              <a:rPr lang="en-AU" altLang="en-US" b="1"/>
              <a:t>same number of lines of code</a:t>
            </a:r>
            <a:r>
              <a:rPr lang="en-AU" alt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b="1">
                <a:latin typeface="Courier New" panose="02070309020205020404" pitchFamily="49" charset="0"/>
                <a:cs typeface="Courier New" panose="02070309020205020404" pitchFamily="49" charset="0"/>
              </a:rPr>
              <a:t>Counter ←</a:t>
            </a:r>
            <a:r>
              <a:rPr lang="en-AU" altLang="en-US" b="1"/>
              <a:t> </a:t>
            </a:r>
            <a:r>
              <a:rPr lang="en-AU" altLang="en-US" b="1">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WHILE counter &lt;= 12</a:t>
            </a:r>
          </a:p>
          <a:p>
            <a:endParaRPr lang="en-AU" altLang="en-US"/>
          </a:p>
        </p:txBody>
      </p:sp>
      <p:sp>
        <p:nvSpPr>
          <p:cNvPr id="12291" name="TextBox 3"/>
          <p:cNvSpPr txBox="1">
            <a:spLocks noChangeArrowheads="1"/>
          </p:cNvSpPr>
          <p:nvPr/>
        </p:nvSpPr>
        <p:spPr bwMode="auto">
          <a:xfrm>
            <a:off x="4356100" y="836613"/>
            <a:ext cx="345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a:solidFill>
                  <a:srgbClr val="FF0000"/>
                </a:solidFill>
              </a:rPr>
              <a:t>Initialise counter value</a:t>
            </a:r>
            <a:endParaRPr lang="en-AU"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b="1">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WHILE counter &lt;= 12</a:t>
            </a:r>
          </a:p>
          <a:p>
            <a:endParaRPr lang="en-AU" altLang="en-US"/>
          </a:p>
        </p:txBody>
      </p:sp>
      <p:sp>
        <p:nvSpPr>
          <p:cNvPr id="13315" name="TextBox 3"/>
          <p:cNvSpPr txBox="1">
            <a:spLocks noChangeArrowheads="1"/>
          </p:cNvSpPr>
          <p:nvPr/>
        </p:nvSpPr>
        <p:spPr bwMode="auto">
          <a:xfrm>
            <a:off x="4284663" y="1341438"/>
            <a:ext cx="3455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a:solidFill>
                  <a:srgbClr val="FF0000"/>
                </a:solidFill>
              </a:rPr>
              <a:t>Initialise total value</a:t>
            </a:r>
            <a:endParaRPr lang="en-AU" altLang="en-US">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b="1">
                <a:latin typeface="Courier New" panose="02070309020205020404" pitchFamily="49" charset="0"/>
                <a:cs typeface="Courier New" panose="02070309020205020404" pitchFamily="49" charset="0"/>
              </a:rPr>
              <a:t>LOOP</a:t>
            </a:r>
            <a:r>
              <a:rPr lang="en-AU" altLang="en-US">
                <a:latin typeface="Courier New" panose="02070309020205020404" pitchFamily="49" charset="0"/>
                <a:cs typeface="Courier New" panose="02070309020205020404" pitchFamily="49" charset="0"/>
              </a:rPr>
              <a:t>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WHILE counter &lt;= 12</a:t>
            </a:r>
          </a:p>
          <a:p>
            <a:endParaRPr lang="en-AU" altLang="en-US"/>
          </a:p>
        </p:txBody>
      </p:sp>
      <p:sp>
        <p:nvSpPr>
          <p:cNvPr id="14339" name="TextBox 3"/>
          <p:cNvSpPr txBox="1">
            <a:spLocks noChangeArrowheads="1"/>
          </p:cNvSpPr>
          <p:nvPr/>
        </p:nvSpPr>
        <p:spPr bwMode="auto">
          <a:xfrm>
            <a:off x="4211638" y="1773238"/>
            <a:ext cx="3455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START THE LOOP</a:t>
            </a:r>
            <a:endParaRPr lang="en-AU"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a:t>
            </a:r>
            <a:r>
              <a:rPr lang="en-AU" altLang="en-US" b="1">
                <a:latin typeface="Courier New" panose="02070309020205020404" pitchFamily="49" charset="0"/>
                <a:cs typeface="Courier New" panose="02070309020205020404" pitchFamily="49" charset="0"/>
              </a:rPr>
              <a:t>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WHILE counter &lt;= 12</a:t>
            </a:r>
          </a:p>
          <a:p>
            <a:endParaRPr lang="en-AU" altLang="en-US"/>
          </a:p>
        </p:txBody>
      </p:sp>
      <p:sp>
        <p:nvSpPr>
          <p:cNvPr id="15363" name="TextBox 3"/>
          <p:cNvSpPr txBox="1">
            <a:spLocks noChangeArrowheads="1"/>
          </p:cNvSpPr>
          <p:nvPr/>
        </p:nvSpPr>
        <p:spPr bwMode="auto">
          <a:xfrm>
            <a:off x="5508625" y="3716338"/>
            <a:ext cx="3455988"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Replace value of TOTAL with the value of total plus COST array’s slot 1.</a:t>
            </a:r>
          </a:p>
          <a:p>
            <a:pPr eaLnBrk="1" hangingPunct="1"/>
            <a:r>
              <a:rPr lang="en-AU" altLang="en-US" sz="2400" b="1">
                <a:solidFill>
                  <a:srgbClr val="FF0000"/>
                </a:solidFill>
              </a:rPr>
              <a:t>Equal to</a:t>
            </a:r>
          </a:p>
          <a:p>
            <a:pPr eaLnBrk="1" hangingPunct="1"/>
            <a:r>
              <a:rPr lang="en-AU" altLang="en-US" b="1">
                <a:solidFill>
                  <a:srgbClr val="FF0000"/>
                </a:solidFill>
                <a:latin typeface="Courier New" panose="02070309020205020404" pitchFamily="49" charset="0"/>
                <a:cs typeface="Courier New" panose="02070309020205020404" pitchFamily="49" charset="0"/>
              </a:rPr>
              <a:t>TOTAL ← TOTAL + COST[1]</a:t>
            </a:r>
            <a:endParaRPr lang="en-AU"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a:t>
            </a:r>
            <a:r>
              <a:rPr lang="en-AU" altLang="en-US" b="1">
                <a:latin typeface="Courier New" panose="02070309020205020404" pitchFamily="49" charset="0"/>
                <a:cs typeface="Courier New" panose="02070309020205020404" pitchFamily="49" charset="0"/>
              </a:rPr>
              <a:t>Counter ← Counter + 1</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WHILE counter &lt;= 12</a:t>
            </a:r>
          </a:p>
          <a:p>
            <a:endParaRPr lang="en-AU" altLang="en-US"/>
          </a:p>
        </p:txBody>
      </p:sp>
      <p:sp>
        <p:nvSpPr>
          <p:cNvPr id="16387" name="TextBox 3"/>
          <p:cNvSpPr txBox="1">
            <a:spLocks noChangeArrowheads="1"/>
          </p:cNvSpPr>
          <p:nvPr/>
        </p:nvSpPr>
        <p:spPr bwMode="auto">
          <a:xfrm>
            <a:off x="5508625" y="3716338"/>
            <a:ext cx="3455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Increment counter – now = 2</a:t>
            </a:r>
            <a:endParaRPr lang="en-AU" altLang="en-US"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b="1">
                <a:latin typeface="Courier New" panose="02070309020205020404" pitchFamily="49" charset="0"/>
                <a:cs typeface="Courier New" panose="02070309020205020404" pitchFamily="49" charset="0"/>
              </a:rPr>
              <a:t>WHILE counter &lt;= 12</a:t>
            </a:r>
          </a:p>
          <a:p>
            <a:endParaRPr lang="en-AU" altLang="en-US"/>
          </a:p>
        </p:txBody>
      </p:sp>
      <p:sp>
        <p:nvSpPr>
          <p:cNvPr id="17411" name="TextBox 3"/>
          <p:cNvSpPr txBox="1">
            <a:spLocks noChangeArrowheads="1"/>
          </p:cNvSpPr>
          <p:nvPr/>
        </p:nvSpPr>
        <p:spPr bwMode="auto">
          <a:xfrm>
            <a:off x="5688013" y="4005263"/>
            <a:ext cx="34559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Counter = 2 so it is less than or equal to 12, so it loops back to the LOOP statement</a:t>
            </a:r>
            <a:endParaRPr lang="en-AU" altLang="en-US"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b="1">
                <a:latin typeface="Courier New" panose="02070309020205020404" pitchFamily="49" charset="0"/>
                <a:cs typeface="Courier New" panose="02070309020205020404" pitchFamily="49" charset="0"/>
              </a:rPr>
              <a:t>LOOP</a:t>
            </a:r>
            <a:r>
              <a:rPr lang="en-AU" altLang="en-US">
                <a:latin typeface="Courier New" panose="02070309020205020404" pitchFamily="49" charset="0"/>
                <a:cs typeface="Courier New" panose="02070309020205020404" pitchFamily="49" charset="0"/>
              </a:rPr>
              <a:t>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WHILE counter &lt;= 12</a:t>
            </a:r>
          </a:p>
          <a:p>
            <a:endParaRPr lang="en-AU" altLang="en-US"/>
          </a:p>
        </p:txBody>
      </p:sp>
      <p:sp>
        <p:nvSpPr>
          <p:cNvPr id="18435" name="TextBox 3"/>
          <p:cNvSpPr txBox="1">
            <a:spLocks noChangeArrowheads="1"/>
          </p:cNvSpPr>
          <p:nvPr/>
        </p:nvSpPr>
        <p:spPr bwMode="auto">
          <a:xfrm>
            <a:off x="2916238" y="1773238"/>
            <a:ext cx="3455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Second time around</a:t>
            </a:r>
            <a:endParaRPr lang="en-AU" altLang="en-US" b="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a:t>
            </a:r>
            <a:r>
              <a:rPr lang="en-AU" altLang="en-US" b="1">
                <a:latin typeface="Courier New" panose="02070309020205020404" pitchFamily="49" charset="0"/>
                <a:cs typeface="Courier New" panose="02070309020205020404" pitchFamily="49" charset="0"/>
              </a:rPr>
              <a:t>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WHILE counter &lt;= 12</a:t>
            </a:r>
          </a:p>
          <a:p>
            <a:endParaRPr lang="en-AU" altLang="en-US"/>
          </a:p>
        </p:txBody>
      </p:sp>
      <p:sp>
        <p:nvSpPr>
          <p:cNvPr id="19459" name="TextBox 3"/>
          <p:cNvSpPr txBox="1">
            <a:spLocks noChangeArrowheads="1"/>
          </p:cNvSpPr>
          <p:nvPr/>
        </p:nvSpPr>
        <p:spPr bwMode="auto">
          <a:xfrm>
            <a:off x="5364163" y="3933825"/>
            <a:ext cx="345598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Replace value of TOTAL with the value of total plus COST array’s slot 2.</a:t>
            </a:r>
          </a:p>
          <a:p>
            <a:pPr eaLnBrk="1" hangingPunct="1"/>
            <a:r>
              <a:rPr lang="en-AU" altLang="en-US" sz="2400" b="1">
                <a:solidFill>
                  <a:srgbClr val="FF0000"/>
                </a:solidFill>
              </a:rPr>
              <a:t>Equal to</a:t>
            </a:r>
          </a:p>
          <a:p>
            <a:pPr eaLnBrk="1" hangingPunct="1"/>
            <a:r>
              <a:rPr lang="en-AU" altLang="en-US" b="1">
                <a:solidFill>
                  <a:srgbClr val="FF0000"/>
                </a:solidFill>
                <a:latin typeface="Courier New" panose="02070309020205020404" pitchFamily="49" charset="0"/>
                <a:cs typeface="Courier New" panose="02070309020205020404" pitchFamily="49" charset="0"/>
              </a:rPr>
              <a:t>TOTAL ← TOTAL + COST[2]</a:t>
            </a:r>
            <a:endParaRPr lang="en-AU" altLang="en-US" b="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765175"/>
            <a:ext cx="8686800" cy="5360988"/>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a:t>
            </a:r>
            <a:r>
              <a:rPr lang="en-AU" altLang="en-US" b="1">
                <a:latin typeface="Courier New" panose="02070309020205020404" pitchFamily="49" charset="0"/>
                <a:cs typeface="Courier New" panose="02070309020205020404" pitchFamily="49" charset="0"/>
              </a:rPr>
              <a:t>Counter ← Counter + 1</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WHILE counter &lt;= 12</a:t>
            </a:r>
          </a:p>
          <a:p>
            <a:endParaRPr lang="en-AU" altLang="en-US"/>
          </a:p>
        </p:txBody>
      </p:sp>
      <p:sp>
        <p:nvSpPr>
          <p:cNvPr id="20483" name="TextBox 3"/>
          <p:cNvSpPr txBox="1">
            <a:spLocks noChangeArrowheads="1"/>
          </p:cNvSpPr>
          <p:nvPr/>
        </p:nvSpPr>
        <p:spPr bwMode="auto">
          <a:xfrm>
            <a:off x="5364163" y="3933825"/>
            <a:ext cx="34559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Increment counter again, now = 3</a:t>
            </a:r>
            <a:endParaRPr lang="en-AU" altLang="en-US"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p:txBody>
          <a:bodyPr/>
          <a:lstStyle/>
          <a:p>
            <a:r>
              <a:rPr lang="en-AU" altLang="en-US"/>
              <a:t>Variables</a:t>
            </a:r>
          </a:p>
          <a:p>
            <a:r>
              <a:rPr lang="en-AU" altLang="en-US"/>
              <a:t>Arrays – 1 and 2 dimensional</a:t>
            </a:r>
          </a:p>
          <a:p>
            <a:r>
              <a:rPr lang="en-AU" altLang="en-US"/>
              <a:t>VB objects – textbox, listbox etc</a:t>
            </a:r>
          </a:p>
        </p:txBody>
      </p:sp>
      <p:sp>
        <p:nvSpPr>
          <p:cNvPr id="3075" name="Title 1"/>
          <p:cNvSpPr>
            <a:spLocks noGrp="1"/>
          </p:cNvSpPr>
          <p:nvPr>
            <p:ph type="title"/>
          </p:nvPr>
        </p:nvSpPr>
        <p:spPr/>
        <p:txBody>
          <a:bodyPr/>
          <a:lstStyle/>
          <a:p>
            <a:r>
              <a:rPr lang="en-AU" altLang="en-US"/>
              <a:t>Data Storage Structures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692150"/>
            <a:ext cx="8686800" cy="5362575"/>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b="1">
                <a:latin typeface="Courier New" panose="02070309020205020404" pitchFamily="49" charset="0"/>
                <a:cs typeface="Courier New" panose="02070309020205020404" pitchFamily="49" charset="0"/>
              </a:rPr>
              <a:t>WHILE counter &lt;= 12</a:t>
            </a:r>
          </a:p>
          <a:p>
            <a:pPr>
              <a:buFont typeface="Arial" panose="020B0604020202020204" pitchFamily="34" charset="0"/>
              <a:buNone/>
            </a:pPr>
            <a:endParaRPr lang="en-AU" altLang="en-US"/>
          </a:p>
        </p:txBody>
      </p:sp>
      <p:sp>
        <p:nvSpPr>
          <p:cNvPr id="21507" name="TextBox 3"/>
          <p:cNvSpPr txBox="1">
            <a:spLocks noChangeArrowheads="1"/>
          </p:cNvSpPr>
          <p:nvPr/>
        </p:nvSpPr>
        <p:spPr bwMode="auto">
          <a:xfrm>
            <a:off x="5148263" y="4508500"/>
            <a:ext cx="34559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Counter = 3 still less than 12 so do it all again… until counter&gt;12</a:t>
            </a:r>
            <a:endParaRPr lang="en-AU" altLang="en-US" b="1">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AU" altLang="en-US"/>
              <a:t>And so on…</a:t>
            </a:r>
          </a:p>
        </p:txBody>
      </p:sp>
      <p:sp>
        <p:nvSpPr>
          <p:cNvPr id="22531" name="Content Placeholder 2"/>
          <p:cNvSpPr>
            <a:spLocks noGrp="1"/>
          </p:cNvSpPr>
          <p:nvPr>
            <p:ph idx="1"/>
          </p:nvPr>
        </p:nvSpPr>
        <p:spPr/>
        <p:txBody>
          <a:bodyPr/>
          <a:lstStyle/>
          <a:p>
            <a:r>
              <a:rPr lang="en-AU" altLang="en-US"/>
              <a:t>Time passes, the counter  is incremented to 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692150"/>
            <a:ext cx="8686800" cy="5362575"/>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b="1">
                <a:latin typeface="Courier New" panose="02070309020205020404" pitchFamily="49" charset="0"/>
                <a:cs typeface="Courier New" panose="02070309020205020404" pitchFamily="49" charset="0"/>
              </a:rPr>
              <a:t>WHILE counter &lt;= 12</a:t>
            </a:r>
          </a:p>
          <a:p>
            <a:pPr>
              <a:buFont typeface="Arial" panose="020B0604020202020204" pitchFamily="34" charset="0"/>
              <a:buNone/>
            </a:pPr>
            <a:endParaRPr lang="en-AU" altLang="en-US"/>
          </a:p>
        </p:txBody>
      </p:sp>
      <p:sp>
        <p:nvSpPr>
          <p:cNvPr id="23555" name="TextBox 3"/>
          <p:cNvSpPr txBox="1">
            <a:spLocks noChangeArrowheads="1"/>
          </p:cNvSpPr>
          <p:nvPr/>
        </p:nvSpPr>
        <p:spPr bwMode="auto">
          <a:xfrm>
            <a:off x="5148263" y="4508500"/>
            <a:ext cx="34559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Counter = 12, so it’s still within the looping range</a:t>
            </a:r>
            <a:endParaRPr lang="en-AU" altLang="en-US"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765175"/>
            <a:ext cx="8229600" cy="5360988"/>
          </a:xfrm>
        </p:spPr>
        <p:txBody>
          <a:bodyPr/>
          <a:lstStyle/>
          <a:p>
            <a:r>
              <a:rPr lang="en-AU" altLang="en-US"/>
              <a:t>It loops one more time and finally counter gets incremented to 13.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692150"/>
            <a:ext cx="8686800" cy="5362575"/>
          </a:xfrm>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Counter ←</a:t>
            </a:r>
            <a:r>
              <a:rPr lang="en-AU" altLang="en-US"/>
              <a:t> </a:t>
            </a:r>
            <a:r>
              <a:rPr lang="en-AU" altLang="en-US">
                <a:latin typeface="Courier New" panose="02070309020205020404" pitchFamily="49" charset="0"/>
                <a:cs typeface="Courier New" panose="02070309020205020404" pitchFamily="49" charset="0"/>
              </a:rPr>
              <a:t> 1</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total ← 0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LOOP </a:t>
            </a:r>
            <a:br>
              <a:rPr lang="en-AU" altLang="en-US">
                <a:latin typeface="Courier New" panose="02070309020205020404" pitchFamily="49" charset="0"/>
                <a:cs typeface="Courier New" panose="02070309020205020404" pitchFamily="49" charset="0"/>
              </a:rPr>
            </a:b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Counter ← Counter + 1</a:t>
            </a:r>
          </a:p>
          <a:p>
            <a:pPr>
              <a:buFont typeface="Arial" panose="020B0604020202020204" pitchFamily="34" charset="0"/>
              <a:buNone/>
            </a:pPr>
            <a:r>
              <a:rPr lang="en-AU" altLang="en-US" b="1">
                <a:latin typeface="Courier New" panose="02070309020205020404" pitchFamily="49" charset="0"/>
                <a:cs typeface="Courier New" panose="02070309020205020404" pitchFamily="49" charset="0"/>
              </a:rPr>
              <a:t>WHILE counter &lt;= 12</a:t>
            </a:r>
          </a:p>
          <a:p>
            <a:pPr>
              <a:buFont typeface="Arial" panose="020B0604020202020204" pitchFamily="34" charset="0"/>
              <a:buNone/>
            </a:pPr>
            <a:endParaRPr lang="en-AU" altLang="en-US"/>
          </a:p>
        </p:txBody>
      </p:sp>
      <p:sp>
        <p:nvSpPr>
          <p:cNvPr id="25603" name="TextBox 3"/>
          <p:cNvSpPr txBox="1">
            <a:spLocks noChangeArrowheads="1"/>
          </p:cNvSpPr>
          <p:nvPr/>
        </p:nvSpPr>
        <p:spPr bwMode="auto">
          <a:xfrm>
            <a:off x="539750" y="4076700"/>
            <a:ext cx="42481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400" b="1">
                <a:solidFill>
                  <a:srgbClr val="FF0000"/>
                </a:solidFill>
              </a:rPr>
              <a:t>Counter = 13 so it fails the WHILE test and drops down to the following line of code.</a:t>
            </a:r>
            <a:endParaRPr lang="en-AU" altLang="en-US" b="1">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AU" altLang="en-US"/>
              <a:t>Or, more elegantly (in VB)</a:t>
            </a:r>
          </a:p>
        </p:txBody>
      </p:sp>
      <p:sp>
        <p:nvSpPr>
          <p:cNvPr id="26627" name="Content Placeholder 2"/>
          <p:cNvSpPr>
            <a:spLocks noGrp="1"/>
          </p:cNvSpPr>
          <p:nvPr>
            <p:ph idx="1"/>
          </p:nvPr>
        </p:nvSpPr>
        <p:spPr/>
        <p:txBody>
          <a:bodyPr/>
          <a:lstStyle/>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DIM counter AS INTEGER = 0</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Total = 0</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FOR  counter = 1 TO 12</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	Total = Total + COST(counter)</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NEXT</a:t>
            </a:r>
          </a:p>
          <a:p>
            <a:pPr>
              <a:buFont typeface="Arial" panose="020B0604020202020204" pitchFamily="34" charset="0"/>
              <a:buNone/>
            </a:pPr>
            <a:r>
              <a:rPr lang="en-AU"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AU" altLang="en-US" b="1"/>
              <a:t>Array dimensions</a:t>
            </a:r>
          </a:p>
        </p:txBody>
      </p:sp>
      <p:sp>
        <p:nvSpPr>
          <p:cNvPr id="27651" name="Content Placeholder 2"/>
          <p:cNvSpPr>
            <a:spLocks noGrp="1"/>
          </p:cNvSpPr>
          <p:nvPr>
            <p:ph idx="1"/>
          </p:nvPr>
        </p:nvSpPr>
        <p:spPr/>
        <p:txBody>
          <a:bodyPr/>
          <a:lstStyle/>
          <a:p>
            <a:r>
              <a:rPr lang="en-AU" altLang="en-US"/>
              <a:t>The COST array above is an example of a </a:t>
            </a:r>
            <a:r>
              <a:rPr lang="en-AU" altLang="en-US" b="1"/>
              <a:t>one dimensional</a:t>
            </a:r>
            <a:r>
              <a:rPr lang="en-AU" altLang="en-US"/>
              <a:t> array. </a:t>
            </a:r>
          </a:p>
          <a:p>
            <a:r>
              <a:rPr lang="en-AU" altLang="en-US"/>
              <a:t>Arrays, however, can have two, three or more dimensions.</a:t>
            </a:r>
          </a:p>
          <a:p>
            <a:endParaRPr lang="en-AU" altLang="en-US"/>
          </a:p>
          <a:p>
            <a:endParaRPr lang="en-AU"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922337"/>
          </a:xfrm>
        </p:spPr>
        <p:txBody>
          <a:bodyPr/>
          <a:lstStyle/>
          <a:p>
            <a:r>
              <a:rPr lang="en-AU" altLang="en-US" b="1"/>
              <a:t>For example</a:t>
            </a:r>
          </a:p>
        </p:txBody>
      </p:sp>
      <p:sp>
        <p:nvSpPr>
          <p:cNvPr id="28675" name="Content Placeholder 2"/>
          <p:cNvSpPr>
            <a:spLocks noGrp="1"/>
          </p:cNvSpPr>
          <p:nvPr>
            <p:ph idx="1"/>
          </p:nvPr>
        </p:nvSpPr>
        <p:spPr/>
        <p:txBody>
          <a:bodyPr/>
          <a:lstStyle/>
          <a:p>
            <a:r>
              <a:rPr lang="en-AU" altLang="en-US"/>
              <a:t>Consider the need to store 3 values for each of 12 months (e.g. rent, phone costs, transport). </a:t>
            </a:r>
          </a:p>
          <a:p>
            <a:r>
              <a:rPr lang="en-AU" altLang="en-US"/>
              <a:t>You need 36 storage locations. If you created 36 discrete (separate) variables, there would be a lot of typing, and you would have very little power to manipulate the data.</a:t>
            </a:r>
          </a:p>
          <a:p>
            <a:r>
              <a:rPr lang="en-AU" altLang="en-US"/>
              <a:t>However, create a two dimensional array like this... COSTS[12,3]</a:t>
            </a:r>
          </a:p>
          <a:p>
            <a:endParaRPr lang="en-AU" altLang="en-US"/>
          </a:p>
          <a:p>
            <a:endParaRPr lang="en-AU" altLang="en-US"/>
          </a:p>
          <a:p>
            <a:endParaRPr lang="en-A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AU" altLang="en-US"/>
          </a:p>
        </p:txBody>
      </p:sp>
      <p:sp>
        <p:nvSpPr>
          <p:cNvPr id="29699" name="Content Placeholder 2"/>
          <p:cNvSpPr>
            <a:spLocks noGrp="1"/>
          </p:cNvSpPr>
          <p:nvPr>
            <p:ph idx="1"/>
          </p:nvPr>
        </p:nvSpPr>
        <p:spPr/>
        <p:txBody>
          <a:bodyPr/>
          <a:lstStyle/>
          <a:p>
            <a:r>
              <a:rPr lang="en-AU" altLang="en-US"/>
              <a:t>Think of it like a table with 12 rows (or columns) and 3 columns (or rows). Cells in the array are addressed Melways-style by referring to the row/column num.</a:t>
            </a:r>
          </a:p>
          <a:p>
            <a:endParaRPr lang="en-AU" altLang="en-US"/>
          </a:p>
          <a:p>
            <a:endParaRPr lang="en-AU"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AU" altLang="en-US"/>
              <a:t>Like this</a:t>
            </a:r>
          </a:p>
        </p:txBody>
      </p:sp>
      <p:pic>
        <p:nvPicPr>
          <p:cNvPr id="307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12875"/>
            <a:ext cx="9248775" cy="4237038"/>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850900"/>
          </a:xfrm>
        </p:spPr>
        <p:txBody>
          <a:bodyPr/>
          <a:lstStyle/>
          <a:p>
            <a:r>
              <a:rPr lang="en-AU" altLang="en-US"/>
              <a:t>Variables</a:t>
            </a:r>
          </a:p>
        </p:txBody>
      </p:sp>
      <p:sp>
        <p:nvSpPr>
          <p:cNvPr id="4099" name="Content Placeholder 2"/>
          <p:cNvSpPr>
            <a:spLocks noGrp="1"/>
          </p:cNvSpPr>
          <p:nvPr>
            <p:ph idx="1"/>
          </p:nvPr>
        </p:nvSpPr>
        <p:spPr/>
        <p:txBody>
          <a:bodyPr/>
          <a:lstStyle/>
          <a:p>
            <a:r>
              <a:rPr lang="en-AU" altLang="en-US"/>
              <a:t>1 variable contains one piece of data</a:t>
            </a:r>
          </a:p>
          <a:p>
            <a:r>
              <a:rPr lang="en-AU" altLang="en-US"/>
              <a:t>Accessed by individual name</a:t>
            </a:r>
          </a:p>
          <a:p>
            <a:r>
              <a:rPr lang="en-AU" altLang="en-US"/>
              <a:t>Not good when you need to group large quantities of related data</a:t>
            </a:r>
          </a:p>
          <a:p>
            <a:r>
              <a:rPr lang="en-AU" altLang="en-US"/>
              <a:t>Cannot work on a group of variables in one operation.</a:t>
            </a:r>
          </a:p>
          <a:p>
            <a:endParaRPr lang="en-AU"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AU" altLang="en-US" b="1"/>
              <a:t>More dimensions, more loops!</a:t>
            </a:r>
          </a:p>
        </p:txBody>
      </p:sp>
      <p:sp>
        <p:nvSpPr>
          <p:cNvPr id="31747" name="Content Placeholder 2"/>
          <p:cNvSpPr>
            <a:spLocks noGrp="1"/>
          </p:cNvSpPr>
          <p:nvPr>
            <p:ph idx="1"/>
          </p:nvPr>
        </p:nvSpPr>
        <p:spPr>
          <a:xfrm>
            <a:off x="0" y="1600200"/>
            <a:ext cx="9144000" cy="4525963"/>
          </a:xfrm>
        </p:spPr>
        <p:txBody>
          <a:bodyPr/>
          <a:lstStyle/>
          <a:p>
            <a:r>
              <a:rPr lang="en-AU" altLang="en-US"/>
              <a:t>Now you can add the grand total using 2 nested loops - one inside the other. Here I'll use BASIC's FOR..NEXT loop.</a:t>
            </a:r>
          </a:p>
          <a:p>
            <a:pPr>
              <a:buFont typeface="Arial" panose="020B0604020202020204" pitchFamily="34" charset="0"/>
              <a:buNone/>
            </a:pPr>
            <a:endParaRPr lang="en-AU" altLang="en-US"/>
          </a:p>
          <a:p>
            <a:r>
              <a:rPr lang="en-AU" altLang="en-US" sz="2400">
                <a:latin typeface="Courier New" panose="02070309020205020404" pitchFamily="49" charset="0"/>
                <a:cs typeface="Courier New" panose="02070309020205020404" pitchFamily="49" charset="0"/>
              </a:rPr>
              <a:t>FOR </a:t>
            </a:r>
            <a:r>
              <a:rPr lang="en-AU" altLang="en-US" sz="2400" i="1">
                <a:latin typeface="Courier New" panose="02070309020205020404" pitchFamily="49" charset="0"/>
                <a:cs typeface="Courier New" panose="02070309020205020404" pitchFamily="49" charset="0"/>
              </a:rPr>
              <a:t>monthnum</a:t>
            </a:r>
            <a:r>
              <a:rPr lang="en-AU" altLang="en-US" sz="2400">
                <a:latin typeface="Courier New" panose="02070309020205020404" pitchFamily="49" charset="0"/>
                <a:cs typeface="Courier New" panose="02070309020205020404" pitchFamily="49" charset="0"/>
              </a:rPr>
              <a:t> = 1 to 12</a:t>
            </a:r>
            <a:br>
              <a:rPr lang="en-AU" altLang="en-US" sz="2400">
                <a:latin typeface="Courier New" panose="02070309020205020404" pitchFamily="49" charset="0"/>
                <a:cs typeface="Courier New" panose="02070309020205020404" pitchFamily="49" charset="0"/>
              </a:rPr>
            </a:br>
            <a:r>
              <a:rPr lang="en-AU" altLang="en-US" sz="2400">
                <a:latin typeface="Courier New" panose="02070309020205020404" pitchFamily="49" charset="0"/>
                <a:cs typeface="Courier New" panose="02070309020205020404" pitchFamily="49" charset="0"/>
              </a:rPr>
              <a:t>   FOR </a:t>
            </a:r>
            <a:r>
              <a:rPr lang="en-AU" altLang="en-US" sz="2400" i="1">
                <a:latin typeface="Courier New" panose="02070309020205020404" pitchFamily="49" charset="0"/>
                <a:cs typeface="Courier New" panose="02070309020205020404" pitchFamily="49" charset="0"/>
              </a:rPr>
              <a:t>costnum</a:t>
            </a:r>
            <a:r>
              <a:rPr lang="en-AU" altLang="en-US" sz="2400">
                <a:latin typeface="Courier New" panose="02070309020205020404" pitchFamily="49" charset="0"/>
                <a:cs typeface="Courier New" panose="02070309020205020404" pitchFamily="49" charset="0"/>
              </a:rPr>
              <a:t> = 1 to 3</a:t>
            </a:r>
            <a:br>
              <a:rPr lang="en-AU" altLang="en-US" sz="2400">
                <a:latin typeface="Courier New" panose="02070309020205020404" pitchFamily="49" charset="0"/>
                <a:cs typeface="Courier New" panose="02070309020205020404" pitchFamily="49" charset="0"/>
              </a:rPr>
            </a:br>
            <a:r>
              <a:rPr lang="en-AU" altLang="en-US" sz="2400">
                <a:latin typeface="Courier New" panose="02070309020205020404" pitchFamily="49" charset="0"/>
                <a:cs typeface="Courier New" panose="02070309020205020404" pitchFamily="49" charset="0"/>
              </a:rPr>
              <a:t>    total = total + COST[monthnum, costnum]</a:t>
            </a:r>
            <a:br>
              <a:rPr lang="en-AU" altLang="en-US" sz="2400">
                <a:latin typeface="Courier New" panose="02070309020205020404" pitchFamily="49" charset="0"/>
                <a:cs typeface="Courier New" panose="02070309020205020404" pitchFamily="49" charset="0"/>
              </a:rPr>
            </a:br>
            <a:r>
              <a:rPr lang="en-AU" altLang="en-US" sz="2400">
                <a:latin typeface="Courier New" panose="02070309020205020404" pitchFamily="49" charset="0"/>
                <a:cs typeface="Courier New" panose="02070309020205020404" pitchFamily="49" charset="0"/>
              </a:rPr>
              <a:t>  NEXT costnum</a:t>
            </a:r>
            <a:br>
              <a:rPr lang="en-AU" altLang="en-US" sz="2400">
                <a:latin typeface="Courier New" panose="02070309020205020404" pitchFamily="49" charset="0"/>
                <a:cs typeface="Courier New" panose="02070309020205020404" pitchFamily="49" charset="0"/>
              </a:rPr>
            </a:br>
            <a:r>
              <a:rPr lang="en-AU" altLang="en-US" sz="2400">
                <a:latin typeface="Courier New" panose="02070309020205020404" pitchFamily="49" charset="0"/>
                <a:cs typeface="Courier New" panose="02070309020205020404" pitchFamily="49" charset="0"/>
              </a:rPr>
              <a:t>NEXT monthnum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AU" altLang="en-US"/>
          </a:p>
        </p:txBody>
      </p:sp>
      <p:sp>
        <p:nvSpPr>
          <p:cNvPr id="32771" name="Content Placeholder 2"/>
          <p:cNvSpPr>
            <a:spLocks noGrp="1"/>
          </p:cNvSpPr>
          <p:nvPr>
            <p:ph idx="1"/>
          </p:nvPr>
        </p:nvSpPr>
        <p:spPr/>
        <p:txBody>
          <a:bodyPr/>
          <a:lstStyle/>
          <a:p>
            <a:r>
              <a:rPr lang="en-AU" altLang="en-US"/>
              <a:t>The FOR statements each have a loop counter (monthnum and costnum). Each counter starts at the starting value (1) and goes up top the ending value (12 for the month loop and 3 for the cost loop).</a:t>
            </a:r>
          </a:p>
          <a:p>
            <a:endParaRPr lang="en-A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AU" altLang="en-US"/>
          </a:p>
        </p:txBody>
      </p:sp>
      <p:sp>
        <p:nvSpPr>
          <p:cNvPr id="33795" name="Content Placeholder 2"/>
          <p:cNvSpPr>
            <a:spLocks noGrp="1"/>
          </p:cNvSpPr>
          <p:nvPr>
            <p:ph idx="1"/>
          </p:nvPr>
        </p:nvSpPr>
        <p:spPr/>
        <p:txBody>
          <a:bodyPr/>
          <a:lstStyle/>
          <a:p>
            <a:r>
              <a:rPr lang="en-AU" altLang="en-US"/>
              <a:t>So the pair of loops begins. Monthnum is initialised to 1. The very next statement is another FOR so costnum is initialised to 1. The totalcost calculation is carried out, and it plugs in the current values of monthnum and costnum so you get </a:t>
            </a:r>
          </a:p>
          <a:p>
            <a:r>
              <a:rPr lang="en-AU" altLang="en-US"/>
              <a:t>    totalcost = totalcost + COST[1, 1]</a:t>
            </a:r>
            <a:br>
              <a:rPr lang="en-AU" altLang="en-US"/>
            </a:br>
            <a:r>
              <a:rPr lang="en-AU" altLang="en-US"/>
              <a:t>In other words, totalcost = totalcost + 20.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AU" altLang="en-US"/>
          </a:p>
        </p:txBody>
      </p:sp>
      <p:sp>
        <p:nvSpPr>
          <p:cNvPr id="34819" name="Content Placeholder 2"/>
          <p:cNvSpPr>
            <a:spLocks noGrp="1"/>
          </p:cNvSpPr>
          <p:nvPr>
            <p:ph idx="1"/>
          </p:nvPr>
        </p:nvSpPr>
        <p:spPr/>
        <p:txBody>
          <a:bodyPr/>
          <a:lstStyle/>
          <a:p>
            <a:r>
              <a:rPr lang="en-AU" altLang="en-US"/>
              <a:t>The "NEXT monthnum state" terminates the inner loop. It checks to see if the counter has reached its ending value. If not, it loops back to the matching FOR statement, increments the value of the counter (so costnum now is 2) and repeats, giving...</a:t>
            </a:r>
          </a:p>
          <a:p>
            <a:r>
              <a:rPr lang="en-AU" altLang="en-US"/>
              <a:t>    totalcost = totalcost + COST[1, 2]</a:t>
            </a:r>
            <a:br>
              <a:rPr lang="en-AU" altLang="en-US"/>
            </a:br>
            <a:r>
              <a:rPr lang="en-AU" altLang="en-US"/>
              <a:t>In other words, totalcost = totalcost + 30.</a:t>
            </a:r>
          </a:p>
          <a:p>
            <a:endParaRPr lang="en-AU" altLang="en-US"/>
          </a:p>
          <a:p>
            <a:endParaRPr lang="en-AU"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AU" altLang="en-US"/>
          </a:p>
        </p:txBody>
      </p:sp>
      <p:sp>
        <p:nvSpPr>
          <p:cNvPr id="35843" name="Content Placeholder 2"/>
          <p:cNvSpPr>
            <a:spLocks noGrp="1"/>
          </p:cNvSpPr>
          <p:nvPr>
            <p:ph idx="1"/>
          </p:nvPr>
        </p:nvSpPr>
        <p:spPr/>
        <p:txBody>
          <a:bodyPr/>
          <a:lstStyle/>
          <a:p>
            <a:r>
              <a:rPr lang="en-AU" altLang="en-US"/>
              <a:t>After the third loop of the costnum loop, its counter hits its max value and it drops down to the NEXT statement of the monthnum loop and that loop now terminates, checks whether it has finished, and loops back to start all over again, this time with monthnum = 2.</a:t>
            </a:r>
          </a:p>
          <a:p>
            <a:r>
              <a:rPr lang="en-AU" altLang="en-US"/>
              <a:t>So you can see that for each month that ticks by, three costs are processed.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AU" altLang="en-US"/>
          </a:p>
        </p:txBody>
      </p:sp>
      <p:sp>
        <p:nvSpPr>
          <p:cNvPr id="36867" name="Content Placeholder 2"/>
          <p:cNvSpPr>
            <a:spLocks noGrp="1"/>
          </p:cNvSpPr>
          <p:nvPr>
            <p:ph idx="1"/>
          </p:nvPr>
        </p:nvSpPr>
        <p:spPr/>
        <p:txBody>
          <a:bodyPr/>
          <a:lstStyle/>
          <a:p>
            <a:r>
              <a:rPr lang="en-AU" altLang="en-US"/>
              <a:t>Eventually, after all 3 costs are added for all 12 months, the monthnum loop finishes and the program continues.</a:t>
            </a:r>
          </a:p>
          <a:p>
            <a:r>
              <a:rPr lang="en-AU" altLang="en-US"/>
              <a:t>If you're still with me, good. We're ready for three dimensional arrays.</a:t>
            </a:r>
          </a:p>
          <a:p>
            <a:endParaRPr lang="en-AU" altLang="en-US"/>
          </a:p>
          <a:p>
            <a:endParaRPr lang="en-A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AU" altLang="en-US"/>
          </a:p>
        </p:txBody>
      </p:sp>
      <p:sp>
        <p:nvSpPr>
          <p:cNvPr id="37891" name="Content Placeholder 2"/>
          <p:cNvSpPr>
            <a:spLocks noGrp="1"/>
          </p:cNvSpPr>
          <p:nvPr>
            <p:ph idx="1"/>
          </p:nvPr>
        </p:nvSpPr>
        <p:spPr/>
        <p:txBody>
          <a:bodyPr/>
          <a:lstStyle/>
          <a:p>
            <a:r>
              <a:rPr lang="en-AU" altLang="en-US"/>
              <a:t>Imagine, as before, there are 3 costs over 12 months, but now there are a </a:t>
            </a:r>
            <a:r>
              <a:rPr lang="en-AU" altLang="en-US" b="1"/>
              <a:t>hundred</a:t>
            </a:r>
            <a:r>
              <a:rPr lang="en-AU" altLang="en-US"/>
              <a:t> years...</a:t>
            </a:r>
          </a:p>
          <a:p>
            <a:r>
              <a:rPr lang="en-AU" altLang="en-US"/>
              <a:t>That's 3600 values to process. Not easy with discrete variables. </a:t>
            </a:r>
          </a:p>
          <a:p>
            <a:r>
              <a:rPr lang="en-AU" altLang="en-US"/>
              <a:t>But with loops and an array, it's a doddle.</a:t>
            </a:r>
          </a:p>
          <a:p>
            <a:r>
              <a:rPr lang="en-AU" altLang="en-US"/>
              <a:t>Create the array:</a:t>
            </a:r>
          </a:p>
          <a:p>
            <a:r>
              <a:rPr lang="en-AU" altLang="en-US"/>
              <a:t>DIM COST[100,12,3]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AU" altLang="en-US"/>
          </a:p>
        </p:txBody>
      </p:sp>
      <p:sp>
        <p:nvSpPr>
          <p:cNvPr id="38915" name="Content Placeholder 2"/>
          <p:cNvSpPr>
            <a:spLocks noGrp="1"/>
          </p:cNvSpPr>
          <p:nvPr>
            <p:ph idx="1"/>
          </p:nvPr>
        </p:nvSpPr>
        <p:spPr/>
        <p:txBody>
          <a:bodyPr/>
          <a:lstStyle/>
          <a:p>
            <a:r>
              <a:rPr lang="en-AU" altLang="en-US"/>
              <a:t>For each of the 100 years, there are 12 months. For each month there are 3 costs.</a:t>
            </a:r>
          </a:p>
          <a:p>
            <a:r>
              <a:rPr lang="en-AU" altLang="en-US"/>
              <a:t>Then the turbo kicks in...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AU" altLang="en-US"/>
          </a:p>
        </p:txBody>
      </p:sp>
      <p:sp>
        <p:nvSpPr>
          <p:cNvPr id="39939" name="Content Placeholder 2"/>
          <p:cNvSpPr>
            <a:spLocks noGrp="1"/>
          </p:cNvSpPr>
          <p:nvPr>
            <p:ph idx="1"/>
          </p:nvPr>
        </p:nvSpPr>
        <p:spPr/>
        <p:txBody>
          <a:bodyPr/>
          <a:lstStyle/>
          <a:p>
            <a:r>
              <a:rPr lang="en-AU" altLang="en-US"/>
              <a:t>FOR year = 1 to 100</a:t>
            </a:r>
            <a:br>
              <a:rPr lang="en-AU" altLang="en-US"/>
            </a:br>
            <a:r>
              <a:rPr lang="en-AU" altLang="en-US"/>
              <a:t>  FOR month = 1 to 12</a:t>
            </a:r>
            <a:br>
              <a:rPr lang="en-AU" altLang="en-US"/>
            </a:br>
            <a:r>
              <a:rPr lang="en-AU" altLang="en-US"/>
              <a:t>    FOR cost = 1 to 3</a:t>
            </a:r>
            <a:br>
              <a:rPr lang="en-AU" altLang="en-US"/>
            </a:br>
            <a:r>
              <a:rPr lang="en-AU" altLang="en-US"/>
              <a:t>      totalcost += COST[year, month, cost]</a:t>
            </a:r>
            <a:br>
              <a:rPr lang="en-AU" altLang="en-US"/>
            </a:br>
            <a:r>
              <a:rPr lang="en-AU" altLang="en-US"/>
              <a:t>    NEXT cost</a:t>
            </a:r>
            <a:br>
              <a:rPr lang="en-AU" altLang="en-US"/>
            </a:br>
            <a:r>
              <a:rPr lang="en-AU" altLang="en-US"/>
              <a:t>  NEXT month</a:t>
            </a:r>
            <a:br>
              <a:rPr lang="en-AU" altLang="en-US"/>
            </a:br>
            <a:r>
              <a:rPr lang="en-AU" altLang="en-US"/>
              <a:t>NEXT year</a:t>
            </a:r>
          </a:p>
          <a:p>
            <a:endParaRPr lang="en-AU" altLang="en-US"/>
          </a:p>
          <a:p>
            <a:endParaRPr lang="en-AU" altLang="en-US"/>
          </a:p>
          <a:p>
            <a:endParaRPr lang="en-AU"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AU" altLang="en-US"/>
          </a:p>
        </p:txBody>
      </p:sp>
      <p:sp>
        <p:nvSpPr>
          <p:cNvPr id="40963" name="Content Placeholder 2"/>
          <p:cNvSpPr>
            <a:spLocks noGrp="1"/>
          </p:cNvSpPr>
          <p:nvPr>
            <p:ph idx="1"/>
          </p:nvPr>
        </p:nvSpPr>
        <p:spPr/>
        <p:txBody>
          <a:bodyPr/>
          <a:lstStyle/>
          <a:p>
            <a:r>
              <a:rPr lang="en-AU" altLang="en-US"/>
              <a:t>Look at the nested loops like a car's odometer counting kilometers.</a:t>
            </a:r>
          </a:p>
          <a:p>
            <a:r>
              <a:rPr lang="en-AU" altLang="en-US"/>
              <a:t>The innermost dial is spinning the fastest. Every time it hits '9', the next dial ticks over 1. When that dial passes '9', the next dial ticks over 1. That can continue for as many dials (loops) as you care to create (or your brain can handle). </a:t>
            </a:r>
          </a:p>
          <a:p>
            <a:endParaRPr lang="en-AU" altLang="en-US"/>
          </a:p>
          <a:p>
            <a:endParaRPr lang="en-AU" altLang="en-US"/>
          </a:p>
          <a:p>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AU" altLang="en-US"/>
              <a:t>Variables</a:t>
            </a:r>
          </a:p>
        </p:txBody>
      </p:sp>
      <p:sp>
        <p:nvSpPr>
          <p:cNvPr id="5123" name="Content Placeholder 2"/>
          <p:cNvSpPr>
            <a:spLocks noGrp="1"/>
          </p:cNvSpPr>
          <p:nvPr>
            <p:ph idx="1"/>
          </p:nvPr>
        </p:nvSpPr>
        <p:spPr/>
        <p:txBody>
          <a:bodyPr/>
          <a:lstStyle/>
          <a:p>
            <a:r>
              <a:rPr lang="en-AU" altLang="en-US"/>
              <a:t>You’d need code like this:</a:t>
            </a:r>
          </a:p>
          <a:p>
            <a:r>
              <a:rPr lang="en-AU" altLang="en-US">
                <a:latin typeface="Courier New" panose="02070309020205020404" pitchFamily="49" charset="0"/>
                <a:cs typeface="Courier New" panose="02070309020205020404" pitchFamily="49" charset="0"/>
              </a:rPr>
              <a:t>total_cost = fuel_expense + rent_costs + food_costs + insurance + repair_costs </a:t>
            </a:r>
          </a:p>
          <a:p>
            <a:r>
              <a:rPr lang="en-AU" altLang="en-US"/>
              <a:t>A lot of typing!</a:t>
            </a:r>
          </a:p>
          <a:p>
            <a:r>
              <a:rPr lang="en-AU" altLang="en-US"/>
              <a:t>Hard to manage 1000 costs…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AU" altLang="en-US"/>
          </a:p>
        </p:txBody>
      </p:sp>
      <p:sp>
        <p:nvSpPr>
          <p:cNvPr id="41987" name="Content Placeholder 2"/>
          <p:cNvSpPr>
            <a:spLocks noGrp="1"/>
          </p:cNvSpPr>
          <p:nvPr>
            <p:ph idx="1"/>
          </p:nvPr>
        </p:nvSpPr>
        <p:spPr/>
        <p:txBody>
          <a:bodyPr/>
          <a:lstStyle/>
          <a:p>
            <a:r>
              <a:rPr lang="en-AU" altLang="en-US"/>
              <a:t>Want an example of a 4 dimensional array?</a:t>
            </a:r>
          </a:p>
          <a:p>
            <a:r>
              <a:rPr lang="en-AU" altLang="en-US"/>
              <a:t>Think of the example above, but now the same data must be stored for 16 different departments in the organisation.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AU" altLang="en-US"/>
          </a:p>
        </p:txBody>
      </p:sp>
      <p:sp>
        <p:nvSpPr>
          <p:cNvPr id="43011" name="Content Placeholder 2"/>
          <p:cNvSpPr>
            <a:spLocks noGrp="1"/>
          </p:cNvSpPr>
          <p:nvPr>
            <p:ph idx="1"/>
          </p:nvPr>
        </p:nvSpPr>
        <p:spPr/>
        <p:txBody>
          <a:bodyPr/>
          <a:lstStyle/>
          <a:p>
            <a:r>
              <a:rPr lang="en-AU" altLang="en-US"/>
              <a:t>Five dimensional array?</a:t>
            </a:r>
          </a:p>
          <a:p>
            <a:r>
              <a:rPr lang="en-AU" altLang="en-US"/>
              <a:t>Same as above, but now there are branches of the organisation in 33 countries, each with 16 departments, each with 100 years, each with 12 months, each with 3 costs.</a:t>
            </a:r>
          </a:p>
          <a:p>
            <a:r>
              <a:rPr lang="en-AU" altLang="en-US"/>
              <a:t>Now we're up to 2,059,200 values - all controlled with a handful of lines like this...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AU" altLang="en-US"/>
          </a:p>
        </p:txBody>
      </p:sp>
      <p:sp>
        <p:nvSpPr>
          <p:cNvPr id="44035" name="Content Placeholder 2"/>
          <p:cNvSpPr>
            <a:spLocks noGrp="1"/>
          </p:cNvSpPr>
          <p:nvPr>
            <p:ph idx="1"/>
          </p:nvPr>
        </p:nvSpPr>
        <p:spPr/>
        <p:txBody>
          <a:bodyPr/>
          <a:lstStyle/>
          <a:p>
            <a:r>
              <a:rPr lang="en-AU" altLang="en-US" sz="2400"/>
              <a:t>FOR country = 1 to 33</a:t>
            </a:r>
            <a:br>
              <a:rPr lang="en-AU" altLang="en-US" sz="2400"/>
            </a:br>
            <a:r>
              <a:rPr lang="en-AU" altLang="en-US" sz="2400"/>
              <a:t>  FOR dept = 1 to 16</a:t>
            </a:r>
            <a:br>
              <a:rPr lang="en-AU" altLang="en-US" sz="2400"/>
            </a:br>
            <a:r>
              <a:rPr lang="en-AU" altLang="en-US" sz="2400"/>
              <a:t>    FOR year = 1 to 100</a:t>
            </a:r>
            <a:br>
              <a:rPr lang="en-AU" altLang="en-US" sz="2400"/>
            </a:br>
            <a:r>
              <a:rPr lang="en-AU" altLang="en-US" sz="2400"/>
              <a:t>          FOR month = 1 to 12</a:t>
            </a:r>
            <a:br>
              <a:rPr lang="en-AU" altLang="en-US" sz="2400"/>
            </a:br>
            <a:r>
              <a:rPr lang="en-AU" altLang="en-US" sz="2400"/>
              <a:t>      	     FOR cost = 1 to 3</a:t>
            </a:r>
            <a:br>
              <a:rPr lang="en-AU" altLang="en-US" sz="2400"/>
            </a:br>
            <a:r>
              <a:rPr lang="en-AU" altLang="en-US" sz="2400"/>
              <a:t>                 totalcost += COST[country, dept, year, month, cost]</a:t>
            </a:r>
            <a:br>
              <a:rPr lang="en-AU" altLang="en-US" sz="2400"/>
            </a:br>
            <a:r>
              <a:rPr lang="en-AU" altLang="en-US" sz="2400"/>
              <a:t>             NEXT cost</a:t>
            </a:r>
            <a:br>
              <a:rPr lang="en-AU" altLang="en-US" sz="2400"/>
            </a:br>
            <a:r>
              <a:rPr lang="en-AU" altLang="en-US" sz="2400"/>
              <a:t>        NEXT month</a:t>
            </a:r>
            <a:br>
              <a:rPr lang="en-AU" altLang="en-US" sz="2400"/>
            </a:br>
            <a:r>
              <a:rPr lang="en-AU" altLang="en-US" sz="2400"/>
              <a:t>    NEXT year </a:t>
            </a:r>
            <a:br>
              <a:rPr lang="en-AU" altLang="en-US" sz="2400"/>
            </a:br>
            <a:r>
              <a:rPr lang="en-AU" altLang="en-US" sz="2400"/>
              <a:t>  NEXT dept </a:t>
            </a:r>
            <a:br>
              <a:rPr lang="en-AU" altLang="en-US" sz="2400"/>
            </a:br>
            <a:r>
              <a:rPr lang="en-AU" altLang="en-US" sz="2400"/>
              <a:t>NEXT country</a:t>
            </a:r>
          </a:p>
          <a:p>
            <a:endParaRPr lang="en-AU" altLang="en-US"/>
          </a:p>
          <a:p>
            <a:endParaRPr lang="en-AU" altLang="en-US"/>
          </a:p>
          <a:p>
            <a:endParaRPr lang="en-AU" altLang="en-US"/>
          </a:p>
          <a:p>
            <a:endParaRPr lang="en-AU"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AU" altLang="en-US"/>
          </a:p>
        </p:txBody>
      </p:sp>
      <p:sp>
        <p:nvSpPr>
          <p:cNvPr id="45059" name="Content Placeholder 2"/>
          <p:cNvSpPr>
            <a:spLocks noGrp="1"/>
          </p:cNvSpPr>
          <p:nvPr>
            <p:ph idx="1"/>
          </p:nvPr>
        </p:nvSpPr>
        <p:spPr/>
        <p:txBody>
          <a:bodyPr/>
          <a:lstStyle/>
          <a:p>
            <a:r>
              <a:rPr lang="en-AU" altLang="en-US"/>
              <a:t>Relax. The study design only mandates the knowledge of </a:t>
            </a:r>
            <a:r>
              <a:rPr lang="en-AU" altLang="en-US" b="1"/>
              <a:t>two</a:t>
            </a:r>
            <a:r>
              <a:rPr lang="en-AU" altLang="en-US"/>
              <a:t>-dimensional arrays.</a:t>
            </a:r>
          </a:p>
          <a:p>
            <a:r>
              <a:rPr lang="en-AU" altLang="en-US"/>
              <a:t>Not only can you manage sheer amounts of data, you can customise your processing. We'll revert to an earlier scenario to make life easier.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95288" y="0"/>
            <a:ext cx="8229600" cy="1143000"/>
          </a:xfrm>
        </p:spPr>
        <p:txBody>
          <a:bodyPr/>
          <a:lstStyle/>
          <a:p>
            <a:endParaRPr lang="en-AU" altLang="en-US"/>
          </a:p>
        </p:txBody>
      </p:sp>
      <p:sp>
        <p:nvSpPr>
          <p:cNvPr id="46083" name="Content Placeholder 2"/>
          <p:cNvSpPr>
            <a:spLocks noGrp="1"/>
          </p:cNvSpPr>
          <p:nvPr>
            <p:ph idx="1"/>
          </p:nvPr>
        </p:nvSpPr>
        <p:spPr/>
        <p:txBody>
          <a:bodyPr/>
          <a:lstStyle/>
          <a:p>
            <a:r>
              <a:rPr lang="en-AU" altLang="en-US"/>
              <a:t>Let's say we just wanted the total for year 56. Easy.</a:t>
            </a:r>
          </a:p>
          <a:p>
            <a:pPr>
              <a:buFont typeface="Arial" panose="020B0604020202020204" pitchFamily="34" charset="0"/>
              <a:buNone/>
            </a:pPr>
            <a:r>
              <a:rPr lang="en-AU" altLang="en-US"/>
              <a:t>year = 56</a:t>
            </a:r>
          </a:p>
          <a:p>
            <a:pPr>
              <a:buFont typeface="Arial" panose="020B0604020202020204" pitchFamily="34" charset="0"/>
              <a:buNone/>
            </a:pPr>
            <a:r>
              <a:rPr lang="en-AU" altLang="en-US"/>
              <a:t>FOR month = 1 to 12</a:t>
            </a:r>
            <a:br>
              <a:rPr lang="en-AU" altLang="en-US"/>
            </a:br>
            <a:r>
              <a:rPr lang="en-AU" altLang="en-US"/>
              <a:t>  FOR cost = 1 to 3</a:t>
            </a:r>
            <a:br>
              <a:rPr lang="en-AU" altLang="en-US"/>
            </a:br>
            <a:r>
              <a:rPr lang="en-AU" altLang="en-US"/>
              <a:t>      totalcost += COST[year, month, cost]</a:t>
            </a:r>
            <a:br>
              <a:rPr lang="en-AU" altLang="en-US"/>
            </a:br>
            <a:r>
              <a:rPr lang="en-AU" altLang="en-US"/>
              <a:t>  NEXT cost</a:t>
            </a:r>
          </a:p>
          <a:p>
            <a:pPr>
              <a:buFont typeface="Arial" panose="020B0604020202020204" pitchFamily="34" charset="0"/>
              <a:buNone/>
            </a:pPr>
            <a:r>
              <a:rPr lang="en-AU" altLang="en-US"/>
              <a:t>NEXT month</a:t>
            </a:r>
          </a:p>
          <a:p>
            <a:endParaRPr lang="en-A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AU" altLang="en-US"/>
          </a:p>
        </p:txBody>
      </p:sp>
      <p:sp>
        <p:nvSpPr>
          <p:cNvPr id="47107" name="Content Placeholder 2"/>
          <p:cNvSpPr>
            <a:spLocks noGrp="1"/>
          </p:cNvSpPr>
          <p:nvPr>
            <p:ph idx="1"/>
          </p:nvPr>
        </p:nvSpPr>
        <p:spPr/>
        <p:txBody>
          <a:bodyPr/>
          <a:lstStyle/>
          <a:p>
            <a:r>
              <a:rPr lang="en-AU" altLang="en-US"/>
              <a:t>Or we could loop through in a different direction to find the totals for cost 2 over years 33 to 77...</a:t>
            </a:r>
          </a:p>
          <a:p>
            <a:r>
              <a:rPr lang="en-AU" altLang="en-US"/>
              <a:t>FOR year = 33 to 77</a:t>
            </a:r>
            <a:br>
              <a:rPr lang="en-AU" altLang="en-US"/>
            </a:br>
            <a:r>
              <a:rPr lang="en-AU" altLang="en-US"/>
              <a:t>  FOR month = 1 to 12</a:t>
            </a:r>
            <a:br>
              <a:rPr lang="en-AU" altLang="en-US"/>
            </a:br>
            <a:r>
              <a:rPr lang="en-AU" altLang="en-US"/>
              <a:t>    totalcost += COST[year, month, 2]</a:t>
            </a:r>
            <a:br>
              <a:rPr lang="en-AU" altLang="en-US"/>
            </a:br>
            <a:r>
              <a:rPr lang="en-AU" altLang="en-US"/>
              <a:t>  NEXT month</a:t>
            </a:r>
            <a:br>
              <a:rPr lang="en-AU" altLang="en-US"/>
            </a:br>
            <a:r>
              <a:rPr lang="en-AU" altLang="en-US"/>
              <a:t>NEXT year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AU" altLang="en-US"/>
          </a:p>
        </p:txBody>
      </p:sp>
      <p:sp>
        <p:nvSpPr>
          <p:cNvPr id="48131" name="Content Placeholder 2"/>
          <p:cNvSpPr>
            <a:spLocks noGrp="1"/>
          </p:cNvSpPr>
          <p:nvPr>
            <p:ph idx="1"/>
          </p:nvPr>
        </p:nvSpPr>
        <p:spPr/>
        <p:txBody>
          <a:bodyPr/>
          <a:lstStyle/>
          <a:p>
            <a:r>
              <a:rPr lang="en-AU" altLang="en-US"/>
              <a:t>(Notice how I used the constant 2 in this case. It's usually not wise, since it's so inflexible: after all, 2 will always be 2. Using a variable lets you change the cost num easily.</a:t>
            </a:r>
          </a:p>
          <a:p>
            <a:r>
              <a:rPr lang="en-AU" altLang="en-US"/>
              <a:t>When the true power of arrays and loops finally shines upon you, it's a bit like discovering girls... the possiblities are nearly endless.</a:t>
            </a:r>
          </a:p>
          <a:p>
            <a:endParaRPr lang="en-AU" altLang="en-US"/>
          </a:p>
          <a:p>
            <a:endParaRPr lang="en-AU"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AU" altLang="en-US"/>
              <a:t>Practice</a:t>
            </a:r>
          </a:p>
        </p:txBody>
      </p:sp>
      <p:sp>
        <p:nvSpPr>
          <p:cNvPr id="49155" name="Content Placeholder 2"/>
          <p:cNvSpPr>
            <a:spLocks noGrp="1"/>
          </p:cNvSpPr>
          <p:nvPr>
            <p:ph idx="1"/>
          </p:nvPr>
        </p:nvSpPr>
        <p:spPr/>
        <p:txBody>
          <a:bodyPr/>
          <a:lstStyle/>
          <a:p>
            <a:r>
              <a:rPr lang="en-AU" altLang="en-US"/>
              <a:t>A challenge: how would you represent the following data constructs?</a:t>
            </a:r>
          </a:p>
          <a:p>
            <a:r>
              <a:rPr lang="en-AU" altLang="en-US"/>
              <a:t>- a list of 13 people's incomes?</a:t>
            </a:r>
          </a:p>
          <a:p>
            <a:r>
              <a:rPr lang="en-AU" altLang="en-US"/>
              <a:t>- a chess board?</a:t>
            </a:r>
          </a:p>
          <a:p>
            <a:r>
              <a:rPr lang="en-AU" altLang="en-US"/>
              <a:t>- a deck of playing cards?</a:t>
            </a:r>
          </a:p>
          <a:p>
            <a:r>
              <a:rPr lang="en-AU" altLang="en-US"/>
              <a:t>- rainfall figures from 5 locations in each of 6 states over the past 80 years?</a:t>
            </a:r>
          </a:p>
          <a:p>
            <a:endParaRPr lang="en-AU"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Because you’ve been good…</a:t>
            </a:r>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20" y="1268760"/>
            <a:ext cx="3809960" cy="5453621"/>
          </a:xfrm>
        </p:spPr>
      </p:pic>
    </p:spTree>
    <p:extLst>
      <p:ext uri="{BB962C8B-B14F-4D97-AF65-F5344CB8AC3E}">
        <p14:creationId xmlns:p14="http://schemas.microsoft.com/office/powerpoint/2010/main" val="974564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685925"/>
          </a:xfrm>
        </p:spPr>
        <p:txBody>
          <a:bodyPr rtlCol="0">
            <a:normAutofit lnSpcReduction="10000"/>
          </a:bodyPr>
          <a:lstStyle/>
          <a:p>
            <a:pPr eaLnBrk="1" fontAlgn="auto" hangingPunct="1">
              <a:spcAft>
                <a:spcPts val="0"/>
              </a:spcAft>
              <a:buFont typeface="Arial" panose="020B0604020202020204" pitchFamily="34" charset="0"/>
              <a:buNone/>
              <a:defRPr/>
            </a:pPr>
            <a:r>
              <a:rPr lang="en-AU" dirty="0"/>
              <a:t>By Mark Kelly</a:t>
            </a:r>
          </a:p>
          <a:p>
            <a:pPr eaLnBrk="1" fontAlgn="auto" hangingPunct="1">
              <a:spcAft>
                <a:spcPts val="0"/>
              </a:spcAft>
              <a:buFont typeface="Arial" panose="020B0604020202020204" pitchFamily="34" charset="0"/>
              <a:buNone/>
              <a:defRPr/>
            </a:pPr>
            <a:r>
              <a:rPr lang="en-AU" dirty="0"/>
              <a:t>mark@vceit.com</a:t>
            </a:r>
          </a:p>
          <a:p>
            <a:pPr eaLnBrk="1" fontAlgn="auto" hangingPunct="1">
              <a:spcAft>
                <a:spcPts val="0"/>
              </a:spcAft>
              <a:buFont typeface="Arial" panose="020B0604020202020204" pitchFamily="34" charset="0"/>
              <a:buNone/>
              <a:defRPr/>
            </a:pPr>
            <a:r>
              <a:rPr lang="en-AU" dirty="0"/>
              <a:t>vceit.com</a:t>
            </a:r>
          </a:p>
          <a:p>
            <a:pPr eaLnBrk="1" fontAlgn="auto" hangingPunct="1">
              <a:spcAft>
                <a:spcPts val="0"/>
              </a:spcAft>
              <a:buFont typeface="Arial" panose="020B0604020202020204" pitchFamily="34" charset="0"/>
              <a:buNone/>
              <a:defRPr/>
            </a:pPr>
            <a:endParaRPr lang="en-AU" dirty="0"/>
          </a:p>
          <a:p>
            <a:pPr eaLnBrk="1" fontAlgn="auto" hangingPunct="1">
              <a:spcAft>
                <a:spcPts val="0"/>
              </a:spcAft>
              <a:buFont typeface="Arial" panose="020B0604020202020204" pitchFamily="34" charset="0"/>
              <a:buNone/>
              <a:defRPr/>
            </a:pPr>
            <a:endParaRPr lang="en-AU" dirty="0"/>
          </a:p>
          <a:p>
            <a:pPr eaLnBrk="1" fontAlgn="auto" hangingPunct="1">
              <a:spcAft>
                <a:spcPts val="0"/>
              </a:spcAft>
              <a:defRPr/>
            </a:pPr>
            <a:endParaRPr lang="en-AU" dirty="0"/>
          </a:p>
        </p:txBody>
      </p:sp>
      <p:sp>
        <p:nvSpPr>
          <p:cNvPr id="50179" name="TextBox 3"/>
          <p:cNvSpPr txBox="1">
            <a:spLocks noChangeArrowheads="1"/>
          </p:cNvSpPr>
          <p:nvPr/>
        </p:nvSpPr>
        <p:spPr bwMode="auto">
          <a:xfrm>
            <a:off x="428625" y="3500438"/>
            <a:ext cx="835818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latin typeface="Calibri" panose="020F0502020204030204" pitchFamily="34" charset="0"/>
              </a:rPr>
              <a:t>These slideshows may be freely used, modified or distributed by teachers and students anywhere on the planet (but not elsewhere).</a:t>
            </a:r>
          </a:p>
          <a:p>
            <a:pPr eaLnBrk="1" hangingPunct="1"/>
            <a:endParaRPr lang="en-AU" altLang="en-US">
              <a:latin typeface="Calibri" panose="020F0502020204030204" pitchFamily="34" charset="0"/>
            </a:endParaRPr>
          </a:p>
          <a:p>
            <a:pPr eaLnBrk="1" hangingPunct="1"/>
            <a:r>
              <a:rPr lang="en-AU" altLang="en-US">
                <a:latin typeface="Calibri" panose="020F0502020204030204" pitchFamily="34" charset="0"/>
              </a:rPr>
              <a:t>They may NOT be sold.  </a:t>
            </a:r>
          </a:p>
          <a:p>
            <a:pPr eaLnBrk="1" hangingPunct="1"/>
            <a:r>
              <a:rPr lang="en-AU" altLang="en-US">
                <a:latin typeface="Calibri" panose="020F0502020204030204" pitchFamily="34" charset="0"/>
              </a:rPr>
              <a:t>They must NOT be redistributed if you modify them.</a:t>
            </a:r>
          </a:p>
        </p:txBody>
      </p:sp>
      <p:sp>
        <p:nvSpPr>
          <p:cNvPr id="5" name="Title 4"/>
          <p:cNvSpPr>
            <a:spLocks noGrp="1"/>
          </p:cNvSpPr>
          <p:nvPr>
            <p:ph type="title"/>
          </p:nvPr>
        </p:nvSpPr>
        <p:spPr/>
        <p:txBody>
          <a:bodyPr rtlCol="0">
            <a:normAutofit/>
          </a:bodyPr>
          <a:lstStyle/>
          <a:p>
            <a:pPr algn="l" eaLnBrk="1" fontAlgn="auto" hangingPunct="1">
              <a:spcAft>
                <a:spcPts val="0"/>
              </a:spcAft>
              <a:defRPr/>
            </a:pPr>
            <a:r>
              <a:rPr lang="en-AU" dirty="0">
                <a:solidFill>
                  <a:schemeClr val="tx2">
                    <a:lumMod val="60000"/>
                    <a:lumOff val="40000"/>
                  </a:schemeClr>
                </a:solidFill>
              </a:rPr>
              <a:t>VCE IT THEORY SLIDESHOWS</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AU" altLang="en-US"/>
              <a:t>Arrays</a:t>
            </a:r>
          </a:p>
        </p:txBody>
      </p:sp>
      <p:sp>
        <p:nvSpPr>
          <p:cNvPr id="6147" name="Content Placeholder 2"/>
          <p:cNvSpPr>
            <a:spLocks noGrp="1"/>
          </p:cNvSpPr>
          <p:nvPr>
            <p:ph idx="1"/>
          </p:nvPr>
        </p:nvSpPr>
        <p:spPr/>
        <p:txBody>
          <a:bodyPr/>
          <a:lstStyle/>
          <a:p>
            <a:r>
              <a:rPr lang="en-AU" altLang="en-US"/>
              <a:t>A </a:t>
            </a:r>
            <a:r>
              <a:rPr lang="en-AU" altLang="en-US" b="1"/>
              <a:t>storage structure</a:t>
            </a:r>
            <a:r>
              <a:rPr lang="en-AU" altLang="en-US"/>
              <a:t> with many storage locations addressable by index number</a:t>
            </a:r>
          </a:p>
          <a:p>
            <a:r>
              <a:rPr lang="en-AU" altLang="en-US"/>
              <a:t>E.g. COSTS(12)</a:t>
            </a:r>
          </a:p>
          <a:p>
            <a:r>
              <a:rPr lang="en-AU" altLang="en-US"/>
              <a:t>Defines an array called COSTS with 12 ‘slots’</a:t>
            </a:r>
          </a:p>
          <a:p>
            <a:r>
              <a:rPr lang="en-AU" altLang="en-US"/>
              <a:t>COST(1), COST(2), COST(3)… COST(12)</a:t>
            </a:r>
          </a:p>
          <a:p>
            <a:pPr>
              <a:buFont typeface="Arial" panose="020B0604020202020204" pitchFamily="34" charset="0"/>
              <a:buNone/>
            </a:pPr>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AU" altLang="en-US"/>
              <a:t>Zero-based Arrays</a:t>
            </a:r>
          </a:p>
        </p:txBody>
      </p:sp>
      <p:sp>
        <p:nvSpPr>
          <p:cNvPr id="7171" name="Content Placeholder 2"/>
          <p:cNvSpPr>
            <a:spLocks noGrp="1"/>
          </p:cNvSpPr>
          <p:nvPr>
            <p:ph idx="1"/>
          </p:nvPr>
        </p:nvSpPr>
        <p:spPr/>
        <p:txBody>
          <a:bodyPr/>
          <a:lstStyle/>
          <a:p>
            <a:r>
              <a:rPr lang="en-AU" altLang="en-US"/>
              <a:t>Other languages might start numbering at zero</a:t>
            </a:r>
          </a:p>
          <a:p>
            <a:r>
              <a:rPr lang="en-AU" altLang="en-US"/>
              <a:t>COST(0), COST(1), COST(2)… COST(11)</a:t>
            </a:r>
          </a:p>
          <a:p>
            <a:pPr>
              <a:buFont typeface="Arial" panose="020B0604020202020204" pitchFamily="34" charset="0"/>
              <a:buNone/>
            </a:pP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altLang="en-US"/>
              <a:t>Declaring Arrays</a:t>
            </a:r>
          </a:p>
        </p:txBody>
      </p:sp>
      <p:sp>
        <p:nvSpPr>
          <p:cNvPr id="8195" name="Content Placeholder 2"/>
          <p:cNvSpPr>
            <a:spLocks noGrp="1"/>
          </p:cNvSpPr>
          <p:nvPr>
            <p:ph idx="1"/>
          </p:nvPr>
        </p:nvSpPr>
        <p:spPr/>
        <p:txBody>
          <a:bodyPr/>
          <a:lstStyle/>
          <a:p>
            <a:r>
              <a:rPr lang="en-AU" altLang="en-US"/>
              <a:t>In BASIC, arrays are </a:t>
            </a:r>
            <a:r>
              <a:rPr lang="en-AU" altLang="en-US" b="1"/>
              <a:t>declared</a:t>
            </a:r>
            <a:r>
              <a:rPr lang="en-AU" altLang="en-US"/>
              <a:t> (created, instantiated) using the </a:t>
            </a:r>
            <a:r>
              <a:rPr lang="en-AU" altLang="en-US" b="1"/>
              <a:t>DIM</a:t>
            </a:r>
            <a:r>
              <a:rPr lang="en-AU" altLang="en-US"/>
              <a:t> (short for DIMENSION) statement</a:t>
            </a:r>
          </a:p>
          <a:p>
            <a:r>
              <a:rPr lang="en-AU" altLang="en-US"/>
              <a:t>Includes the name of the array, and its size, e.g.</a:t>
            </a:r>
          </a:p>
          <a:p>
            <a:r>
              <a:rPr lang="en-AU" altLang="en-US">
                <a:latin typeface="Courier New" panose="02070309020205020404" pitchFamily="49" charset="0"/>
                <a:cs typeface="Courier New" panose="02070309020205020404" pitchFamily="49" charset="0"/>
              </a:rPr>
              <a:t>DIM COST(12) AS SINGLE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AU" altLang="en-US"/>
              <a:t>Array data types</a:t>
            </a:r>
          </a:p>
        </p:txBody>
      </p:sp>
      <p:sp>
        <p:nvSpPr>
          <p:cNvPr id="9219" name="Content Placeholder 2"/>
          <p:cNvSpPr>
            <a:spLocks noGrp="1"/>
          </p:cNvSpPr>
          <p:nvPr>
            <p:ph idx="1"/>
          </p:nvPr>
        </p:nvSpPr>
        <p:spPr>
          <a:xfrm>
            <a:off x="457200" y="1600200"/>
            <a:ext cx="8686800" cy="4525963"/>
          </a:xfrm>
        </p:spPr>
        <p:txBody>
          <a:bodyPr/>
          <a:lstStyle/>
          <a:p>
            <a:r>
              <a:rPr lang="en-AU" altLang="en-US"/>
              <a:t>Can create arrays of any legal data type</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DIM ClassSize as INTEGER = 28</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DIM BIRTHDATES(ClassSize) </a:t>
            </a:r>
            <a:r>
              <a:rPr lang="en-AU" altLang="en-US" b="1">
                <a:latin typeface="Courier New" panose="02070309020205020404" pitchFamily="49" charset="0"/>
                <a:cs typeface="Courier New" panose="02070309020205020404" pitchFamily="49" charset="0"/>
              </a:rPr>
              <a:t>as DATE</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DIM GNAMES(ClassSize) </a:t>
            </a:r>
            <a:r>
              <a:rPr lang="en-AU" altLang="en-US" b="1">
                <a:latin typeface="Courier New" panose="02070309020205020404" pitchFamily="49" charset="0"/>
                <a:cs typeface="Courier New" panose="02070309020205020404" pitchFamily="49" charset="0"/>
              </a:rPr>
              <a:t>as STRING</a:t>
            </a:r>
          </a:p>
          <a:p>
            <a:pPr>
              <a:buFont typeface="Arial" panose="020B0604020202020204" pitchFamily="34" charset="0"/>
              <a:buNone/>
            </a:pPr>
            <a:r>
              <a:rPr lang="en-AU" altLang="en-US">
                <a:latin typeface="Courier New" panose="02070309020205020404" pitchFamily="49" charset="0"/>
                <a:cs typeface="Courier New" panose="02070309020205020404" pitchFamily="49" charset="0"/>
              </a:rPr>
              <a:t>DIM FEES(ClassSize) </a:t>
            </a:r>
            <a:r>
              <a:rPr lang="en-AU" altLang="en-US" b="1">
                <a:latin typeface="Courier New" panose="02070309020205020404" pitchFamily="49" charset="0"/>
                <a:cs typeface="Courier New" panose="02070309020205020404" pitchFamily="49" charset="0"/>
              </a:rPr>
              <a:t>as SINGLE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AU" altLang="en-US"/>
              <a:t>Using arrays</a:t>
            </a:r>
          </a:p>
        </p:txBody>
      </p:sp>
      <p:sp>
        <p:nvSpPr>
          <p:cNvPr id="10243" name="Content Placeholder 2"/>
          <p:cNvSpPr>
            <a:spLocks noGrp="1"/>
          </p:cNvSpPr>
          <p:nvPr>
            <p:ph idx="1"/>
          </p:nvPr>
        </p:nvSpPr>
        <p:spPr/>
        <p:txBody>
          <a:bodyPr/>
          <a:lstStyle/>
          <a:p>
            <a:r>
              <a:rPr lang="en-AU" altLang="en-US">
                <a:latin typeface="Courier New" panose="02070309020205020404" pitchFamily="49" charset="0"/>
                <a:cs typeface="Courier New" panose="02070309020205020404" pitchFamily="49" charset="0"/>
              </a:rPr>
              <a:t>total_cost = COST[1] + COST[2] + COST[3] + COST[4]</a:t>
            </a:r>
          </a:p>
          <a:p>
            <a:r>
              <a:rPr lang="en-AU" altLang="en-US"/>
              <a:t>Not much better than using individual variables… </a:t>
            </a:r>
          </a:p>
          <a:p>
            <a:r>
              <a:rPr lang="en-AU" altLang="en-US"/>
              <a:t>But teamed with </a:t>
            </a:r>
            <a:r>
              <a:rPr lang="en-AU" altLang="en-US" b="1"/>
              <a:t>loops</a:t>
            </a:r>
            <a:r>
              <a:rPr lang="en-AU" altLang="en-US"/>
              <a:t>, the power of arrays is unleashed!</a:t>
            </a:r>
          </a:p>
          <a:p>
            <a:r>
              <a:rPr lang="en-AU" altLang="en-US"/>
              <a:t>Because the name of the storage structure (COST) remains the same, only the </a:t>
            </a:r>
            <a:r>
              <a:rPr lang="en-AU" altLang="en-US" b="1"/>
              <a:t>index</a:t>
            </a:r>
            <a:r>
              <a:rPr lang="en-AU" altLang="en-US"/>
              <a:t> needs to be specified…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1437</Words>
  <Application>Microsoft Office PowerPoint</Application>
  <PresentationFormat>On-screen Show (4:3)</PresentationFormat>
  <Paragraphs>176</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Courier New</vt:lpstr>
      <vt:lpstr>Office Theme</vt:lpstr>
      <vt:lpstr>VCE IT Theory Slideshows</vt:lpstr>
      <vt:lpstr>Data Storage Structures</vt:lpstr>
      <vt:lpstr>Variables</vt:lpstr>
      <vt:lpstr>Variables</vt:lpstr>
      <vt:lpstr>Arrays</vt:lpstr>
      <vt:lpstr>Zero-based Arrays</vt:lpstr>
      <vt:lpstr>Declaring Arrays</vt:lpstr>
      <vt:lpstr>Array data types</vt:lpstr>
      <vt:lpstr>Using arrays</vt:lpstr>
      <vt:lpstr>Add up costs with a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so on…</vt:lpstr>
      <vt:lpstr>PowerPoint Presentation</vt:lpstr>
      <vt:lpstr>PowerPoint Presentation</vt:lpstr>
      <vt:lpstr>PowerPoint Presentation</vt:lpstr>
      <vt:lpstr>Or, more elegantly (in VB)</vt:lpstr>
      <vt:lpstr>Array dimensions</vt:lpstr>
      <vt:lpstr>For example</vt:lpstr>
      <vt:lpstr>PowerPoint Presentation</vt:lpstr>
      <vt:lpstr>Like this</vt:lpstr>
      <vt:lpstr>More dimensions, more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Because you’ve been good…</vt:lpstr>
      <vt:lpstr>VCE IT THEORY SLIDESHOWS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Applications Theory Slideshows</dc:title>
  <dc:creator>kel</dc:creator>
  <cp:lastModifiedBy>Mark Kelly</cp:lastModifiedBy>
  <cp:revision>13</cp:revision>
  <dcterms:created xsi:type="dcterms:W3CDTF">2009-02-06T03:31:51Z</dcterms:created>
  <dcterms:modified xsi:type="dcterms:W3CDTF">2016-09-12T00:41:13Z</dcterms:modified>
</cp:coreProperties>
</file>