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80" r:id="rId4"/>
    <p:sldId id="281" r:id="rId5"/>
    <p:sldId id="259" r:id="rId6"/>
    <p:sldId id="267" r:id="rId7"/>
    <p:sldId id="268" r:id="rId8"/>
    <p:sldId id="282" r:id="rId9"/>
    <p:sldId id="283" r:id="rId10"/>
    <p:sldId id="305" r:id="rId11"/>
    <p:sldId id="284" r:id="rId12"/>
    <p:sldId id="269" r:id="rId13"/>
    <p:sldId id="285" r:id="rId14"/>
    <p:sldId id="266" r:id="rId15"/>
    <p:sldId id="286" r:id="rId16"/>
    <p:sldId id="270" r:id="rId17"/>
    <p:sldId id="287" r:id="rId18"/>
    <p:sldId id="304" r:id="rId19"/>
    <p:sldId id="288" r:id="rId20"/>
    <p:sldId id="289" r:id="rId21"/>
    <p:sldId id="271" r:id="rId22"/>
    <p:sldId id="290" r:id="rId23"/>
    <p:sldId id="306" r:id="rId24"/>
    <p:sldId id="291" r:id="rId25"/>
    <p:sldId id="279" r:id="rId26"/>
    <p:sldId id="307" r:id="rId27"/>
    <p:sldId id="292" r:id="rId28"/>
    <p:sldId id="265" r:id="rId29"/>
    <p:sldId id="274" r:id="rId30"/>
    <p:sldId id="293" r:id="rId31"/>
    <p:sldId id="303" r:id="rId32"/>
    <p:sldId id="275" r:id="rId33"/>
    <p:sldId id="295" r:id="rId34"/>
    <p:sldId id="296" r:id="rId35"/>
    <p:sldId id="276" r:id="rId36"/>
    <p:sldId id="297" r:id="rId37"/>
    <p:sldId id="298" r:id="rId38"/>
    <p:sldId id="277" r:id="rId39"/>
    <p:sldId id="299" r:id="rId40"/>
    <p:sldId id="278" r:id="rId41"/>
    <p:sldId id="300" r:id="rId42"/>
    <p:sldId id="264" r:id="rId43"/>
    <p:sldId id="302" r:id="rId44"/>
    <p:sldId id="301" r:id="rId45"/>
    <p:sldId id="257" r:id="rId46"/>
    <p:sldId id="263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4/07/2017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7/4/2017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/>
              <a:t>VCE IT Theory Slideshows by Mark Kelly</a:t>
            </a:r>
            <a:br>
              <a:rPr lang="en-AU" sz="3200" i="1" dirty="0"/>
            </a:br>
            <a:r>
              <a:rPr lang="en-AU" sz="1200" i="1" dirty="0"/>
              <a:t>2016-2019 </a:t>
            </a:r>
            <a:r>
              <a:rPr lang="en-AU" sz="1200" i="1"/>
              <a:t>study design</a:t>
            </a:r>
            <a:endParaRPr lang="en-AU" sz="3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>
                <a:solidFill>
                  <a:schemeClr val="tx1"/>
                </a:solidFill>
              </a:rPr>
              <a:t>By Mark Kelly, vceit.com, </a:t>
            </a:r>
            <a:r>
              <a:rPr lang="en-US" sz="1600" dirty="0">
                <a:solidFill>
                  <a:schemeClr val="tx1"/>
                </a:solidFill>
              </a:rPr>
              <a:t>mark@vceit.com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052736"/>
            <a:ext cx="8018090" cy="1080120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Organisation and system </a:t>
            </a:r>
            <a:b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goals and objectives</a:t>
            </a:r>
            <a:br>
              <a:rPr lang="en-US" sz="6000" b="1" i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1500"/>
              <a:t>Version 2</a:t>
            </a:r>
            <a:endParaRPr lang="en-AU" sz="1500"/>
          </a:p>
        </p:txBody>
      </p:sp>
      <p:sp>
        <p:nvSpPr>
          <p:cNvPr id="7" name="Notched Right Arrow 6">
            <a:hlinkClick r:id="rId3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162367"/>
            <a:ext cx="6438102" cy="36133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Org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If store 'A' raised prices and kept product quality high, it implies that it values its product quality.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If store ‘B’cut its product</a:t>
            </a:r>
            <a:r>
              <a:rPr lang="en-AU">
                <a:solidFill>
                  <a:prstClr val="black"/>
                </a:solidFill>
                <a:latin typeface="Consolas" panose="020B0609020204030204" pitchFamily="49" charset="0"/>
              </a:rPr>
              <a:t>’s quality and kept prices stable, what does this imply?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1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Org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Org goals reflect a culture or attitude held by an org that shapes every decision it makes.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93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Org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Some organisations goals are pretty easy to work out. </a:t>
            </a:r>
          </a:p>
          <a:p>
            <a:pPr lvl="1"/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Hospitals would, you'd hope, have excellent medical outcomes as their main organisational goals. </a:t>
            </a:r>
          </a:p>
          <a:p>
            <a:pPr lvl="1"/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Schools would aim primarily for providing quality education. </a:t>
            </a:r>
          </a:p>
          <a:p>
            <a:pPr lvl="1"/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A shop might aim for personalised and courteous service. </a:t>
            </a:r>
          </a:p>
          <a:p>
            <a:pPr lvl="1"/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Another shop might aim to provide the best prices.</a:t>
            </a: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3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Org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Conflicts can occur when different goals collide. </a:t>
            </a:r>
          </a:p>
          <a:p>
            <a:pPr lvl="1"/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What if a private school that valued the quality of its education had to cut costs? </a:t>
            </a:r>
          </a:p>
          <a:p>
            <a:pPr lvl="1"/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Would a private hospital start using second-hand scalpels to save money in tough times? </a:t>
            </a:r>
          </a:p>
          <a:p>
            <a:pPr lvl="1"/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Company directors or staff sometimes resign because they believe their company has started ignoring its primary goals.</a:t>
            </a:r>
            <a:endParaRPr lang="en-AU" sz="2400"/>
          </a:p>
          <a:p>
            <a:endParaRPr lang="en-AU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20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Detecting org goals in a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783128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When you are given a case study, you are often told what the organisation goals are. It might say, "Fred's Moving Company"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prides itself on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..." or "ABC Printing aims to..." or "Giraffe Restumping Co.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is concerned that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..."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80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Detecting org goals in a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These are clues to what the organisations consider important.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 fact the the Giraffe Restumping Co. is "concerned" suggests that one of their valued organisational goals is being threatened.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42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Generic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Apart from the organisational goals given to you in a case study, there are some standard ones you can assume for any organisation: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43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Generic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COMMERCIAL ORGANISATIONS: profit. 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Whatever they do, in the end, should eventually lead to increased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profit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Some actions may not be immediately obvious as profitable, but may yield profit in the long term. 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46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Generic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E.g. Sponsoring charities may seem like a waste of profits, but if it gets them publicity and "warm fuzzies" from the community, they will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increase their number of customers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and their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competitiveness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against rivals.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Generic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Spending big money on new technology may seem foolish but…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 expense may be recouped from better productivity (producing more stuff in a given time)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reduced costs or better quality products may attract customers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7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/>
              <a:t>Goals</a:t>
            </a:r>
          </a:p>
          <a:p>
            <a:r>
              <a:rPr lang="en-US"/>
              <a:t>Objectives</a:t>
            </a:r>
          </a:p>
          <a:p>
            <a:r>
              <a:rPr lang="en-US"/>
              <a:t>Organisational goals and objectives</a:t>
            </a:r>
          </a:p>
          <a:p>
            <a:r>
              <a:rPr lang="en-US"/>
              <a:t>System goals and objectives</a:t>
            </a:r>
            <a:br>
              <a:rPr lang="en-US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Generic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NOT-FOR-PROFIT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/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SERVICE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ORGS: service. 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Whatever they do, in the end, should eventually lead to providing a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better service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to their clients.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Any profits are re-invested in the organisation.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20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ANY ORGANISATION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b="1">
                <a:solidFill>
                  <a:prstClr val="black"/>
                </a:solidFill>
                <a:latin typeface="Consolas" panose="020B0609020204030204" pitchFamily="49" charset="0"/>
              </a:rPr>
              <a:t>Efficiency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: No organisation (profit or service) wants to waste time, money or effort.</a:t>
            </a:r>
          </a:p>
          <a:p>
            <a:r>
              <a:rPr lang="en-US" sz="2800" b="1">
                <a:solidFill>
                  <a:prstClr val="black"/>
                </a:solidFill>
                <a:latin typeface="Consolas" panose="020B0609020204030204" pitchFamily="49" charset="0"/>
              </a:rPr>
              <a:t>Good decision making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: Every organisation wants to make informed and wise decisions to help them achieve their organisational goals.</a:t>
            </a:r>
          </a:p>
          <a:p>
            <a:pPr marL="0" indent="0">
              <a:buNone/>
            </a:pPr>
            <a:b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z="1000" smtClean="0"/>
              <a:pPr>
                <a:defRPr/>
              </a:pPr>
              <a:t>21</a:t>
            </a:fld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18489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ANY ORGANISATION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Effectiveness. Every organisation wants to do their work well. 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The amount of time and effort they put into doing a good job will be affected by their organisational goals. </a:t>
            </a:r>
          </a:p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E.g. The manager of a company making the dinky little toys in K-Mart christmas crackers is probably </a:t>
            </a:r>
            <a:r>
              <a:rPr lang="en-US" sz="2400" i="1">
                <a:solidFill>
                  <a:prstClr val="black"/>
                </a:solidFill>
                <a:latin typeface="Consolas" panose="020B0609020204030204" pitchFamily="49" charset="0"/>
              </a:rPr>
              <a:t>not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going to worry that his plastic jewellery does not look realistic enough.) </a:t>
            </a:r>
          </a:p>
          <a:p>
            <a:pPr marL="0" indent="0">
              <a:buNone/>
            </a:pP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z="1000" smtClean="0"/>
              <a:pPr>
                <a:defRPr/>
              </a:pPr>
              <a:t>22</a:t>
            </a:fld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81693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ANY ORGANISATION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205064"/>
          </a:xfrm>
        </p:spPr>
        <p:txBody>
          <a:bodyPr/>
          <a:lstStyle/>
          <a:p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The K-Mart christmas cracker company manager will value cost over quality. </a:t>
            </a:r>
          </a:p>
          <a:p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On the other hand, the designer of an </a:t>
            </a:r>
            <a:r>
              <a:rPr lang="en-US" sz="2800" b="1">
                <a:solidFill>
                  <a:prstClr val="black"/>
                </a:solidFill>
                <a:latin typeface="Consolas" panose="020B0609020204030204" pitchFamily="49" charset="0"/>
              </a:rPr>
              <a:t>anti-missile system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 is not likely to try to offer countries a cut-price missile defence shield that only intercepts </a:t>
            </a:r>
            <a:r>
              <a:rPr lang="en-US" sz="2800" b="1">
                <a:solidFill>
                  <a:prstClr val="black"/>
                </a:solidFill>
                <a:latin typeface="Consolas" panose="020B0609020204030204" pitchFamily="49" charset="0"/>
              </a:rPr>
              <a:t>half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 of the incoming nuclear missiles.</a:t>
            </a:r>
            <a:b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484163"/>
          </a:xfrm>
        </p:spPr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z="1000" smtClean="0"/>
              <a:pPr>
                <a:defRPr/>
              </a:pPr>
              <a:t>23</a:t>
            </a:fld>
            <a:endParaRPr lang="en-AU" sz="1000"/>
          </a:p>
        </p:txBody>
      </p:sp>
    </p:spTree>
    <p:extLst>
      <p:ext uri="{BB962C8B-B14F-4D97-AF65-F5344CB8AC3E}">
        <p14:creationId xmlns:p14="http://schemas.microsoft.com/office/powerpoint/2010/main" val="383562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ANY ORGANISATION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90129"/>
            <a:ext cx="7920880" cy="1118791"/>
          </a:xfrm>
        </p:spPr>
        <p:txBody>
          <a:bodyPr/>
          <a:lstStyle/>
          <a:p>
            <a:r>
              <a:rPr lang="en-US" sz="2800" b="1">
                <a:solidFill>
                  <a:prstClr val="black"/>
                </a:solidFill>
                <a:latin typeface="Consolas" panose="020B0609020204030204" pitchFamily="49" charset="0"/>
              </a:rPr>
              <a:t>Good reputation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: no organisation </a:t>
            </a:r>
            <a:r>
              <a:rPr lang="en-US" sz="2800" i="1">
                <a:solidFill>
                  <a:prstClr val="black"/>
                </a:solidFill>
                <a:latin typeface="Consolas" panose="020B0609020204030204" pitchFamily="49" charset="0"/>
              </a:rPr>
              <a:t>aims</a:t>
            </a:r>
            <a: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  <a:t> to look stupid or incompetent </a:t>
            </a:r>
          </a:p>
          <a:p>
            <a:pPr marL="0" indent="0">
              <a:buNone/>
            </a:pPr>
            <a:br>
              <a:rPr lang="en-US" sz="28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z="1000" smtClean="0"/>
              <a:pPr>
                <a:defRPr/>
              </a:pPr>
              <a:t>24</a:t>
            </a:fld>
            <a:endParaRPr lang="en-AU" sz="1000"/>
          </a:p>
        </p:txBody>
      </p:sp>
      <p:sp>
        <p:nvSpPr>
          <p:cNvPr id="6" name="AutoShape 2" descr="Image result for trump">
            <a:extLst>
              <a:ext uri="{FF2B5EF4-FFF2-40B4-BE49-F238E27FC236}">
                <a16:creationId xmlns:a16="http://schemas.microsoft.com/office/drawing/2014/main" id="{1592F129-F6A0-41D2-8E47-19C79ED85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 descr="Image result for trump">
            <a:extLst>
              <a:ext uri="{FF2B5EF4-FFF2-40B4-BE49-F238E27FC236}">
                <a16:creationId xmlns:a16="http://schemas.microsoft.com/office/drawing/2014/main" id="{8B4CCB8C-988B-4C9F-9D7C-5EA5D0DD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56" y="2864525"/>
            <a:ext cx="4392488" cy="29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ANY ORGANISATION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Every organisation wants to be regarded as competent in whatever they do, whether it is quality, price, speed or any other factor. </a:t>
            </a:r>
          </a:p>
          <a:p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Companies will often go to extreme lengths to build or hold on to a reputation because their reputation is their biggest asset. </a:t>
            </a:r>
          </a:p>
          <a:p>
            <a:pPr lvl="1"/>
            <a:r>
              <a:rPr lang="en-US" sz="1400">
                <a:solidFill>
                  <a:prstClr val="black"/>
                </a:solidFill>
                <a:latin typeface="Consolas" panose="020B0609020204030204" pitchFamily="49" charset="0"/>
              </a:rPr>
              <a:t>Research “good will” as a factor in the price of a company being sold.</a:t>
            </a:r>
          </a:p>
          <a:p>
            <a:endParaRPr lang="en-AU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076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ANY ORGANISATION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If, in a store that prided itself on </a:t>
            </a:r>
            <a:r>
              <a:rPr lang="en-US" sz="1800" b="1">
                <a:solidFill>
                  <a:prstClr val="black"/>
                </a:solidFill>
                <a:latin typeface="Consolas" panose="020B0609020204030204" pitchFamily="49" charset="0"/>
              </a:rPr>
              <a:t>customer service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, a sales assistant insulted a customer you could expect the management to be horrified and bend over backwards to make amends. </a:t>
            </a:r>
          </a:p>
          <a:p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If "Pronto Printing" were renowned for its </a:t>
            </a:r>
            <a:r>
              <a:rPr lang="en-US" sz="1800" b="1">
                <a:solidFill>
                  <a:prstClr val="black"/>
                </a:solidFill>
                <a:latin typeface="Consolas" panose="020B0609020204030204" pitchFamily="49" charset="0"/>
              </a:rPr>
              <a:t>accuracy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and </a:t>
            </a:r>
            <a:r>
              <a:rPr lang="en-US" sz="1800" b="1">
                <a:solidFill>
                  <a:prstClr val="black"/>
                </a:solidFill>
                <a:latin typeface="Consolas" panose="020B0609020204030204" pitchFamily="49" charset="0"/>
              </a:rPr>
              <a:t>quick results 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and its production suddenly got late and sloppy, you'd expect the management to very quickly find the causes of the problems and eliminate them.</a:t>
            </a:r>
            <a:b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1800"/>
          </a:p>
          <a:p>
            <a:endParaRPr lang="en-AU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54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FOR ANY ORGANISATION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>
                <a:solidFill>
                  <a:prstClr val="black"/>
                </a:solidFill>
                <a:latin typeface="Consolas" panose="020B0609020204030204" pitchFamily="49" charset="0"/>
              </a:rPr>
              <a:t>Good customer service</a:t>
            </a: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: one hopes most organisations would value this</a:t>
            </a:r>
            <a:b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18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32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System Goals and Objectives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Within each organisation there are information systems.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Each information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has its own specific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goals and objectives.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 systems exist to do a particular job, and their success can be measured by specific criteria.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513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 goal examples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a payroll system's goal may be to: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be accurate and avoid errors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work efficiently, so wages are paid on time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produce readable summary statements for management so the bosses can easily track their finances.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5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Big, long term, rather vague targets to be achieved</a:t>
            </a:r>
          </a:p>
          <a:p>
            <a:r>
              <a:rPr lang="en-AU"/>
              <a:t>Hard to measure how well – or if, or when – they have been achieved</a:t>
            </a:r>
          </a:p>
          <a:p>
            <a:r>
              <a:rPr lang="en-AU"/>
              <a:t>For example “Good customer service”, “Security”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73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 goal examples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a desktop publishing system's goal may be to 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produce high quality page layouts.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be easy to use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be forgiving if users make mistakes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430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 goal examples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Note the difference between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system goals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and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organisational goals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An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organisation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contains many different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systems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181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 goals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System goals are what each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in that organisation is aiming to achieve in the long term.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810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Org goals and system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Organisational goals 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should be supported by the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systems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in the organisation. </a:t>
            </a:r>
          </a:p>
          <a:p>
            <a:pPr lvl="1"/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E.g. if an organisational goal is "efficiency", each system in the organisation would also need to have its own efficiency goals to support the overall efficiency of the org.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14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A company priding itself on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good communications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as an org goal would make sure its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email system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was "fast, easy to use, high capacity" etc.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36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Common system goals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Speed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Accuracy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Reliability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quality of output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Capacity (how much it can handle)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Security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ease of use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160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Common system goals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Cost effectiveness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Readability of output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Flexibility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Expandability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Safety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253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Common system goals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operator comfort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Durability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Robustness (strength, toughness, endurance)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Compatibility with other systems in the org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346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If you're still confused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Think of your house as an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organisation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 its organisational goal is to keep you safe, healthy, comfortable and entertained.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In the house there are many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systems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 the doors; the beds and chairs; the TV, radio, computer, medicine cabinet; and bookshelves.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526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If you're still confused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 security system (e.g. doors, locks) have their system goals: to prevent unauthorised entry of burglars, to keep out insects and wild animals, to keep out rain and wind.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04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AU"/>
              <a:t>Specific, measurable, achievable steps towards achieving a larger goal</a:t>
            </a:r>
          </a:p>
          <a:p>
            <a:r>
              <a:rPr lang="en-AU"/>
              <a:t>Quantifiable – can be proved to be achieved or not using statistics, observation, logs.</a:t>
            </a:r>
          </a:p>
          <a:p>
            <a:r>
              <a:rPr lang="en-AU"/>
              <a:t>For example, “Answering customer enquiries within 24 hours” is a good step towards achieving the larger goal of “Good customer service”.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329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If you're still confused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 furniture system has their own system goals: to provide comfortable support.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 entertainment system's goals are to provide entertainment such as Bob the Builder, cricket commentaries and fine story telling.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028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If you're still confused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You would not, however, expect a toaster to entertain you (unless you're weird) because that is not one of its system goals.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Nor would you expect a bed to entertain you.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337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OBJECTIVES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System Goals and Objectives - small, specific, measurable, achievable steps towards achieving a larger goal.</a:t>
            </a:r>
          </a:p>
          <a:p>
            <a:r>
              <a:rPr lang="en-US">
                <a:solidFill>
                  <a:prstClr val="black"/>
                </a:solidFill>
              </a:rPr>
              <a:t>They can definitely be seen to have been achieved or not (unlike goals, which are too vague and big to be conclusively "achieved" or not)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317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IDENTIFYING OBJECTIVES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prstClr val="black"/>
                </a:solidFill>
              </a:rPr>
              <a:t>Objectives are quite </a:t>
            </a:r>
            <a:r>
              <a:rPr lang="en-US" sz="2800" i="1">
                <a:solidFill>
                  <a:prstClr val="black"/>
                </a:solidFill>
              </a:rPr>
              <a:t>precise</a:t>
            </a:r>
            <a:r>
              <a:rPr lang="en-US" sz="2800">
                <a:solidFill>
                  <a:prstClr val="black"/>
                </a:solidFill>
              </a:rPr>
              <a:t>. If it contains an exact target (e.g. a 5% increase in output) it's an objective, not a goal. </a:t>
            </a:r>
          </a:p>
          <a:p>
            <a:r>
              <a:rPr lang="en-US" sz="2800">
                <a:solidFill>
                  <a:prstClr val="black"/>
                </a:solidFill>
              </a:rPr>
              <a:t>Well-defined </a:t>
            </a:r>
            <a:r>
              <a:rPr lang="en-US" sz="2800" i="1">
                <a:solidFill>
                  <a:prstClr val="black"/>
                </a:solidFill>
              </a:rPr>
              <a:t>time scales</a:t>
            </a:r>
            <a:r>
              <a:rPr lang="en-US" sz="2800">
                <a:solidFill>
                  <a:prstClr val="black"/>
                </a:solidFill>
              </a:rPr>
              <a:t> – for example, “Within six months…”</a:t>
            </a:r>
          </a:p>
          <a:p>
            <a:r>
              <a:rPr lang="en-US" sz="2800">
                <a:solidFill>
                  <a:prstClr val="black"/>
                </a:solidFill>
              </a:rPr>
              <a:t>Defined limits on cost, e.g. “Spending no more than $500,000 we want to…”</a:t>
            </a:r>
          </a:p>
          <a:p>
            <a:r>
              <a:rPr lang="en-US" sz="2800">
                <a:solidFill>
                  <a:srgbClr val="FF0000"/>
                </a:solidFill>
              </a:rPr>
              <a:t>Tip – objectives often contain </a:t>
            </a:r>
            <a:r>
              <a:rPr lang="en-US" sz="2800" b="1">
                <a:solidFill>
                  <a:srgbClr val="FF0000"/>
                </a:solidFill>
              </a:rPr>
              <a:t>specific numeric</a:t>
            </a:r>
            <a:r>
              <a:rPr lang="en-US" sz="2800">
                <a:solidFill>
                  <a:srgbClr val="FF0000"/>
                </a:solidFill>
              </a:rPr>
              <a:t> targets.</a:t>
            </a:r>
            <a:br>
              <a:rPr lang="en-US" sz="2800">
                <a:solidFill>
                  <a:srgbClr val="FF0000"/>
                </a:solidFill>
              </a:rPr>
            </a:br>
            <a:r>
              <a:rPr lang="en-US" sz="2800">
                <a:solidFill>
                  <a:prstClr val="black"/>
                </a:solidFill>
              </a:rPr>
              <a:t> </a:t>
            </a:r>
            <a:endParaRPr lang="en-AU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256112" cy="365125"/>
          </a:xfrm>
        </p:spPr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31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OBJECTIVES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12" y="1268760"/>
            <a:ext cx="8229600" cy="4968552"/>
          </a:xfrm>
        </p:spPr>
        <p:txBody>
          <a:bodyPr/>
          <a:lstStyle/>
          <a:p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e.g. A system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goal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of a desktop publishing system may be </a:t>
            </a:r>
            <a:r>
              <a:rPr lang="en-US" sz="2400" i="1">
                <a:solidFill>
                  <a:prstClr val="black"/>
                </a:solidFill>
                <a:latin typeface="Consolas" panose="020B0609020204030204" pitchFamily="49" charset="0"/>
              </a:rPr>
              <a:t>“To produce attractive output.”</a:t>
            </a: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The corresponding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objectives</a:t>
            </a:r>
            <a: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  <a:t> may be:</a:t>
            </a:r>
            <a:br>
              <a:rPr lang="en-US" sz="24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24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Print at a minumum resolution of </a:t>
            </a:r>
            <a:r>
              <a:rPr lang="en-US" sz="2000" b="1">
                <a:solidFill>
                  <a:prstClr val="black"/>
                </a:solidFill>
                <a:latin typeface="Consolas" panose="020B0609020204030204" pitchFamily="49" charset="0"/>
              </a:rPr>
              <a:t>600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dots per inch.</a:t>
            </a:r>
            <a:b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Handle colour and monochrome photographic images.</a:t>
            </a:r>
            <a:b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Offer at least </a:t>
            </a:r>
            <a:r>
              <a:rPr lang="en-US" sz="2000" b="1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  <a: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  <a:t> typefaces.</a:t>
            </a:r>
            <a:br>
              <a:rPr lang="en-US" sz="200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AU" sz="200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158212" y="6463507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44</a:t>
            </a:fld>
            <a:endParaRPr lang="en-AU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2483768" y="6492381"/>
            <a:ext cx="439248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630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anywhere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>
                <a:latin typeface="Calibri" pitchFamily="34" charset="0"/>
              </a:rPr>
              <a:t>they 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sold.</a:t>
            </a:r>
          </a:p>
          <a:p>
            <a:pPr algn="ctr"/>
            <a:r>
              <a:rPr lang="en-AU" sz="1400" dirty="0">
                <a:latin typeface="Calibri" pitchFamily="34" charset="0"/>
              </a:rPr>
              <a:t>they 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Authority and are used with permission for educational purposes. </a:t>
            </a:r>
            <a:r>
              <a:rPr lang="en-AU" sz="1400" i="1" dirty="0">
                <a:latin typeface="+mn-lt"/>
              </a:rPr>
              <a:t>Thanks, guys!</a:t>
            </a:r>
          </a:p>
          <a:p>
            <a:pPr algn="ctr"/>
            <a:r>
              <a:rPr lang="en-US" dirty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45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</a:t>
            </a:r>
            <a:r>
              <a:rPr lang="en-US"/>
              <a:t>© 2016-2019 </a:t>
            </a:r>
            <a:r>
              <a:rPr lang="en-US" dirty="0"/>
              <a:t>Mark Kelly, vceit.com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857651"/>
            <a:ext cx="6696744" cy="446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>
                <a:solidFill>
                  <a:prstClr val="black"/>
                </a:solidFill>
                <a:latin typeface="Consolas" panose="020B0609020204030204" pitchFamily="49" charset="0"/>
              </a:rPr>
              <a:t>Organisational goals</a:t>
            </a:r>
            <a:endParaRPr lang="en-AU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endParaRPr lang="en-US" sz="2400" dirty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/>
              <a:t>VCE IT slideshows </a:t>
            </a:r>
            <a:r>
              <a:rPr lang="en-US"/>
              <a:t>© 2016-2019 </a:t>
            </a:r>
            <a:r>
              <a:rPr lang="en-US" dirty="0"/>
              <a:t>Mark Kelly, vceit.com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175048" y="1608312"/>
            <a:ext cx="8511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prstClr val="black"/>
                </a:solidFill>
                <a:latin typeface="+mn-lt"/>
              </a:rPr>
              <a:t>Organisations </a:t>
            </a:r>
            <a:r>
              <a:rPr lang="en-US" sz="2400">
                <a:solidFill>
                  <a:prstClr val="black"/>
                </a:solidFill>
                <a:latin typeface="+mn-lt"/>
              </a:rPr>
              <a:t>have goals that the entire </a:t>
            </a:r>
            <a:r>
              <a:rPr lang="en-US" sz="2400" i="1">
                <a:solidFill>
                  <a:prstClr val="black"/>
                </a:solidFill>
                <a:latin typeface="+mn-lt"/>
              </a:rPr>
              <a:t>organisation</a:t>
            </a:r>
            <a:r>
              <a:rPr lang="en-US" sz="2400">
                <a:solidFill>
                  <a:prstClr val="black"/>
                </a:solidFill>
                <a:latin typeface="+mn-lt"/>
              </a:rPr>
              <a:t> aims to achieve in </a:t>
            </a:r>
            <a:r>
              <a:rPr lang="en-US" sz="2400" b="1">
                <a:solidFill>
                  <a:prstClr val="black"/>
                </a:solidFill>
                <a:latin typeface="+mn-lt"/>
              </a:rPr>
              <a:t>all</a:t>
            </a:r>
            <a:r>
              <a:rPr lang="en-US" sz="2400">
                <a:solidFill>
                  <a:prstClr val="black"/>
                </a:solidFill>
                <a:latin typeface="+mn-lt"/>
              </a:rPr>
              <a:t> of its departments and operations. For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Profit (for commercial organisations)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Good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Good communications with staff and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Efficient work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Good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Good decision-making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Protection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Good staff morale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+mn-lt"/>
              </a:rPr>
              <a:t>Cheap, reliable products (or expensive, luxurious, top-quality products)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Organisational goals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sz="2800">
                <a:solidFill>
                  <a:prstClr val="black"/>
                </a:solidFill>
              </a:rPr>
              <a:t>Such goals often serve to define the nature of each organisation. </a:t>
            </a:r>
          </a:p>
          <a:p>
            <a:r>
              <a:rPr lang="en-US" sz="2800">
                <a:solidFill>
                  <a:prstClr val="black"/>
                </a:solidFill>
              </a:rPr>
              <a:t>Compare the probable </a:t>
            </a:r>
            <a:r>
              <a:rPr lang="en-AU" sz="2800" dirty="0">
                <a:solidFill>
                  <a:prstClr val="black"/>
                </a:solidFill>
              </a:rPr>
              <a:t>organisational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</a:rPr>
              <a:t>goals of Rolls Royce vs Hyundai, or Ferrari vs Land Rover. </a:t>
            </a:r>
          </a:p>
          <a:p>
            <a:r>
              <a:rPr lang="en-US" sz="2800">
                <a:solidFill>
                  <a:prstClr val="black"/>
                </a:solidFill>
              </a:rPr>
              <a:t>Compare the probable goals of Myers and K-Mart.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98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Organisation goals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 aims of an </a:t>
            </a:r>
            <a:r>
              <a:rPr lang="en-US" i="1">
                <a:solidFill>
                  <a:prstClr val="black"/>
                </a:solidFill>
                <a:latin typeface="Consolas" panose="020B0609020204030204" pitchFamily="49" charset="0"/>
              </a:rPr>
              <a:t>organisation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- the things the org strives for and prides itself on.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These goals are often written down in a </a:t>
            </a:r>
            <a:r>
              <a:rPr lang="en-US" b="1">
                <a:solidFill>
                  <a:prstClr val="black"/>
                </a:solidFill>
                <a:latin typeface="Consolas" panose="020B0609020204030204" pitchFamily="49" charset="0"/>
              </a:rPr>
              <a:t>mission statement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 a brief philosophical statement that defines what is important to the organisation. 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1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Org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Customers often select one organisation over another based on its goals.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You can tell an organisation's genuine organisational goals when they have to make a decision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01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Org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If a store had to choose between raising prices or reducing product quality, its decision can reflect its organisational goals.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VCE IT slideshows © 2016-2019 Mark Kelly, vceit.com</a:t>
            </a:r>
            <a:endParaRPr lang="en-AU"/>
          </a:p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875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2358</Words>
  <Application>Microsoft Office PowerPoint</Application>
  <PresentationFormat>On-screen Show (4:3)</PresentationFormat>
  <Paragraphs>271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Consolas</vt:lpstr>
      <vt:lpstr>Office Theme</vt:lpstr>
      <vt:lpstr>VCE IT Theory Slideshows by Mark Kelly 2016-2019 study design</vt:lpstr>
      <vt:lpstr>Contents</vt:lpstr>
      <vt:lpstr>Goals</vt:lpstr>
      <vt:lpstr>Objectives</vt:lpstr>
      <vt:lpstr>Organisational goals</vt:lpstr>
      <vt:lpstr>Organisational goals</vt:lpstr>
      <vt:lpstr>Organisation goals</vt:lpstr>
      <vt:lpstr>Org goals</vt:lpstr>
      <vt:lpstr>Org goals</vt:lpstr>
      <vt:lpstr>Org goals</vt:lpstr>
      <vt:lpstr>Org goals</vt:lpstr>
      <vt:lpstr>Org goals</vt:lpstr>
      <vt:lpstr>Org goals</vt:lpstr>
      <vt:lpstr>Detecting org goals in a case study</vt:lpstr>
      <vt:lpstr>Detecting org goals in a case study</vt:lpstr>
      <vt:lpstr>Generic goals</vt:lpstr>
      <vt:lpstr>Generic goals</vt:lpstr>
      <vt:lpstr>Generic goals</vt:lpstr>
      <vt:lpstr>Generic goals</vt:lpstr>
      <vt:lpstr>Generic goals</vt:lpstr>
      <vt:lpstr>FOR ANY ORGANISATION</vt:lpstr>
      <vt:lpstr>FOR ANY ORGANISATION</vt:lpstr>
      <vt:lpstr>FOR ANY ORGANISATION</vt:lpstr>
      <vt:lpstr>FOR ANY ORGANISATION</vt:lpstr>
      <vt:lpstr>FOR ANY ORGANISATION</vt:lpstr>
      <vt:lpstr>FOR ANY ORGANISATION</vt:lpstr>
      <vt:lpstr>FOR ANY ORGANISATION</vt:lpstr>
      <vt:lpstr>System Goals and Objectives</vt:lpstr>
      <vt:lpstr>System goal examples</vt:lpstr>
      <vt:lpstr>System goal examples</vt:lpstr>
      <vt:lpstr>System goal examples</vt:lpstr>
      <vt:lpstr>System goals</vt:lpstr>
      <vt:lpstr>Org goals and system goals</vt:lpstr>
      <vt:lpstr>PowerPoint Presentation</vt:lpstr>
      <vt:lpstr>Common system goals</vt:lpstr>
      <vt:lpstr>Common system goals</vt:lpstr>
      <vt:lpstr>Common system goals</vt:lpstr>
      <vt:lpstr>If you're still confused </vt:lpstr>
      <vt:lpstr>If you're still confused </vt:lpstr>
      <vt:lpstr>If you're still confused</vt:lpstr>
      <vt:lpstr>If you're still confused</vt:lpstr>
      <vt:lpstr>OBJECTIVES</vt:lpstr>
      <vt:lpstr>IDENTIFYING OBJECTIVES</vt:lpstr>
      <vt:lpstr>OBJECTIVES</vt:lpstr>
      <vt:lpstr>VCE IT THEORY SLIDESHOWS 2016-2019 study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29</cp:revision>
  <dcterms:created xsi:type="dcterms:W3CDTF">2009-02-06T03:31:51Z</dcterms:created>
  <dcterms:modified xsi:type="dcterms:W3CDTF">2017-07-04T03:57:14Z</dcterms:modified>
</cp:coreProperties>
</file>