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95" r:id="rId4"/>
    <p:sldId id="304" r:id="rId5"/>
    <p:sldId id="300" r:id="rId6"/>
    <p:sldId id="305" r:id="rId7"/>
    <p:sldId id="299" r:id="rId8"/>
    <p:sldId id="296" r:id="rId9"/>
    <p:sldId id="306" r:id="rId10"/>
    <p:sldId id="302" r:id="rId11"/>
    <p:sldId id="307" r:id="rId12"/>
    <p:sldId id="308" r:id="rId13"/>
    <p:sldId id="309" r:id="rId14"/>
    <p:sldId id="312" r:id="rId15"/>
    <p:sldId id="292" r:id="rId16"/>
    <p:sldId id="310" r:id="rId17"/>
    <p:sldId id="311" r:id="rId18"/>
    <p:sldId id="297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5" r:id="rId28"/>
    <p:sldId id="276" r:id="rId29"/>
    <p:sldId id="277" r:id="rId30"/>
    <p:sldId id="280" r:id="rId31"/>
    <p:sldId id="281" r:id="rId32"/>
    <p:sldId id="282" r:id="rId33"/>
    <p:sldId id="283" r:id="rId34"/>
    <p:sldId id="284" r:id="rId35"/>
    <p:sldId id="285" r:id="rId36"/>
    <p:sldId id="293" r:id="rId37"/>
    <p:sldId id="313" r:id="rId38"/>
    <p:sldId id="257" r:id="rId39"/>
    <p:sldId id="263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CD3D-3D6F-4A4C-A3F6-77579691C136}" type="datetimeFigureOut">
              <a:rPr lang="en-AU" smtClean="0"/>
              <a:pPr/>
              <a:t>11/08/2016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703C-C15C-4D7B-9755-1FA01A00DD0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2CC3-6B11-459E-994A-D1862D5B0F91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52FD-A3DE-49C6-8019-E3655DCB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521C-7BAD-4B76-9D70-968F269770C1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2125-ABEC-4E7B-B6DF-EC5A53402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2C5A-CCC4-4070-8AEB-2C31D9FC05D0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303-1974-47B9-A1A2-A930A7AA5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18D-A3FD-4046-B345-7817C6D47B1B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6F50-5667-4F4D-97D9-139482EFD6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3950-AF7E-4A73-9FD5-4ACF491CB280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0F50-8C26-4110-8921-25EE3484DB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904D-328F-45EF-A31D-6D37CDEC1819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EEB6-BBD1-4809-88CB-1C86E775E9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7F97-BED9-4BA7-9369-A0565FBBCDCC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5CF8-B50F-40D0-BD81-2A1ACDCB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142-D9E9-4D9C-BE3C-D3E49E69D48D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09ED-8D83-4842-9B98-F757AC23ED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21CF-6841-458B-B865-AA5EB750ABD1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F6BA-1E43-4F8C-91BF-C16EC66C75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93E-ED8B-4C39-A7FE-C601DF0C5250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66BA-D7FA-4E7F-ADC4-A93990AC5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162-3DBA-4A3A-A2DD-325BA1CECFAA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FD9-B402-44A7-81E1-0AECCC3B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749E61-452C-4EF3-8D94-872A2CC1FA97}" type="datetime1">
              <a:rPr lang="en-US" smtClean="0"/>
              <a:pPr>
                <a:defRPr/>
              </a:pPr>
              <a:t>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09ABEB-1AD6-4672-B61D-0D9843D19A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cdn.arstechnica.net/wp-content/uploads/2016/06/mousekeyboard-640x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24844"/>
            <a:ext cx="3888432" cy="3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864096"/>
          </a:xfrm>
        </p:spPr>
        <p:txBody>
          <a:bodyPr/>
          <a:lstStyle/>
          <a:p>
            <a:pPr eaLnBrk="1" hangingPunct="1"/>
            <a:r>
              <a:rPr lang="en-AU" sz="3200" i="1" dirty="0"/>
              <a:t>VCE IT Theory Slideshows by Mark Kelly</a:t>
            </a:r>
            <a:br>
              <a:rPr lang="en-AU" sz="3200" i="1" dirty="0"/>
            </a:br>
            <a:r>
              <a:rPr lang="en-AU" sz="2000" i="1" dirty="0"/>
              <a:t>2016-2019 </a:t>
            </a:r>
            <a:r>
              <a:rPr lang="en-AU" sz="2000" i="1"/>
              <a:t>study design</a:t>
            </a:r>
            <a:endParaRPr lang="en-AU" sz="32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6309320"/>
            <a:ext cx="64008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600" dirty="0">
                <a:solidFill>
                  <a:schemeClr val="tx1"/>
                </a:solidFill>
              </a:rPr>
              <a:t>By Mark Kelly, vceit.com, </a:t>
            </a:r>
            <a:r>
              <a:rPr lang="en-US" sz="1600" dirty="0">
                <a:solidFill>
                  <a:schemeClr val="tx1"/>
                </a:solidFill>
              </a:rPr>
              <a:t>mark@vceit.com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268760"/>
            <a:ext cx="8018090" cy="864096"/>
          </a:xfrm>
          <a:prstGeom prst="rect">
            <a:avLst/>
          </a:prstGeom>
        </p:spPr>
        <p:txBody>
          <a:bodyPr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Digital System Components</a:t>
            </a:r>
            <a:endParaRPr lang="en-US" sz="16000" b="1" i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br>
              <a:rPr lang="en-US" sz="60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4000"/>
              <a:t>Version 1</a:t>
            </a:r>
            <a:endParaRPr lang="en-AU" sz="1500"/>
          </a:p>
        </p:txBody>
      </p:sp>
      <p:sp>
        <p:nvSpPr>
          <p:cNvPr id="7" name="Notched Right Arrow 6">
            <a:hlinkClick r:id="rId4" action="ppaction://hlinksldjump"/>
          </p:cNvPr>
          <p:cNvSpPr/>
          <p:nvPr/>
        </p:nvSpPr>
        <p:spPr>
          <a:xfrm>
            <a:off x="3707904" y="5805264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  <a:endParaRPr lang="en-AU" dirty="0"/>
          </a:p>
        </p:txBody>
      </p:sp>
      <p:pic>
        <p:nvPicPr>
          <p:cNvPr id="1026" name="Picture 2" descr="http://s3-ap-southeast-2.amazonaws.com/wc-prod-pim/JPEG_300x300/TPTDC3200_tp_link_archer_c3200_ac3200_wireless_tri_band_gigabit_rou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3376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STORE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Magnetic tape</a:t>
            </a:r>
          </a:p>
          <a:p>
            <a:pPr lvl="1"/>
            <a:r>
              <a:rPr lang="en-AU"/>
              <a:t>Going out of favour</a:t>
            </a:r>
          </a:p>
          <a:p>
            <a:pPr lvl="1"/>
            <a:r>
              <a:rPr lang="en-AU"/>
              <a:t>Tapes stretch, degrade over time</a:t>
            </a:r>
          </a:p>
          <a:p>
            <a:pPr lvl="1"/>
            <a:r>
              <a:rPr lang="en-AU"/>
              <a:t>May still be used by commercial sector</a:t>
            </a:r>
          </a:p>
          <a:p>
            <a:pPr lvl="1"/>
            <a:r>
              <a:rPr lang="en-AU"/>
              <a:t>Relatively slow read/write times</a:t>
            </a:r>
          </a:p>
          <a:p>
            <a:pPr lvl="1"/>
            <a:r>
              <a:rPr lang="en-AU"/>
              <a:t>Tapes need to be loaded/unloaded manually</a:t>
            </a:r>
          </a:p>
          <a:p>
            <a:pPr lvl="1"/>
            <a:r>
              <a:rPr lang="en-AU"/>
              <a:t>Good data capacity</a:t>
            </a:r>
          </a:p>
          <a:p>
            <a:pPr lvl="1"/>
            <a:r>
              <a:rPr lang="en-AU"/>
              <a:t>Media are easily portable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10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54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STORE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Optical media – CD – DVD – BluRay</a:t>
            </a:r>
          </a:p>
          <a:p>
            <a:pPr lvl="1"/>
            <a:r>
              <a:rPr lang="en-AU"/>
              <a:t>CD capacity about 740MB</a:t>
            </a:r>
          </a:p>
          <a:p>
            <a:pPr lvl="1"/>
            <a:r>
              <a:rPr lang="en-AU"/>
              <a:t>DVD capacity about 4.7GB</a:t>
            </a:r>
          </a:p>
          <a:p>
            <a:pPr lvl="1"/>
            <a:r>
              <a:rPr lang="en-AU"/>
              <a:t>BluRay capacity about 25GB</a:t>
            </a:r>
          </a:p>
          <a:p>
            <a:r>
              <a:rPr lang="en-AU"/>
              <a:t>Slow read/write speeds</a:t>
            </a:r>
          </a:p>
          <a:p>
            <a:r>
              <a:rPr lang="en-AU"/>
              <a:t>Easily scratched and become unreadable</a:t>
            </a:r>
          </a:p>
          <a:p>
            <a:r>
              <a:rPr lang="en-AU"/>
              <a:t>Dubious long-term storage lifetimes</a:t>
            </a:r>
          </a:p>
          <a:p>
            <a:r>
              <a:rPr lang="en-AU"/>
              <a:t>Relatively little physical storage space needed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11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53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STORE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Magnetic tape</a:t>
            </a:r>
          </a:p>
          <a:p>
            <a:pPr lvl="1"/>
            <a:r>
              <a:rPr lang="en-AU"/>
              <a:t>Going out of favour</a:t>
            </a:r>
          </a:p>
          <a:p>
            <a:pPr lvl="1"/>
            <a:r>
              <a:rPr lang="en-AU"/>
              <a:t>Tapes stretch, degrade over time</a:t>
            </a:r>
          </a:p>
          <a:p>
            <a:pPr lvl="1"/>
            <a:r>
              <a:rPr lang="en-AU"/>
              <a:t>May still be used by commercial sector</a:t>
            </a:r>
          </a:p>
          <a:p>
            <a:pPr lvl="1"/>
            <a:r>
              <a:rPr lang="en-AU"/>
              <a:t>Relatively slow read/write times</a:t>
            </a:r>
          </a:p>
          <a:p>
            <a:pPr lvl="1"/>
            <a:r>
              <a:rPr lang="en-AU"/>
              <a:t>Tapes need to be loaded/unloaded manually</a:t>
            </a:r>
          </a:p>
          <a:p>
            <a:pPr lvl="1"/>
            <a:r>
              <a:rPr lang="en-AU"/>
              <a:t>Good data capacity</a:t>
            </a:r>
          </a:p>
          <a:p>
            <a:pPr lvl="1"/>
            <a:r>
              <a:rPr lang="en-AU"/>
              <a:t>Media are easily portable</a:t>
            </a:r>
          </a:p>
          <a:p>
            <a:pPr lvl="1"/>
            <a:r>
              <a:rPr lang="en-AU"/>
              <a:t>Can be damaged/erased by strong magnetic fields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12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STORE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Magnetic tape</a:t>
            </a:r>
          </a:p>
          <a:p>
            <a:pPr lvl="1"/>
            <a:r>
              <a:rPr lang="en-AU"/>
              <a:t>Going out of favour</a:t>
            </a:r>
          </a:p>
          <a:p>
            <a:pPr lvl="1"/>
            <a:r>
              <a:rPr lang="en-AU"/>
              <a:t>Tapes stretch, degrade over time</a:t>
            </a:r>
          </a:p>
          <a:p>
            <a:pPr lvl="1"/>
            <a:r>
              <a:rPr lang="en-AU"/>
              <a:t>May still be used by commercial sector</a:t>
            </a:r>
          </a:p>
          <a:p>
            <a:pPr lvl="1"/>
            <a:r>
              <a:rPr lang="en-AU"/>
              <a:t>Relatively slow read/write times</a:t>
            </a:r>
          </a:p>
          <a:p>
            <a:pPr lvl="1"/>
            <a:r>
              <a:rPr lang="en-AU"/>
              <a:t>Tapes need to be loaded/unloaded manually</a:t>
            </a:r>
          </a:p>
          <a:p>
            <a:pPr lvl="1"/>
            <a:r>
              <a:rPr lang="en-AU"/>
              <a:t>Good data capacity</a:t>
            </a:r>
          </a:p>
          <a:p>
            <a:pPr lvl="1"/>
            <a:r>
              <a:rPr lang="en-AU"/>
              <a:t>Media are easily portable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13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416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STORE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AU"/>
              <a:t>Network Attached Storage (NAS)</a:t>
            </a:r>
          </a:p>
          <a:p>
            <a:pPr lvl="1"/>
            <a:r>
              <a:rPr lang="en-AU"/>
              <a:t>A group of HDD or SSD working as a team in a box</a:t>
            </a:r>
          </a:p>
          <a:p>
            <a:pPr lvl="1"/>
            <a:r>
              <a:rPr lang="en-AU"/>
              <a:t>Usually support </a:t>
            </a:r>
            <a:r>
              <a:rPr lang="en-AU" b="1"/>
              <a:t>RAID</a:t>
            </a:r>
            <a:r>
              <a:rPr lang="en-AU"/>
              <a:t> </a:t>
            </a:r>
            <a:r>
              <a:rPr lang="en-AU" sz="1600"/>
              <a:t>(</a:t>
            </a:r>
            <a:r>
              <a:rPr lang="en-AU" sz="1600" i="1"/>
              <a:t>Redundant Array of Independent Disks</a:t>
            </a:r>
            <a:r>
              <a:rPr lang="en-AU" sz="1600"/>
              <a:t>)</a:t>
            </a:r>
            <a:r>
              <a:rPr lang="en-AU"/>
              <a:t> to provide*</a:t>
            </a:r>
          </a:p>
          <a:p>
            <a:pPr lvl="2"/>
            <a:r>
              <a:rPr lang="en-AU"/>
              <a:t>data redundancy (one or more disks can fail without data loss) to improve reliability</a:t>
            </a:r>
          </a:p>
          <a:p>
            <a:pPr lvl="2"/>
            <a:r>
              <a:rPr lang="en-AU"/>
              <a:t>Speed (multiple disks can serve different data segments from a file at the same time)</a:t>
            </a:r>
          </a:p>
          <a:p>
            <a:pPr lvl="2"/>
            <a:r>
              <a:rPr lang="en-AU"/>
              <a:t>Backups via disk mirroring</a:t>
            </a:r>
          </a:p>
          <a:p>
            <a:pPr lvl="1"/>
            <a:r>
              <a:rPr lang="en-AU"/>
              <a:t>Centralised storage for offices – aids data sharing</a:t>
            </a:r>
          </a:p>
          <a:p>
            <a:pPr marL="0" indent="0">
              <a:buNone/>
            </a:pPr>
            <a:r>
              <a:rPr lang="en-AU" sz="1100" i="1"/>
              <a:t>*Depending on the type of RAID selected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14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511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B9701A-3404-4C33-9022-DE75433F7145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6143625" y="857250"/>
            <a:ext cx="238918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R.A.I.D.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0" y="301625"/>
            <a:ext cx="60960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2400" i="1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Redundant Array of Independent Disks</a:t>
            </a: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) arrays for reliability and/or speed.</a:t>
            </a:r>
          </a:p>
          <a:p>
            <a:pPr eaLnBrk="1" hangingPunct="1">
              <a:spcBef>
                <a:spcPct val="50000"/>
              </a:spcBef>
            </a:pP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RAID uses a group of hard disks that work as a single disk under a RAID controller.</a:t>
            </a:r>
          </a:p>
          <a:p>
            <a:pPr eaLnBrk="1" hangingPunct="1">
              <a:spcBef>
                <a:spcPct val="50000"/>
              </a:spcBef>
            </a:pP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Flavours of RAID: RAID0 to RAID10 (RAID 1 + RAID 0) offer reliability and/or speed (at ever-increasing cost).  Includes </a:t>
            </a:r>
            <a:r>
              <a:rPr lang="en-AU" altLang="en-US" sz="2400" i="1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mirroring</a:t>
            </a: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(for reliability) and </a:t>
            </a:r>
            <a:r>
              <a:rPr lang="en-AU" altLang="en-US" sz="2400" i="1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striping</a:t>
            </a: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(spanning a logical single volume over several physical disks for greater performance – several simultaneous disk reads/writes are possible).</a:t>
            </a:r>
          </a:p>
          <a:p>
            <a:pPr eaLnBrk="1" hangingPunct="1">
              <a:spcBef>
                <a:spcPct val="50000"/>
              </a:spcBef>
            </a:pP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RAID disks are usually "Hot Swap“ – no server downtime to replace sick disks.</a:t>
            </a:r>
          </a:p>
          <a:p>
            <a:pPr eaLnBrk="1" hangingPunct="1">
              <a:spcBef>
                <a:spcPct val="50000"/>
              </a:spcBef>
            </a:pP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EXPENSIVE – needs justifying for small org</a:t>
            </a:r>
          </a:p>
        </p:txBody>
      </p:sp>
      <p:pic>
        <p:nvPicPr>
          <p:cNvPr id="30725" name="Picture 5" descr="raid-li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81200"/>
            <a:ext cx="24384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513513" y="5229225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i="1">
                <a:latin typeface="Tahoma" panose="020B0604030504040204" pitchFamily="34" charset="0"/>
              </a:rPr>
              <a:t>3-disk RAID array</a:t>
            </a:r>
          </a:p>
        </p:txBody>
      </p:sp>
    </p:spTree>
    <p:extLst>
      <p:ext uri="{BB962C8B-B14F-4D97-AF65-F5344CB8AC3E}">
        <p14:creationId xmlns:p14="http://schemas.microsoft.com/office/powerpoint/2010/main" val="273721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STORE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FLASH/NAND storage </a:t>
            </a:r>
          </a:p>
          <a:p>
            <a:pPr lvl="1"/>
            <a:r>
              <a:rPr lang="en-AU"/>
              <a:t>Includes familiar USB drives, SD drives</a:t>
            </a:r>
          </a:p>
          <a:p>
            <a:pPr lvl="1"/>
            <a:r>
              <a:rPr lang="en-AU"/>
              <a:t>Very portable</a:t>
            </a:r>
          </a:p>
          <a:p>
            <a:pPr lvl="1"/>
            <a:r>
              <a:rPr lang="en-AU"/>
              <a:t>Relatively low capacity in 2016 (e.g. 128GB)</a:t>
            </a:r>
          </a:p>
          <a:p>
            <a:pPr lvl="1"/>
            <a:r>
              <a:rPr lang="en-AU"/>
              <a:t>Relatively low read/write speeds using USB3</a:t>
            </a:r>
          </a:p>
          <a:p>
            <a:pPr lvl="1"/>
            <a:r>
              <a:rPr lang="en-AU"/>
              <a:t>Limited number of read/write cycles (like SSD)</a:t>
            </a:r>
          </a:p>
          <a:p>
            <a:pPr lvl="1"/>
            <a:r>
              <a:rPr lang="en-AU"/>
              <a:t>Can fail without warning</a:t>
            </a:r>
          </a:p>
          <a:p>
            <a:pPr lvl="1"/>
            <a:r>
              <a:rPr lang="en-AU"/>
              <a:t>Not affected by electromagnetic forces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16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69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STORE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n-AU"/>
              <a:t>Floppy disks</a:t>
            </a:r>
          </a:p>
          <a:p>
            <a:pPr lvl="1"/>
            <a:r>
              <a:rPr lang="en-AU"/>
              <a:t>Hehehe. Yeah, let’s not even go there.</a:t>
            </a:r>
          </a:p>
          <a:p>
            <a:pPr lvl="1"/>
            <a:endParaRPr lang="en-AU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17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852937"/>
            <a:ext cx="66389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7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AU"/>
              <a:t>COMMUNICATE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n-AU"/>
              <a:t>Mainly concerns networking hardware in a LAN (</a:t>
            </a:r>
            <a:r>
              <a:rPr lang="en-AU" b="1"/>
              <a:t>L</a:t>
            </a:r>
            <a:r>
              <a:rPr lang="en-AU"/>
              <a:t>ocal </a:t>
            </a:r>
            <a:r>
              <a:rPr lang="en-AU" b="1"/>
              <a:t>A</a:t>
            </a:r>
            <a:r>
              <a:rPr lang="en-AU"/>
              <a:t>rea </a:t>
            </a:r>
            <a:r>
              <a:rPr lang="en-AU" b="1"/>
              <a:t>N</a:t>
            </a:r>
            <a:r>
              <a:rPr lang="en-AU"/>
              <a:t>etwork)</a:t>
            </a:r>
            <a:endParaRPr lang="en-AU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18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7"/>
            <a:ext cx="54959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9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22E4B3-EDAF-47D1-A443-0C2D3BA2B6D7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647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Network Hardware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50825" y="981075"/>
            <a:ext cx="55435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The main bits: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Modem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Cables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Network interface card (NIC)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Server (e.g. file server)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Switch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Router – often combined with ADSL modem, WAP, switch, print server, coffee maker etc)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628775"/>
            <a:ext cx="40957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39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AU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ITI U3O2 KK 14 - roles, functions and characteristics of digital system components used to</a:t>
            </a:r>
            <a:endParaRPr lang="en-AU"/>
          </a:p>
          <a:p>
            <a:r>
              <a:rPr lang="en-AU"/>
              <a:t>Input</a:t>
            </a:r>
            <a:endParaRPr lang="en-AU" dirty="0"/>
          </a:p>
          <a:p>
            <a:r>
              <a:rPr lang="en-US"/>
              <a:t>Store</a:t>
            </a:r>
            <a:endParaRPr lang="en-US" dirty="0"/>
          </a:p>
          <a:p>
            <a:r>
              <a:rPr lang="en-US"/>
              <a:t>Communicate</a:t>
            </a:r>
          </a:p>
          <a:p>
            <a:r>
              <a:rPr lang="en-US"/>
              <a:t>Output</a:t>
            </a:r>
          </a:p>
          <a:p>
            <a:pPr marL="0" indent="0">
              <a:buNone/>
            </a:pPr>
            <a:r>
              <a:rPr lang="en-US"/>
              <a:t>data and information.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FF361B-DC95-4D81-8061-EE2C0A1DA393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609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3600">
                <a:latin typeface="Tahoma" panose="020B0604030504040204" pitchFamily="34" charset="0"/>
              </a:rPr>
              <a:t>The modem </a:t>
            </a:r>
            <a:r>
              <a:rPr lang="en-AU" altLang="en-US" sz="2400" i="1">
                <a:latin typeface="Tahoma" panose="020B0604030504040204" pitchFamily="34" charset="0"/>
              </a:rPr>
              <a:t>Modulator/demodulator</a:t>
            </a:r>
          </a:p>
        </p:txBody>
      </p:sp>
      <p:pic>
        <p:nvPicPr>
          <p:cNvPr id="4100" name="Picture 3" descr="mod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81075"/>
            <a:ext cx="6892925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39750" y="3357563"/>
            <a:ext cx="74676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2800">
                <a:latin typeface="Tahoma" panose="020B0604030504040204" pitchFamily="34" charset="0"/>
              </a:rPr>
              <a:t>Modulate (when uploading) = turn digital data into analogue sound for transmission over phone network. </a:t>
            </a:r>
          </a:p>
          <a:p>
            <a:pPr eaLnBrk="1" hangingPunct="1">
              <a:spcBef>
                <a:spcPct val="50000"/>
              </a:spcBef>
            </a:pPr>
            <a:r>
              <a:rPr lang="en-AU" altLang="en-US" sz="2800">
                <a:latin typeface="Tahoma" panose="020B0604030504040204" pitchFamily="34" charset="0"/>
              </a:rPr>
              <a:t>Demodulate (when downloading) = convert sound back to digital data.</a:t>
            </a:r>
          </a:p>
        </p:txBody>
      </p:sp>
    </p:spTree>
    <p:extLst>
      <p:ext uri="{BB962C8B-B14F-4D97-AF65-F5344CB8AC3E}">
        <p14:creationId xmlns:p14="http://schemas.microsoft.com/office/powerpoint/2010/main" val="200821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FBBB4B-4A5A-4C57-871E-3A7B4F62E9DD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79248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3200" b="1">
                <a:latin typeface="Tahoma" panose="020B0604030504040204" pitchFamily="34" charset="0"/>
              </a:rPr>
              <a:t>Note!</a:t>
            </a:r>
          </a:p>
          <a:p>
            <a:pPr eaLnBrk="1" hangingPunct="1">
              <a:spcBef>
                <a:spcPct val="50000"/>
              </a:spcBef>
            </a:pPr>
            <a:r>
              <a:rPr lang="en-AU" altLang="en-US" sz="3200">
                <a:latin typeface="Tahoma" panose="020B0604030504040204" pitchFamily="34" charset="0"/>
              </a:rPr>
              <a:t>Transmission speed is measured in </a:t>
            </a:r>
            <a:r>
              <a:rPr lang="en-AU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b</a:t>
            </a:r>
            <a:r>
              <a:rPr lang="en-AU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its per second</a:t>
            </a:r>
            <a:r>
              <a:rPr lang="en-AU" altLang="en-US" sz="3200">
                <a:latin typeface="Tahoma" panose="020B0604030504040204" pitchFamily="34" charset="0"/>
              </a:rPr>
              <a:t> (</a:t>
            </a:r>
            <a:r>
              <a:rPr lang="en-AU" altLang="en-US" sz="3200" i="1">
                <a:latin typeface="Tahoma" panose="020B0604030504040204" pitchFamily="34" charset="0"/>
              </a:rPr>
              <a:t>not</a:t>
            </a:r>
            <a:r>
              <a:rPr lang="en-AU" altLang="en-US" sz="3200">
                <a:latin typeface="Tahoma" panose="020B0604030504040204" pitchFamily="34" charset="0"/>
              </a:rPr>
              <a:t>  </a:t>
            </a:r>
            <a:r>
              <a:rPr lang="en-AU" altLang="en-US" sz="3200" b="1">
                <a:latin typeface="Tahoma" panose="020B0604030504040204" pitchFamily="34" charset="0"/>
              </a:rPr>
              <a:t>B</a:t>
            </a:r>
            <a:r>
              <a:rPr lang="en-AU" altLang="en-US" sz="3200">
                <a:latin typeface="Tahoma" panose="020B0604030504040204" pitchFamily="34" charset="0"/>
              </a:rPr>
              <a:t>ytes </a:t>
            </a:r>
            <a:r>
              <a:rPr lang="en-AU" altLang="en-US" sz="3200">
                <a:latin typeface="Tahoma" panose="020B0604030504040204" pitchFamily="34" charset="0"/>
              </a:rPr>
              <a:t>per second!)</a:t>
            </a:r>
          </a:p>
          <a:p>
            <a:pPr eaLnBrk="1" hangingPunct="1">
              <a:spcBef>
                <a:spcPct val="50000"/>
              </a:spcBef>
            </a:pPr>
            <a:r>
              <a:rPr lang="en-AU" altLang="en-US" sz="3200">
                <a:latin typeface="Tahoma" panose="020B0604030504040204" pitchFamily="34" charset="0"/>
              </a:rPr>
              <a:t>56Kbps modem downloads at a </a:t>
            </a:r>
            <a:r>
              <a:rPr lang="en-AU" altLang="en-US" sz="3200" i="1">
                <a:latin typeface="Tahoma" panose="020B0604030504040204" pitchFamily="34" charset="0"/>
              </a:rPr>
              <a:t>theoretical</a:t>
            </a:r>
            <a:r>
              <a:rPr lang="en-AU" altLang="en-US" sz="3200">
                <a:latin typeface="Tahoma" panose="020B0604030504040204" pitchFamily="34" charset="0"/>
              </a:rPr>
              <a:t> maximum of approx 56,000 bits per second (about 7KB/sec).  Can only transmit (upload) at 33.6kbps. </a:t>
            </a:r>
          </a:p>
        </p:txBody>
      </p:sp>
    </p:spTree>
    <p:extLst>
      <p:ext uri="{BB962C8B-B14F-4D97-AF65-F5344CB8AC3E}">
        <p14:creationId xmlns:p14="http://schemas.microsoft.com/office/powerpoint/2010/main" val="1110478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1163"/>
            <a:ext cx="38512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091CD9-8519-42FE-B4A1-7622381BE7B1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476375" y="354013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5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Hardware - NIC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1371600" y="1268413"/>
            <a:ext cx="6324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The Network interface card (NIC) allows a stand-alone computer to connect to a network.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Can be cabled or wireless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Usually built into motherboards.  Separate card not needed in most cases.</a:t>
            </a:r>
          </a:p>
        </p:txBody>
      </p:sp>
      <p:pic>
        <p:nvPicPr>
          <p:cNvPr id="615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990975"/>
            <a:ext cx="42862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AutoShape 9"/>
          <p:cNvSpPr>
            <a:spLocks noChangeArrowheads="1"/>
          </p:cNvSpPr>
          <p:nvPr/>
        </p:nvSpPr>
        <p:spPr bwMode="auto">
          <a:xfrm rot="-650586">
            <a:off x="6313488" y="5556250"/>
            <a:ext cx="1749425" cy="1081088"/>
          </a:xfrm>
          <a:prstGeom prst="rightArrow">
            <a:avLst>
              <a:gd name="adj1" fmla="val 50000"/>
              <a:gd name="adj2" fmla="val 40455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78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CA5C6E-5CF1-469A-BAA5-B10239140B43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4800"/>
              <a:t>Internet Choices</a:t>
            </a:r>
            <a:br>
              <a:rPr lang="en-AU" sz="4800"/>
            </a:br>
            <a:r>
              <a:rPr lang="en-AU" sz="2000"/>
              <a:t>Not all options are available to everyone, especially those not in major cities</a:t>
            </a:r>
            <a:endParaRPr lang="en-AU" sz="240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29600" cy="370046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4000">
                <a:solidFill>
                  <a:srgbClr val="FF0066"/>
                </a:solidFill>
              </a:rPr>
              <a:t>ADSL</a:t>
            </a:r>
            <a:r>
              <a:rPr lang="en-AU" sz="4000">
                <a:solidFill>
                  <a:srgbClr val="FF0066"/>
                </a:solidFill>
              </a:rPr>
              <a:t>, ADSL2, ADSL2+</a:t>
            </a:r>
            <a:r>
              <a:rPr lang="en-AU" sz="4000"/>
              <a:t> </a:t>
            </a:r>
            <a:endParaRPr lang="en-AU" sz="40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4000"/>
              <a:t>(256Kbps-24Mbps speed caps)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4000">
                <a:solidFill>
                  <a:srgbClr val="FF0066"/>
                </a:solidFill>
              </a:rPr>
              <a:t>Cable</a:t>
            </a:r>
            <a:r>
              <a:rPr lang="en-AU" sz="4000"/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4000"/>
              <a:t>(10-200Mbps</a:t>
            </a:r>
            <a:r>
              <a:rPr lang="en-AU" sz="4000"/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4000">
                <a:solidFill>
                  <a:srgbClr val="FF0066"/>
                </a:solidFill>
              </a:rPr>
              <a:t>Satellite</a:t>
            </a:r>
            <a:r>
              <a:rPr lang="en-AU" sz="4000"/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4000"/>
              <a:t>1 or 2 way </a:t>
            </a:r>
            <a:r>
              <a:rPr lang="en-AU" sz="4000"/>
              <a:t>(averaging </a:t>
            </a:r>
            <a:r>
              <a:rPr lang="en-AU" sz="4000"/>
              <a:t>10-20 Kbps)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4000">
                <a:solidFill>
                  <a:srgbClr val="FF0066"/>
                </a:solidFill>
              </a:rPr>
              <a:t>Dialup</a:t>
            </a:r>
            <a:r>
              <a:rPr lang="en-AU" sz="4000"/>
              <a:t> (analogue, av. 40Kbps)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4000">
                <a:solidFill>
                  <a:srgbClr val="FF0066"/>
                </a:solidFill>
              </a:rPr>
              <a:t>WAN Wireless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4000">
                <a:solidFill>
                  <a:srgbClr val="FF0066"/>
                </a:solidFill>
              </a:rPr>
              <a:t>3G/4G – </a:t>
            </a:r>
            <a:r>
              <a:rPr lang="en-AU" sz="4000"/>
              <a:t>internet access via mobile phone towers</a:t>
            </a:r>
            <a:endParaRPr lang="en-AU" sz="4000"/>
          </a:p>
        </p:txBody>
      </p:sp>
    </p:spTree>
    <p:extLst>
      <p:ext uri="{BB962C8B-B14F-4D97-AF65-F5344CB8AC3E}">
        <p14:creationId xmlns:p14="http://schemas.microsoft.com/office/powerpoint/2010/main" val="54226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FB6430-71C8-4477-B756-9BD124DD8412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5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Hardware - NIC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7950" y="1341438"/>
            <a:ext cx="8856663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80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AU" altLang="en-US" sz="28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etwork </a:t>
            </a:r>
            <a:r>
              <a:rPr lang="en-AU" altLang="en-US" sz="280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AU" altLang="en-US" sz="28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nterface </a:t>
            </a:r>
            <a:r>
              <a:rPr lang="en-AU" altLang="en-US" sz="280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AU" altLang="en-US" sz="28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ard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Rated by speed: 10, 100, or ‘Gigabit’ 1000Mbps.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For a NIC to work at its maximum speed, all the other network devices between it and the server must have at least the same </a:t>
            </a:r>
            <a:r>
              <a:rPr lang="en-AU" altLang="en-US" sz="280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bandwidth </a:t>
            </a:r>
            <a:r>
              <a:rPr lang="en-AU" altLang="en-US" sz="28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(data-carrying capacity).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‘Auto-sensing’ e.g. 10/100/1000 NICs adjust themselves to the best possible speed.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Tip: go for GIGABIT NIC in servers</a:t>
            </a:r>
          </a:p>
        </p:txBody>
      </p:sp>
    </p:spTree>
    <p:extLst>
      <p:ext uri="{BB962C8B-B14F-4D97-AF65-F5344CB8AC3E}">
        <p14:creationId xmlns:p14="http://schemas.microsoft.com/office/powerpoint/2010/main" val="3768710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4C6B42-DA4A-472A-8B1C-01F22991FC57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676400" y="838200"/>
            <a:ext cx="64770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5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Hardware – Switches  </a:t>
            </a:r>
            <a:r>
              <a:rPr lang="en-AU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and Hubs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38200" y="3200400"/>
            <a:ext cx="35052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Switches </a:t>
            </a:r>
            <a:r>
              <a:rPr lang="en-AU" altLang="en-US" sz="1200">
                <a:latin typeface="Tahoma" panose="020B0604030504040204" pitchFamily="34" charset="0"/>
                <a:cs typeface="Times New Roman" panose="02020603050405020304" pitchFamily="18" charset="0"/>
              </a:rPr>
              <a:t>(and hubs)</a:t>
            </a:r>
            <a:r>
              <a:rPr lang="en-AU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are connection points where cables can join up or be split.</a:t>
            </a:r>
          </a:p>
          <a:p>
            <a:pPr eaLnBrk="1" hangingPunct="1">
              <a:spcBef>
                <a:spcPct val="50000"/>
              </a:spcBef>
            </a:pPr>
            <a:r>
              <a:rPr lang="en-AU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Typically, a single incoming cable is split into multiple outgoing cables.</a:t>
            </a:r>
          </a:p>
        </p:txBody>
      </p:sp>
      <p:pic>
        <p:nvPicPr>
          <p:cNvPr id="9221" name="Picture 9" descr="hubn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29000"/>
            <a:ext cx="40005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39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29D0E3-C808-4783-B902-5C07F0987E74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-28575"/>
            <a:ext cx="9144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20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en-AU" altLang="en-US" sz="1200">
              <a:cs typeface="Times New Roman" panose="02020603050405020304" pitchFamily="18" charset="0"/>
            </a:endParaRPr>
          </a:p>
          <a:p>
            <a:endParaRPr lang="en-AU" altLang="en-US" sz="240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68313" y="333375"/>
            <a:ext cx="4287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AU" altLang="en-US" sz="3600" b="1">
                <a:solidFill>
                  <a:srgbClr val="000000"/>
                </a:solidFill>
              </a:rPr>
              <a:t>Network segments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44500" y="1052513"/>
            <a:ext cx="3767138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A network segment is a self-contained section of a network bounded by a bridge, router, or switch.</a:t>
            </a:r>
          </a:p>
          <a:p>
            <a:pPr>
              <a:spcBef>
                <a:spcPct val="50000"/>
              </a:spcBef>
            </a:pPr>
            <a:r>
              <a:rPr lang="en-AU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Using segments reduces network congestion.</a:t>
            </a:r>
          </a:p>
          <a:p>
            <a:pPr>
              <a:spcBef>
                <a:spcPct val="50000"/>
              </a:spcBef>
            </a:pPr>
            <a:r>
              <a:rPr lang="en-AU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Like classrooms in a school.</a:t>
            </a:r>
          </a:p>
        </p:txBody>
      </p:sp>
      <p:pic>
        <p:nvPicPr>
          <p:cNvPr id="10246" name="Picture 7" descr="network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362200"/>
            <a:ext cx="46482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944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E42DA2-A26E-4B18-8A09-C72E7C617AFB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042988" y="404813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5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Hardware – Routers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371600" y="2895600"/>
            <a:ext cx="670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42938" y="142875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4 main roles…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714375" y="357187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Route packets across networks and internet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714375" y="4143375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Act as a security device to guard the connection between a LAN and the outside world (another LAN or a WAN.)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714375" y="5572125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Divide LANs into self-contained, protected areas, e.g. admin / student networks in a school.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14375" y="257175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Join dissimilar networks together, like a </a:t>
            </a:r>
            <a:r>
              <a:rPr lang="en-AU" altLang="en-US" sz="2400" i="1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gateway</a:t>
            </a:r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(as the original routers used to be called)</a:t>
            </a:r>
          </a:p>
        </p:txBody>
      </p:sp>
    </p:spTree>
    <p:extLst>
      <p:ext uri="{BB962C8B-B14F-4D97-AF65-F5344CB8AC3E}">
        <p14:creationId xmlns:p14="http://schemas.microsoft.com/office/powerpoint/2010/main" val="28454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/>
      <p:bldP spid="134151" grpId="0"/>
      <p:bldP spid="134152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F1B7EE-F7E9-4C5D-8944-8117CAEA2F71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1042988" y="404813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5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Hardware – Routers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371600" y="2895600"/>
            <a:ext cx="670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8001000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Act as a firewall at home</a:t>
            </a:r>
            <a:r>
              <a:rPr lang="en-AU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, complementing  </a:t>
            </a:r>
            <a:r>
              <a:rPr lang="en-AU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software firewalls </a:t>
            </a:r>
            <a:r>
              <a:rPr lang="en-AU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like </a:t>
            </a:r>
            <a:r>
              <a:rPr lang="en-AU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Windows Firewall</a:t>
            </a:r>
            <a:endParaRPr lang="en-AU" altLang="en-US" sz="2800" i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Can be programmed to only allow authorised incoming and outgoing traffic. E.g. can block certain sites, forbid MP3 music files to enter. </a:t>
            </a:r>
          </a:p>
          <a:p>
            <a:pPr eaLnBrk="1" hangingPunct="1"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Most home routers also have a built-in mini-switch but remember … </a:t>
            </a:r>
            <a:r>
              <a:rPr lang="en-AU" altLang="en-US" sz="2400">
                <a:solidFill>
                  <a:srgbClr val="FF0066"/>
                </a:solidFill>
                <a:latin typeface="Calibri" panose="020F0502020204030204" pitchFamily="34" charset="0"/>
              </a:rPr>
              <a:t>a switch is </a:t>
            </a:r>
            <a:r>
              <a:rPr lang="en-AU" altLang="en-US" sz="2400" i="1">
                <a:solidFill>
                  <a:srgbClr val="FF0066"/>
                </a:solidFill>
                <a:latin typeface="Calibri" panose="020F0502020204030204" pitchFamily="34" charset="0"/>
              </a:rPr>
              <a:t>not</a:t>
            </a:r>
            <a:r>
              <a:rPr lang="en-AU" altLang="en-US" sz="2400">
                <a:solidFill>
                  <a:srgbClr val="FF0066"/>
                </a:solidFill>
                <a:latin typeface="Calibri" panose="020F0502020204030204" pitchFamily="34" charset="0"/>
              </a:rPr>
              <a:t> a router</a:t>
            </a:r>
            <a:r>
              <a:rPr lang="en-AU" altLang="en-US" sz="2800">
                <a:solidFill>
                  <a:srgbClr val="FF0066"/>
                </a:solidFill>
                <a:latin typeface="Calibri" panose="020F0502020204030204" pitchFamily="34" charset="0"/>
              </a:rPr>
              <a:t>!</a:t>
            </a:r>
          </a:p>
          <a:p>
            <a:pPr eaLnBrk="1" hangingPunct="1">
              <a:buFontTx/>
              <a:buChar char="•"/>
            </a:pPr>
            <a:r>
              <a:rPr lang="en-AU" altLang="en-US" sz="2800">
                <a:latin typeface="Calibri" panose="020F0502020204030204" pitchFamily="34" charset="0"/>
              </a:rPr>
              <a:t>Home routers often combine: switch, ADSL modem, </a:t>
            </a:r>
            <a:r>
              <a:rPr lang="en-AU" altLang="en-US" sz="2800">
                <a:latin typeface="Calibri" panose="020F0502020204030204" pitchFamily="34" charset="0"/>
              </a:rPr>
              <a:t>print server, WAP</a:t>
            </a:r>
            <a:endParaRPr lang="en-AU" altLang="en-US" sz="2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42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BB99CC-D54E-4658-8D84-C0C763071B03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143000" y="76200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3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Connections – UTP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50825" y="24384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UTP</a:t>
            </a:r>
            <a:r>
              <a:rPr lang="en-AU" altLang="en-US" sz="2400">
                <a:latin typeface="Tahoma" panose="020B0604030504040204" pitchFamily="34" charset="0"/>
              </a:rPr>
              <a:t> (Unshielded Twisted Pair) e.g. CAT6 (‘Category 6’)</a:t>
            </a:r>
          </a:p>
        </p:txBody>
      </p:sp>
      <p:pic>
        <p:nvPicPr>
          <p:cNvPr id="15365" name="Picture 6" descr="cat5-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57600"/>
            <a:ext cx="5410200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79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INPUT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Keyboards</a:t>
            </a:r>
          </a:p>
          <a:p>
            <a:pPr lvl="1"/>
            <a:r>
              <a:rPr lang="en-AU"/>
              <a:t>why is QWERTY universal?</a:t>
            </a:r>
          </a:p>
          <a:p>
            <a:pPr lvl="1"/>
            <a:r>
              <a:rPr lang="en-AU"/>
              <a:t>Dvorak</a:t>
            </a:r>
          </a:p>
          <a:p>
            <a:r>
              <a:rPr lang="en-AU"/>
              <a:t>Mouses (mice? </a:t>
            </a:r>
            <a:r>
              <a:rPr lang="en-AU" i="1"/>
              <a:t>Discuss</a:t>
            </a:r>
            <a:r>
              <a:rPr lang="en-AU"/>
              <a:t>)</a:t>
            </a:r>
          </a:p>
          <a:p>
            <a:pPr lvl="1"/>
            <a:r>
              <a:rPr lang="en-AU"/>
              <a:t>Invented for the </a:t>
            </a:r>
            <a:r>
              <a:rPr lang="en-AU" b="1"/>
              <a:t>GUI</a:t>
            </a:r>
            <a:r>
              <a:rPr lang="en-AU"/>
              <a:t> OS</a:t>
            </a:r>
          </a:p>
          <a:p>
            <a:r>
              <a:rPr lang="en-AU"/>
              <a:t>Touchscreens</a:t>
            </a:r>
          </a:p>
          <a:p>
            <a:pPr lvl="1"/>
            <a:r>
              <a:rPr lang="en-AU"/>
              <a:t>For portable devices – tablets, phones</a:t>
            </a:r>
          </a:p>
          <a:p>
            <a:pPr lvl="1"/>
            <a:endParaRPr lang="en-AU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3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734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22B078-603A-4D42-8AF5-8677E6CDF8D4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12750" y="26035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3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Connections – Fibre optic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288" y="3357563"/>
            <a:ext cx="858361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Made of glass (or plastic)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Calibri" panose="020F0502020204030204" pitchFamily="34" charset="0"/>
              </a:rPr>
              <a:t>Optical, not electrical – little signal fade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Optical Signals created by LED or laser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Multiple signals on a single fibre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Resists EMI (electromagnetic interference)</a:t>
            </a:r>
            <a:endParaRPr lang="en-AU" altLang="en-US" sz="240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Calibri" panose="020F0502020204030204" pitchFamily="34" charset="0"/>
              </a:rPr>
              <a:t>Light signals bounce down Fibre Optic cable using </a:t>
            </a:r>
            <a:r>
              <a:rPr lang="en-AU" altLang="en-US" sz="2400" i="1">
                <a:latin typeface="Calibri" panose="020F0502020204030204" pitchFamily="34" charset="0"/>
              </a:rPr>
              <a:t>Total Internal Reflection</a:t>
            </a:r>
            <a:r>
              <a:rPr lang="en-AU" altLang="en-US" sz="2400"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AU" altLang="en-US" sz="320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pic>
        <p:nvPicPr>
          <p:cNvPr id="18437" name="Picture 7" descr="~fo-connect-li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52959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11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293FC6-D84E-4B0A-8D14-51FCF9115B54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1143000" y="76200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3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Connections – Fibre Optic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323850" y="1700213"/>
            <a:ext cx="86106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Core is as thin as a human hair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Not very flexible – needs thick protective coat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VERY fast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VERY high bandwidth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Very secure (can’t be tapped or snooped)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VERY long distance (&gt;2km without repeaters)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Light weight, small size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Expensive adaptors to convert digital &lt;&gt; electrical signals</a:t>
            </a:r>
          </a:p>
        </p:txBody>
      </p:sp>
    </p:spTree>
    <p:extLst>
      <p:ext uri="{BB962C8B-B14F-4D97-AF65-F5344CB8AC3E}">
        <p14:creationId xmlns:p14="http://schemas.microsoft.com/office/powerpoint/2010/main" val="121854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9BE051-DC36-4A00-B1C5-3FB1AE4CD14D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1143000" y="76200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3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Connections – Cables and wireless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81000" y="1628775"/>
            <a:ext cx="7924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Many fibre optic cable (‘FOC’) threads can be bound into a slim, single cable without their signals interfering with each other, giving massive data throughput.</a:t>
            </a:r>
          </a:p>
          <a:p>
            <a:pPr eaLnBrk="1" hangingPunct="1"/>
            <a:endParaRPr lang="en-AU" altLang="en-US" sz="24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AU" altLang="en-US" sz="2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FOC is replacing old, heavy, expensive copper cables to cross oceans</a:t>
            </a:r>
            <a:r>
              <a:rPr lang="en-AU" altLang="en-US" sz="20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altLang="en-US" sz="4000">
              <a:latin typeface="Calibri" panose="020F0502020204030204" pitchFamily="34" charset="0"/>
            </a:endParaRP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457200" y="4149725"/>
            <a:ext cx="7924800" cy="1506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Warning!  Sharks can damage your network!</a:t>
            </a:r>
          </a:p>
          <a:p>
            <a:r>
              <a:rPr lang="en-AU" altLang="en-US" sz="24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en-AU" alt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altLang="en-US" sz="2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Sharks get over-excited by the electromagnetic fields radiated by copper cable.  FO is silent. </a:t>
            </a:r>
            <a:endParaRPr lang="en-AU" altLang="en-US" sz="4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21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E32CA6-11FC-42D4-A26F-20D0D8C056B6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3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Connections – Wireless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6363" y="1601788"/>
            <a:ext cx="5761037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2400">
                <a:latin typeface="Tahoma" panose="020B0604030504040204" pitchFamily="34" charset="0"/>
              </a:rPr>
              <a:t>Data sent as radio signals between NICs and base stations (WAP=wireless access point)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AU" altLang="en-US" sz="2400">
                <a:latin typeface="Tahoma" panose="020B0604030504040204" pitchFamily="34" charset="0"/>
              </a:rPr>
              <a:t>short distances (e.g. 80m-200m), reduced by obstacles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AU" altLang="en-US" sz="2400">
                <a:latin typeface="Tahoma" panose="020B0604030504040204" pitchFamily="34" charset="0"/>
              </a:rPr>
              <a:t>Speeds of 54Mbps and increasing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AU" altLang="en-US" sz="2400">
                <a:latin typeface="Tahoma" panose="020B0604030504040204" pitchFamily="34" charset="0"/>
              </a:rPr>
              <a:t>Encrypted to prevent eavesdropping</a:t>
            </a:r>
          </a:p>
        </p:txBody>
      </p:sp>
      <p:pic>
        <p:nvPicPr>
          <p:cNvPr id="21509" name="Picture 6" descr="DSC015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276475"/>
            <a:ext cx="2865437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721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E3432F-1E9E-46B6-860A-8461F7EE9D2F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Wireless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55650" y="1412875"/>
            <a:ext cx="685800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AU" altLang="en-US" sz="3200">
                <a:latin typeface="Calibri" panose="020F0502020204030204" pitchFamily="34" charset="0"/>
              </a:rPr>
              <a:t>Many PCs can connect to a base station, share its bandwidth</a:t>
            </a:r>
          </a:p>
          <a:p>
            <a:pPr eaLnBrk="1" hangingPunct="1">
              <a:buFontTx/>
              <a:buChar char="•"/>
            </a:pPr>
            <a:r>
              <a:rPr lang="en-AU" altLang="en-US" sz="3200">
                <a:latin typeface="Calibri" panose="020F0502020204030204" pitchFamily="34" charset="0"/>
              </a:rPr>
              <a:t>PCs can “roam” and will automatically connect to the base station that has the strongest signal</a:t>
            </a:r>
          </a:p>
          <a:p>
            <a:pPr eaLnBrk="1" hangingPunct="1">
              <a:buFontTx/>
              <a:buChar char="•"/>
            </a:pPr>
            <a:r>
              <a:rPr lang="en-AU" altLang="en-US" sz="3200">
                <a:latin typeface="Calibri" panose="020F0502020204030204" pitchFamily="34" charset="0"/>
              </a:rPr>
              <a:t>Wireless NICs and antennae now built into laptops</a:t>
            </a:r>
          </a:p>
        </p:txBody>
      </p:sp>
    </p:spTree>
    <p:extLst>
      <p:ext uri="{BB962C8B-B14F-4D97-AF65-F5344CB8AC3E}">
        <p14:creationId xmlns:p14="http://schemas.microsoft.com/office/powerpoint/2010/main" val="2037865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CF5F43-640B-4DAF-917E-A3BA0CA0DF8E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143000" y="76200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3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Connections – Wireless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23850" y="1585913"/>
            <a:ext cx="5184775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 Good for temporary networks, or when PCs rarely needed in a location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 Good for laptop-intensive places (e.g. classrooms, staffrooms).  Great at home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 Relatively expensive compared to cable, but a useful network add-on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400">
                <a:latin typeface="Tahoma" panose="020B0604030504040204" pitchFamily="34" charset="0"/>
              </a:rPr>
              <a:t> Security concerns – never run it unsecured!</a:t>
            </a:r>
          </a:p>
        </p:txBody>
      </p:sp>
      <p:pic>
        <p:nvPicPr>
          <p:cNvPr id="23557" name="Picture 4" descr="Dsc015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484313"/>
            <a:ext cx="33147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5724525" y="5876925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i="1">
                <a:latin typeface="Tahoma" panose="020B0604030504040204" pitchFamily="34" charset="0"/>
              </a:rPr>
              <a:t>Wireless base station &amp;</a:t>
            </a:r>
          </a:p>
          <a:p>
            <a:pPr eaLnBrk="1" hangingPunct="1"/>
            <a:r>
              <a:rPr lang="en-AU" altLang="en-US" i="1">
                <a:latin typeface="Tahoma" panose="020B0604030504040204" pitchFamily="34" charset="0"/>
              </a:rPr>
              <a:t>white radio antenna</a:t>
            </a:r>
          </a:p>
        </p:txBody>
      </p:sp>
    </p:spTree>
    <p:extLst>
      <p:ext uri="{BB962C8B-B14F-4D97-AF65-F5344CB8AC3E}">
        <p14:creationId xmlns:p14="http://schemas.microsoft.com/office/powerpoint/2010/main" val="596322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582607-1EC2-4D97-82FD-0451605295A6}" type="slidenum">
              <a:rPr lang="en-AU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AU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395288" y="157163"/>
            <a:ext cx="6477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4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Server farms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95288" y="1160463"/>
            <a:ext cx="8137525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On smaller networks, network services are performed by software in a single server.</a:t>
            </a:r>
          </a:p>
          <a:p>
            <a:pPr eaLnBrk="1" hangingPunct="1"/>
            <a:endParaRPr lang="en-AU" altLang="en-US" sz="2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AU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On busy LANs, multiple servers share the work… </a:t>
            </a:r>
          </a:p>
          <a:p>
            <a:pPr eaLnBrk="1" hangingPunct="1"/>
            <a:endParaRPr lang="en-AU" altLang="en-US" sz="2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Login servers – authenticate users</a:t>
            </a:r>
          </a:p>
          <a:p>
            <a:pPr eaLnBrk="1" hangingPunct="1"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Proxy servers – cache downloads</a:t>
            </a:r>
          </a:p>
          <a:p>
            <a:pPr eaLnBrk="1" hangingPunct="1"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DHCP servers – allocate IP addresses</a:t>
            </a:r>
          </a:p>
          <a:p>
            <a:pPr eaLnBrk="1" hangingPunct="1"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Print servers –manage print job queues</a:t>
            </a:r>
          </a:p>
          <a:p>
            <a:pPr eaLnBrk="1" hangingPunct="1"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Web/FTP servers – serve web pages or files</a:t>
            </a:r>
          </a:p>
          <a:p>
            <a:pPr eaLnBrk="1" hangingPunct="1">
              <a:buFontTx/>
              <a:buChar char="•"/>
            </a:pPr>
            <a:r>
              <a:rPr lang="en-AU" altLang="en-US" sz="28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Email servers –handle email</a:t>
            </a:r>
          </a:p>
        </p:txBody>
      </p:sp>
    </p:spTree>
    <p:extLst>
      <p:ext uri="{BB962C8B-B14F-4D97-AF65-F5344CB8AC3E}">
        <p14:creationId xmlns:p14="http://schemas.microsoft.com/office/powerpoint/2010/main" val="333658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AU"/>
              <a:t>OUTPUT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5"/>
          </a:xfrm>
        </p:spPr>
        <p:txBody>
          <a:bodyPr/>
          <a:lstStyle/>
          <a:p>
            <a:r>
              <a:rPr lang="en-AU" b="1"/>
              <a:t>Monitors</a:t>
            </a:r>
            <a:r>
              <a:rPr lang="en-AU"/>
              <a:t> – CRT (extinct), </a:t>
            </a:r>
            <a:r>
              <a:rPr lang="en-AU"/>
              <a:t>LCD, plasma</a:t>
            </a:r>
            <a:r>
              <a:rPr lang="en-AU"/>
              <a:t>, data projectors</a:t>
            </a:r>
            <a:endParaRPr lang="en-AU"/>
          </a:p>
          <a:p>
            <a:r>
              <a:rPr lang="en-AU" b="1"/>
              <a:t>Printers</a:t>
            </a:r>
            <a:r>
              <a:rPr lang="en-AU"/>
              <a:t> – laser, ink jet, thermal</a:t>
            </a:r>
          </a:p>
          <a:p>
            <a:r>
              <a:rPr lang="en-AU" b="1"/>
              <a:t>Audio</a:t>
            </a:r>
            <a:r>
              <a:rPr lang="en-AU"/>
              <a:t> – for warnings, information, voice cues</a:t>
            </a:r>
          </a:p>
          <a:p>
            <a:r>
              <a:rPr lang="en-AU" b="1"/>
              <a:t>Custom controls </a:t>
            </a:r>
            <a:r>
              <a:rPr lang="en-AU"/>
              <a:t>– aeroplane altimiters, router LEDs, on/off signals on machines etc</a:t>
            </a:r>
          </a:p>
          <a:p>
            <a:endParaRPr lang="en-AU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37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502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 Kelly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mark@vceit.com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400" dirty="0">
                <a:latin typeface="Calibri" pitchFamily="34" charset="0"/>
              </a:rPr>
              <a:t>These slideshows may be freely used, modified or distributed by teachers and students anywhere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but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AU" sz="1400" dirty="0">
                <a:latin typeface="Calibri" pitchFamily="34" charset="0"/>
              </a:rPr>
              <a:t>they may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sold.</a:t>
            </a:r>
          </a:p>
          <a:p>
            <a:pPr algn="ctr"/>
            <a:r>
              <a:rPr lang="en-AU" sz="1400" dirty="0">
                <a:latin typeface="Calibri" pitchFamily="34" charset="0"/>
              </a:rPr>
              <a:t>they must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redistributed if you modify them.</a:t>
            </a:r>
          </a:p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/>
              <a:t>This is not a VCAA publication and does not speak for VCAA.</a:t>
            </a:r>
            <a:endParaRPr lang="en-AU" sz="1400" dirty="0"/>
          </a:p>
          <a:p>
            <a:pPr algn="ctr"/>
            <a:r>
              <a:rPr lang="en-US" sz="1400" dirty="0">
                <a:latin typeface="+mn-lt"/>
              </a:rPr>
              <a:t>Portions (e.g. exam questions, study design extracts, glossary terms) may be copyright </a:t>
            </a:r>
            <a:r>
              <a:rPr lang="en-AU" sz="1400" dirty="0">
                <a:latin typeface="+mn-lt"/>
              </a:rPr>
              <a:t>Victorian Curriculum and Assessment Authority and are used with permission for educational purposes. </a:t>
            </a:r>
            <a:r>
              <a:rPr lang="en-AU" sz="1400" i="1" dirty="0">
                <a:latin typeface="+mn-lt"/>
              </a:rPr>
              <a:t>Thanks, guys!</a:t>
            </a:r>
          </a:p>
          <a:p>
            <a:pPr algn="ctr"/>
            <a:r>
              <a:rPr lang="en-US" dirty="0">
                <a:latin typeface="Calibri" pitchFamily="34" charset="0"/>
              </a:rPr>
              <a:t>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  <a:b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AU" sz="2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2016-2019 study design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38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THANKS!</a:t>
            </a:r>
            <a:endParaRPr lang="en-AU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en-US" sz="2400" dirty="0"/>
              <a:t>Because you’ve been so good, here’s </a:t>
            </a:r>
            <a:r>
              <a:rPr lang="en-US" sz="2400"/>
              <a:t>a hardware picture </a:t>
            </a:r>
            <a:r>
              <a:rPr lang="en-US" sz="2400" dirty="0"/>
              <a:t>you can </a:t>
            </a:r>
            <a:r>
              <a:rPr lang="en-US" sz="2400"/>
              <a:t>look at </a:t>
            </a:r>
            <a:r>
              <a:rPr lang="en-US" sz="1800"/>
              <a:t>while </a:t>
            </a:r>
            <a:r>
              <a:rPr lang="en-US" sz="1800" dirty="0"/>
              <a:t>your teacher works out what to do next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Visit vceit.com for more goodies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88840"/>
            <a:ext cx="5689733" cy="41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INPUT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Speech recognition</a:t>
            </a:r>
          </a:p>
          <a:p>
            <a:pPr lvl="1"/>
            <a:r>
              <a:rPr lang="en-AU"/>
              <a:t>Discuss: Why has it not taken over from primitive keyboards and mice, like in </a:t>
            </a:r>
            <a:r>
              <a:rPr lang="en-AU" i="1"/>
              <a:t>Star Trek</a:t>
            </a:r>
            <a:r>
              <a:rPr lang="en-AU"/>
              <a:t>?</a:t>
            </a:r>
          </a:p>
          <a:p>
            <a:r>
              <a:rPr lang="en-AU"/>
              <a:t>Buttons, switches</a:t>
            </a:r>
          </a:p>
          <a:p>
            <a:pPr lvl="1"/>
            <a:r>
              <a:rPr lang="en-AU"/>
              <a:t>Custom hardware e.g. PC reset switches, MyKi machines, phone volume controls, “walk” buttons on traffic light poles.</a:t>
            </a:r>
          </a:p>
          <a:p>
            <a:pPr lvl="1"/>
            <a:endParaRPr lang="en-AU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4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376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INPUT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en-AU"/>
              <a:t>Scanners</a:t>
            </a:r>
          </a:p>
          <a:p>
            <a:pPr lvl="1"/>
            <a:r>
              <a:rPr lang="en-AU"/>
              <a:t>Analogue to Digital conversion</a:t>
            </a:r>
          </a:p>
          <a:p>
            <a:pPr lvl="1"/>
            <a:r>
              <a:rPr lang="en-AU"/>
              <a:t>OCR (Optical Character Recognition) – printed text to electronic text – for example Google Books, Trove at the National Library.</a:t>
            </a:r>
          </a:p>
          <a:p>
            <a:pPr marL="457200" lvl="1" indent="0">
              <a:buNone/>
            </a:pPr>
            <a:endParaRPr lang="en-AU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5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476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INPUT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r>
              <a:rPr lang="en-AU" sz="2800"/>
              <a:t>Most archives, such as </a:t>
            </a:r>
            <a:r>
              <a:rPr lang="en-AU" sz="2800" i="1"/>
              <a:t>Trove</a:t>
            </a:r>
            <a:r>
              <a:rPr lang="en-AU" sz="2800"/>
              <a:t> at the National Library of Australia uses OCR to digitise printed newspapers.</a:t>
            </a:r>
          </a:p>
          <a:p>
            <a:pPr marL="457200" lvl="1" indent="0">
              <a:buNone/>
            </a:pPr>
            <a:endParaRPr lang="en-AU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6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30" y="2780928"/>
            <a:ext cx="5986740" cy="31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8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INPUT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Input device assessment criteria</a:t>
            </a:r>
          </a:p>
          <a:p>
            <a:pPr lvl="1"/>
            <a:r>
              <a:rPr lang="en-AU"/>
              <a:t>Speed</a:t>
            </a:r>
          </a:p>
          <a:p>
            <a:pPr lvl="1"/>
            <a:r>
              <a:rPr lang="en-AU"/>
              <a:t>Accuracy</a:t>
            </a:r>
          </a:p>
          <a:p>
            <a:pPr lvl="1"/>
            <a:r>
              <a:rPr lang="en-AU"/>
              <a:t>(Others?)</a:t>
            </a:r>
            <a:endParaRPr lang="en-AU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7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  <p:sp>
        <p:nvSpPr>
          <p:cNvPr id="9" name="AutoShape 6" descr="Image result for typing re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36" y="3068960"/>
            <a:ext cx="4176464" cy="23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8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STORE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/>
              <a:t>Hard disk drives (HDD)</a:t>
            </a:r>
          </a:p>
          <a:p>
            <a:pPr lvl="1"/>
            <a:r>
              <a:rPr lang="en-AU" sz="2400"/>
              <a:t>Is mechanical, has moving parts</a:t>
            </a:r>
          </a:p>
          <a:p>
            <a:pPr lvl="2"/>
            <a:r>
              <a:rPr lang="en-AU" sz="2000"/>
              <a:t>aluminium platters spinning at 5,400 or 7,200 RPM</a:t>
            </a:r>
          </a:p>
          <a:p>
            <a:pPr lvl="2"/>
            <a:r>
              <a:rPr lang="en-AU" sz="2000"/>
              <a:t>read/write heads hover over the disk platters</a:t>
            </a:r>
          </a:p>
          <a:p>
            <a:pPr lvl="1"/>
            <a:r>
              <a:rPr lang="en-AU" sz="2400"/>
              <a:t>Any moving parts will eventually fail</a:t>
            </a:r>
          </a:p>
          <a:p>
            <a:pPr lvl="1"/>
            <a:r>
              <a:rPr lang="en-AU" sz="2400"/>
              <a:t>Great </a:t>
            </a:r>
            <a:r>
              <a:rPr lang="en-AU" sz="2400" b="1"/>
              <a:t>capacity</a:t>
            </a:r>
            <a:r>
              <a:rPr lang="en-AU" sz="2400"/>
              <a:t> (e.g. 8 terabtyes - TB)</a:t>
            </a:r>
          </a:p>
          <a:p>
            <a:pPr lvl="1"/>
            <a:r>
              <a:rPr lang="en-AU" sz="2400"/>
              <a:t>Good </a:t>
            </a:r>
            <a:r>
              <a:rPr lang="en-AU" sz="2400" b="1"/>
              <a:t>speed</a:t>
            </a:r>
          </a:p>
          <a:p>
            <a:pPr lvl="1"/>
            <a:r>
              <a:rPr lang="en-AU" sz="2400"/>
              <a:t>Low </a:t>
            </a:r>
            <a:r>
              <a:rPr lang="en-AU" sz="2400" b="1"/>
              <a:t>cost</a:t>
            </a:r>
            <a:r>
              <a:rPr lang="en-AU" sz="2400"/>
              <a:t> per TB</a:t>
            </a:r>
          </a:p>
          <a:p>
            <a:pPr lvl="1"/>
            <a:r>
              <a:rPr lang="en-AU" sz="2400"/>
              <a:t>Generate noise, heat.</a:t>
            </a:r>
          </a:p>
          <a:p>
            <a:pPr lvl="1"/>
            <a:r>
              <a:rPr lang="en-AU" sz="2400"/>
              <a:t>Consume reasonable amounts of electricity.</a:t>
            </a:r>
          </a:p>
          <a:p>
            <a:pPr lvl="1"/>
            <a:endParaRPr lang="en-AU" sz="2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8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874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AU"/>
              <a:t>STORE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/>
              <a:t>Solid State disks (SSD)</a:t>
            </a:r>
          </a:p>
          <a:p>
            <a:pPr lvl="1"/>
            <a:r>
              <a:rPr lang="en-AU" sz="2400"/>
              <a:t>Electronic (like USB drive), no moving parts</a:t>
            </a:r>
          </a:p>
          <a:p>
            <a:pPr lvl="2"/>
            <a:r>
              <a:rPr lang="en-AU" sz="2000"/>
              <a:t>But memory cells will also fail after a given number of read/write operations.</a:t>
            </a:r>
          </a:p>
          <a:p>
            <a:pPr lvl="1"/>
            <a:r>
              <a:rPr lang="en-AU" sz="2400"/>
              <a:t>Silent (good for home theatre systems)</a:t>
            </a:r>
          </a:p>
          <a:p>
            <a:pPr lvl="1"/>
            <a:r>
              <a:rPr lang="en-AU" sz="2400"/>
              <a:t>G</a:t>
            </a:r>
            <a:r>
              <a:rPr lang="en-AU" sz="2400"/>
              <a:t>enerates less heat than HDD</a:t>
            </a:r>
          </a:p>
          <a:p>
            <a:pPr lvl="1"/>
            <a:r>
              <a:rPr lang="en-AU" sz="2400"/>
              <a:t>Low power consumption.</a:t>
            </a:r>
          </a:p>
          <a:p>
            <a:pPr lvl="1"/>
            <a:r>
              <a:rPr lang="en-AU" sz="2400"/>
              <a:t>Poor </a:t>
            </a:r>
            <a:r>
              <a:rPr lang="en-AU" sz="2400" b="1"/>
              <a:t>capacity</a:t>
            </a:r>
            <a:r>
              <a:rPr lang="en-AU" sz="2400"/>
              <a:t> </a:t>
            </a:r>
            <a:r>
              <a:rPr lang="en-AU" sz="1800"/>
              <a:t>(e.g. 1 terabyte in 2016)</a:t>
            </a:r>
            <a:endParaRPr lang="en-AU" sz="2400"/>
          </a:p>
          <a:p>
            <a:pPr lvl="1"/>
            <a:r>
              <a:rPr lang="en-AU" sz="2400"/>
              <a:t>Great </a:t>
            </a:r>
            <a:r>
              <a:rPr lang="en-AU" sz="2400" b="1"/>
              <a:t>speed </a:t>
            </a:r>
            <a:r>
              <a:rPr lang="en-AU" sz="1800"/>
              <a:t>(access times are much faster than HDD)</a:t>
            </a:r>
            <a:endParaRPr lang="en-AU" sz="2400"/>
          </a:p>
          <a:p>
            <a:pPr lvl="1"/>
            <a:r>
              <a:rPr lang="en-AU" sz="2400"/>
              <a:t>High </a:t>
            </a:r>
            <a:r>
              <a:rPr lang="en-AU" sz="2400" b="1"/>
              <a:t>cost</a:t>
            </a:r>
            <a:r>
              <a:rPr lang="en-AU" sz="2400"/>
              <a:t> per TB compared to HDD </a:t>
            </a:r>
            <a:r>
              <a:rPr lang="en-AU" sz="1800"/>
              <a:t>(but reducing over time)</a:t>
            </a:r>
            <a:endParaRPr lang="en-AU" sz="2400"/>
          </a:p>
          <a:p>
            <a:pPr lvl="1"/>
            <a:endParaRPr lang="en-AU" sz="2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</a:t>
            </a:r>
            <a:r>
              <a:rPr lang="en-US"/>
              <a:t>, vceit.com – slide </a:t>
            </a:r>
            <a:fld id="{AA9FECDE-7B3B-45B4-ADF2-0C8C7C8575AF}" type="slidenum">
              <a:rPr lang="en-US" smtClean="0"/>
              <a:t>9</a:t>
            </a:fld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5875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1998</Words>
  <Application>Microsoft Office PowerPoint</Application>
  <PresentationFormat>On-screen Show (4:3)</PresentationFormat>
  <Paragraphs>289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Tahoma</vt:lpstr>
      <vt:lpstr>Times New Roman</vt:lpstr>
      <vt:lpstr>Office Theme</vt:lpstr>
      <vt:lpstr>VCE IT Theory Slideshows by Mark Kelly 2016-2019 study design</vt:lpstr>
      <vt:lpstr>Contents</vt:lpstr>
      <vt:lpstr>INPUT</vt:lpstr>
      <vt:lpstr>INPUT</vt:lpstr>
      <vt:lpstr>INPUT</vt:lpstr>
      <vt:lpstr>INPUT</vt:lpstr>
      <vt:lpstr>INPUT</vt:lpstr>
      <vt:lpstr>STORE</vt:lpstr>
      <vt:lpstr>STORE</vt:lpstr>
      <vt:lpstr>STORE</vt:lpstr>
      <vt:lpstr>STORE</vt:lpstr>
      <vt:lpstr>STORE</vt:lpstr>
      <vt:lpstr>STORE</vt:lpstr>
      <vt:lpstr>STORE</vt:lpstr>
      <vt:lpstr>PowerPoint Presentation</vt:lpstr>
      <vt:lpstr>STORE</vt:lpstr>
      <vt:lpstr>STORE</vt:lpstr>
      <vt:lpstr>COMMUNICATE</vt:lpstr>
      <vt:lpstr>PowerPoint Presentation</vt:lpstr>
      <vt:lpstr>PowerPoint Presentation</vt:lpstr>
      <vt:lpstr>PowerPoint Presentation</vt:lpstr>
      <vt:lpstr>PowerPoint Presentation</vt:lpstr>
      <vt:lpstr>Internet Choices Not all options are available to everyone, especially those not in major 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Wireless</vt:lpstr>
      <vt:lpstr>PowerPoint Presentation</vt:lpstr>
      <vt:lpstr>PowerPoint Presentation</vt:lpstr>
      <vt:lpstr>OUTPUT</vt:lpstr>
      <vt:lpstr>VCE IT THEORY SLIDESHOWS 2016-2019 study design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28</cp:revision>
  <dcterms:created xsi:type="dcterms:W3CDTF">2009-02-06T03:31:51Z</dcterms:created>
  <dcterms:modified xsi:type="dcterms:W3CDTF">2016-08-11T05:42:37Z</dcterms:modified>
</cp:coreProperties>
</file>