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6" r:id="rId5"/>
    <p:sldId id="267" r:id="rId6"/>
    <p:sldId id="309" r:id="rId7"/>
    <p:sldId id="275" r:id="rId8"/>
    <p:sldId id="276" r:id="rId9"/>
    <p:sldId id="277" r:id="rId10"/>
    <p:sldId id="278" r:id="rId11"/>
    <p:sldId id="280" r:id="rId12"/>
    <p:sldId id="310" r:id="rId13"/>
    <p:sldId id="311" r:id="rId14"/>
    <p:sldId id="312" r:id="rId15"/>
    <p:sldId id="313" r:id="rId16"/>
    <p:sldId id="314" r:id="rId17"/>
    <p:sldId id="281" r:id="rId18"/>
    <p:sldId id="321" r:id="rId19"/>
    <p:sldId id="322" r:id="rId20"/>
    <p:sldId id="318" r:id="rId21"/>
    <p:sldId id="317" r:id="rId22"/>
    <p:sldId id="284" r:id="rId23"/>
    <p:sldId id="287" r:id="rId24"/>
    <p:sldId id="286" r:id="rId25"/>
    <p:sldId id="285" r:id="rId26"/>
    <p:sldId id="288" r:id="rId27"/>
    <p:sldId id="289" r:id="rId28"/>
    <p:sldId id="319" r:id="rId29"/>
    <p:sldId id="290" r:id="rId30"/>
    <p:sldId id="291" r:id="rId31"/>
    <p:sldId id="293" r:id="rId32"/>
    <p:sldId id="308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15" r:id="rId41"/>
    <p:sldId id="323" r:id="rId42"/>
    <p:sldId id="316" r:id="rId43"/>
    <p:sldId id="301" r:id="rId44"/>
    <p:sldId id="302" r:id="rId45"/>
    <p:sldId id="305" r:id="rId46"/>
    <p:sldId id="320" r:id="rId47"/>
    <p:sldId id="324" r:id="rId48"/>
    <p:sldId id="262" r:id="rId49"/>
    <p:sldId id="257" r:id="rId50"/>
    <p:sldId id="26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8/01/2016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1/8/2016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vt.edu/AVresearch/hashing/introduction.php" TargetMode="External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152128"/>
          </a:xfrm>
        </p:spPr>
        <p:txBody>
          <a:bodyPr/>
          <a:lstStyle/>
          <a:p>
            <a:pPr eaLnBrk="1" hangingPunct="1"/>
            <a:r>
              <a:rPr lang="en-AU" sz="3200" i="1" dirty="0" smtClean="0"/>
              <a:t>VCE IT Theory Slideshows by Mark Kelly</a:t>
            </a:r>
            <a:br>
              <a:rPr lang="en-AU" sz="3200" i="1" dirty="0" smtClean="0"/>
            </a:br>
            <a:r>
              <a:rPr lang="en-AU" sz="2000" i="1" dirty="0" smtClean="0"/>
              <a:t>2016-2019 </a:t>
            </a:r>
            <a:r>
              <a:rPr lang="en-AU" sz="2000" i="1" smtClean="0"/>
              <a:t>study design</a:t>
            </a:r>
            <a:endParaRPr lang="en-AU" sz="3200" dirty="0" smtClean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 smtClean="0">
                <a:solidFill>
                  <a:schemeClr val="tx1"/>
                </a:solidFill>
              </a:rPr>
              <a:t>By Mark Kelly, vceit.com, </a:t>
            </a:r>
            <a:r>
              <a:rPr lang="en-US" sz="1600" dirty="0" smtClean="0">
                <a:solidFill>
                  <a:schemeClr val="tx1"/>
                </a:solidFill>
              </a:rPr>
              <a:t>mark@vceit.com</a:t>
            </a:r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124744"/>
            <a:ext cx="8018090" cy="1008112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i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Associative arrays, hash tables and functions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500" smtClean="0"/>
              <a:t>Version </a:t>
            </a:r>
            <a:r>
              <a:rPr lang="en-US" sz="1500"/>
              <a:t>1</a:t>
            </a:r>
            <a:endParaRPr lang="en-AU" sz="1500"/>
          </a:p>
        </p:txBody>
      </p:sp>
      <p:sp>
        <p:nvSpPr>
          <p:cNvPr id="7" name="Notched Right Arrow 6">
            <a:hlinkClick r:id="rId3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325" y="1890489"/>
            <a:ext cx="4505325" cy="3914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moral of the story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1"/>
            <a:ext cx="8229600" cy="5524723"/>
          </a:xfrm>
        </p:spPr>
        <p:txBody>
          <a:bodyPr/>
          <a:lstStyle/>
          <a:p>
            <a:r>
              <a:rPr lang="en-US" smtClean="0"/>
              <a:t>Searching large quantities of unorganised text is VERY slow and VERY processor-intensive.</a:t>
            </a:r>
          </a:p>
          <a:p>
            <a:r>
              <a:rPr lang="en-US" b="1" smtClean="0"/>
              <a:t>Hash tables</a:t>
            </a:r>
            <a:r>
              <a:rPr lang="en-US" smtClean="0"/>
              <a:t> can greatly speed up data retrieval.</a:t>
            </a:r>
          </a:p>
          <a:p>
            <a:r>
              <a:rPr lang="en-US" smtClean="0"/>
              <a:t>So they are very commonly used in large</a:t>
            </a:r>
          </a:p>
          <a:p>
            <a:pPr lvl="1"/>
            <a:r>
              <a:rPr lang="en-US" smtClean="0"/>
              <a:t>associative arrays, </a:t>
            </a:r>
          </a:p>
          <a:p>
            <a:pPr lvl="1"/>
            <a:r>
              <a:rPr lang="en-US" smtClean="0"/>
              <a:t>database indexes and </a:t>
            </a:r>
          </a:p>
          <a:p>
            <a:pPr lvl="1"/>
            <a:r>
              <a:rPr lang="en-US" smtClean="0"/>
              <a:t>cached data.</a:t>
            </a:r>
          </a:p>
        </p:txBody>
      </p:sp>
    </p:spTree>
    <p:extLst>
      <p:ext uri="{BB962C8B-B14F-4D97-AF65-F5344CB8AC3E}">
        <p14:creationId xmlns:p14="http://schemas.microsoft.com/office/powerpoint/2010/main" val="333411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653975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Speeding up searches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10676"/>
            <a:ext cx="8705390" cy="2562340"/>
          </a:xfrm>
        </p:spPr>
        <p:txBody>
          <a:bodyPr/>
          <a:lstStyle/>
          <a:p>
            <a:r>
              <a:rPr lang="en-US" smtClean="0"/>
              <a:t>‘Searching’ with a hash table is really quick… largely because actual linear or even binary </a:t>
            </a:r>
            <a:r>
              <a:rPr lang="en-US" smtClean="0">
                <a:solidFill>
                  <a:srgbClr val="FF0000"/>
                </a:solidFill>
              </a:rPr>
              <a:t>searching is </a:t>
            </a:r>
            <a:r>
              <a:rPr lang="en-US" i="1" smtClean="0">
                <a:solidFill>
                  <a:srgbClr val="FF0000"/>
                </a:solidFill>
              </a:rPr>
              <a:t>no longer required</a:t>
            </a:r>
            <a:r>
              <a:rPr lang="en-US" smtClean="0"/>
              <a:t>.</a:t>
            </a:r>
          </a:p>
          <a:p>
            <a:r>
              <a:rPr lang="en-US" smtClean="0"/>
              <a:t>The original data is used to create </a:t>
            </a:r>
            <a:r>
              <a:rPr lang="en-US" b="1" smtClean="0"/>
              <a:t>its own indexed location</a:t>
            </a:r>
            <a:r>
              <a:rPr lang="en-US" smtClean="0"/>
              <a:t> in the data store.</a:t>
            </a:r>
          </a:p>
        </p:txBody>
      </p:sp>
      <p:pic>
        <p:nvPicPr>
          <p:cNvPr id="1026" name="Picture 2" descr="http://www.everydaydevotions.com/wp-content/uploads/2015/01/surpri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08933"/>
            <a:ext cx="3888432" cy="24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653975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really dumb example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20875"/>
            <a:ext cx="6192688" cy="4124349"/>
          </a:xfrm>
        </p:spPr>
        <p:txBody>
          <a:bodyPr/>
          <a:lstStyle/>
          <a:p>
            <a:r>
              <a:rPr lang="en-US" sz="2800" smtClean="0"/>
              <a:t>We want to store information on thousands of people’s favourite foods.</a:t>
            </a:r>
          </a:p>
          <a:p>
            <a:r>
              <a:rPr lang="en-US" sz="2800" smtClean="0"/>
              <a:t>Jim says his favourite food is beans.</a:t>
            </a:r>
          </a:p>
          <a:p>
            <a:r>
              <a:rPr lang="en-US" sz="2800" smtClean="0"/>
              <a:t>Our stupidly-simple </a:t>
            </a:r>
            <a:r>
              <a:rPr lang="en-US" sz="2800" b="1"/>
              <a:t>H</a:t>
            </a:r>
            <a:r>
              <a:rPr lang="en-US" sz="2800" b="1" smtClean="0"/>
              <a:t>ashing function</a:t>
            </a:r>
            <a:r>
              <a:rPr lang="en-US" sz="2800" smtClean="0"/>
              <a:t> </a:t>
            </a:r>
            <a:r>
              <a:rPr lang="en-US" sz="2800" b="1" smtClean="0"/>
              <a:t>#1</a:t>
            </a:r>
            <a:r>
              <a:rPr lang="en-US" sz="2800" smtClean="0"/>
              <a:t> uses this algorithm: </a:t>
            </a:r>
            <a:r>
              <a:rPr lang="en-US" sz="2800" i="1" smtClean="0"/>
              <a:t>the hash value is the length of the name</a:t>
            </a:r>
            <a:r>
              <a:rPr lang="en-US" sz="2800" smtClean="0"/>
              <a:t>. “Jim” converts to hash value 3, which is used as his value’s slot number in the ‘buckets’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87584"/>
              </p:ext>
            </p:extLst>
          </p:nvPr>
        </p:nvGraphicFramePr>
        <p:xfrm>
          <a:off x="6372200" y="1772816"/>
          <a:ext cx="2273828" cy="3538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14">
                  <a:extLst>
                    <a:ext uri="{9D8B030D-6E8A-4147-A177-3AD203B41FA5}">
                      <a16:colId xmlns:a16="http://schemas.microsoft.com/office/drawing/2014/main" val="1314503514"/>
                    </a:ext>
                  </a:extLst>
                </a:gridCol>
                <a:gridCol w="1136914">
                  <a:extLst>
                    <a:ext uri="{9D8B030D-6E8A-4147-A177-3AD203B41FA5}">
                      <a16:colId xmlns:a16="http://schemas.microsoft.com/office/drawing/2014/main" val="417240557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Index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Value / Buckets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94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7044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97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Beans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7097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6225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578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7094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99,999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3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75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653975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really dumb example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20875"/>
            <a:ext cx="6192688" cy="4700413"/>
          </a:xfrm>
        </p:spPr>
        <p:txBody>
          <a:bodyPr/>
          <a:lstStyle/>
          <a:p>
            <a:r>
              <a:rPr lang="en-US" sz="2800" smtClean="0"/>
              <a:t>Weeks later, we need to retrieve Jim’s favourite food value.</a:t>
            </a:r>
          </a:p>
          <a:p>
            <a:r>
              <a:rPr lang="en-US" sz="2800" smtClean="0"/>
              <a:t>So we take the key “Jim” again. Apply the hashing function </a:t>
            </a:r>
            <a:r>
              <a:rPr lang="en-US" sz="2800"/>
              <a:t>again to discover the index </a:t>
            </a:r>
            <a:r>
              <a:rPr lang="en-US" sz="2800" smtClean="0"/>
              <a:t>- 3. </a:t>
            </a:r>
            <a:r>
              <a:rPr lang="en-US" sz="2800"/>
              <a:t>Read </a:t>
            </a:r>
            <a:r>
              <a:rPr lang="en-US" sz="2800" smtClean="0"/>
              <a:t>the value in bucket(3)… Beans.</a:t>
            </a:r>
          </a:p>
          <a:p>
            <a:r>
              <a:rPr lang="en-US" sz="2800" smtClean="0"/>
              <a:t>No searching required!</a:t>
            </a:r>
          </a:p>
          <a:p>
            <a:r>
              <a:rPr lang="en-US" sz="2800" smtClean="0"/>
              <a:t>Brilliant, eh?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2200" y="1772816"/>
          <a:ext cx="227382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14">
                  <a:extLst>
                    <a:ext uri="{9D8B030D-6E8A-4147-A177-3AD203B41FA5}">
                      <a16:colId xmlns:a16="http://schemas.microsoft.com/office/drawing/2014/main" val="1314503514"/>
                    </a:ext>
                  </a:extLst>
                </a:gridCol>
                <a:gridCol w="1136914">
                  <a:extLst>
                    <a:ext uri="{9D8B030D-6E8A-4147-A177-3AD203B41FA5}">
                      <a16:colId xmlns:a16="http://schemas.microsoft.com/office/drawing/2014/main" val="417240557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Index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Value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94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7044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97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Beans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7097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6225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578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7094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99,999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3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7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653975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really dumb example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20875"/>
            <a:ext cx="6192688" cy="4700413"/>
          </a:xfrm>
        </p:spPr>
        <p:txBody>
          <a:bodyPr/>
          <a:lstStyle/>
          <a:p>
            <a:r>
              <a:rPr lang="en-US" sz="2800" smtClean="0"/>
              <a:t>Now assume Peter’s favourite food - jam - needs to be added to the data store.</a:t>
            </a:r>
          </a:p>
          <a:p>
            <a:r>
              <a:rPr lang="en-US" sz="2800" smtClean="0"/>
              <a:t>Key – “Peter” – yields a hash value of 5 (the length of his name)</a:t>
            </a:r>
          </a:p>
          <a:p>
            <a:r>
              <a:rPr lang="en-US" sz="2800" smtClean="0"/>
              <a:t>Store the value “Jam” in bucket 5…</a:t>
            </a:r>
          </a:p>
          <a:p>
            <a:r>
              <a:rPr lang="en-US" sz="2800" smtClean="0"/>
              <a:t>All’s good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70959"/>
              </p:ext>
            </p:extLst>
          </p:nvPr>
        </p:nvGraphicFramePr>
        <p:xfrm>
          <a:off x="6372200" y="1772816"/>
          <a:ext cx="227382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14">
                  <a:extLst>
                    <a:ext uri="{9D8B030D-6E8A-4147-A177-3AD203B41FA5}">
                      <a16:colId xmlns:a16="http://schemas.microsoft.com/office/drawing/2014/main" val="1314503514"/>
                    </a:ext>
                  </a:extLst>
                </a:gridCol>
                <a:gridCol w="1136914">
                  <a:extLst>
                    <a:ext uri="{9D8B030D-6E8A-4147-A177-3AD203B41FA5}">
                      <a16:colId xmlns:a16="http://schemas.microsoft.com/office/drawing/2014/main" val="417240557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Index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Value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94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7044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97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Beans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7097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6225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Jam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578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7094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99,999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3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04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653975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really dumb example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20875"/>
            <a:ext cx="6192688" cy="4700413"/>
          </a:xfrm>
        </p:spPr>
        <p:txBody>
          <a:bodyPr/>
          <a:lstStyle/>
          <a:p>
            <a:r>
              <a:rPr lang="en-US" sz="2800" smtClean="0"/>
              <a:t>Now Amy says her favourite food is lamb.</a:t>
            </a:r>
          </a:p>
          <a:p>
            <a:r>
              <a:rPr lang="en-US" sz="2800" smtClean="0"/>
              <a:t>Key “Amy” yields hash value 3… which is already assigned to someone else’s data.</a:t>
            </a:r>
          </a:p>
          <a:p>
            <a:r>
              <a:rPr lang="en-US" sz="2800" b="1" smtClean="0"/>
              <a:t>Collision</a:t>
            </a:r>
            <a:r>
              <a:rPr lang="en-US" sz="2800" smtClean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2200" y="1772816"/>
          <a:ext cx="227382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14">
                  <a:extLst>
                    <a:ext uri="{9D8B030D-6E8A-4147-A177-3AD203B41FA5}">
                      <a16:colId xmlns:a16="http://schemas.microsoft.com/office/drawing/2014/main" val="1314503514"/>
                    </a:ext>
                  </a:extLst>
                </a:gridCol>
                <a:gridCol w="1136914">
                  <a:extLst>
                    <a:ext uri="{9D8B030D-6E8A-4147-A177-3AD203B41FA5}">
                      <a16:colId xmlns:a16="http://schemas.microsoft.com/office/drawing/2014/main" val="417240557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Index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Value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94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7044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97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Beans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7097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6225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Jam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578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7094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99,999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3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25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653975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Sidenote: uniformity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20875"/>
            <a:ext cx="6192688" cy="4700413"/>
          </a:xfrm>
        </p:spPr>
        <p:txBody>
          <a:bodyPr/>
          <a:lstStyle/>
          <a:p>
            <a:r>
              <a:rPr lang="en-US" sz="2400" smtClean="0"/>
              <a:t>Note another problem here: nearly every key generated using this stupid algorithm will be packed into bucket numbers 3 to 15 even though 100,000 buckets are available.</a:t>
            </a:r>
          </a:p>
          <a:p>
            <a:r>
              <a:rPr lang="en-US" sz="2400" smtClean="0"/>
              <a:t>Nearly </a:t>
            </a:r>
            <a:r>
              <a:rPr lang="en-US" sz="2400" i="1" smtClean="0"/>
              <a:t>every</a:t>
            </a:r>
            <a:r>
              <a:rPr lang="en-US" sz="2400" smtClean="0"/>
              <a:t> key will result in a collision!</a:t>
            </a:r>
          </a:p>
          <a:p>
            <a:r>
              <a:rPr lang="en-US" sz="2400" smtClean="0"/>
              <a:t>A good hash function seeks </a:t>
            </a:r>
            <a:r>
              <a:rPr lang="en-US" sz="2400" i="1" smtClean="0"/>
              <a:t>uniformity*</a:t>
            </a:r>
            <a:r>
              <a:rPr lang="en-US" sz="2400" smtClean="0"/>
              <a:t>: spreading hash values evenly across the entire range of buckets, not just a few.</a:t>
            </a:r>
          </a:p>
          <a:p>
            <a:r>
              <a:rPr lang="en-US" sz="1800" smtClean="0"/>
              <a:t>Later there will be more about the qualities of good hash functions</a:t>
            </a:r>
          </a:p>
          <a:p>
            <a:endParaRPr lang="en-US" sz="2400"/>
          </a:p>
          <a:p>
            <a:r>
              <a:rPr lang="en-US" sz="1600" smtClean="0"/>
              <a:t>*not examinable, but nice to know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2200" y="1772816"/>
          <a:ext cx="227382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14">
                  <a:extLst>
                    <a:ext uri="{9D8B030D-6E8A-4147-A177-3AD203B41FA5}">
                      <a16:colId xmlns:a16="http://schemas.microsoft.com/office/drawing/2014/main" val="1314503514"/>
                    </a:ext>
                  </a:extLst>
                </a:gridCol>
                <a:gridCol w="1136914">
                  <a:extLst>
                    <a:ext uri="{9D8B030D-6E8A-4147-A177-3AD203B41FA5}">
                      <a16:colId xmlns:a16="http://schemas.microsoft.com/office/drawing/2014/main" val="417240557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Index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Value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94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7044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97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Beans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7097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62258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Jam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578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70947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99,999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3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5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Hashing functions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1"/>
            <a:ext cx="8229600" cy="5256585"/>
          </a:xfrm>
        </p:spPr>
        <p:txBody>
          <a:bodyPr/>
          <a:lstStyle/>
          <a:p>
            <a:r>
              <a:rPr lang="en-US" smtClean="0"/>
              <a:t>So the hashing code will need a method (with links or whatever) to get from Amy’s key to discover her true bucket number</a:t>
            </a:r>
          </a:p>
          <a:p>
            <a:r>
              <a:rPr lang="en-US" smtClean="0"/>
              <a:t>One way is to use a </a:t>
            </a:r>
            <a:r>
              <a:rPr lang="en-US" i="1" smtClean="0"/>
              <a:t>linked list</a:t>
            </a:r>
            <a:r>
              <a:rPr lang="en-US" smtClean="0"/>
              <a:t>. </a:t>
            </a:r>
          </a:p>
          <a:p>
            <a:r>
              <a:rPr lang="en-US" sz="2800" smtClean="0"/>
              <a:t>The index points to the first bucket matching the hash value. If there is another bucket with the same hash value, there is a link to that bucket. If the link is NULL, that is the last link.</a:t>
            </a:r>
          </a:p>
        </p:txBody>
      </p:sp>
    </p:spTree>
    <p:extLst>
      <p:ext uri="{BB962C8B-B14F-4D97-AF65-F5344CB8AC3E}">
        <p14:creationId xmlns:p14="http://schemas.microsoft.com/office/powerpoint/2010/main" val="104824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Handling Collisions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64" y="1193587"/>
            <a:ext cx="8229600" cy="579229"/>
          </a:xfrm>
        </p:spPr>
        <p:txBody>
          <a:bodyPr/>
          <a:lstStyle/>
          <a:p>
            <a:r>
              <a:rPr lang="en-US" smtClean="0"/>
              <a:t>Like this…</a:t>
            </a:r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1026" name="Picture 2" descr="http://vhanda.in/images/hash/normal-hash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68273"/>
            <a:ext cx="3810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4848" y="4167939"/>
            <a:ext cx="8229600" cy="142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Such </a:t>
            </a:r>
            <a:r>
              <a:rPr lang="en-US" i="1" smtClean="0"/>
              <a:t>linked lists</a:t>
            </a:r>
            <a:r>
              <a:rPr lang="en-US" smtClean="0"/>
              <a:t> seem to be the most common way of dealing with collisions.</a:t>
            </a:r>
          </a:p>
          <a:p>
            <a:pPr marL="0" indent="0">
              <a:buFont typeface="Arial" charset="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39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Handling Collisions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1006832"/>
            <a:ext cx="8229600" cy="579229"/>
          </a:xfrm>
        </p:spPr>
        <p:txBody>
          <a:bodyPr/>
          <a:lstStyle/>
          <a:p>
            <a:r>
              <a:rPr lang="en-US" smtClean="0"/>
              <a:t>Or this (an ‘x’ means ‘no link’)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586061"/>
            <a:ext cx="78390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9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smtClean="0"/>
              <a:t>Freak not out. It all sounds difficult, but it’s actually an interesting, rich and important slice of programming theory.</a:t>
            </a:r>
            <a:endParaRPr lang="en-AU" sz="2400" i="1" smtClean="0"/>
          </a:p>
          <a:p>
            <a:endParaRPr lang="en-AU"/>
          </a:p>
          <a:p>
            <a:r>
              <a:rPr lang="en-AU" smtClean="0"/>
              <a:t>Associative Arrays</a:t>
            </a:r>
            <a:endParaRPr lang="en-AU" dirty="0" smtClean="0"/>
          </a:p>
          <a:p>
            <a:r>
              <a:rPr lang="en-US" smtClean="0"/>
              <a:t>Hash tables</a:t>
            </a:r>
            <a:endParaRPr lang="en-US" dirty="0" smtClean="0"/>
          </a:p>
          <a:p>
            <a:r>
              <a:rPr lang="en-US" smtClean="0"/>
              <a:t>Hashing functions</a:t>
            </a:r>
            <a:endParaRPr lang="en-US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Hashing functions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1"/>
            <a:ext cx="8229600" cy="5256585"/>
          </a:xfrm>
        </p:spPr>
        <p:txBody>
          <a:bodyPr/>
          <a:lstStyle/>
          <a:p>
            <a:r>
              <a:rPr lang="en-US" smtClean="0"/>
              <a:t>So - any hashing technique must be able to use a method to handle “Jim/Amy” sorts of collisions.</a:t>
            </a:r>
          </a:p>
          <a:p>
            <a:r>
              <a:rPr lang="en-US" smtClean="0"/>
              <a:t>But all such methods take time and processing</a:t>
            </a:r>
          </a:p>
          <a:p>
            <a:r>
              <a:rPr lang="en-US" smtClean="0"/>
              <a:t>So - it’s still best to avoid collision in the first place.</a:t>
            </a:r>
          </a:p>
          <a:p>
            <a:r>
              <a:rPr lang="en-US" smtClean="0"/>
              <a:t>Good hashing functions try their best to do that.</a:t>
            </a:r>
          </a:p>
        </p:txBody>
      </p:sp>
    </p:spTree>
    <p:extLst>
      <p:ext uri="{BB962C8B-B14F-4D97-AF65-F5344CB8AC3E}">
        <p14:creationId xmlns:p14="http://schemas.microsoft.com/office/powerpoint/2010/main" val="259907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Hashing functions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1"/>
            <a:ext cx="8229600" cy="5256585"/>
          </a:xfrm>
        </p:spPr>
        <p:txBody>
          <a:bodyPr/>
          <a:lstStyle/>
          <a:p>
            <a:r>
              <a:rPr lang="en-US" smtClean="0"/>
              <a:t>OK. That “length of key” hashing function was a bit </a:t>
            </a:r>
            <a:r>
              <a:rPr lang="en-US" i="1" smtClean="0"/>
              <a:t>too</a:t>
            </a:r>
            <a:r>
              <a:rPr lang="en-US" smtClean="0"/>
              <a:t> stupid.</a:t>
            </a:r>
          </a:p>
          <a:p>
            <a:r>
              <a:rPr lang="en-US" smtClean="0"/>
              <a:t>Let’s try creating a slightly better one.</a:t>
            </a:r>
          </a:p>
        </p:txBody>
      </p:sp>
    </p:spTree>
    <p:extLst>
      <p:ext uri="{BB962C8B-B14F-4D97-AF65-F5344CB8AC3E}">
        <p14:creationId xmlns:p14="http://schemas.microsoft.com/office/powerpoint/2010/main" val="38762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Let’s hash “Fred Smith”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88"/>
            <a:ext cx="8579296" cy="5256585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Hashing Algorithm 2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b="1" smtClean="0"/>
              <a:t>Step 1</a:t>
            </a:r>
            <a:r>
              <a:rPr lang="en-US" smtClean="0"/>
              <a:t>: Convert each character into a number, using its ASCII code.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Wot? </a:t>
            </a:r>
            <a:r>
              <a:rPr lang="en-US"/>
              <a:t>You really don’t know </a:t>
            </a:r>
            <a:r>
              <a:rPr lang="en-US" b="1"/>
              <a:t>ASCII</a:t>
            </a:r>
            <a:r>
              <a:rPr lang="en-US" smtClean="0"/>
              <a:t>? …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376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ASCII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88"/>
            <a:ext cx="8579296" cy="5256585"/>
          </a:xfrm>
        </p:spPr>
        <p:txBody>
          <a:bodyPr/>
          <a:lstStyle/>
          <a:p>
            <a:r>
              <a:rPr lang="en-US" smtClean="0"/>
              <a:t> Computers only understand, process and store </a:t>
            </a:r>
            <a:r>
              <a:rPr lang="en-US" i="1" smtClean="0"/>
              <a:t>numbers</a:t>
            </a:r>
            <a:r>
              <a:rPr lang="en-US" smtClean="0"/>
              <a:t>. </a:t>
            </a:r>
          </a:p>
          <a:p>
            <a:r>
              <a:rPr lang="en-US" smtClean="0"/>
              <a:t>Letters and punctuation (and pictures, music, video, documents) are all converted to and stored as </a:t>
            </a:r>
            <a:r>
              <a:rPr lang="en-US" i="1" smtClean="0"/>
              <a:t>numbers</a:t>
            </a:r>
            <a:r>
              <a:rPr lang="en-US" smtClean="0"/>
              <a:t>.</a:t>
            </a:r>
          </a:p>
          <a:p>
            <a:r>
              <a:rPr lang="en-US" smtClean="0"/>
              <a:t>ASCII was* the original way to convert characters to nice </a:t>
            </a:r>
            <a:r>
              <a:rPr lang="en-US" i="1" smtClean="0"/>
              <a:t>numbers</a:t>
            </a:r>
            <a:r>
              <a:rPr lang="en-US" smtClean="0"/>
              <a:t>…</a:t>
            </a:r>
          </a:p>
          <a:p>
            <a:endParaRPr lang="en-US"/>
          </a:p>
          <a:p>
            <a:r>
              <a:rPr lang="en-US" sz="2000" smtClean="0"/>
              <a:t>*In 2007 ASCII became a subset of its replacement encoding scheme, UTF-8 which supports foreign character sets.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14773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4887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ASCII chart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4" y="1124744"/>
            <a:ext cx="8204120" cy="49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50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Simplifying “Fred Smith”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3178696" cy="396044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Step 2</a:t>
            </a:r>
            <a:r>
              <a:rPr lang="en-US" smtClean="0"/>
              <a:t>: Add up the values of the ASCII codes for every character in the string…</a:t>
            </a:r>
          </a:p>
          <a:p>
            <a:pPr marL="0" indent="0">
              <a:buNone/>
            </a:pPr>
            <a:r>
              <a:rPr lang="en-US" smtClean="0"/>
              <a:t>Total for “Fred Smith” = 934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60606"/>
              </p:ext>
            </p:extLst>
          </p:nvPr>
        </p:nvGraphicFramePr>
        <p:xfrm>
          <a:off x="4211960" y="1224363"/>
          <a:ext cx="2664296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21103983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26282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Character in string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ASCII code (decimal)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4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70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114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3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101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2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2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&lt;space&gt;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32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83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8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109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1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3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116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3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104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TOTAL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smtClean="0"/>
                        <a:t>934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3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77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Simplifying “Fred Smith”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1052736"/>
            <a:ext cx="8064896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Step 3</a:t>
            </a:r>
            <a:r>
              <a:rPr lang="en-US" smtClean="0"/>
              <a:t>: Store value in array (bucket) slot 934, with its associated </a:t>
            </a:r>
            <a:r>
              <a:rPr lang="en-US" b="1" smtClean="0"/>
              <a:t>value</a:t>
            </a:r>
            <a:r>
              <a:rPr lang="en-US" smtClean="0"/>
              <a:t> (“Fred Smith”). 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15377"/>
              </p:ext>
            </p:extLst>
          </p:nvPr>
        </p:nvGraphicFramePr>
        <p:xfrm>
          <a:off x="1691680" y="3140968"/>
          <a:ext cx="6096000" cy="299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558662223"/>
                    </a:ext>
                  </a:extLst>
                </a:gridCol>
                <a:gridCol w="4583832">
                  <a:extLst>
                    <a:ext uri="{9D8B030D-6E8A-4147-A177-3AD203B41FA5}">
                      <a16:colId xmlns:a16="http://schemas.microsoft.com/office/drawing/2014/main" val="297687015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Key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Value</a:t>
                      </a:r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1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Fred Smith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95734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Xenides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51395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Phillipe Pompadou</a:t>
                      </a:r>
                      <a:endParaRPr lang="en-AU" sz="2400" b="0" i="0" u="none" strike="noStrike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156664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Humphrey B</a:t>
                      </a:r>
                      <a:r>
                        <a:rPr lang="en-US" sz="2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Bear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7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768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Try searching now…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1052736"/>
            <a:ext cx="8064896" cy="115212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can </a:t>
            </a:r>
            <a:r>
              <a:rPr lang="en-US" smtClean="0"/>
              <a:t>then add </a:t>
            </a:r>
            <a:r>
              <a:rPr lang="en-US"/>
              <a:t>other records hashed with the same function…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91680" y="3140968"/>
          <a:ext cx="6096000" cy="299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558662223"/>
                    </a:ext>
                  </a:extLst>
                </a:gridCol>
                <a:gridCol w="4511824">
                  <a:extLst>
                    <a:ext uri="{9D8B030D-6E8A-4147-A177-3AD203B41FA5}">
                      <a16:colId xmlns:a16="http://schemas.microsoft.com/office/drawing/2014/main" val="297687015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Key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Value</a:t>
                      </a:r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1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Fred Smith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95734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Xenides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51395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Phillipe Pompadou</a:t>
                      </a:r>
                      <a:endParaRPr lang="en-AU" sz="2400" b="0" i="0" u="none" strike="noStrike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156664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Humphrey B</a:t>
                      </a:r>
                      <a:r>
                        <a:rPr lang="en-US" sz="2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Bear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7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335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Try searching now…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1052736"/>
            <a:ext cx="8064896" cy="194421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To search for “Fred Smith” using the </a:t>
            </a:r>
            <a:r>
              <a:rPr lang="en-US" b="1" smtClean="0"/>
              <a:t>hash table</a:t>
            </a:r>
            <a:r>
              <a:rPr lang="en-US" smtClean="0"/>
              <a:t> we convert the target string (“Fred Smith”) to a key (934) using our hash function. Then we just seek the contents of bucket 934 … “Fred Smith”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49734"/>
              </p:ext>
            </p:extLst>
          </p:nvPr>
        </p:nvGraphicFramePr>
        <p:xfrm>
          <a:off x="1691680" y="3140968"/>
          <a:ext cx="6096000" cy="299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558662223"/>
                    </a:ext>
                  </a:extLst>
                </a:gridCol>
                <a:gridCol w="4511824">
                  <a:extLst>
                    <a:ext uri="{9D8B030D-6E8A-4147-A177-3AD203B41FA5}">
                      <a16:colId xmlns:a16="http://schemas.microsoft.com/office/drawing/2014/main" val="297687015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Key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Value / Bucket</a:t>
                      </a:r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1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Fred Smith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95734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Xenides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51395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1692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Phillipe Pompadou</a:t>
                      </a:r>
                      <a:endParaRPr lang="en-AU" sz="2400" b="0" i="0" u="none" strike="noStrike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156664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Humphrey B</a:t>
                      </a:r>
                      <a:r>
                        <a:rPr lang="en-US" sz="2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Bear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7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880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 looks like this…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102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688632" cy="415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9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Associative Array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6504"/>
          </a:xfrm>
        </p:spPr>
        <p:txBody>
          <a:bodyPr/>
          <a:lstStyle/>
          <a:p>
            <a:r>
              <a:rPr lang="en-US" smtClean="0"/>
              <a:t>A fundamental, powerful (and relatively simple) programming concept.</a:t>
            </a:r>
          </a:p>
          <a:p>
            <a:pPr marL="0" indent="0">
              <a:buNone/>
            </a:pPr>
            <a:endParaRPr lang="en-US" sz="2400" smtClean="0"/>
          </a:p>
          <a:p>
            <a:r>
              <a:rPr lang="en-AU" smtClean="0"/>
              <a:t>Also called</a:t>
            </a:r>
          </a:p>
          <a:p>
            <a:pPr lvl="1"/>
            <a:r>
              <a:rPr lang="en-AU" smtClean="0"/>
              <a:t>map</a:t>
            </a:r>
          </a:p>
          <a:p>
            <a:pPr lvl="1"/>
            <a:r>
              <a:rPr lang="en-AU" smtClean="0"/>
              <a:t>symbol table</a:t>
            </a:r>
          </a:p>
          <a:p>
            <a:pPr lvl="1"/>
            <a:r>
              <a:rPr lang="en-AU" smtClean="0"/>
              <a:t>dictionary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Wot? Collisions… again?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1052736"/>
            <a:ext cx="8064896" cy="2376264"/>
          </a:xfrm>
        </p:spPr>
        <p:txBody>
          <a:bodyPr/>
          <a:lstStyle/>
          <a:p>
            <a:r>
              <a:rPr lang="en-US" smtClean="0"/>
              <a:t>Let’s say a new person needs to be added to the data… this person is named “Derf Smith”</a:t>
            </a:r>
          </a:p>
          <a:p>
            <a:r>
              <a:rPr lang="en-US" sz="2000" smtClean="0"/>
              <a:t>Yeah – ‘Derf’.  Just go along with me on this, OK? Pretend it’s a common name in Bendigo.</a:t>
            </a:r>
          </a:p>
          <a:p>
            <a:r>
              <a:rPr lang="en-US" smtClean="0"/>
              <a:t>Can you see the problem already?</a:t>
            </a:r>
            <a:endParaRPr lang="en-US"/>
          </a:p>
        </p:txBody>
      </p:sp>
      <p:sp>
        <p:nvSpPr>
          <p:cNvPr id="6" name="AutoShape 2" descr="https://media.giphy.com/media/10aIbqnbAbjX9e/giphy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08" y="3573016"/>
            <a:ext cx="410208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14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Collisions…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3501008"/>
            <a:ext cx="8568952" cy="2448272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Two </a:t>
            </a:r>
            <a:r>
              <a:rPr lang="en-US" i="1" smtClean="0"/>
              <a:t>different</a:t>
            </a:r>
            <a:r>
              <a:rPr lang="en-US" smtClean="0"/>
              <a:t> names - “Fred Smith” and “Ferd Smith” - are converted to the </a:t>
            </a:r>
            <a:r>
              <a:rPr lang="en-US" i="1" smtClean="0"/>
              <a:t>same hash key</a:t>
            </a:r>
            <a:r>
              <a:rPr lang="en-US" smtClean="0"/>
              <a:t>. </a:t>
            </a:r>
            <a:r>
              <a:rPr lang="en-US" b="1" smtClean="0"/>
              <a:t>Another collision.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The simpler the hashing function is, the greater is the chance of having collisions.</a:t>
            </a:r>
            <a:endParaRPr lang="en-US" sz="20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0865"/>
              </p:ext>
            </p:extLst>
          </p:nvPr>
        </p:nvGraphicFramePr>
        <p:xfrm>
          <a:off x="1524000" y="1043574"/>
          <a:ext cx="5136232" cy="236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60">
                  <a:extLst>
                    <a:ext uri="{9D8B030D-6E8A-4147-A177-3AD203B41FA5}">
                      <a16:colId xmlns:a16="http://schemas.microsoft.com/office/drawing/2014/main" val="2558662223"/>
                    </a:ext>
                  </a:extLst>
                </a:gridCol>
                <a:gridCol w="3801472">
                  <a:extLst>
                    <a:ext uri="{9D8B030D-6E8A-4147-A177-3AD203B41FA5}">
                      <a16:colId xmlns:a16="http://schemas.microsoft.com/office/drawing/2014/main" val="2976870156"/>
                    </a:ext>
                  </a:extLst>
                </a:gridCol>
              </a:tblGrid>
              <a:tr h="385217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Key</a:t>
                      </a:r>
                      <a:endParaRPr lang="en-AU" sz="2000"/>
                    </a:p>
                  </a:txBody>
                  <a:tcPr marL="77043" marR="77043" marT="38522" marB="385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Value</a:t>
                      </a:r>
                      <a:endParaRPr lang="en-AU" sz="2000"/>
                    </a:p>
                  </a:txBody>
                  <a:tcPr marL="77043" marR="77043" marT="38522" marB="38522"/>
                </a:tc>
                <a:extLst>
                  <a:ext uri="{0D108BD9-81ED-4DB2-BD59-A6C34878D82A}">
                    <a16:rowId xmlns:a16="http://schemas.microsoft.com/office/drawing/2014/main" val="2177413"/>
                  </a:ext>
                </a:extLst>
              </a:tr>
              <a:tr h="3493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  <a:endParaRPr lang="en-AU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5" marR="8025" marT="80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Fred Smith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5" marR="8025" marT="8025" marB="0" anchor="b"/>
                </a:tc>
                <a:extLst>
                  <a:ext uri="{0D108BD9-81ED-4DB2-BD59-A6C34878D82A}">
                    <a16:rowId xmlns:a16="http://schemas.microsoft.com/office/drawing/2014/main" val="277895734"/>
                  </a:ext>
                </a:extLst>
              </a:tr>
              <a:tr h="3676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5" marR="8025" marT="80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Xenides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5" marR="8025" marT="8025" marB="0" anchor="b"/>
                </a:tc>
                <a:extLst>
                  <a:ext uri="{0D108BD9-81ED-4DB2-BD59-A6C34878D82A}">
                    <a16:rowId xmlns:a16="http://schemas.microsoft.com/office/drawing/2014/main" val="2938513958"/>
                  </a:ext>
                </a:extLst>
              </a:tr>
              <a:tr h="44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5" marR="8025" marT="80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Phillipe Pompadou</a:t>
                      </a:r>
                      <a:endParaRPr lang="en-AU" sz="2000" b="0" i="0" u="none" strike="noStrike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5" marR="8025" marT="8025" marB="0" anchor="b"/>
                </a:tc>
                <a:extLst>
                  <a:ext uri="{0D108BD9-81ED-4DB2-BD59-A6C34878D82A}">
                    <a16:rowId xmlns:a16="http://schemas.microsoft.com/office/drawing/2014/main" val="3014156664"/>
                  </a:ext>
                </a:extLst>
              </a:tr>
              <a:tr h="356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5" marR="8025" marT="80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Humphrey B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Bear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5" marR="8025" marT="8025" marB="0" anchor="b"/>
                </a:tc>
                <a:extLst>
                  <a:ext uri="{0D108BD9-81ED-4DB2-BD59-A6C34878D82A}">
                    <a16:rowId xmlns:a16="http://schemas.microsoft.com/office/drawing/2014/main" val="3038072043"/>
                  </a:ext>
                </a:extLst>
              </a:tr>
              <a:tr h="4622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  <a:endParaRPr lang="en-AU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5" marR="8025" marT="80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Derf</a:t>
                      </a:r>
                      <a:r>
                        <a:rPr lang="en-US" sz="2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Smith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5" marR="8025" marT="8025" marB="0" anchor="b"/>
                </a:tc>
                <a:extLst>
                  <a:ext uri="{0D108BD9-81ED-4DB2-BD59-A6C34878D82A}">
                    <a16:rowId xmlns:a16="http://schemas.microsoft.com/office/drawing/2014/main" val="294879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358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Collisions…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2872064" cy="4525963"/>
          </a:xfrm>
        </p:spPr>
        <p:txBody>
          <a:bodyPr/>
          <a:lstStyle/>
          <a:p>
            <a:r>
              <a:rPr lang="en-US" smtClean="0"/>
              <a:t>Here, both “John Smith” and “Sandra Dee” generate the same key (152) – a collision</a:t>
            </a:r>
            <a:endParaRPr lang="en-AU"/>
          </a:p>
        </p:txBody>
      </p:sp>
      <p:pic>
        <p:nvPicPr>
          <p:cNvPr id="2050" name="Picture 2" descr="https://upload.wikimedia.org/wikipedia/commons/thumb/b/bf/Hash_table_5_0_1_1_1_1_0_SP.svg/2000px-Hash_table_5_0_1_1_1_1_0_SP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29" y="1196752"/>
            <a:ext cx="5344543" cy="464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Hashing Rule #1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4824536"/>
          </a:xfrm>
        </p:spPr>
        <p:txBody>
          <a:bodyPr/>
          <a:lstStyle/>
          <a:p>
            <a:r>
              <a:rPr lang="en-US" smtClean="0"/>
              <a:t>Any software that uses hashing to store/retrieve data </a:t>
            </a:r>
            <a:r>
              <a:rPr lang="en-US" b="1" smtClean="0"/>
              <a:t>must</a:t>
            </a:r>
            <a:r>
              <a:rPr lang="en-US" smtClean="0"/>
              <a:t> expect that collisions will occur and be able to handle them.</a:t>
            </a:r>
          </a:p>
          <a:p>
            <a:r>
              <a:rPr lang="en-US" smtClean="0"/>
              <a:t>Typically, a search that finds more than one matching key must then fully examine each candidate to see which is the sought value.</a:t>
            </a:r>
          </a:p>
        </p:txBody>
      </p:sp>
    </p:spTree>
    <p:extLst>
      <p:ext uri="{BB962C8B-B14F-4D97-AF65-F5344CB8AC3E}">
        <p14:creationId xmlns:p14="http://schemas.microsoft.com/office/powerpoint/2010/main" val="2833256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Remember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4824536"/>
          </a:xfrm>
        </p:spPr>
        <p:txBody>
          <a:bodyPr/>
          <a:lstStyle/>
          <a:p>
            <a:r>
              <a:rPr lang="en-US" i="1" smtClean="0"/>
              <a:t>Hashing</a:t>
            </a:r>
            <a:r>
              <a:rPr lang="en-US" smtClean="0"/>
              <a:t> is (usually) only approximate.</a:t>
            </a:r>
          </a:p>
          <a:p>
            <a:r>
              <a:rPr lang="en-US" smtClean="0"/>
              <a:t>The better the hashing algorithm is (i.e. the less chance it has of collisions), the more complex it is, and the slower it will be.</a:t>
            </a:r>
            <a:endParaRPr lang="en-US" sz="2400" smtClean="0"/>
          </a:p>
          <a:p>
            <a:r>
              <a:rPr lang="en-US" sz="2000" smtClean="0"/>
              <a:t>Once again in IT we see </a:t>
            </a:r>
            <a:r>
              <a:rPr lang="en-US" sz="2000" i="1" smtClean="0"/>
              <a:t>efficiency</a:t>
            </a:r>
            <a:r>
              <a:rPr lang="en-US" sz="2000" smtClean="0"/>
              <a:t> and </a:t>
            </a:r>
            <a:r>
              <a:rPr lang="en-US" sz="2000" i="1" smtClean="0"/>
              <a:t>effectiveness</a:t>
            </a:r>
            <a:r>
              <a:rPr lang="en-US" sz="2000" smtClean="0"/>
              <a:t> as natural enemies. Choose one or the other: rarely will you get </a:t>
            </a:r>
            <a:r>
              <a:rPr lang="en-US" sz="2000" i="1" smtClean="0"/>
              <a:t>both</a:t>
            </a:r>
            <a:r>
              <a:rPr lang="en-US" sz="2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944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Hashing Algorithm 3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4824536"/>
          </a:xfrm>
        </p:spPr>
        <p:txBody>
          <a:bodyPr/>
          <a:lstStyle/>
          <a:p>
            <a:r>
              <a:rPr lang="en-US" smtClean="0"/>
              <a:t>Let’s say we’re unhappy with the number of collisions we get with our second hashing algorithm.</a:t>
            </a:r>
          </a:p>
          <a:p>
            <a:r>
              <a:rPr lang="en-US" smtClean="0"/>
              <a:t>We make the algorithm more rigorous… Algorithm #3</a:t>
            </a:r>
          </a:p>
        </p:txBody>
      </p:sp>
    </p:spTree>
    <p:extLst>
      <p:ext uri="{BB962C8B-B14F-4D97-AF65-F5344CB8AC3E}">
        <p14:creationId xmlns:p14="http://schemas.microsoft.com/office/powerpoint/2010/main" val="2114081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Hashing Algorithm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4824536"/>
          </a:xfrm>
        </p:spPr>
        <p:txBody>
          <a:bodyPr/>
          <a:lstStyle/>
          <a:p>
            <a:r>
              <a:rPr lang="en-US" smtClean="0"/>
              <a:t>We know Algorithm 2 is weak because it does not care about the </a:t>
            </a:r>
            <a:r>
              <a:rPr lang="en-US" i="1" smtClean="0"/>
              <a:t>position</a:t>
            </a:r>
            <a:r>
              <a:rPr lang="en-US" smtClean="0"/>
              <a:t> of characters in the string.</a:t>
            </a:r>
          </a:p>
          <a:p>
            <a:r>
              <a:rPr lang="en-US" smtClean="0"/>
              <a:t>Anagrams confuse it completely.</a:t>
            </a:r>
          </a:p>
          <a:p>
            <a:pPr lvl="1"/>
            <a:r>
              <a:rPr lang="en-US" smtClean="0"/>
              <a:t>To algorithm 1, “</a:t>
            </a:r>
            <a:r>
              <a:rPr lang="en-AU" b="1"/>
              <a:t>President Bush of the </a:t>
            </a:r>
            <a:r>
              <a:rPr lang="en-AU" b="1" smtClean="0"/>
              <a:t>USA” </a:t>
            </a:r>
            <a:r>
              <a:rPr lang="en-AU" smtClean="0"/>
              <a:t>is a match for “</a:t>
            </a:r>
            <a:r>
              <a:rPr lang="en-AU" b="1"/>
              <a:t>A fresh </a:t>
            </a:r>
            <a:r>
              <a:rPr lang="en-AU" b="1" smtClean="0"/>
              <a:t>one </a:t>
            </a:r>
            <a:r>
              <a:rPr lang="en-AU" b="1"/>
              <a:t>but he's </a:t>
            </a:r>
            <a:r>
              <a:rPr lang="en-AU" b="1" smtClean="0"/>
              <a:t>stupid”</a:t>
            </a:r>
          </a:p>
          <a:p>
            <a:r>
              <a:rPr lang="en-US" smtClean="0"/>
              <a:t>So – the new, improved Algorithm #3…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5258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Hashing Algorithm 3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3168352"/>
          </a:xfrm>
        </p:spPr>
        <p:txBody>
          <a:bodyPr/>
          <a:lstStyle/>
          <a:p>
            <a:r>
              <a:rPr lang="en-US" smtClean="0"/>
              <a:t>In Algorithm 3, both character </a:t>
            </a:r>
            <a:r>
              <a:rPr lang="en-US" i="1" smtClean="0"/>
              <a:t>value</a:t>
            </a:r>
            <a:r>
              <a:rPr lang="en-US" smtClean="0"/>
              <a:t> and character </a:t>
            </a:r>
            <a:r>
              <a:rPr lang="en-US" i="1" smtClean="0"/>
              <a:t>position</a:t>
            </a:r>
            <a:r>
              <a:rPr lang="en-US" smtClean="0"/>
              <a:t> are considered…</a:t>
            </a:r>
          </a:p>
          <a:p>
            <a:r>
              <a:rPr lang="en-US" smtClean="0">
                <a:latin typeface="Courier" pitchFamily="49" charset="0"/>
              </a:rPr>
              <a:t>Key </a:t>
            </a:r>
            <a:r>
              <a:rPr lang="en-US" smtClean="0">
                <a:latin typeface="Courier" pitchFamily="49" charset="0"/>
                <a:sym typeface="Wingdings" panose="05000000000000000000" pitchFamily="2" charset="2"/>
              </a:rPr>
              <a:t> SUM(each character’s ASCII value * each character’s position in the string)</a:t>
            </a:r>
            <a:endParaRPr lang="en-US" smtClean="0">
              <a:latin typeface="Courier" pitchFamily="49" charset="0"/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4021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Hashing Algorithm 3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240647"/>
          </a:xfrm>
        </p:spPr>
        <p:txBody>
          <a:bodyPr/>
          <a:lstStyle/>
          <a:p>
            <a:r>
              <a:rPr lang="en-US" smtClean="0"/>
              <a:t>Algorithm 2 gave the same key for “Fred Smith” and “Derf Smith” but algorithm 3 creates different keys.</a:t>
            </a:r>
          </a:p>
          <a:p>
            <a:r>
              <a:rPr lang="en-US" smtClean="0"/>
              <a:t>Fewer collisions, but more processing needed.</a:t>
            </a:r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3573016"/>
            <a:ext cx="717332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the real world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240647"/>
          </a:xfrm>
        </p:spPr>
        <p:txBody>
          <a:bodyPr/>
          <a:lstStyle/>
          <a:p>
            <a:r>
              <a:rPr lang="en-US" smtClean="0"/>
              <a:t>Realistic hashing algorithms aim for </a:t>
            </a:r>
            <a:r>
              <a:rPr lang="en-US" b="1" smtClean="0"/>
              <a:t>maximum key uniqueness</a:t>
            </a:r>
            <a:r>
              <a:rPr lang="en-US" smtClean="0"/>
              <a:t> for </a:t>
            </a:r>
            <a:r>
              <a:rPr lang="en-US" b="1" smtClean="0"/>
              <a:t>minimum calculation</a:t>
            </a:r>
            <a:r>
              <a:rPr lang="en-US" smtClean="0"/>
              <a:t>.</a:t>
            </a:r>
          </a:p>
          <a:p>
            <a:r>
              <a:rPr lang="en-US" smtClean="0"/>
              <a:t>What else constitutes a good hashing algorithm?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2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Associative Array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6504"/>
          </a:xfrm>
        </p:spPr>
        <p:txBody>
          <a:bodyPr/>
          <a:lstStyle/>
          <a:p>
            <a:r>
              <a:rPr lang="en-AU"/>
              <a:t>is an abstract data type </a:t>
            </a:r>
            <a:r>
              <a:rPr lang="en-AU" smtClean="0"/>
              <a:t>(ADT)</a:t>
            </a:r>
          </a:p>
          <a:p>
            <a:pPr lvl="1"/>
            <a:r>
              <a:rPr lang="en-US" smtClean="0"/>
              <a:t>i.e. it’s a model or concept, not an actual structure</a:t>
            </a:r>
          </a:p>
          <a:p>
            <a:pPr lvl="1"/>
            <a:r>
              <a:rPr lang="en-US" smtClean="0"/>
              <a:t>Like the PSM is abstract, not an actual method</a:t>
            </a:r>
            <a:endParaRPr lang="en-AU" smtClean="0"/>
          </a:p>
          <a:p>
            <a:r>
              <a:rPr lang="en-AU" smtClean="0"/>
              <a:t>composed </a:t>
            </a:r>
            <a:r>
              <a:rPr lang="en-AU"/>
              <a:t>of a collection of </a:t>
            </a:r>
            <a:r>
              <a:rPr lang="en-AU" b="1"/>
              <a:t>(key, value)</a:t>
            </a:r>
            <a:r>
              <a:rPr lang="en-AU"/>
              <a:t> </a:t>
            </a:r>
            <a:r>
              <a:rPr lang="en-AU" smtClean="0"/>
              <a:t>pairs</a:t>
            </a:r>
          </a:p>
          <a:p>
            <a:r>
              <a:rPr lang="en-AU" smtClean="0"/>
              <a:t>Often implemented using a </a:t>
            </a:r>
            <a:r>
              <a:rPr lang="en-AU" b="1" smtClean="0"/>
              <a:t>hash table</a:t>
            </a:r>
            <a:r>
              <a:rPr lang="en-AU" smtClean="0"/>
              <a:t>.</a:t>
            </a:r>
            <a:endParaRPr lang="en-AU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0048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the real world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88"/>
            <a:ext cx="8579296" cy="5256585"/>
          </a:xfrm>
        </p:spPr>
        <p:txBody>
          <a:bodyPr/>
          <a:lstStyle/>
          <a:p>
            <a:r>
              <a:rPr lang="en-US" sz="3600"/>
              <a:t>There are many real hashing functions e.g. </a:t>
            </a:r>
          </a:p>
          <a:p>
            <a:pPr lvl="1"/>
            <a:r>
              <a:rPr lang="en-US" sz="3200"/>
              <a:t>Bernstein</a:t>
            </a:r>
          </a:p>
          <a:p>
            <a:pPr lvl="1"/>
            <a:r>
              <a:rPr lang="en-US" sz="3200"/>
              <a:t>Fowler-Noll-Vo</a:t>
            </a:r>
          </a:p>
          <a:p>
            <a:pPr lvl="1"/>
            <a:r>
              <a:rPr lang="en-US" sz="3200"/>
              <a:t>Jenkins</a:t>
            </a:r>
          </a:p>
          <a:p>
            <a:pPr lvl="1"/>
            <a:r>
              <a:rPr lang="en-US" sz="3200"/>
              <a:t>Pearson</a:t>
            </a:r>
          </a:p>
          <a:p>
            <a:pPr lvl="1"/>
            <a:r>
              <a:rPr lang="en-US" sz="3200"/>
              <a:t>Zobrist</a:t>
            </a:r>
          </a:p>
          <a:p>
            <a:pPr lvl="1"/>
            <a:r>
              <a:rPr lang="en-US" sz="3200" smtClean="0"/>
              <a:t>Keccak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89704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simple, real hashing function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89"/>
            <a:ext cx="8579296" cy="3152700"/>
          </a:xfrm>
        </p:spPr>
        <p:txBody>
          <a:bodyPr/>
          <a:lstStyle/>
          <a:p>
            <a:pPr marL="0" indent="0">
              <a:buNone/>
            </a:pPr>
            <a:r>
              <a:rPr lang="en-US" sz="2400" smtClean="0"/>
              <a:t>Created by Kernighan and Ritchie – creators of the ‘C’ programming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Add up the ASCII values of the characters in the 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/>
              <a:t>Calculate HASHVALUE </a:t>
            </a:r>
            <a:r>
              <a:rPr lang="en-US" sz="3200" i="1" smtClean="0"/>
              <a:t>modulo</a:t>
            </a:r>
            <a:r>
              <a:rPr lang="en-US" sz="3200" smtClean="0"/>
              <a:t> ARRAYSIZE</a:t>
            </a:r>
          </a:p>
          <a:p>
            <a:pPr marL="0" indent="0">
              <a:buNone/>
            </a:pPr>
            <a:r>
              <a:rPr lang="en-US" sz="2000" smtClean="0"/>
              <a:t>This forces the final value to be within the array’s size limits so we don’t overflow</a:t>
            </a:r>
          </a:p>
          <a:p>
            <a:pPr marL="0" indent="0">
              <a:buNone/>
            </a:pPr>
            <a:endParaRPr lang="en-US" sz="20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76696"/>
              </p:ext>
            </p:extLst>
          </p:nvPr>
        </p:nvGraphicFramePr>
        <p:xfrm>
          <a:off x="2627784" y="4509120"/>
          <a:ext cx="3456384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9172412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86621816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708518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HASHVAL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en-AU" sz="11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SIZE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HASHVAL modulo ARRAYSIZE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769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226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8841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834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290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90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751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285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Why so many algorithms?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88"/>
            <a:ext cx="8579296" cy="5256585"/>
          </a:xfrm>
        </p:spPr>
        <p:txBody>
          <a:bodyPr/>
          <a:lstStyle/>
          <a:p>
            <a:r>
              <a:rPr lang="en-US" smtClean="0"/>
              <a:t>There is no perfect </a:t>
            </a:r>
            <a:r>
              <a:rPr lang="en-US" b="1" smtClean="0"/>
              <a:t>hashing function </a:t>
            </a:r>
            <a:r>
              <a:rPr lang="en-US" smtClean="0"/>
              <a:t>for all occasions.  </a:t>
            </a:r>
          </a:p>
          <a:p>
            <a:pPr lvl="1"/>
            <a:r>
              <a:rPr lang="en-US" smtClean="0"/>
              <a:t>Just as there no ‘best’ sorting or searching algorithm for all data</a:t>
            </a:r>
          </a:p>
          <a:p>
            <a:r>
              <a:rPr lang="en-US" smtClean="0"/>
              <a:t>The search for the ‘best’ function is an ongoing mission.</a:t>
            </a:r>
          </a:p>
          <a:p>
            <a:r>
              <a:rPr lang="en-US" smtClean="0"/>
              <a:t>All functions have strengths and weaknesses</a:t>
            </a:r>
          </a:p>
          <a:p>
            <a:r>
              <a:rPr lang="en-US" smtClean="0"/>
              <a:t>There was an international competition (NIST) to find the best hashing function for encryption purposes.</a:t>
            </a:r>
          </a:p>
        </p:txBody>
      </p:sp>
    </p:spTree>
    <p:extLst>
      <p:ext uri="{BB962C8B-B14F-4D97-AF65-F5344CB8AC3E}">
        <p14:creationId xmlns:p14="http://schemas.microsoft.com/office/powerpoint/2010/main" val="829012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makes a hashing algorithm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good?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680520"/>
          </a:xfrm>
        </p:spPr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NOTE: none of the following terms in red is examinable!</a:t>
            </a:r>
          </a:p>
          <a:p>
            <a:r>
              <a:rPr lang="en-US" smtClean="0">
                <a:solidFill>
                  <a:srgbClr val="FF0000"/>
                </a:solidFill>
              </a:rPr>
              <a:t>Few collisions</a:t>
            </a:r>
          </a:p>
          <a:p>
            <a:pPr lvl="1"/>
            <a:r>
              <a:rPr lang="en-US" smtClean="0"/>
              <a:t>The fewer the collisions, the less time is needed to search within candidate values.</a:t>
            </a:r>
            <a:endParaRPr lang="en-AU" smtClean="0"/>
          </a:p>
          <a:p>
            <a:r>
              <a:rPr lang="en-US" smtClean="0">
                <a:solidFill>
                  <a:srgbClr val="FF0000"/>
                </a:solidFill>
              </a:rPr>
              <a:t>Determinism</a:t>
            </a:r>
          </a:p>
          <a:p>
            <a:pPr lvl="1"/>
            <a:r>
              <a:rPr lang="en-US" smtClean="0"/>
              <a:t>A given key must </a:t>
            </a:r>
            <a:r>
              <a:rPr lang="en-US" i="1" smtClean="0"/>
              <a:t>always</a:t>
            </a:r>
            <a:r>
              <a:rPr lang="en-US" smtClean="0"/>
              <a:t> generate the same hash value</a:t>
            </a:r>
          </a:p>
        </p:txBody>
      </p:sp>
    </p:spTree>
    <p:extLst>
      <p:ext uri="{BB962C8B-B14F-4D97-AF65-F5344CB8AC3E}">
        <p14:creationId xmlns:p14="http://schemas.microsoft.com/office/powerpoint/2010/main" val="2861878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makes a hashing algorithm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good?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576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Uniformity</a:t>
            </a:r>
          </a:p>
          <a:p>
            <a:pPr lvl="1"/>
            <a:r>
              <a:rPr lang="en-US"/>
              <a:t>Hashed keys should be spread evenly over a given range, and not all bunched together. This greatly reduces the chance of collision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Remember the hash function before that bunched 100,000 values into only 13 slots? Bad uniformity.</a:t>
            </a:r>
          </a:p>
        </p:txBody>
      </p:sp>
    </p:spTree>
    <p:extLst>
      <p:ext uri="{BB962C8B-B14F-4D97-AF65-F5344CB8AC3E}">
        <p14:creationId xmlns:p14="http://schemas.microsoft.com/office/powerpoint/2010/main" val="163428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makes a hashing algorithm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good?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576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Non-invertibility</a:t>
            </a:r>
          </a:p>
          <a:p>
            <a:pPr lvl="1"/>
            <a:r>
              <a:rPr lang="en-US" smtClean="0"/>
              <a:t>It should be VERY hard (preferably impossible) to determine the original value from a key that is hashed from that value.</a:t>
            </a:r>
          </a:p>
          <a:p>
            <a:pPr lvl="1"/>
            <a:r>
              <a:rPr lang="en-US" smtClean="0"/>
              <a:t>Especially important for hashed passwords that are stored and vulnerable to being hacked.</a:t>
            </a:r>
          </a:p>
          <a:p>
            <a:pPr lvl="1"/>
            <a:r>
              <a:rPr lang="en-US" smtClean="0"/>
              <a:t>Don’t want hackers to be able to reverse-engineer passwords, credit card numbers etc from the hashed values.</a:t>
            </a:r>
          </a:p>
          <a:p>
            <a:pPr lvl="1"/>
            <a:r>
              <a:rPr lang="en-US" sz="2000" smtClean="0"/>
              <a:t>Is </a:t>
            </a:r>
            <a:r>
              <a:rPr lang="en-US" sz="2000" i="1" smtClean="0"/>
              <a:t>very</a:t>
            </a:r>
            <a:r>
              <a:rPr lang="en-US" sz="2000" smtClean="0"/>
              <a:t> hard to reverse-engineer “Jim” from the number 3!</a:t>
            </a:r>
          </a:p>
        </p:txBody>
      </p:sp>
    </p:spTree>
    <p:extLst>
      <p:ext uri="{BB962C8B-B14F-4D97-AF65-F5344CB8AC3E}">
        <p14:creationId xmlns:p14="http://schemas.microsoft.com/office/powerpoint/2010/main" val="1086896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conclusion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576"/>
          </a:xfrm>
        </p:spPr>
        <p:txBody>
          <a:bodyPr/>
          <a:lstStyle/>
          <a:p>
            <a:r>
              <a:rPr lang="en-US" smtClean="0"/>
              <a:t>Hashing tables can </a:t>
            </a:r>
            <a:r>
              <a:rPr lang="en-US" i="1" smtClean="0"/>
              <a:t>completely</a:t>
            </a:r>
            <a:r>
              <a:rPr lang="en-US" smtClean="0"/>
              <a:t> avoid having to </a:t>
            </a:r>
            <a:r>
              <a:rPr lang="en-US" i="1" smtClean="0"/>
              <a:t>search </a:t>
            </a:r>
            <a:r>
              <a:rPr lang="en-US" smtClean="0"/>
              <a:t> data tables!</a:t>
            </a:r>
          </a:p>
          <a:p>
            <a:pPr lvl="1"/>
            <a:r>
              <a:rPr lang="en-US" smtClean="0"/>
              <a:t>The very value of the thing you seek tells you where it’s stored!</a:t>
            </a:r>
          </a:p>
          <a:p>
            <a:r>
              <a:rPr lang="en-US" smtClean="0"/>
              <a:t>The loss of information during hashing leads to multiple matches (collisions)</a:t>
            </a:r>
          </a:p>
          <a:p>
            <a:r>
              <a:rPr lang="en-US" smtClean="0"/>
              <a:t>The ability to efficiently </a:t>
            </a:r>
            <a:r>
              <a:rPr lang="en-US" i="1" smtClean="0"/>
              <a:t>detect</a:t>
            </a:r>
            <a:r>
              <a:rPr lang="en-US" smtClean="0"/>
              <a:t> and </a:t>
            </a:r>
            <a:r>
              <a:rPr lang="en-US" i="1" smtClean="0"/>
              <a:t>handle</a:t>
            </a:r>
            <a:r>
              <a:rPr lang="en-US" smtClean="0"/>
              <a:t> collisions is compulsory in all hashing routines.</a:t>
            </a:r>
          </a:p>
        </p:txBody>
      </p:sp>
    </p:spTree>
    <p:extLst>
      <p:ext uri="{BB962C8B-B14F-4D97-AF65-F5344CB8AC3E}">
        <p14:creationId xmlns:p14="http://schemas.microsoft.com/office/powerpoint/2010/main" val="1199445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Conclusion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89"/>
            <a:ext cx="8579296" cy="3152700"/>
          </a:xfrm>
        </p:spPr>
        <p:txBody>
          <a:bodyPr/>
          <a:lstStyle/>
          <a:p>
            <a:r>
              <a:rPr lang="en-US" smtClean="0"/>
              <a:t>Even if you have a billion key/values stored and only 1,000 buckets, you will only need to maybe check a relatively small number of links to find the desired value.</a:t>
            </a:r>
          </a:p>
          <a:p>
            <a:r>
              <a:rPr lang="en-US" smtClean="0"/>
              <a:t>It’s still </a:t>
            </a:r>
            <a:r>
              <a:rPr lang="en-US" i="1" smtClean="0"/>
              <a:t>far</a:t>
            </a:r>
            <a:r>
              <a:rPr lang="en-US" smtClean="0"/>
              <a:t> quicker than searching the billion buckets!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4905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AU" sz="4000" dirty="0" smtClean="0"/>
              <a:t>References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AU" sz="2000">
                <a:hlinkClick r:id="rId2"/>
              </a:rPr>
              <a:t>https://</a:t>
            </a:r>
            <a:r>
              <a:rPr lang="en-AU" sz="2000" smtClean="0">
                <a:hlinkClick r:id="rId2"/>
              </a:rPr>
              <a:t>en.wikipedia.org/wiki/Hash_table</a:t>
            </a:r>
            <a:endParaRPr lang="en-AU" sz="2000" smtClean="0"/>
          </a:p>
          <a:p>
            <a:r>
              <a:rPr lang="en-AU" sz="2000">
                <a:hlinkClick r:id="rId3"/>
              </a:rPr>
              <a:t>http://</a:t>
            </a:r>
            <a:r>
              <a:rPr lang="en-AU" sz="2000" smtClean="0">
                <a:hlinkClick r:id="rId3"/>
              </a:rPr>
              <a:t>research.cs.vt.edu/AVresearch/hashing/introduction.php</a:t>
            </a:r>
            <a:endParaRPr lang="en-AU" sz="2000" smtClean="0"/>
          </a:p>
          <a:p>
            <a:r>
              <a:rPr lang="en-AU" sz="2000" smtClean="0"/>
              <a:t>Kernighan &amp; Ritchie – </a:t>
            </a:r>
            <a:r>
              <a:rPr lang="en-AU" sz="2000" i="1" smtClean="0"/>
              <a:t>The C Programming Language</a:t>
            </a:r>
            <a:r>
              <a:rPr lang="en-AU" sz="2000" smtClean="0"/>
              <a:t>, 1978</a:t>
            </a:r>
            <a:r>
              <a:rPr lang="en-AU" sz="2000" smtClean="0"/>
              <a:t>.</a:t>
            </a:r>
          </a:p>
          <a:p>
            <a:r>
              <a:rPr lang="en-AU" sz="2000"/>
              <a:t>https://www.youtube.com/watch?v=MfhjkfocRR0</a:t>
            </a:r>
            <a:endParaRPr lang="en-AU" sz="2000" smtClean="0"/>
          </a:p>
          <a:p>
            <a:endParaRPr lang="en-US" sz="2400" dirty="0" smtClean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 smtClean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</a:t>
            </a:r>
            <a:r>
              <a:rPr lang="en-AU" sz="1400" dirty="0" smtClean="0">
                <a:latin typeface="Calibri" pitchFamily="34" charset="0"/>
              </a:rPr>
              <a:t>anywhere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 smtClean="0">
                <a:latin typeface="Calibri" pitchFamily="34" charset="0"/>
              </a:rPr>
              <a:t>they </a:t>
            </a:r>
            <a:r>
              <a:rPr lang="en-AU" sz="1400" dirty="0">
                <a:latin typeface="Calibri" pitchFamily="34" charset="0"/>
              </a:rPr>
              <a:t>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</a:t>
            </a:r>
            <a:r>
              <a:rPr lang="en-AU" sz="1400" dirty="0" smtClean="0">
                <a:latin typeface="Calibri" pitchFamily="34" charset="0"/>
              </a:rPr>
              <a:t>.</a:t>
            </a:r>
          </a:p>
          <a:p>
            <a:pPr algn="ctr"/>
            <a:r>
              <a:rPr lang="en-AU" sz="1400" dirty="0" smtClean="0">
                <a:latin typeface="Calibri" pitchFamily="34" charset="0"/>
              </a:rPr>
              <a:t>they </a:t>
            </a:r>
            <a:r>
              <a:rPr lang="en-AU" sz="1400" dirty="0">
                <a:latin typeface="Calibri" pitchFamily="34" charset="0"/>
              </a:rPr>
              <a:t>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</a:t>
            </a:r>
            <a:r>
              <a:rPr lang="en-AU" sz="1400" dirty="0" smtClean="0">
                <a:latin typeface="Calibri" pitchFamily="34" charset="0"/>
              </a:rPr>
              <a:t>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 smtClean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</a:t>
            </a:r>
            <a:r>
              <a:rPr lang="en-AU" sz="1400" dirty="0" smtClean="0">
                <a:latin typeface="+mn-lt"/>
              </a:rPr>
              <a:t>Authority and are used with permission for educational purposes. </a:t>
            </a:r>
            <a:r>
              <a:rPr lang="en-AU" sz="1400" i="1" dirty="0" smtClean="0">
                <a:latin typeface="+mn-lt"/>
              </a:rPr>
              <a:t>Thanks, guys!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49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 smtClean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- Value Pair (KVP)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en-AU" smtClean="0"/>
              <a:t>KVP - a </a:t>
            </a:r>
            <a:r>
              <a:rPr lang="en-AU"/>
              <a:t>set of two linked data items: </a:t>
            </a:r>
            <a:endParaRPr lang="en-AU" smtClean="0"/>
          </a:p>
          <a:p>
            <a:pPr>
              <a:buFontTx/>
              <a:buChar char="-"/>
            </a:pPr>
            <a:r>
              <a:rPr lang="en-AU" smtClean="0"/>
              <a:t>a </a:t>
            </a:r>
            <a:r>
              <a:rPr lang="en-AU" b="1" smtClean="0"/>
              <a:t>key</a:t>
            </a:r>
            <a:r>
              <a:rPr lang="en-AU" smtClean="0"/>
              <a:t> - a </a:t>
            </a:r>
            <a:r>
              <a:rPr lang="en-AU"/>
              <a:t>unique identifier for some item of </a:t>
            </a:r>
            <a:r>
              <a:rPr lang="en-AU" smtClean="0"/>
              <a:t>data.</a:t>
            </a:r>
          </a:p>
          <a:p>
            <a:pPr lvl="1">
              <a:buFontTx/>
              <a:buChar char="-"/>
            </a:pPr>
            <a:r>
              <a:rPr lang="en-US" smtClean="0"/>
              <a:t>Informatics kids: think “primary key”</a:t>
            </a:r>
            <a:endParaRPr lang="en-AU" smtClean="0"/>
          </a:p>
          <a:p>
            <a:pPr>
              <a:buFontTx/>
              <a:buChar char="-"/>
            </a:pPr>
            <a:r>
              <a:rPr lang="en-AU" smtClean="0"/>
              <a:t>the </a:t>
            </a:r>
            <a:r>
              <a:rPr lang="en-AU" b="1" smtClean="0"/>
              <a:t>value</a:t>
            </a:r>
            <a:r>
              <a:rPr lang="en-AU" smtClean="0"/>
              <a:t> of the associated data </a:t>
            </a:r>
            <a:r>
              <a:rPr lang="en-AU" sz="1800" smtClean="0"/>
              <a:t>(or </a:t>
            </a:r>
            <a:r>
              <a:rPr lang="en-AU" sz="1800"/>
              <a:t>a pointer to the location of that </a:t>
            </a:r>
            <a:r>
              <a:rPr lang="en-AU" sz="1800" smtClean="0"/>
              <a:t>data</a:t>
            </a:r>
            <a:r>
              <a:rPr lang="en-AU" sz="180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4332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THANKS!</a:t>
            </a:r>
            <a:endParaRPr lang="en-AU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Because you’ve been so good, here’s a picture you can look at</a:t>
            </a:r>
          </a:p>
          <a:p>
            <a:pPr algn="ctr">
              <a:buNone/>
            </a:pPr>
            <a:r>
              <a:rPr lang="en-US" sz="1800" dirty="0" smtClean="0"/>
              <a:t>while your teacher works out what to do next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Visit vceit.com for more goodies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50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16832"/>
            <a:ext cx="3744416" cy="41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- Value Pair (KVP)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3074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2618"/>
            <a:ext cx="5328592" cy="38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980728"/>
            <a:ext cx="8280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The </a:t>
            </a:r>
            <a:r>
              <a:rPr lang="en-US" sz="2000" b="1" smtClean="0"/>
              <a:t>key</a:t>
            </a:r>
            <a:r>
              <a:rPr lang="en-US" sz="2000" smtClean="0"/>
              <a:t> (people’s names) are converted by the </a:t>
            </a:r>
            <a:r>
              <a:rPr lang="en-US" sz="2000" b="1" smtClean="0"/>
              <a:t>hash function </a:t>
            </a:r>
            <a:r>
              <a:rPr lang="en-US" sz="2000" smtClean="0"/>
              <a:t>calculation to generate a number which is used as an </a:t>
            </a:r>
            <a:r>
              <a:rPr lang="en-US" sz="2000" b="1" smtClean="0"/>
              <a:t>index</a:t>
            </a:r>
            <a:r>
              <a:rPr lang="en-US" sz="2000" smtClean="0"/>
              <a:t> to an </a:t>
            </a:r>
            <a:r>
              <a:rPr lang="en-US" sz="2000" b="1" smtClean="0"/>
              <a:t>array of buckets</a:t>
            </a:r>
            <a:r>
              <a:rPr lang="en-US" sz="2000" smtClean="0"/>
              <a:t> containing data that matches the key.</a:t>
            </a:r>
          </a:p>
          <a:p>
            <a:r>
              <a:rPr lang="en-US" sz="2000" smtClean="0"/>
              <a:t>e.g. In the phone book below, the hash function converts “John Smith” to the value of 2, and bucket(2) contains John Smith’s phone number.</a:t>
            </a:r>
            <a:endParaRPr lang="en-AU" sz="2000"/>
          </a:p>
        </p:txBody>
      </p:sp>
      <p:sp>
        <p:nvSpPr>
          <p:cNvPr id="8" name="TextBox 7"/>
          <p:cNvSpPr txBox="1"/>
          <p:nvPr/>
        </p:nvSpPr>
        <p:spPr>
          <a:xfrm>
            <a:off x="5652120" y="270892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Values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90664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Searching values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72264" cy="4896544"/>
          </a:xfrm>
        </p:spPr>
        <p:txBody>
          <a:bodyPr/>
          <a:lstStyle/>
          <a:p>
            <a:r>
              <a:rPr lang="en-US" smtClean="0"/>
              <a:t>Imagine a list of </a:t>
            </a:r>
            <a:r>
              <a:rPr lang="en-US" i="1" smtClean="0"/>
              <a:t>thousands or millions</a:t>
            </a:r>
            <a:r>
              <a:rPr lang="en-US" smtClean="0"/>
              <a:t> of values (e.g. a national bank’s customers’ names)</a:t>
            </a:r>
            <a:endParaRPr lang="en-US" sz="2400" dirty="0" smtClean="0"/>
          </a:p>
          <a:p>
            <a:r>
              <a:rPr lang="en-US" smtClean="0"/>
              <a:t>Searching this list for a specific name is VERY intensive in processing and slow in terms of data retrieval.</a:t>
            </a:r>
          </a:p>
          <a:p>
            <a:r>
              <a:rPr lang="en-US" smtClean="0"/>
              <a:t>Remember that to match a string requires comparing the text </a:t>
            </a:r>
            <a:r>
              <a:rPr lang="en-US" i="1" smtClean="0"/>
              <a:t>character by character…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720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Searching values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60296" cy="4896544"/>
          </a:xfrm>
        </p:spPr>
        <p:txBody>
          <a:bodyPr/>
          <a:lstStyle/>
          <a:p>
            <a:r>
              <a:rPr lang="en-US" smtClean="0"/>
              <a:t>E.g. the simple programming statement</a:t>
            </a:r>
          </a:p>
          <a:p>
            <a:pPr lvl="1"/>
            <a:r>
              <a:rPr lang="en-US" smtClean="0">
                <a:latin typeface="Courier" pitchFamily="49" charset="0"/>
              </a:rPr>
              <a:t>IF strX = strY THEN DISPLAY “Match!”</a:t>
            </a:r>
            <a:endParaRPr lang="en-US">
              <a:latin typeface="Courier" pitchFamily="49" charset="0"/>
            </a:endParaRPr>
          </a:p>
          <a:p>
            <a:pPr lvl="1"/>
            <a:endParaRPr lang="en-US" smtClean="0">
              <a:latin typeface="Courier" pitchFamily="49" charset="0"/>
            </a:endParaRPr>
          </a:p>
          <a:p>
            <a:pPr marL="457200" lvl="1" indent="0">
              <a:buNone/>
            </a:pPr>
            <a:r>
              <a:rPr lang="en-US" sz="3200"/>
              <a:t>Actually </a:t>
            </a:r>
            <a:r>
              <a:rPr lang="en-US" sz="3200" smtClean="0"/>
              <a:t>makes the CPU have to do this…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202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AU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Searching values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542682"/>
              </p:ext>
            </p:extLst>
          </p:nvPr>
        </p:nvGraphicFramePr>
        <p:xfrm>
          <a:off x="179512" y="2332162"/>
          <a:ext cx="87598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942">
                  <a:extLst>
                    <a:ext uri="{9D8B030D-6E8A-4147-A177-3AD203B41FA5}">
                      <a16:colId xmlns:a16="http://schemas.microsoft.com/office/drawing/2014/main" val="880084227"/>
                    </a:ext>
                  </a:extLst>
                </a:gridCol>
                <a:gridCol w="2919942">
                  <a:extLst>
                    <a:ext uri="{9D8B030D-6E8A-4147-A177-3AD203B41FA5}">
                      <a16:colId xmlns:a16="http://schemas.microsoft.com/office/drawing/2014/main" val="1961034332"/>
                    </a:ext>
                  </a:extLst>
                </a:gridCol>
                <a:gridCol w="2919942">
                  <a:extLst>
                    <a:ext uri="{9D8B030D-6E8A-4147-A177-3AD203B41FA5}">
                      <a16:colId xmlns:a16="http://schemas.microsoft.com/office/drawing/2014/main" val="2492830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String to find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 being searched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Result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Match so far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4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Match so far</a:t>
                      </a:r>
                      <a:endParaRPr lang="en-AU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9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Match so far</a:t>
                      </a:r>
                      <a:endParaRPr lang="en-AU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2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Match so far</a:t>
                      </a:r>
                      <a:endParaRPr lang="en-AU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5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_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Match so far</a:t>
                      </a:r>
                      <a:endParaRPr lang="en-AU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58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endParaRPr lang="en-AU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Match so far</a:t>
                      </a:r>
                      <a:endParaRPr lang="en-AU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Match so far</a:t>
                      </a:r>
                      <a:endParaRPr lang="en-AU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2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Match failed. D’oh.</a:t>
                      </a:r>
                      <a:endParaRPr lang="en-AU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3572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9512" y="1051372"/>
            <a:ext cx="8472264" cy="128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String to find: “Fred Smith”</a:t>
            </a:r>
          </a:p>
          <a:p>
            <a:pPr marL="0" indent="0">
              <a:buNone/>
            </a:pPr>
            <a:r>
              <a:rPr lang="en-US" smtClean="0"/>
              <a:t>Name to compare: “Fred Smythe”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5196" y="5762824"/>
            <a:ext cx="8472264" cy="54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Work involved: 8 text comparisons</a:t>
            </a:r>
          </a:p>
        </p:txBody>
      </p:sp>
    </p:spTree>
    <p:extLst>
      <p:ext uri="{BB962C8B-B14F-4D97-AF65-F5344CB8AC3E}">
        <p14:creationId xmlns:p14="http://schemas.microsoft.com/office/powerpoint/2010/main" val="4107308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2813</Words>
  <Application>Microsoft Office PowerPoint</Application>
  <PresentationFormat>On-screen Show (4:3)</PresentationFormat>
  <Paragraphs>477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</vt:lpstr>
      <vt:lpstr>Wingdings</vt:lpstr>
      <vt:lpstr>Office Theme</vt:lpstr>
      <vt:lpstr>VCE IT Theory Slideshows by Mark Kelly 2016-2019 study design</vt:lpstr>
      <vt:lpstr>Contents</vt:lpstr>
      <vt:lpstr>Associative Array</vt:lpstr>
      <vt:lpstr>Associative Array</vt:lpstr>
      <vt:lpstr>Key - Value Pair (KVP)</vt:lpstr>
      <vt:lpstr>Key - Value Pair (KVP)</vt:lpstr>
      <vt:lpstr>Searching values</vt:lpstr>
      <vt:lpstr>Searching values</vt:lpstr>
      <vt:lpstr>Searching values</vt:lpstr>
      <vt:lpstr>The moral of the story</vt:lpstr>
      <vt:lpstr>Speeding up searches</vt:lpstr>
      <vt:lpstr>A really dumb example</vt:lpstr>
      <vt:lpstr>A really dumb example</vt:lpstr>
      <vt:lpstr>A really dumb example</vt:lpstr>
      <vt:lpstr>A really dumb example</vt:lpstr>
      <vt:lpstr>Sidenote: uniformity</vt:lpstr>
      <vt:lpstr>Hashing functions</vt:lpstr>
      <vt:lpstr>Handling Collisions</vt:lpstr>
      <vt:lpstr>Handling Collisions</vt:lpstr>
      <vt:lpstr>Hashing functions</vt:lpstr>
      <vt:lpstr>Hashing functions</vt:lpstr>
      <vt:lpstr>Let’s hash “Fred Smith”</vt:lpstr>
      <vt:lpstr>ASCII</vt:lpstr>
      <vt:lpstr>ASCII chart</vt:lpstr>
      <vt:lpstr>Simplifying “Fred Smith”</vt:lpstr>
      <vt:lpstr>Simplifying “Fred Smith”</vt:lpstr>
      <vt:lpstr>Try searching now…</vt:lpstr>
      <vt:lpstr>Try searching now…</vt:lpstr>
      <vt:lpstr>It looks like this…</vt:lpstr>
      <vt:lpstr>Wot? Collisions… again?</vt:lpstr>
      <vt:lpstr>Collisions…</vt:lpstr>
      <vt:lpstr>Collisions…</vt:lpstr>
      <vt:lpstr>Hashing Rule #1</vt:lpstr>
      <vt:lpstr>Remember</vt:lpstr>
      <vt:lpstr>Hashing Algorithm 3</vt:lpstr>
      <vt:lpstr>Hashing Algorithm 3</vt:lpstr>
      <vt:lpstr>Hashing Algorithm 3</vt:lpstr>
      <vt:lpstr>Hashing Algorithm 3</vt:lpstr>
      <vt:lpstr>In the real world</vt:lpstr>
      <vt:lpstr>In the real world</vt:lpstr>
      <vt:lpstr>A simple, real hashing function</vt:lpstr>
      <vt:lpstr>Why so many algorithms?</vt:lpstr>
      <vt:lpstr>What makes a hashing algorithm good?</vt:lpstr>
      <vt:lpstr>What makes a hashing algorithm good?</vt:lpstr>
      <vt:lpstr>What makes a hashing algorithm good?</vt:lpstr>
      <vt:lpstr>In conclusion</vt:lpstr>
      <vt:lpstr>In Conclusion</vt:lpstr>
      <vt:lpstr>References</vt:lpstr>
      <vt:lpstr>VCE IT THEORY SLIDESHOWS 2016-2019 study design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57</cp:revision>
  <dcterms:created xsi:type="dcterms:W3CDTF">2009-02-06T03:31:51Z</dcterms:created>
  <dcterms:modified xsi:type="dcterms:W3CDTF">2016-01-08T02:17:29Z</dcterms:modified>
</cp:coreProperties>
</file>