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84" r:id="rId4"/>
    <p:sldId id="259" r:id="rId5"/>
    <p:sldId id="267" r:id="rId6"/>
    <p:sldId id="314" r:id="rId7"/>
    <p:sldId id="279" r:id="rId8"/>
    <p:sldId id="280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4" r:id="rId20"/>
    <p:sldId id="295" r:id="rId21"/>
    <p:sldId id="315" r:id="rId22"/>
    <p:sldId id="316" r:id="rId23"/>
    <p:sldId id="301" r:id="rId24"/>
    <p:sldId id="302" r:id="rId25"/>
    <p:sldId id="303" r:id="rId26"/>
    <p:sldId id="296" r:id="rId27"/>
    <p:sldId id="305" r:id="rId28"/>
    <p:sldId id="306" r:id="rId29"/>
    <p:sldId id="265" r:id="rId30"/>
    <p:sldId id="307" r:id="rId31"/>
    <p:sldId id="266" r:id="rId32"/>
    <p:sldId id="311" r:id="rId33"/>
    <p:sldId id="308" r:id="rId34"/>
    <p:sldId id="309" r:id="rId35"/>
    <p:sldId id="312" r:id="rId36"/>
    <p:sldId id="313" r:id="rId37"/>
    <p:sldId id="263" r:id="rId38"/>
    <p:sldId id="25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29/08/2016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8/29/2016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2000" i="1" dirty="0"/>
              <a:t>2016-2019 </a:t>
            </a:r>
            <a:r>
              <a:rPr lang="en-AU" sz="2000" i="1"/>
              <a:t>study design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24744"/>
            <a:ext cx="892899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MMOS Inclusiveness -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Gender, culture, language, age</a:t>
            </a:r>
            <a:br>
              <a:rPr lang="en-US" sz="44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500"/>
              <a:t>Version 1</a:t>
            </a:r>
            <a:endParaRPr lang="en-AU" sz="1500"/>
          </a:p>
        </p:txBody>
      </p:sp>
      <p:sp>
        <p:nvSpPr>
          <p:cNvPr id="7" name="Notched Right Arrow 6">
            <a:hlinkClick r:id="rId3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pic>
        <p:nvPicPr>
          <p:cNvPr id="1026" name="Picture 2" descr="https://www.fosi.org/media/images/GDP_Blog_Age_Appropriateness.focus-none.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348880"/>
            <a:ext cx="48672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4968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Gender</a:t>
            </a:r>
            <a:r>
              <a:rPr lang="en-US" sz="2400"/>
              <a:t> - "is part of a person’s personal and social identity</a:t>
            </a:r>
            <a:r>
              <a:rPr lang="en-US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 </a:t>
            </a:r>
            <a:r>
              <a:rPr lang="en-US" sz="2400"/>
              <a:t>refers to the way a person feels, presents and is recognised within the community</a:t>
            </a:r>
            <a:r>
              <a:rPr lang="en-US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</a:t>
            </a:r>
            <a:r>
              <a:rPr lang="en-US" sz="2400"/>
              <a:t>person’s gender may be reflected in outward social markers, including their name, outward appearance, mannerisms and dress."</a:t>
            </a:r>
            <a:endParaRPr lang="en-AU"/>
          </a:p>
        </p:txBody>
      </p:sp>
      <p:pic>
        <p:nvPicPr>
          <p:cNvPr id="8194" name="Picture 2" descr="Image result for sex ge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09" y="1988840"/>
            <a:ext cx="3266123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9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44732"/>
              </p:ext>
            </p:extLst>
          </p:nvPr>
        </p:nvGraphicFramePr>
        <p:xfrm>
          <a:off x="5004048" y="4254354"/>
          <a:ext cx="3816424" cy="194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Image" r:id="rId3" imgW="5079240" imgH="2590200" progId="Photoshop.Image.16">
                  <p:embed/>
                </p:oleObj>
              </mc:Choice>
              <mc:Fallback>
                <p:oleObj name="Image" r:id="rId3" imgW="5079240" imgH="2590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4254354"/>
                        <a:ext cx="3816424" cy="1946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606804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/>
              <a:t>Intersex - </a:t>
            </a:r>
            <a:r>
              <a:rPr lang="en-US" sz="2800"/>
              <a:t>"refers to people who are born with genetic, hormonal or physical sex characteristics that are not typically ‘male’ or ‘female</a:t>
            </a:r>
            <a:r>
              <a:rPr lang="en-US" sz="2800"/>
              <a:t>’.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Intersex </a:t>
            </a:r>
            <a:r>
              <a:rPr lang="en-US" sz="2800"/>
              <a:t>people have a diversity of bodies and gender identities, and may identify as male or female or neither." 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34286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Just to confuse matters for you, the </a:t>
            </a:r>
            <a:r>
              <a:rPr lang="en-US" i="1"/>
              <a:t>government's guidelines </a:t>
            </a:r>
            <a:r>
              <a:rPr lang="en-US" i="1"/>
              <a:t>add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"</a:t>
            </a:r>
            <a:r>
              <a:rPr lang="en-US" sz="2800"/>
              <a:t>Although </a:t>
            </a:r>
            <a:r>
              <a:rPr lang="en-US" sz="2800" i="1"/>
              <a:t>sex</a:t>
            </a:r>
            <a:r>
              <a:rPr lang="en-US" sz="2800"/>
              <a:t> and </a:t>
            </a:r>
            <a:r>
              <a:rPr lang="en-US" sz="2800" i="1"/>
              <a:t>gender</a:t>
            </a:r>
            <a:r>
              <a:rPr lang="en-US" sz="2800"/>
              <a:t> are conceptually distinct, these terms </a:t>
            </a:r>
            <a:r>
              <a:rPr lang="en-US" sz="2800"/>
              <a:t>are commonly used interchangeably</a:t>
            </a:r>
            <a:r>
              <a:rPr lang="en-US" sz="2800"/>
              <a:t>, including in legislation</a:t>
            </a:r>
            <a:r>
              <a:rPr lang="en-US" sz="28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A </a:t>
            </a:r>
            <a:r>
              <a:rPr lang="en-US" sz="2800"/>
              <a:t>person’s sex and gender may not necessarily be the same</a:t>
            </a:r>
            <a:r>
              <a:rPr lang="en-US" sz="28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Some </a:t>
            </a:r>
            <a:r>
              <a:rPr lang="en-US" sz="2800"/>
              <a:t>people may identify as a different gender to their birth sex and some people may identify as neither exclusively male nor female."</a:t>
            </a:r>
          </a:p>
        </p:txBody>
      </p:sp>
    </p:spTree>
    <p:extLst>
      <p:ext uri="{BB962C8B-B14F-4D97-AF65-F5344CB8AC3E}">
        <p14:creationId xmlns:p14="http://schemas.microsoft.com/office/powerpoint/2010/main" val="226658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/>
              <a:t>guidelines say, " Individuals may have biological characteristics or undergo a variety of treatments that make it difficult to identify or define a person’s true biological sex</a:t>
            </a:r>
            <a:r>
              <a:rPr lang="en-US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Sex </a:t>
            </a:r>
            <a:r>
              <a:rPr lang="en-US" sz="2400"/>
              <a:t>can also be legally changed in Australian identity documents, including birth certificates</a:t>
            </a:r>
            <a:r>
              <a:rPr lang="en-US" sz="2400"/>
              <a:t>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"Sex </a:t>
            </a:r>
            <a:r>
              <a:rPr lang="en-US" sz="2400"/>
              <a:t>reassignment surgery and/or hormone therapy are not pre-requisites for the recognition of a change of gender in Australian Government records."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175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5398"/>
            <a:ext cx="8229600" cy="5328592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32266" y="1668227"/>
            <a:ext cx="5688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Clear enough so far?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 </a:t>
            </a:r>
            <a:r>
              <a:rPr lang="en-US" sz="3200" i="1"/>
              <a:t>said</a:t>
            </a:r>
            <a:r>
              <a:rPr lang="en-US" sz="3200"/>
              <a:t> you had to be careful.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But how is this relevant to your MMOS?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What are the ‘do’ and ‘don’t’ dotpoints?</a:t>
            </a:r>
            <a:endParaRPr lang="en-US" sz="4400"/>
          </a:p>
        </p:txBody>
      </p:sp>
      <p:pic>
        <p:nvPicPr>
          <p:cNvPr id="10242" name="Picture 2" descr="via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52" y="1594411"/>
            <a:ext cx="2535088" cy="33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Don't assume readers </a:t>
            </a:r>
            <a:r>
              <a:rPr lang="en-US" sz="2400"/>
              <a:t>are only either traditional males or females.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Gender involves shades </a:t>
            </a:r>
            <a:r>
              <a:rPr lang="en-US" sz="2400"/>
              <a:t>of grey, not black and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Don't assume </a:t>
            </a:r>
            <a:r>
              <a:rPr lang="en-US" sz="2400"/>
              <a:t>that </a:t>
            </a:r>
            <a:r>
              <a:rPr lang="en-US" sz="2400"/>
              <a:t>readers will think </a:t>
            </a:r>
            <a:r>
              <a:rPr lang="en-US" sz="2400"/>
              <a:t>a certain </a:t>
            </a:r>
            <a:r>
              <a:rPr lang="en-US" sz="2400"/>
              <a:t>way because </a:t>
            </a:r>
            <a:r>
              <a:rPr lang="en-US" sz="2400"/>
              <a:t>of the biological hardware with which they were born.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Don't alienate readers based on their sex or gender</a:t>
            </a:r>
            <a:r>
              <a:rPr lang="en-US" sz="2400"/>
              <a:t>. Don’t be </a:t>
            </a:r>
            <a:r>
              <a:rPr lang="en-US" sz="2400"/>
              <a:t>sexist at the expense </a:t>
            </a:r>
            <a:r>
              <a:rPr lang="en-US" sz="2400"/>
              <a:t>of women or men.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035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exnotgender.files.wordpress.com/2013/01/stereotyp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48211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Don't assume that </a:t>
            </a:r>
            <a:r>
              <a:rPr lang="en-US" sz="2400"/>
              <a:t>stereotypes are </a:t>
            </a:r>
            <a:r>
              <a:rPr lang="en-US" sz="2400"/>
              <a:t>valid</a:t>
            </a:r>
            <a:r>
              <a:rPr lang="en-US" sz="240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Pretty </a:t>
            </a:r>
            <a:r>
              <a:rPr lang="en-US" sz="2400"/>
              <a:t>pink pastel colours for a webpage does not make "more it suitable for the girls</a:t>
            </a:r>
            <a:r>
              <a:rPr lang="en-US" sz="2400"/>
              <a:t>."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Not </a:t>
            </a:r>
            <a:r>
              <a:rPr lang="en-US" sz="2400"/>
              <a:t>all men are emotionally tough and enjoy footy and a beer</a:t>
            </a:r>
            <a:r>
              <a:rPr lang="en-US" sz="240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Don't </a:t>
            </a:r>
            <a:r>
              <a:rPr lang="en-US" sz="2400"/>
              <a:t>assign stereotyped roles </a:t>
            </a:r>
            <a:r>
              <a:rPr lang="en-US" sz="2400"/>
              <a:t>to sexes</a:t>
            </a:r>
            <a:r>
              <a:rPr lang="en-US" sz="2400"/>
              <a:t>, e.g. a mechanic must be male, a nurse must be female.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Wherever possible, do not even consider the sex or gender of readers</a:t>
            </a:r>
            <a:r>
              <a:rPr lang="en-US" sz="240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As </a:t>
            </a:r>
            <a:r>
              <a:rPr lang="en-US" sz="2400"/>
              <a:t>soon as you do, </a:t>
            </a:r>
            <a:r>
              <a:rPr lang="en-US" sz="2400"/>
              <a:t>you're in </a:t>
            </a:r>
            <a:r>
              <a:rPr lang="en-US" sz="2400"/>
              <a:t>trouble.</a:t>
            </a:r>
          </a:p>
        </p:txBody>
      </p:sp>
    </p:spTree>
    <p:extLst>
      <p:ext uri="{BB962C8B-B14F-4D97-AF65-F5344CB8AC3E}">
        <p14:creationId xmlns:p14="http://schemas.microsoft.com/office/powerpoint/2010/main" val="143777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7245"/>
              </p:ext>
            </p:extLst>
          </p:nvPr>
        </p:nvGraphicFramePr>
        <p:xfrm>
          <a:off x="2699792" y="3558103"/>
          <a:ext cx="3417431" cy="278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Image" r:id="rId3" imgW="5079240" imgH="4139640" progId="Photoshop.Image.16">
                  <p:embed/>
                </p:oleObj>
              </mc:Choice>
              <mc:Fallback>
                <p:oleObj name="Image" r:id="rId3" imgW="5079240" imgH="41396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3558103"/>
                        <a:ext cx="3417431" cy="278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376264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79512" y="1311334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Try to avoid pronouns like "his" or "her</a:t>
            </a:r>
            <a:r>
              <a:rPr lang="en-US" sz="2000"/>
              <a:t>". Instead </a:t>
            </a:r>
            <a:r>
              <a:rPr lang="en-US" sz="2000"/>
              <a:t>of saying, "A clever reader will know that his options are limited." you could recast the sentence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"A clever reader will know that </a:t>
            </a:r>
            <a:r>
              <a:rPr lang="en-US" sz="2000" b="1"/>
              <a:t>his or her</a:t>
            </a:r>
            <a:r>
              <a:rPr lang="en-US" sz="2000"/>
              <a:t> options </a:t>
            </a:r>
            <a:r>
              <a:rPr lang="en-US" sz="2000"/>
              <a:t>are limited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"Clever </a:t>
            </a:r>
            <a:r>
              <a:rPr lang="en-US" sz="2000" b="1"/>
              <a:t>readers</a:t>
            </a:r>
            <a:r>
              <a:rPr lang="en-US" sz="2000"/>
              <a:t> will know that </a:t>
            </a:r>
            <a:r>
              <a:rPr lang="en-US" sz="2000" b="1"/>
              <a:t>their</a:t>
            </a:r>
            <a:r>
              <a:rPr lang="en-US" sz="2000"/>
              <a:t> options are </a:t>
            </a:r>
            <a:r>
              <a:rPr lang="en-US" sz="2000"/>
              <a:t>limited."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"A clever reader will know that their options are </a:t>
            </a:r>
            <a:r>
              <a:rPr lang="en-US" sz="2000"/>
              <a:t>limited.“ (a grammatically-nasty, but popular solution)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308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moral of this key knowledge is - don't assume</a:t>
            </a:r>
            <a:r>
              <a:rPr lang="en-US" sz="28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Don't </a:t>
            </a:r>
            <a:r>
              <a:rPr lang="en-US" sz="2800"/>
              <a:t>exclude people because of their sex or gender</a:t>
            </a:r>
            <a:r>
              <a:rPr lang="en-US" sz="28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Be </a:t>
            </a:r>
            <a:r>
              <a:rPr lang="en-US" sz="2800"/>
              <a:t>fair.</a:t>
            </a:r>
          </a:p>
        </p:txBody>
      </p:sp>
      <p:pic>
        <p:nvPicPr>
          <p:cNvPr id="12290" name="Picture 2" descr="https://scottthornbury.files.wordpress.com/2012/03/i_am_a_ma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80928"/>
            <a:ext cx="3661594" cy="34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6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/>
              <a:t>A culture is a defining characteristic of a group of people based on their shared beliefs, history, attitudes, religious or political beliefs, preferences, habits, loves and hates,  priorities, goals, etc.</a:t>
            </a:r>
          </a:p>
        </p:txBody>
      </p:sp>
      <p:pic>
        <p:nvPicPr>
          <p:cNvPr id="13314" name="Picture 2" descr="Image result for 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2453"/>
            <a:ext cx="36576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5122912" cy="2520280"/>
          </a:xfrm>
        </p:spPr>
        <p:txBody>
          <a:bodyPr/>
          <a:lstStyle/>
          <a:p>
            <a:r>
              <a:rPr lang="en-AU"/>
              <a:t>Gender Inclusiveness</a:t>
            </a:r>
            <a:endParaRPr lang="en-AU" dirty="0"/>
          </a:p>
          <a:p>
            <a:r>
              <a:rPr lang="en-US"/>
              <a:t>Culture Inclusiveness</a:t>
            </a:r>
          </a:p>
          <a:p>
            <a:r>
              <a:rPr lang="en-US"/>
              <a:t>Commonality of language</a:t>
            </a:r>
          </a:p>
          <a:p>
            <a:r>
              <a:rPr lang="en-US"/>
              <a:t>Age appropriateness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pic>
        <p:nvPicPr>
          <p:cNvPr id="2050" name="Picture 2" descr="http://mylifeasacougar.com/wp-content/uploads/2014/03/Male-Lifest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08738"/>
            <a:ext cx="48577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23528" y="1196752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An individual may belong to many cultures, for example </a:t>
            </a:r>
            <a:r>
              <a:rPr lang="en-US" sz="2800"/>
              <a:t>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Jewish (or Muslim or Buddhist or other)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aboriginal (or not)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teenage (or elderly)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boy or girl (or other)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barracks </a:t>
            </a:r>
            <a:r>
              <a:rPr lang="en-US" sz="2800"/>
              <a:t>for </a:t>
            </a:r>
            <a:r>
              <a:rPr lang="en-US" sz="2800"/>
              <a:t>St Kilda (or Melbourne Storm)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plays </a:t>
            </a:r>
            <a:r>
              <a:rPr lang="en-US" sz="2800"/>
              <a:t>World </a:t>
            </a:r>
            <a:r>
              <a:rPr lang="en-US" sz="2800"/>
              <a:t>of Warcraft (or Farmville)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is a regular in an </a:t>
            </a:r>
            <a:r>
              <a:rPr lang="en-US" sz="2800"/>
              <a:t>online forum dedicated </a:t>
            </a:r>
            <a:r>
              <a:rPr lang="en-US" sz="2800"/>
              <a:t>to Spongebob Squarepants (or Masterchef)</a:t>
            </a:r>
          </a:p>
          <a:p>
            <a:r>
              <a:rPr lang="en-US" sz="2800"/>
              <a:t>may happily belong in 6 different cultures.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308475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518589"/>
              </p:ext>
            </p:extLst>
          </p:nvPr>
        </p:nvGraphicFramePr>
        <p:xfrm>
          <a:off x="762794" y="1074885"/>
          <a:ext cx="76184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Image" r:id="rId3" imgW="7619040" imgH="4850640" progId="Photoshop.Image.16">
                  <p:embed/>
                </p:oleObj>
              </mc:Choice>
              <mc:Fallback>
                <p:oleObj name="Image" r:id="rId3" imgW="7619040" imgH="4850640" progId="Photoshop.Image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794" y="1074885"/>
                        <a:ext cx="76184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18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pic>
        <p:nvPicPr>
          <p:cNvPr id="16386" name="Picture 2" descr="https://intlculturalmindnbody.files.wordpress.com/2012/09/culture_mindnbody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6" y="1103049"/>
            <a:ext cx="6972267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9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39552" y="1268760"/>
            <a:ext cx="64087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Cultures may…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ancient, or modern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Have dozens or billions of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worldwide, or strictly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life-defining or relatively trivial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dominant, or a minority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powerful or repressed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repressive or liberal</a:t>
            </a:r>
          </a:p>
        </p:txBody>
      </p:sp>
    </p:spTree>
    <p:extLst>
      <p:ext uri="{BB962C8B-B14F-4D97-AF65-F5344CB8AC3E}">
        <p14:creationId xmlns:p14="http://schemas.microsoft.com/office/powerpoint/2010/main" val="75319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But…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All members of </a:t>
            </a:r>
            <a:r>
              <a:rPr lang="en-US" sz="2800"/>
              <a:t>a culture know what is expected of them if they are to be accepted or </a:t>
            </a:r>
            <a:r>
              <a:rPr lang="en-US" sz="2800"/>
              <a:t>rejected.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They embrace and defend shared beliefs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They often work to maintain and develop their beliefs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They learn and avoid the culture’s taboos</a:t>
            </a:r>
          </a:p>
        </p:txBody>
      </p:sp>
    </p:spTree>
    <p:extLst>
      <p:ext uri="{BB962C8B-B14F-4D97-AF65-F5344CB8AC3E}">
        <p14:creationId xmlns:p14="http://schemas.microsoft.com/office/powerpoint/2010/main" val="405618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71600" y="1045180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An exercise…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Choose a culture. Any culture.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Describe the identifiable </a:t>
            </a:r>
            <a:r>
              <a:rPr lang="en-US" sz="2800" i="1"/>
              <a:t>visible</a:t>
            </a:r>
            <a:r>
              <a:rPr lang="en-US" sz="2800"/>
              <a:t> characteristics its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List some taboos or expected </a:t>
            </a:r>
            <a:r>
              <a:rPr lang="en-US" sz="2800" i="1"/>
              <a:t>behaviours</a:t>
            </a:r>
            <a:r>
              <a:rPr lang="en-US" sz="2800"/>
              <a:t> or attitudes of the culture.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Explain the </a:t>
            </a:r>
            <a:r>
              <a:rPr lang="en-US" sz="2800" i="1"/>
              <a:t>consequences</a:t>
            </a:r>
            <a:r>
              <a:rPr lang="en-US" sz="2800"/>
              <a:t> of members disobeying their culture’s traditions, rules or expectations.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Describe how </a:t>
            </a:r>
            <a:r>
              <a:rPr lang="en-US" sz="2800" i="1"/>
              <a:t>you</a:t>
            </a:r>
            <a:r>
              <a:rPr lang="en-US" sz="2800"/>
              <a:t> might be affected if your MMOS offended members of a culture.</a:t>
            </a:r>
          </a:p>
        </p:txBody>
      </p:sp>
    </p:spTree>
    <p:extLst>
      <p:ext uri="{BB962C8B-B14F-4D97-AF65-F5344CB8AC3E}">
        <p14:creationId xmlns:p14="http://schemas.microsoft.com/office/powerpoint/2010/main" val="114032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When writing for a </a:t>
            </a:r>
            <a:r>
              <a:rPr lang="en-US" sz="2800"/>
              <a:t>global audience…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be aware </a:t>
            </a:r>
            <a:r>
              <a:rPr lang="en-US" sz="2800"/>
              <a:t>that many or most readers will belong to cultures that may be slightly or completely differently to yours</a:t>
            </a:r>
            <a:r>
              <a:rPr lang="en-US" sz="280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Don't </a:t>
            </a:r>
            <a:r>
              <a:rPr lang="en-US" sz="2800"/>
              <a:t>assume that all readers will understand the references you use that are based on your culture, for example local geographic or climatic characteristics, slang, vocabulary, history</a:t>
            </a:r>
            <a:r>
              <a:rPr lang="en-US" sz="2800"/>
              <a:t>. 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59954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4168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 </a:t>
            </a:r>
            <a:r>
              <a:rPr lang="en-US" sz="2800"/>
              <a:t>example</a:t>
            </a:r>
            <a:r>
              <a:rPr lang="en-US" sz="2800"/>
              <a:t>, the </a:t>
            </a:r>
            <a:r>
              <a:rPr lang="en-US" sz="2800"/>
              <a:t>"nasty January temperatures" means very different things to people in the northern and southern hemispheres</a:t>
            </a:r>
            <a:r>
              <a:rPr lang="en-US" sz="280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Even </a:t>
            </a:r>
            <a:r>
              <a:rPr lang="en-US" sz="2800"/>
              <a:t>saying "</a:t>
            </a:r>
            <a:r>
              <a:rPr lang="en-US" sz="2800"/>
              <a:t>It reached 50 </a:t>
            </a:r>
            <a:r>
              <a:rPr lang="en-US" sz="2800"/>
              <a:t>degrees" will </a:t>
            </a:r>
            <a:r>
              <a:rPr lang="en-US" sz="2800"/>
              <a:t>mean different </a:t>
            </a:r>
            <a:r>
              <a:rPr lang="en-US" sz="2800"/>
              <a:t>things to an Australian (thinking in degrees Celsius) and an American (thinking in degrees Fahrenheit). </a:t>
            </a:r>
          </a:p>
        </p:txBody>
      </p:sp>
    </p:spTree>
    <p:extLst>
      <p:ext uri="{BB962C8B-B14F-4D97-AF65-F5344CB8AC3E}">
        <p14:creationId xmlns:p14="http://schemas.microsoft.com/office/powerpoint/2010/main" val="379284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Culture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99592" y="1121546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Carelessly </a:t>
            </a:r>
            <a:r>
              <a:rPr lang="en-US" sz="2800"/>
              <a:t>assuming that everyone is like </a:t>
            </a:r>
            <a:r>
              <a:rPr lang="en-US" sz="2800" i="1"/>
              <a:t>you</a:t>
            </a:r>
            <a:r>
              <a:rPr lang="en-US" sz="2800"/>
              <a:t> </a:t>
            </a:r>
            <a:r>
              <a:rPr lang="en-US" sz="2800"/>
              <a:t>and shares your knowledge and values can </a:t>
            </a:r>
            <a:r>
              <a:rPr lang="en-US" sz="2800"/>
              <a:t>lead to a backlash that you never could have </a:t>
            </a:r>
            <a:r>
              <a:rPr lang="en-US" sz="2800"/>
              <a:t>anticipated.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readers are annoyed or confused by what your MMOS says, they stop reading.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message is not conveyed. The MMOS fails.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1138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Commonality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/>
              <a:t>"</a:t>
            </a:r>
            <a:r>
              <a:rPr lang="en-AU" sz="2800" i="1"/>
              <a:t>I was scoffing a Golden Gaytime on the tram on the way to the footy on Saturday arvo when this larrikin started carrying on like </a:t>
            </a:r>
            <a:r>
              <a:rPr lang="en-AU" sz="2800" i="1"/>
              <a:t>a dropkick. Fair dinkum, he rubbed me up the wrong way."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/>
              <a:t>What would this statement mean to (</a:t>
            </a:r>
            <a:r>
              <a:rPr lang="en-AU" sz="2800"/>
              <a:t>for example) </a:t>
            </a:r>
            <a:r>
              <a:rPr lang="en-AU" sz="2800"/>
              <a:t>a schoolgirl in a Nigerian village? </a:t>
            </a:r>
            <a:endParaRPr lang="en-AU" sz="2800"/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3540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“Inclusiveness”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/>
          <a:lstStyle/>
          <a:p>
            <a:r>
              <a:rPr lang="en-AU"/>
              <a:t>Do your best to make information available to as many people as possible by not </a:t>
            </a:r>
            <a:r>
              <a:rPr lang="en-AU" i="1"/>
              <a:t>excluding</a:t>
            </a:r>
            <a:r>
              <a:rPr lang="en-AU"/>
              <a:t> them.</a:t>
            </a:r>
          </a:p>
          <a:p>
            <a:r>
              <a:rPr lang="en-AU"/>
              <a:t>Don’t deliberately or ignorantly offend people based on their sex/gender or culture.</a:t>
            </a:r>
          </a:p>
          <a:p>
            <a:r>
              <a:rPr lang="en-AU"/>
              <a:t>Don’t use language that offends or confuses.</a:t>
            </a:r>
          </a:p>
          <a:p>
            <a:r>
              <a:rPr lang="en-AU"/>
              <a:t>Consider the different </a:t>
            </a:r>
            <a:r>
              <a:rPr lang="en-AU" i="1"/>
              <a:t>information needs </a:t>
            </a:r>
            <a:r>
              <a:rPr lang="en-AU"/>
              <a:t>of audiences of different ages.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pic>
        <p:nvPicPr>
          <p:cNvPr id="2" name="Picture 2" descr="http://c.ymcdn.com/sites/www.nelpleaders.org/resource/resmgr/needed/pic3-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29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216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Commonality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63284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We often use expressions and vocabulary that are bound to our cultures, but these may not be understood by some, many or all other people</a:t>
            </a:r>
            <a:r>
              <a:rPr lang="en-US" sz="280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 </a:t>
            </a:r>
            <a:r>
              <a:rPr lang="en-US" sz="2800"/>
              <a:t>generic</a:t>
            </a:r>
            <a:r>
              <a:rPr lang="en-US" sz="2800"/>
              <a:t>, simple, standard English.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Avoid slang which may be meaningless or misunderstood.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Keep sentences short and simple.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Constrain your vocabulary (without being condescending.)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Do </a:t>
            </a:r>
            <a:r>
              <a:rPr lang="en-US" sz="2000" i="1"/>
              <a:t>you</a:t>
            </a:r>
            <a:r>
              <a:rPr lang="en-US" sz="2000"/>
              <a:t> know what condescending means?</a:t>
            </a:r>
          </a:p>
          <a:p>
            <a:endParaRPr lang="en-US" sz="2800"/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92428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 appropriateness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56" y="1306212"/>
            <a:ext cx="8712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/>
              <a:t>People’s </a:t>
            </a:r>
            <a:r>
              <a:rPr lang="en-AU" sz="2400" i="1"/>
              <a:t>age</a:t>
            </a:r>
            <a:r>
              <a:rPr lang="en-AU" sz="2400"/>
              <a:t> affects the nature of information that is suitable for them.</a:t>
            </a:r>
          </a:p>
          <a:p>
            <a:r>
              <a:rPr lang="en-AU" sz="2400"/>
              <a:t>The following points are generalisations, but typically true.</a:t>
            </a:r>
          </a:p>
          <a:p>
            <a:endParaRPr lang="en-AU" sz="2400"/>
          </a:p>
          <a:p>
            <a:r>
              <a:rPr lang="en-AU" sz="2400"/>
              <a:t>Young children: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/>
              <a:t>h</a:t>
            </a:r>
            <a:r>
              <a:rPr lang="en-AU" sz="2400"/>
              <a:t>ave smaller vocabularies – they don’t know the meanings of many words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/>
              <a:t>lack understanding of certain </a:t>
            </a:r>
            <a:r>
              <a:rPr lang="en-AU" sz="2400"/>
              <a:t>concepts, such </a:t>
            </a:r>
            <a:r>
              <a:rPr lang="en-AU" sz="2400"/>
              <a:t>as death, divorce, tax returns, </a:t>
            </a:r>
            <a:r>
              <a:rPr lang="en-AU" sz="2400"/>
              <a:t>or menopause</a:t>
            </a:r>
            <a:r>
              <a:rPr lang="en-AU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/>
              <a:t>are sensitive to some </a:t>
            </a:r>
            <a:r>
              <a:rPr lang="en-AU" sz="2400"/>
              <a:t>topics may scare them, like traumatic accidents or domestic violence</a:t>
            </a:r>
            <a:r>
              <a:rPr lang="en-AU" sz="2400"/>
              <a:t>. </a:t>
            </a:r>
            <a:endParaRPr lang="en-AU" sz="2400"/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244640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 appropriateness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56" y="1306212"/>
            <a:ext cx="8712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/>
              <a:t>Young children: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prefer </a:t>
            </a:r>
            <a:r>
              <a:rPr lang="en-US" sz="2400"/>
              <a:t>text to be illustrated</a:t>
            </a:r>
            <a:r>
              <a:rPr lang="en-US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need larger text for their </a:t>
            </a:r>
            <a:r>
              <a:rPr lang="en-US" sz="2400"/>
              <a:t>younger eyes</a:t>
            </a:r>
            <a:r>
              <a:rPr lang="en-US" sz="24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should not be exposed to swearing or other culturally-inappropriate language, such as racism, sexism, blasphemy, political liberalism.</a:t>
            </a:r>
            <a:endParaRPr lang="en-AU" sz="2400"/>
          </a:p>
        </p:txBody>
      </p:sp>
      <p:pic>
        <p:nvPicPr>
          <p:cNvPr id="17410" name="Picture 2" descr="http://language29.weebly.com/uploads/2/2/2/5/2225898/134785.jpg?314x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09" y="3284984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89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 appropriateness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05000" y="1340768"/>
            <a:ext cx="58791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400"/>
          </a:p>
          <a:p>
            <a:r>
              <a:rPr lang="en-AU" sz="2400"/>
              <a:t>Older people have </a:t>
            </a:r>
            <a:r>
              <a:rPr lang="en-AU" sz="2400"/>
              <a:t>different needs</a:t>
            </a:r>
            <a:r>
              <a:rPr lang="en-AU" sz="2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/>
              <a:t>They </a:t>
            </a:r>
            <a:r>
              <a:rPr lang="en-AU" sz="2400"/>
              <a:t>might not be as technologically up-to-date so new terms may need to be defined or explained</a:t>
            </a:r>
            <a:r>
              <a:rPr lang="en-AU" sz="2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/>
              <a:t>They may be impatient because they know a lot more than you 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/>
              <a:t>They might also need text to be larger so it is more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/>
              <a:t>GUI controls may need to be larger to suit people with shaky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/>
          </a:p>
          <a:p>
            <a:endParaRPr lang="en-AU" sz="2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216181"/>
              </p:ext>
            </p:extLst>
          </p:nvPr>
        </p:nvGraphicFramePr>
        <p:xfrm>
          <a:off x="6289168" y="2420888"/>
          <a:ext cx="2854832" cy="231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Image" r:id="rId3" imgW="6095160" imgH="4952160" progId="Photoshop.Image.16">
                  <p:embed/>
                </p:oleObj>
              </mc:Choice>
              <mc:Fallback>
                <p:oleObj name="Image" r:id="rId3" imgW="6095160" imgH="4952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168" y="2420888"/>
                        <a:ext cx="2854832" cy="2319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02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summary</a:t>
            </a:r>
            <a:endParaRPr lang="en-AU" sz="40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05000" y="1340768"/>
            <a:ext cx="8327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It is nearly impossible </a:t>
            </a:r>
            <a:r>
              <a:rPr lang="en-AU" sz="3200"/>
              <a:t>to perfectly suit every possible age group, culture and sexual identity </a:t>
            </a:r>
            <a:r>
              <a:rPr lang="en-AU" sz="3200"/>
              <a:t>in a MMOS.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Try to </a:t>
            </a:r>
            <a:r>
              <a:rPr lang="en-AU" sz="3200"/>
              <a:t>anticipate the nature of the majority of your audience and cater for their needs</a:t>
            </a:r>
            <a:r>
              <a:rPr lang="en-AU" sz="320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When </a:t>
            </a:r>
            <a:r>
              <a:rPr lang="en-AU" sz="3200"/>
              <a:t>you can't </a:t>
            </a:r>
            <a:r>
              <a:rPr lang="en-AU" sz="3200"/>
              <a:t>please everyone, </a:t>
            </a:r>
            <a:r>
              <a:rPr lang="en-AU" sz="3200"/>
              <a:t>try at least not to offend, anger, or </a:t>
            </a:r>
            <a:r>
              <a:rPr lang="en-AU" sz="3200"/>
              <a:t>confuse anyone.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95879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conclusion</a:t>
            </a:r>
            <a:endParaRPr lang="en-AU" sz="40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05000" y="1340768"/>
            <a:ext cx="8327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The audience of your MMOS are voluntary.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Readers are not </a:t>
            </a:r>
            <a:r>
              <a:rPr lang="en-AU" sz="3200" i="1"/>
              <a:t>forced</a:t>
            </a:r>
            <a:r>
              <a:rPr lang="en-AU" sz="3200"/>
              <a:t> to keep reading.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/>
              <a:t>They will leave if they are offended, confused, annoyed, bored, uninterested, distrustful.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671173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conclusion</a:t>
            </a:r>
            <a:endParaRPr lang="en-AU" sz="40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05000" y="1340768"/>
            <a:ext cx="83274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Your MMOS </a:t>
            </a:r>
            <a:r>
              <a:rPr lang="en-US" sz="3200"/>
              <a:t>is meant to be </a:t>
            </a:r>
            <a:r>
              <a:rPr lang="en-US" sz="3200" i="1"/>
              <a:t>educational</a:t>
            </a:r>
            <a:r>
              <a:rPr lang="en-US" sz="32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Readers/students must </a:t>
            </a:r>
            <a:r>
              <a:rPr lang="en-US" sz="3200" i="1"/>
              <a:t>trust</a:t>
            </a:r>
            <a:r>
              <a:rPr lang="en-US" sz="3200"/>
              <a:t> the </a:t>
            </a:r>
            <a:r>
              <a:rPr lang="en-US" sz="3200"/>
              <a:t>teacher if they are to </a:t>
            </a:r>
            <a:r>
              <a:rPr lang="en-US" sz="3200"/>
              <a:t>be engaged and absorb the teaching.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Trust is hard to gain for an author or educator… and it is easy to lose.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Once a reader loses faith in the author, communication suffers – or stops - and the MMOS fails.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31249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169898" cy="39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27028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95536" y="1224127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Some </a:t>
            </a:r>
            <a:r>
              <a:rPr lang="en-AU" sz="2800"/>
              <a:t>people get quite emotionally worked up when the issue of 'gender</a:t>
            </a:r>
            <a:r>
              <a:rPr lang="en-AU" sz="2800"/>
              <a:t>' arises. Be careful in your MMOS.</a:t>
            </a:r>
          </a:p>
          <a:p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Start with knowing some </a:t>
            </a:r>
            <a:r>
              <a:rPr lang="en-AU" sz="2800"/>
              <a:t>similar and </a:t>
            </a:r>
            <a:r>
              <a:rPr lang="en-AU" sz="2800"/>
              <a:t>confusing terms…. </a:t>
            </a:r>
          </a:p>
          <a:p>
            <a:endParaRPr lang="en-AU" sz="2800"/>
          </a:p>
        </p:txBody>
      </p:sp>
      <p:pic>
        <p:nvPicPr>
          <p:cNvPr id="4098" name="Picture 2" descr="http://www.moroccoworldnews.com/wp-content/uploads/2013/01/gender-oriented-br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52" y="3667610"/>
            <a:ext cx="2978696" cy="24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5576" y="42756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/>
              <a:t>The following </a:t>
            </a:r>
            <a:r>
              <a:rPr lang="en-AU"/>
              <a:t>definitions come from the Australian Government's Attorney-General's Department. (July 2013)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sociologylegacy.pbworks.com/f/1466411389/intersex-icons_2992378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31794"/>
            <a:ext cx="4489748" cy="23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/>
              <a:t>"In 2013, the Sex Discrimination Act 1984 was amended to introduce new protections from discrimination on the grounds </a:t>
            </a:r>
            <a:r>
              <a:rPr lang="en-AU" sz="2800"/>
              <a:t>of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b="1"/>
              <a:t>sexual </a:t>
            </a:r>
            <a:r>
              <a:rPr lang="en-AU" sz="2800" b="1"/>
              <a:t>orientation</a:t>
            </a:r>
            <a:r>
              <a:rPr lang="en-AU" sz="280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b="1"/>
              <a:t>gender </a:t>
            </a:r>
            <a:r>
              <a:rPr lang="en-AU" sz="2800" b="1"/>
              <a:t>identity </a:t>
            </a:r>
            <a:r>
              <a:rPr lang="en-AU" sz="2800"/>
              <a:t>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b="1"/>
              <a:t>intersex status”</a:t>
            </a:r>
            <a:endParaRPr lang="en-AU" sz="2800"/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50744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/>
              <a:t>There are now three official </a:t>
            </a:r>
            <a:r>
              <a:rPr lang="en-AU" sz="2800" b="1"/>
              <a:t>sexes</a:t>
            </a:r>
            <a:r>
              <a:rPr lang="en-AU" sz="2800"/>
              <a:t> recognised by Australian law: male; female; intersex.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Government </a:t>
            </a:r>
            <a:r>
              <a:rPr lang="en-US" sz="2800"/>
              <a:t>guidelines say that "Where sex and/or gender information is collected and recorded in a personal record, individuals should be given the option to </a:t>
            </a:r>
            <a:r>
              <a:rPr lang="en-US" sz="2800"/>
              <a:t>select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M </a:t>
            </a:r>
            <a:r>
              <a:rPr lang="en-US" sz="2800"/>
              <a:t>(male</a:t>
            </a:r>
            <a:r>
              <a:rPr lang="en-US" sz="2800"/>
              <a:t>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F </a:t>
            </a:r>
            <a:r>
              <a:rPr lang="en-US" sz="2800"/>
              <a:t>(female) </a:t>
            </a:r>
            <a:r>
              <a:rPr lang="en-US" sz="2800"/>
              <a:t>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X (Indeterminate / Intersex / Unspecified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/>
              <a:t>."</a:t>
            </a:r>
            <a:endParaRPr lang="en-AU" sz="2800"/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5827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Important: the </a:t>
            </a:r>
            <a:r>
              <a:rPr lang="en-US" sz="2800" i="1"/>
              <a:t>Sex Discrimination Act </a:t>
            </a:r>
            <a:r>
              <a:rPr lang="en-US" sz="2800"/>
              <a:t>is </a:t>
            </a:r>
            <a:r>
              <a:rPr lang="en-US" sz="2800" b="1"/>
              <a:t>not </a:t>
            </a:r>
            <a:r>
              <a:rPr lang="en-US" sz="2800"/>
              <a:t>examinable in Informatics</a:t>
            </a:r>
            <a:r>
              <a:rPr lang="en-US" sz="280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But remember that the </a:t>
            </a:r>
            <a:r>
              <a:rPr lang="en-US" sz="2800"/>
              <a:t>collection, use, storage and disclosure of all personal information, </a:t>
            </a:r>
            <a:r>
              <a:rPr lang="en-US" sz="2800">
                <a:solidFill>
                  <a:srgbClr val="FF0000"/>
                </a:solidFill>
              </a:rPr>
              <a:t>including sex and </a:t>
            </a:r>
            <a:r>
              <a:rPr lang="en-US" sz="2800">
                <a:solidFill>
                  <a:srgbClr val="FF0000"/>
                </a:solidFill>
              </a:rPr>
              <a:t>gender information </a:t>
            </a:r>
            <a:r>
              <a:rPr lang="en-US" sz="2800" i="1"/>
              <a:t>are</a:t>
            </a:r>
            <a:r>
              <a:rPr lang="en-US" sz="2800"/>
              <a:t> </a:t>
            </a:r>
            <a:r>
              <a:rPr lang="en-US" sz="2800"/>
              <a:t>regulated by </a:t>
            </a:r>
            <a:r>
              <a:rPr lang="en-US" sz="2800"/>
              <a:t>the </a:t>
            </a:r>
            <a:r>
              <a:rPr lang="en-US" sz="2800">
                <a:solidFill>
                  <a:srgbClr val="FF0000"/>
                </a:solidFill>
              </a:rPr>
              <a:t>Privacy </a:t>
            </a:r>
            <a:r>
              <a:rPr lang="en-US" sz="2800">
                <a:solidFill>
                  <a:srgbClr val="FF0000"/>
                </a:solidFill>
              </a:rPr>
              <a:t>Act 1988</a:t>
            </a:r>
            <a:r>
              <a:rPr lang="en-US" sz="2800"/>
              <a:t>" - </a:t>
            </a:r>
            <a:r>
              <a:rPr lang="en-US" sz="2800"/>
              <a:t>which </a:t>
            </a:r>
            <a:r>
              <a:rPr lang="en-US" sz="2800" i="1"/>
              <a:t>is</a:t>
            </a:r>
            <a:r>
              <a:rPr lang="en-US" sz="2800"/>
              <a:t> examinable!</a:t>
            </a:r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2670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edia.licdn.com/mpr/mpr/p/6/005/058/332/3b864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52" y="3258246"/>
            <a:ext cx="3381072" cy="33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But hang on… </a:t>
            </a:r>
            <a:r>
              <a:rPr lang="en-US" sz="3200" b="1"/>
              <a:t>sex</a:t>
            </a:r>
            <a:r>
              <a:rPr lang="en-US" sz="3200"/>
              <a:t> and </a:t>
            </a:r>
            <a:r>
              <a:rPr lang="en-US" sz="3200" b="1"/>
              <a:t>gender</a:t>
            </a:r>
            <a:r>
              <a:rPr lang="en-US" sz="3200"/>
              <a:t> are the same thing, aren’t they?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What do </a:t>
            </a:r>
            <a:r>
              <a:rPr lang="en-US" sz="3200" i="1"/>
              <a:t>you</a:t>
            </a:r>
            <a:r>
              <a:rPr lang="en-US" sz="3200"/>
              <a:t> think they mean?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/>
              <a:t>Discuss</a:t>
            </a:r>
            <a:r>
              <a:rPr lang="en-US" sz="3200"/>
              <a:t>.</a:t>
            </a:r>
            <a:endParaRPr lang="en-US" sz="3200"/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66302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Gender </a:t>
            </a:r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Inclusiveness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305342"/>
            <a:ext cx="79208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Sex -  "refers to the chromosomal, gonadal and anatomical characteristics associated with biological </a:t>
            </a:r>
            <a:r>
              <a:rPr lang="en-US" sz="3200"/>
              <a:t>sex.”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i.e</a:t>
            </a:r>
            <a:r>
              <a:rPr lang="en-US" sz="3200"/>
              <a:t>. the hardware one is </a:t>
            </a:r>
            <a:r>
              <a:rPr lang="en-US" sz="3200"/>
              <a:t>born with</a:t>
            </a:r>
            <a:endParaRPr lang="en-AU" sz="2400"/>
          </a:p>
        </p:txBody>
      </p:sp>
      <p:pic>
        <p:nvPicPr>
          <p:cNvPr id="7170" name="Picture 2" descr="https://s-media-cache-ak0.pinimg.com/236x/c2/70/6f/c2706f0cb622c0934a9dc1f0a0bb7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20051"/>
            <a:ext cx="3528392" cy="26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66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2226</Words>
  <Application>Microsoft Office PowerPoint</Application>
  <PresentationFormat>On-screen Show (4:3)</PresentationFormat>
  <Paragraphs>263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Office Theme</vt:lpstr>
      <vt:lpstr>Adobe Photoshop Image</vt:lpstr>
      <vt:lpstr>VCE IT Theory Slideshows by Mark Kelly 2016-2019 study design</vt:lpstr>
      <vt:lpstr>Contents</vt:lpstr>
      <vt:lpstr>“Inclusiveness”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Gender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Culture Inclusiveness</vt:lpstr>
      <vt:lpstr>Commonality of language</vt:lpstr>
      <vt:lpstr>Commonality of language</vt:lpstr>
      <vt:lpstr>Age appropriateness</vt:lpstr>
      <vt:lpstr>Age appropriateness</vt:lpstr>
      <vt:lpstr>Age appropriateness</vt:lpstr>
      <vt:lpstr>In summary</vt:lpstr>
      <vt:lpstr>In conclusion</vt:lpstr>
      <vt:lpstr>In conclusion</vt:lpstr>
      <vt:lpstr>THANKS!</vt:lpstr>
      <vt:lpstr>VCE IT THEORY SLIDESHOWS 2016-2019 study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34</cp:revision>
  <dcterms:created xsi:type="dcterms:W3CDTF">2009-02-06T03:31:51Z</dcterms:created>
  <dcterms:modified xsi:type="dcterms:W3CDTF">2016-08-29T05:59:48Z</dcterms:modified>
</cp:coreProperties>
</file>